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7" r:id="rId19"/>
    <p:sldId id="358" r:id="rId20"/>
    <p:sldId id="359" r:id="rId21"/>
    <p:sldId id="355" r:id="rId22"/>
    <p:sldId id="356" r:id="rId23"/>
    <p:sldId id="360" r:id="rId24"/>
    <p:sldId id="362" r:id="rId25"/>
    <p:sldId id="363" r:id="rId26"/>
    <p:sldId id="364" r:id="rId27"/>
    <p:sldId id="366" r:id="rId28"/>
    <p:sldId id="367" r:id="rId29"/>
    <p:sldId id="368" r:id="rId30"/>
    <p:sldId id="369" r:id="rId31"/>
    <p:sldId id="370" r:id="rId32"/>
    <p:sldId id="371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385" r:id="rId46"/>
    <p:sldId id="386" r:id="rId47"/>
    <p:sldId id="387" r:id="rId48"/>
    <p:sldId id="389" r:id="rId49"/>
    <p:sldId id="390" r:id="rId50"/>
    <p:sldId id="391" r:id="rId51"/>
    <p:sldId id="392" r:id="rId52"/>
    <p:sldId id="393" r:id="rId53"/>
    <p:sldId id="394" r:id="rId54"/>
    <p:sldId id="39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3C8FCA"/>
    <a:srgbClr val="358AC7"/>
    <a:srgbClr val="0070C0"/>
    <a:srgbClr val="1E1E1E"/>
    <a:srgbClr val="008000"/>
    <a:srgbClr val="BA2FDD"/>
    <a:srgbClr val="ED7D31"/>
    <a:srgbClr val="0000FF"/>
    <a:srgbClr val="EFAE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41" d="100"/>
          <a:sy n="41" d="100"/>
        </p:scale>
        <p:origin x="162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72858-DC23-4C69-BE0F-A110DC455896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AAAD0-7532-4D49-94E7-EEFBB56F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13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0046-E501-49ED-874D-B859E5A1F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73708-7F39-42D5-9FB7-99FB8D930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4C7DF-7024-46BE-B212-89FD1946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16AF-8F9F-4334-899B-F933CB304BD3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4E058-7538-48A6-A0DB-BA784641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985CD-414C-404C-BE95-71FB0BAF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8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A3A6-DA5F-4990-B8CD-939FA9FB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60FF6-98C4-4F5D-A3F0-35398E7B0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4769E-CDF3-4F49-84DD-0DD53D684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6A5F-3BA7-4637-AD31-24DD1FDC24F0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74431-4A25-4845-9F84-45C8F212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F5A9D-B7B2-416F-8815-87B3F462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2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BF0B2-D072-4621-8107-1EA51B4C7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8F069-B0CF-4372-8990-6764EECBA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6AD53-1085-49DD-A4FB-45A1E3B4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8CBB-AEE2-46DF-8122-8206A6C50A68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BFBD0-48DA-45B0-84D6-838BD816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2A716-9E6B-4771-B9B0-D2A40A55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5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CC55-C6EC-4D5C-806B-A775EF20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7CF27-2688-4FA2-B203-6CD190CC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4A57E-F63E-417E-BD97-C4EB6937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6B7B-DB1B-4F5D-9F50-8A9DDD8D3336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3ED69-ABAF-4E1D-B567-7612EC37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41F6C-DC1F-463C-9F94-C0F30327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1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1AB9-AFF7-4A66-84E9-57D38009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061DA-87AB-47DC-812C-D69898A3F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26DAA-CE24-490F-9FFC-64717154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6841-9CF4-4F43-9569-CDB7DC96927F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23919-0B57-4C2F-8697-14594AF7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6CE5C-CB3B-4DE0-A8FD-6AB0884A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1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E369-3D3C-4FBB-B589-571C40DF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AE72-6888-413F-BFC5-B7AFC0664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137AD-21A9-4480-A8C4-7B3F67E24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93C01-D796-4B18-899B-87D2D061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8DE1-6BF9-4886-9366-23868217CAD0}" type="datetime1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CB4CC-738F-4967-AFED-F7A2D575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24857-2D0E-42ED-8973-296F4D63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927B-65DB-470B-A3AE-8E60CE48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DFED-A604-451F-8010-D7F84947D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F5AF6-B06E-484E-8333-D8BA0F6BA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2BDC4-1C3B-44CF-92EE-29C6EC543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C13C5-AF36-415C-A2EA-EF75841A7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EFC7A-72B6-48BC-AECE-341B3E3A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7D87-D56E-4F39-9160-AF521E0B71E9}" type="datetime1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6FAA4-16F4-41BB-8751-A05A9913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52F6A-8688-4074-8806-DEFDB997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0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9345-4C9A-444F-8F4A-04742AD7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2A174-B149-4B3E-A0FB-C50DBA79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91C-D651-4A73-9919-189A00CCB0B4}" type="datetime1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E628B-EB36-4C2B-B2FE-06D620B1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21CF5-BDF3-413E-8909-CB0A1CD0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6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479F0C-8761-45AA-9D84-52CD9721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E936-C32C-462D-99AB-6AF3C4A61495}" type="datetime1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D1D19-7EE5-489E-A289-57C381A0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6B581-7B9E-4445-91DF-67B57593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4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0824-7EFE-4AE5-9135-076F8532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06774-4A9E-4979-8293-FA59E59CA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0F463-08C3-4B3A-8DB0-0BDEE0B55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5270F-0915-423B-B1A6-C599D09A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1E00-F426-49AB-B0AC-1561223D8705}" type="datetime1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E0FC4-2DAF-42E0-BDA7-81F31089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01EAD-0B94-4C51-B9D5-24F83855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D439-7570-42AB-9E7C-0CA446FF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A2213-775E-4D99-A107-15CFA2ED4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D983A-37F4-440E-B850-FA27FA9C0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1A3EA-C098-416F-8B76-392084AD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325-71D0-4585-8F57-9EDA072C2575}" type="datetime1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1F5D3-9FC6-405A-853D-2296470A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C0018-C6F6-4996-A42C-0D36CD18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55102D-B023-4946-B9B8-94062485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BC9F9-ADAC-4302-AF1F-5A3003423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4447"/>
            <a:ext cx="10515600" cy="5052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91484-D374-433D-AAA9-936B44CD8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53E91-D518-42B6-BBDA-ADFABA9A310A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7DBF4-E5F1-4714-9327-3CAFEC428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2A302-032A-4503-B37C-B52366CAD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8431" y="5950800"/>
            <a:ext cx="5662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CCF585-ECBA-462C-B43F-7B52CB8324A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42739" y="6221667"/>
            <a:ext cx="1322233" cy="542415"/>
          </a:xfrm>
          <a:prstGeom prst="rect">
            <a:avLst/>
          </a:prstGeom>
        </p:spPr>
      </p:pic>
      <p:pic>
        <p:nvPicPr>
          <p:cNvPr id="1026" name="Picture 2" descr="Signature">
            <a:extLst>
              <a:ext uri="{FF2B5EF4-FFF2-40B4-BE49-F238E27FC236}">
                <a16:creationId xmlns:a16="http://schemas.microsoft.com/office/drawing/2014/main" id="{04B70545-9F28-484A-940F-223EDAD2A89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" t="33948" r="69738" b="49214"/>
          <a:stretch/>
        </p:blipFill>
        <p:spPr bwMode="auto">
          <a:xfrm>
            <a:off x="10161701" y="6280211"/>
            <a:ext cx="1912970" cy="50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34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F01F-4D9C-41B5-BA3D-D57F6BD59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714" y="1442978"/>
            <a:ext cx="9144000" cy="2109426"/>
          </a:xfrm>
        </p:spPr>
        <p:txBody>
          <a:bodyPr/>
          <a:lstStyle/>
          <a:p>
            <a:r>
              <a:rPr lang="en-US" dirty="0"/>
              <a:t>C</a:t>
            </a:r>
            <a:r>
              <a:rPr lang="ko-KR" altLang="en-US" dirty="0"/>
              <a:t>프로그래밍</a:t>
            </a:r>
            <a:r>
              <a:rPr lang="en-US" altLang="ko-KR" dirty="0"/>
              <a:t>6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6CAE3-292E-4E86-A5FE-6F5EC0FCE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7048"/>
            <a:ext cx="9144000" cy="1530752"/>
          </a:xfrm>
        </p:spPr>
        <p:txBody>
          <a:bodyPr/>
          <a:lstStyle/>
          <a:p>
            <a:pPr algn="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4D3E2-FB51-4585-AEAD-F6BBBD008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16" b="88986" l="2259" r="97027">
                        <a14:foregroundMark x1="3805" y1="46667" x2="3805" y2="46667"/>
                        <a14:foregroundMark x1="19620" y1="66667" x2="19620" y2="66667"/>
                        <a14:foregroundMark x1="34364" y1="51014" x2="34364" y2="51014"/>
                        <a14:foregroundMark x1="47206" y1="44058" x2="47206" y2="44058"/>
                        <a14:foregroundMark x1="73484" y1="47826" x2="73484" y2="47826"/>
                        <a14:foregroundMark x1="89180" y1="30725" x2="89180" y2="30725"/>
                        <a14:foregroundMark x1="96671" y1="43188" x2="96671" y2="43188"/>
                        <a14:foregroundMark x1="95600" y1="20000" x2="95600" y2="20000"/>
                        <a14:foregroundMark x1="88942" y1="8696" x2="88942" y2="8696"/>
                        <a14:foregroundMark x1="79429" y1="21739" x2="79429" y2="21739"/>
                        <a14:foregroundMark x1="89655" y1="51884" x2="89655" y2="51884"/>
                        <a14:foregroundMark x1="71463" y1="54783" x2="71463" y2="54783"/>
                        <a14:foregroundMark x1="65161" y1="56522" x2="65161" y2="56522"/>
                        <a14:foregroundMark x1="46492" y1="58551" x2="46492" y2="58551"/>
                        <a14:foregroundMark x1="47681" y1="34203" x2="47919" y2="64058"/>
                        <a14:foregroundMark x1="3448" y1="35362" x2="3448" y2="35362"/>
                        <a14:foregroundMark x1="3329" y1="62609" x2="3329" y2="62609"/>
                        <a14:foregroundMark x1="6659" y1="46377" x2="6659" y2="46377"/>
                        <a14:foregroundMark x1="11891" y1="45217" x2="11891" y2="45217"/>
                        <a14:foregroundMark x1="17717" y1="48696" x2="17717" y2="48696"/>
                        <a14:foregroundMark x1="22117" y1="72754" x2="22117" y2="72754"/>
                        <a14:foregroundMark x1="26873" y1="56812" x2="26873" y2="56812"/>
                        <a14:foregroundMark x1="36623" y1="38841" x2="36623" y2="38841"/>
                        <a14:foregroundMark x1="32105" y1="44348" x2="32105" y2="44348"/>
                        <a14:foregroundMark x1="40190" y1="62319" x2="40190" y2="62319"/>
                        <a14:foregroundMark x1="35791" y1="72464" x2="35791" y2="72464"/>
                        <a14:foregroundMark x1="33532" y1="69565" x2="33532" y2="69565"/>
                        <a14:foregroundMark x1="58383" y1="45797" x2="58383" y2="45797"/>
                        <a14:foregroundMark x1="64804" y1="46087" x2="64804" y2="46087"/>
                        <a14:foregroundMark x1="65279" y1="68986" x2="65279" y2="68986"/>
                        <a14:foregroundMark x1="72295" y1="46377" x2="72295" y2="46377"/>
                        <a14:foregroundMark x1="82759" y1="18841" x2="82759" y2="18841"/>
                        <a14:foregroundMark x1="89298" y1="8116" x2="89298" y2="8116"/>
                        <a14:foregroundMark x1="80618" y1="18841" x2="80618" y2="18841"/>
                        <a14:foregroundMark x1="96790" y1="18261" x2="96790" y2="18261"/>
                        <a14:foregroundMark x1="95838" y1="37391" x2="95838" y2="37391"/>
                        <a14:foregroundMark x1="96076" y1="17971" x2="96076" y2="17971"/>
                        <a14:foregroundMark x1="95482" y1="39130" x2="95482" y2="39130"/>
                        <a14:foregroundMark x1="94887" y1="42899" x2="94887" y2="42899"/>
                        <a14:foregroundMark x1="97146" y1="39420" x2="97146" y2="39420"/>
                        <a14:foregroundMark x1="95006" y1="43768" x2="95006" y2="43768"/>
                        <a14:foregroundMark x1="10820" y1="38841" x2="10820" y2="38841"/>
                        <a14:foregroundMark x1="11534" y1="55072" x2="11534" y2="55072"/>
                        <a14:foregroundMark x1="9631" y1="46087" x2="9631" y2="46087"/>
                        <a14:foregroundMark x1="4043" y1="44638" x2="4043" y2="44638"/>
                        <a14:foregroundMark x1="2259" y1="34203" x2="3329" y2="65507"/>
                        <a14:foregroundMark x1="11058" y1="35942" x2="12247" y2="63768"/>
                        <a14:foregroundMark x1="17955" y1="49565" x2="21284" y2="70435"/>
                        <a14:foregroundMark x1="22473" y1="70725" x2="26159" y2="70145"/>
                        <a14:foregroundMark x1="27348" y1="52174" x2="27348" y2="65217"/>
                        <a14:foregroundMark x1="26397" y1="45797" x2="26278" y2="53043"/>
                        <a14:foregroundMark x1="37693" y1="37681" x2="32224" y2="38551"/>
                        <a14:foregroundMark x1="32937" y1="44058" x2="41736" y2="64348"/>
                        <a14:foregroundMark x1="40547" y1="66087" x2="35672" y2="70435"/>
                        <a14:foregroundMark x1="46136" y1="63768" x2="49108" y2="69565"/>
                        <a14:foregroundMark x1="57907" y1="46957" x2="64566" y2="50435"/>
                        <a14:foregroundMark x1="64685" y1="53913" x2="64923" y2="67826"/>
                        <a14:foregroundMark x1="57432" y1="67536" x2="64447" y2="68116"/>
                        <a14:foregroundMark x1="57313" y1="66667" x2="57432" y2="57681"/>
                        <a14:foregroundMark x1="75981" y1="45217" x2="72295" y2="48116"/>
                        <a14:foregroundMark x1="71938" y1="49855" x2="71225" y2="66667"/>
                        <a14:foregroundMark x1="82521" y1="22029" x2="80737" y2="20290"/>
                        <a14:foregroundMark x1="81451" y1="16232" x2="82640" y2="205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3282" y="2045304"/>
            <a:ext cx="2045283" cy="8390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C8AE8C-C40D-496C-B6AB-0F74D5B4FF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6" t="77145" r="26189" b="1362"/>
          <a:stretch/>
        </p:blipFill>
        <p:spPr>
          <a:xfrm>
            <a:off x="1560654" y="1945513"/>
            <a:ext cx="2556076" cy="307693"/>
          </a:xfrm>
          <a:prstGeom prst="rect">
            <a:avLst/>
          </a:prstGeom>
        </p:spPr>
      </p:pic>
      <p:pic>
        <p:nvPicPr>
          <p:cNvPr id="6" name="Picture 2" descr="Image result for robotics">
            <a:extLst>
              <a:ext uri="{FF2B5EF4-FFF2-40B4-BE49-F238E27FC236}">
                <a16:creationId xmlns:a16="http://schemas.microsoft.com/office/drawing/2014/main" id="{D3C963F4-B1C3-4652-B6B8-C1115DECAD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0" r="4600"/>
          <a:stretch/>
        </p:blipFill>
        <p:spPr bwMode="auto">
          <a:xfrm>
            <a:off x="9903767" y="277915"/>
            <a:ext cx="2608926" cy="136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141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7B45-5277-4466-A707-EBD69D081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입출력 함수의 분류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11970FC-8775-4298-9928-1F297855A4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656153"/>
              </p:ext>
            </p:extLst>
          </p:nvPr>
        </p:nvGraphicFramePr>
        <p:xfrm>
          <a:off x="838200" y="1123950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2489437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962313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508186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0688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Stream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95765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ko-KR" altLang="en-US" dirty="0"/>
                        <a:t>형식이 없는 입출력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문자형태</a:t>
                      </a:r>
                      <a:r>
                        <a:rPr lang="en-US" altLang="ko-KR" dirty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getchar()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fgetc(</a:t>
                      </a:r>
                      <a:r>
                        <a:rPr lang="en-US" dirty="0"/>
                        <a:t>FILE *f,…)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문자 입력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7114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putchar()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fputc</a:t>
                      </a:r>
                      <a:r>
                        <a:rPr lang="en-US" dirty="0"/>
                        <a:t>(FILE *f,…)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문자 출력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3358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fgets</a:t>
                      </a:r>
                      <a:r>
                        <a:rPr lang="en-US" dirty="0"/>
                        <a:t>(FILE *f,…)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문자열 입력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5668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fputs</a:t>
                      </a:r>
                      <a:r>
                        <a:rPr lang="en-US" dirty="0"/>
                        <a:t>(FILE *f,…)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문자열 출력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2605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ko-KR" altLang="en-US" dirty="0"/>
                        <a:t>숫자형태 입출력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정수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실수</a:t>
                      </a:r>
                      <a:r>
                        <a:rPr lang="en-US" altLang="ko-KR" dirty="0"/>
                        <a:t>,…)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printf()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fprintf</a:t>
                      </a:r>
                      <a:r>
                        <a:rPr lang="en-US" dirty="0"/>
                        <a:t>(FILE *f,…)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형식화된 출력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6858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scanf()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fscanf</a:t>
                      </a:r>
                      <a:r>
                        <a:rPr lang="en-US" dirty="0"/>
                        <a:t>(FILE *f,…)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형식화된 입력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5801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7D139-B8FD-4C0C-8829-E60D4ABD1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30CE2-FA1D-4CD5-8EE2-4FEE5D5E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0483A1-FD1F-456E-B2DE-DFE54BFAC3D7}"/>
              </a:ext>
            </a:extLst>
          </p:cNvPr>
          <p:cNvSpPr txBox="1"/>
          <p:nvPr/>
        </p:nvSpPr>
        <p:spPr>
          <a:xfrm>
            <a:off x="1818640" y="4084320"/>
            <a:ext cx="865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사용하는 </a:t>
            </a:r>
            <a:r>
              <a:rPr lang="en-US" altLang="ko-KR" dirty="0"/>
              <a:t>stream</a:t>
            </a:r>
            <a:r>
              <a:rPr lang="ko-KR" altLang="en-US" dirty="0"/>
              <a:t>에 따른 분류</a:t>
            </a:r>
            <a:endParaRPr lang="en-US" altLang="ko-KR" dirty="0"/>
          </a:p>
          <a:p>
            <a:r>
              <a:rPr lang="en-US" dirty="0"/>
              <a:t>	</a:t>
            </a:r>
            <a:r>
              <a:rPr lang="ko-KR" altLang="en-US" dirty="0"/>
              <a:t>표준 입출력 </a:t>
            </a:r>
            <a:r>
              <a:rPr lang="en-US" altLang="ko-KR" dirty="0"/>
              <a:t>stream</a:t>
            </a:r>
            <a:r>
              <a:rPr lang="ko-KR" altLang="en-US" dirty="0"/>
              <a:t>을 사용하여 입출력 하는 함수</a:t>
            </a:r>
            <a:endParaRPr lang="en-US" altLang="ko-KR" dirty="0"/>
          </a:p>
          <a:p>
            <a:r>
              <a:rPr lang="en-US" dirty="0"/>
              <a:t>	stream</a:t>
            </a:r>
            <a:r>
              <a:rPr lang="ko-KR" altLang="en-US" dirty="0"/>
              <a:t>을 구체적으로 명시해 주어야 하는 입출력 함수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AC4299-9089-4FB0-9734-0DD4D73E0F37}"/>
              </a:ext>
            </a:extLst>
          </p:cNvPr>
          <p:cNvSpPr txBox="1"/>
          <p:nvPr/>
        </p:nvSpPr>
        <p:spPr>
          <a:xfrm>
            <a:off x="1899920" y="5062875"/>
            <a:ext cx="865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데이터의 형식에 따른 분류</a:t>
            </a:r>
            <a:endParaRPr lang="en-US" altLang="ko-KR" dirty="0"/>
          </a:p>
          <a:p>
            <a:r>
              <a:rPr lang="en-US" dirty="0"/>
              <a:t>	</a:t>
            </a:r>
            <a:r>
              <a:rPr lang="en-US" altLang="ko-KR" dirty="0" err="1"/>
              <a:t>getchar</a:t>
            </a:r>
            <a:r>
              <a:rPr lang="en-US" altLang="ko-KR" dirty="0"/>
              <a:t>()</a:t>
            </a:r>
            <a:r>
              <a:rPr lang="ko-KR" altLang="en-US" dirty="0"/>
              <a:t>나 </a:t>
            </a:r>
            <a:r>
              <a:rPr lang="en-US" altLang="ko-KR" dirty="0" err="1"/>
              <a:t>putchar</a:t>
            </a:r>
            <a:r>
              <a:rPr lang="en-US" altLang="ko-KR" dirty="0"/>
              <a:t>()</a:t>
            </a:r>
            <a:r>
              <a:rPr lang="ko-KR" altLang="en-US" dirty="0"/>
              <a:t>처럼 문자 형태의 데이터를 받아들이는 입출력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나 </a:t>
            </a:r>
            <a:r>
              <a:rPr lang="en-US" altLang="ko-KR" dirty="0" err="1"/>
              <a:t>scanf</a:t>
            </a:r>
            <a:r>
              <a:rPr lang="en-US" altLang="ko-KR" dirty="0"/>
              <a:t>()</a:t>
            </a:r>
            <a:r>
              <a:rPr lang="ko-KR" altLang="en-US" dirty="0"/>
              <a:t>처럼 구체적인 형식을 지정할 수 있는 입출력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5729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5434-8639-4122-8D63-B0DF81FF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Stream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A2FA3-8604-4D2B-A91A-DD2AAE117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pointer</a:t>
            </a:r>
            <a:r>
              <a:rPr lang="ko-KR" altLang="en-US" dirty="0"/>
              <a:t> 선언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ko-KR" altLang="en-US" dirty="0"/>
              <a:t>파일 </a:t>
            </a:r>
            <a:r>
              <a:rPr lang="en-US" altLang="ko-KR" dirty="0"/>
              <a:t>stream </a:t>
            </a:r>
            <a:r>
              <a:rPr lang="ko-KR" altLang="en-US" dirty="0"/>
              <a:t>열기</a:t>
            </a:r>
            <a:endParaRPr lang="en-US" altLang="ko-KR" dirty="0"/>
          </a:p>
          <a:p>
            <a:endParaRPr lang="en-US" sz="4000" dirty="0"/>
          </a:p>
          <a:p>
            <a:r>
              <a:rPr lang="ko-KR" altLang="en-US" dirty="0"/>
              <a:t>파일 </a:t>
            </a:r>
            <a:r>
              <a:rPr lang="en-US" altLang="ko-KR" dirty="0"/>
              <a:t>stream </a:t>
            </a:r>
            <a:r>
              <a:rPr lang="ko-KR" altLang="en-US" dirty="0"/>
              <a:t>닫기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D5F47-7530-470C-B842-7E7C87B1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4D844-3B9B-4726-BF34-AD4EBFB1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11</a:t>
            </a:fld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89A3C84-3534-489B-8E79-FB11FFF35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248" y="1679347"/>
            <a:ext cx="10009112" cy="400110"/>
          </a:xfrm>
          <a:prstGeom prst="rect">
            <a:avLst/>
          </a:prstGeom>
          <a:solidFill>
            <a:schemeClr val="bg2"/>
          </a:solidFill>
          <a:ln w="28575" algn="ctr">
            <a:solidFill>
              <a:srgbClr val="9F1F6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2000" i="1" dirty="0">
                <a:solidFill>
                  <a:srgbClr val="0070C0"/>
                </a:solidFill>
                <a:latin typeface="+mj-lt"/>
              </a:rPr>
              <a:t>FILE</a:t>
            </a:r>
            <a:r>
              <a:rPr lang="en-US" altLang="ko-KR" sz="2000" dirty="0">
                <a:latin typeface="+mj-lt"/>
              </a:rPr>
              <a:t> *</a:t>
            </a:r>
            <a:r>
              <a:rPr lang="en-US" altLang="ko-KR" sz="2000" dirty="0" err="1">
                <a:latin typeface="+mj-lt"/>
              </a:rPr>
              <a:t>spData</a:t>
            </a:r>
            <a:r>
              <a:rPr lang="en-US" altLang="ko-KR" sz="2000" dirty="0">
                <a:latin typeface="+mj-lt"/>
              </a:rPr>
              <a:t>;	       			</a:t>
            </a:r>
            <a:r>
              <a:rPr lang="en-US" altLang="ko-KR" sz="2000" dirty="0">
                <a:solidFill>
                  <a:srgbClr val="00B050"/>
                </a:solidFill>
                <a:latin typeface="+mj-lt"/>
              </a:rPr>
              <a:t>/* </a:t>
            </a:r>
            <a:r>
              <a:rPr lang="en-US" altLang="ko-KR" sz="2000" dirty="0" err="1">
                <a:solidFill>
                  <a:srgbClr val="00B050"/>
                </a:solidFill>
                <a:latin typeface="+mj-lt"/>
              </a:rPr>
              <a:t>spData</a:t>
            </a:r>
            <a:r>
              <a:rPr lang="en-US" altLang="ko-KR" sz="2000" dirty="0">
                <a:solidFill>
                  <a:srgbClr val="00B050"/>
                </a:solidFill>
                <a:latin typeface="+mj-lt"/>
              </a:rPr>
              <a:t> </a:t>
            </a:r>
            <a:r>
              <a:rPr lang="ko-KR" altLang="en-US" sz="2000" dirty="0">
                <a:solidFill>
                  <a:srgbClr val="00B050"/>
                </a:solidFill>
                <a:latin typeface="+mj-lt"/>
              </a:rPr>
              <a:t>는 </a:t>
            </a:r>
            <a:r>
              <a:rPr lang="en-US" altLang="ko-KR" sz="2000" dirty="0">
                <a:solidFill>
                  <a:srgbClr val="00B050"/>
                </a:solidFill>
                <a:latin typeface="+mj-lt"/>
              </a:rPr>
              <a:t>stream</a:t>
            </a:r>
            <a:r>
              <a:rPr lang="ko-KR" altLang="en-US" sz="2000" dirty="0">
                <a:solidFill>
                  <a:srgbClr val="00B050"/>
                </a:solidFill>
                <a:latin typeface="+mj-lt"/>
              </a:rPr>
              <a:t>을 위한 포인터</a:t>
            </a:r>
            <a:r>
              <a:rPr lang="en-US" altLang="ko-KR" sz="2000" dirty="0">
                <a:solidFill>
                  <a:srgbClr val="00B050"/>
                </a:solidFill>
                <a:latin typeface="+mj-lt"/>
              </a:rPr>
              <a:t>*/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06C3046C-9044-4919-845E-55408A6B804F}"/>
              </a:ext>
            </a:extLst>
          </p:cNvPr>
          <p:cNvSpPr>
            <a:spLocks/>
          </p:cNvSpPr>
          <p:nvPr/>
        </p:nvSpPr>
        <p:spPr bwMode="auto">
          <a:xfrm>
            <a:off x="1178248" y="2338547"/>
            <a:ext cx="10009112" cy="862208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accent2">
                <a:lumMod val="40000"/>
                <a:lumOff val="60000"/>
              </a:schemeClr>
            </a:solidFill>
            <a:miter lim="800000"/>
            <a:headEnd type="stealth" w="med" len="med"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2000" dirty="0">
                <a:solidFill>
                  <a:srgbClr val="3C8FCA"/>
                </a:solidFill>
                <a:latin typeface="+mj-lt"/>
              </a:rPr>
              <a:t>FILE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데이터 타입</a:t>
            </a:r>
            <a:r>
              <a:rPr lang="en-US" altLang="ko-KR" sz="2000" dirty="0">
                <a:latin typeface="+mj-lt"/>
              </a:rPr>
              <a:t>(</a:t>
            </a:r>
            <a:r>
              <a:rPr lang="ko-KR" altLang="en-US" sz="2000" dirty="0">
                <a:latin typeface="+mj-lt"/>
              </a:rPr>
              <a:t>구조체</a:t>
            </a:r>
            <a:r>
              <a:rPr lang="en-US" altLang="ko-KR" sz="2000" dirty="0">
                <a:latin typeface="+mj-lt"/>
              </a:rPr>
              <a:t>)</a:t>
            </a:r>
            <a:r>
              <a:rPr lang="ko-KR" altLang="en-US" sz="2000" dirty="0">
                <a:latin typeface="+mj-lt"/>
              </a:rPr>
              <a:t>은 </a:t>
            </a:r>
            <a:r>
              <a:rPr lang="en-US" altLang="ko-KR" sz="2000" dirty="0">
                <a:latin typeface="+mj-lt"/>
              </a:rPr>
              <a:t>file</a:t>
            </a:r>
            <a:r>
              <a:rPr lang="ko-KR" altLang="en-US" sz="2000" dirty="0">
                <a:latin typeface="+mj-lt"/>
              </a:rPr>
              <a:t>을 읽고 쓰기위해 필요한 정보를 포함하고 있음</a:t>
            </a:r>
            <a:endParaRPr lang="en-US" altLang="ko-KR" sz="2000" dirty="0">
              <a:latin typeface="+mj-lt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05AA1CBF-517E-466B-9609-97E040696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248" y="4193654"/>
            <a:ext cx="10009112" cy="409569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9F1F6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2000" dirty="0" err="1">
                <a:latin typeface="+mj-lt"/>
              </a:rPr>
              <a:t>spData</a:t>
            </a:r>
            <a:r>
              <a:rPr lang="en-US" altLang="ko-KR" sz="2000" dirty="0">
                <a:latin typeface="+mj-lt"/>
              </a:rPr>
              <a:t> = </a:t>
            </a:r>
            <a:r>
              <a:rPr lang="en-US" altLang="ko-KR" sz="2000" dirty="0" err="1">
                <a:latin typeface="+mj-lt"/>
              </a:rPr>
              <a:t>fopen</a:t>
            </a:r>
            <a:r>
              <a:rPr lang="en-US" altLang="ko-KR" sz="2000" dirty="0">
                <a:latin typeface="+mj-lt"/>
              </a:rPr>
              <a:t>(“</a:t>
            </a:r>
            <a:r>
              <a:rPr lang="en-US" altLang="ko-KR" sz="2000" dirty="0" err="1">
                <a:latin typeface="+mj-lt"/>
              </a:rPr>
              <a:t>file_name</a:t>
            </a:r>
            <a:r>
              <a:rPr lang="en-US" altLang="ko-KR" sz="2000" dirty="0">
                <a:latin typeface="+mj-lt"/>
              </a:rPr>
              <a:t>”, “mode”);	</a:t>
            </a:r>
            <a:endParaRPr lang="en-US" altLang="ko-KR" sz="2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6E2016BA-7797-4B0F-B395-43B87AE29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248" y="5333443"/>
            <a:ext cx="10009112" cy="400110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9F1F6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2000" dirty="0" err="1">
                <a:latin typeface="+mj-lt"/>
              </a:rPr>
              <a:t>fclose</a:t>
            </a:r>
            <a:r>
              <a:rPr lang="en-US" altLang="ko-KR" sz="2000" dirty="0">
                <a:latin typeface="+mj-lt"/>
              </a:rPr>
              <a:t>(</a:t>
            </a:r>
            <a:r>
              <a:rPr lang="en-US" altLang="ko-KR" sz="2000" dirty="0" err="1">
                <a:latin typeface="+mj-lt"/>
              </a:rPr>
              <a:t>spData</a:t>
            </a:r>
            <a:r>
              <a:rPr lang="en-US" altLang="ko-KR" sz="2000" dirty="0">
                <a:latin typeface="+mj-lt"/>
              </a:rPr>
              <a:t>);      </a:t>
            </a:r>
            <a:r>
              <a:rPr lang="en-US" altLang="ko-KR" sz="2000" dirty="0">
                <a:solidFill>
                  <a:srgbClr val="00B050"/>
                </a:solidFill>
                <a:latin typeface="+mj-lt"/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  <a:latin typeface="+mj-lt"/>
              </a:rPr>
              <a:t>프로그램과 파일 사이의 연결을 닫아 준다</a:t>
            </a:r>
            <a:r>
              <a:rPr lang="en-US" altLang="ko-KR" sz="2000" dirty="0">
                <a:solidFill>
                  <a:srgbClr val="00B050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363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C66D-5F7E-4F57-B3A4-15185E52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open and close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A0E0F-36B5-43F4-8E0E-411F89538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447"/>
            <a:ext cx="10515600" cy="5052516"/>
          </a:xfrm>
        </p:spPr>
        <p:txBody>
          <a:bodyPr/>
          <a:lstStyle/>
          <a:p>
            <a:r>
              <a:rPr lang="en-US" dirty="0" err="1"/>
              <a:t>fopen</a:t>
            </a:r>
            <a:r>
              <a:rPr lang="en-US" dirty="0"/>
              <a:t>()</a:t>
            </a:r>
          </a:p>
          <a:p>
            <a:pPr lvl="1"/>
            <a:r>
              <a:rPr lang="ko-KR" altLang="en-US" dirty="0"/>
              <a:t>프로그램과 파일 사이의 연결을 생성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fclose</a:t>
            </a:r>
            <a:r>
              <a:rPr lang="en-US" dirty="0"/>
              <a:t>()</a:t>
            </a:r>
          </a:p>
          <a:p>
            <a:pPr lvl="1"/>
            <a:r>
              <a:rPr lang="ko-KR" altLang="en-US" dirty="0"/>
              <a:t>파일 </a:t>
            </a:r>
            <a:r>
              <a:rPr lang="en-US" altLang="ko-KR" dirty="0"/>
              <a:t>stream</a:t>
            </a:r>
            <a:r>
              <a:rPr lang="ko-KR" altLang="en-US" dirty="0"/>
              <a:t>을 닫음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981DA-2917-4747-80CB-A509FC7F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D0F9B-B974-4A13-A896-F73A5945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Group 31">
            <a:extLst>
              <a:ext uri="{FF2B5EF4-FFF2-40B4-BE49-F238E27FC236}">
                <a16:creationId xmlns:a16="http://schemas.microsoft.com/office/drawing/2014/main" id="{4360F88E-D00D-45C2-AE5A-821438D03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428277"/>
              </p:ext>
            </p:extLst>
          </p:nvPr>
        </p:nvGraphicFramePr>
        <p:xfrm>
          <a:off x="1918463" y="2133082"/>
          <a:ext cx="6696075" cy="396154"/>
        </p:xfrm>
        <a:graphic>
          <a:graphicData uri="http://schemas.openxmlformats.org/drawingml/2006/table">
            <a:tbl>
              <a:tblPr/>
              <a:tblGrid>
                <a:gridCol w="669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FILE *</a:t>
                      </a:r>
                      <a:r>
                        <a:rPr kumimoji="1" lang="en-US" altLang="ko-KR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fopen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 const char *filename, const char *mode );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AutoShape 44">
            <a:extLst>
              <a:ext uri="{FF2B5EF4-FFF2-40B4-BE49-F238E27FC236}">
                <a16:creationId xmlns:a16="http://schemas.microsoft.com/office/drawing/2014/main" id="{BB723740-D515-4175-9389-1A398DF2C811}"/>
              </a:ext>
            </a:extLst>
          </p:cNvPr>
          <p:cNvSpPr>
            <a:spLocks/>
          </p:cNvSpPr>
          <p:nvPr/>
        </p:nvSpPr>
        <p:spPr bwMode="auto">
          <a:xfrm>
            <a:off x="1776223" y="2857500"/>
            <a:ext cx="6696075" cy="571500"/>
          </a:xfrm>
          <a:prstGeom prst="roundRect">
            <a:avLst>
              <a:gd name="adj" fmla="val 16667"/>
            </a:avLst>
          </a:prstGeom>
          <a:solidFill>
            <a:srgbClr val="ECFDC7">
              <a:alpha val="92940"/>
            </a:srgbClr>
          </a:solidFill>
          <a:ln w="28575" algn="ctr">
            <a:solidFill>
              <a:schemeClr val="accent2">
                <a:lumMod val="40000"/>
                <a:lumOff val="60000"/>
              </a:schemeClr>
            </a:solidFill>
            <a:miter lim="800000"/>
            <a:headEnd type="stealth" w="med" len="med"/>
            <a:tailEnd/>
          </a:ln>
        </p:spPr>
        <p:txBody>
          <a:bodyPr anchor="ctr"/>
          <a:lstStyle/>
          <a:p>
            <a:r>
              <a:rPr kumimoji="1" lang="en-US" altLang="ko-KR" sz="1600" dirty="0">
                <a:latin typeface="Arial" charset="0"/>
                <a:ea typeface="맑은 고딕" pitchFamily="50" charset="-127"/>
              </a:rPr>
              <a:t>filename : </a:t>
            </a:r>
            <a:r>
              <a:rPr kumimoji="1" lang="ko-KR" altLang="en-US" sz="1600" dirty="0">
                <a:latin typeface="Arial" charset="0"/>
                <a:ea typeface="맑은 고딕" pitchFamily="50" charset="-127"/>
              </a:rPr>
              <a:t>파일명</a:t>
            </a:r>
            <a:r>
              <a:rPr kumimoji="1" lang="en-US" altLang="ko-KR" sz="1600" dirty="0">
                <a:latin typeface="Arial" charset="0"/>
                <a:ea typeface="맑은 고딕" pitchFamily="50" charset="-127"/>
              </a:rPr>
              <a:t>(external name)</a:t>
            </a:r>
          </a:p>
          <a:p>
            <a:r>
              <a:rPr kumimoji="1" lang="en-US" altLang="ko-KR" sz="1600" dirty="0">
                <a:latin typeface="Arial" charset="0"/>
                <a:ea typeface="맑은 고딕" pitchFamily="50" charset="-127"/>
              </a:rPr>
              <a:t>mode : </a:t>
            </a:r>
            <a:r>
              <a:rPr kumimoji="1" lang="ko-KR" altLang="en-US" sz="1600" dirty="0">
                <a:latin typeface="Arial" charset="0"/>
                <a:ea typeface="맑은 고딕" pitchFamily="50" charset="-127"/>
              </a:rPr>
              <a:t>파일을 사용하기 위한 모드</a:t>
            </a:r>
            <a:endParaRPr kumimoji="1" lang="en-US" altLang="ko-KR" sz="1600" dirty="0">
              <a:latin typeface="Arial" charset="0"/>
              <a:ea typeface="맑은 고딕" pitchFamily="50" charset="-127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7EA61E9-5386-4973-A276-51C3A1C9C926}"/>
              </a:ext>
            </a:extLst>
          </p:cNvPr>
          <p:cNvSpPr/>
          <p:nvPr/>
        </p:nvSpPr>
        <p:spPr>
          <a:xfrm>
            <a:off x="9169400" y="1598369"/>
            <a:ext cx="2184400" cy="1404619"/>
          </a:xfrm>
          <a:prstGeom prst="wedgeRoundRectCallout">
            <a:avLst>
              <a:gd name="adj1" fmla="val -75252"/>
              <a:gd name="adj2" fmla="val -9423"/>
              <a:gd name="adj3" fmla="val 16667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open </a:t>
            </a:r>
            <a:r>
              <a:rPr lang="ko-KR" altLang="en-US" dirty="0"/>
              <a:t>성공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FILE pointer</a:t>
            </a:r>
            <a:r>
              <a:rPr lang="ko-KR" altLang="en-US" dirty="0"/>
              <a:t>를 반환</a:t>
            </a:r>
            <a:endParaRPr lang="en-US" altLang="ko-KR" dirty="0"/>
          </a:p>
          <a:p>
            <a:pPr algn="ctr"/>
            <a:r>
              <a:rPr lang="en-US" altLang="ko-KR" dirty="0"/>
              <a:t>File open </a:t>
            </a:r>
            <a:r>
              <a:rPr lang="ko-KR" altLang="en-US" dirty="0"/>
              <a:t>오류</a:t>
            </a:r>
            <a:r>
              <a:rPr lang="en-US" altLang="ko-KR" dirty="0"/>
              <a:t>:</a:t>
            </a:r>
          </a:p>
          <a:p>
            <a:pPr algn="ctr"/>
            <a:r>
              <a:rPr lang="en-US" altLang="ko-KR" dirty="0"/>
              <a:t>NULL pointer </a:t>
            </a:r>
            <a:r>
              <a:rPr lang="ko-KR" altLang="en-US" dirty="0"/>
              <a:t>반환</a:t>
            </a:r>
            <a:endParaRPr lang="en-US" altLang="ko-KR" dirty="0"/>
          </a:p>
        </p:txBody>
      </p:sp>
      <p:graphicFrame>
        <p:nvGraphicFramePr>
          <p:cNvPr id="9" name="Group 54">
            <a:extLst>
              <a:ext uri="{FF2B5EF4-FFF2-40B4-BE49-F238E27FC236}">
                <a16:creationId xmlns:a16="http://schemas.microsoft.com/office/drawing/2014/main" id="{B11DEB1C-7BEA-4CD8-8084-F5DB8B9148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3406858"/>
              </p:ext>
            </p:extLst>
          </p:nvPr>
        </p:nvGraphicFramePr>
        <p:xfrm>
          <a:off x="1776223" y="4979173"/>
          <a:ext cx="6669723" cy="365760"/>
        </p:xfrm>
        <a:graphic>
          <a:graphicData uri="http://schemas.openxmlformats.org/drawingml/2006/table">
            <a:tbl>
              <a:tblPr/>
              <a:tblGrid>
                <a:gridCol w="6669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int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fclose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( FILE *stream );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3110F0DD-F6B3-43C8-9042-3A6C15A3B691}"/>
              </a:ext>
            </a:extLst>
          </p:cNvPr>
          <p:cNvSpPr/>
          <p:nvPr/>
        </p:nvSpPr>
        <p:spPr>
          <a:xfrm>
            <a:off x="9104569" y="4642623"/>
            <a:ext cx="2184400" cy="1850252"/>
          </a:xfrm>
          <a:prstGeom prst="wedgeRoundRectCallout">
            <a:avLst>
              <a:gd name="adj1" fmla="val -75252"/>
              <a:gd name="adj2" fmla="val -9423"/>
              <a:gd name="adj3" fmla="val 16667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close </a:t>
            </a:r>
            <a:r>
              <a:rPr lang="ko-KR" altLang="en-US" dirty="0"/>
              <a:t>성공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0</a:t>
            </a:r>
            <a:r>
              <a:rPr lang="ko-KR" altLang="en-US" dirty="0"/>
              <a:t> 반환</a:t>
            </a:r>
            <a:r>
              <a:rPr lang="en-US" altLang="ko-KR" dirty="0"/>
              <a:t>(return)</a:t>
            </a:r>
          </a:p>
          <a:p>
            <a:pPr algn="ctr"/>
            <a:r>
              <a:rPr lang="en-US" altLang="ko-KR" dirty="0"/>
              <a:t>File close </a:t>
            </a:r>
            <a:r>
              <a:rPr lang="ko-KR" altLang="en-US" dirty="0"/>
              <a:t>오류</a:t>
            </a:r>
            <a:r>
              <a:rPr lang="en-US" altLang="ko-KR" dirty="0"/>
              <a:t>:</a:t>
            </a:r>
          </a:p>
          <a:p>
            <a:pPr algn="ctr"/>
            <a:r>
              <a:rPr lang="en-US" altLang="ko-KR" dirty="0"/>
              <a:t>EOF </a:t>
            </a:r>
            <a:r>
              <a:rPr lang="ko-KR" altLang="en-US" dirty="0"/>
              <a:t>반환</a:t>
            </a:r>
            <a:r>
              <a:rPr lang="en-US" altLang="ko-KR" dirty="0"/>
              <a:t>(return)</a:t>
            </a:r>
          </a:p>
          <a:p>
            <a:pPr algn="ctr"/>
            <a:r>
              <a:rPr lang="en-US" altLang="ko-KR" dirty="0"/>
              <a:t>EOF</a:t>
            </a:r>
            <a:r>
              <a:rPr lang="ko-KR" altLang="en-US" dirty="0"/>
              <a:t>는 </a:t>
            </a:r>
            <a:r>
              <a:rPr lang="en-US" altLang="ko-KR" dirty="0"/>
              <a:t>-1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정의</a:t>
            </a:r>
            <a:r>
              <a:rPr lang="en-US" altLang="ko-KR" dirty="0"/>
              <a:t>(</a:t>
            </a:r>
            <a:r>
              <a:rPr lang="en-US" altLang="ko-KR" dirty="0" err="1"/>
              <a:t>stdio.h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5878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BEFD-D608-4765-85FF-E30BF30D6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open and close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E52C-EC26-46B7-8DC7-D58A4881E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텍스트 파일 모드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642DB-CE68-41F5-AE65-07F940C7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7D244-C37B-4717-B9C6-24671F71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13</a:t>
            </a:fld>
            <a:endParaRPr lang="en-US"/>
          </a:p>
        </p:txBody>
      </p:sp>
      <p:sp>
        <p:nvSpPr>
          <p:cNvPr id="8" name="직사각형 4">
            <a:extLst>
              <a:ext uri="{FF2B5EF4-FFF2-40B4-BE49-F238E27FC236}">
                <a16:creationId xmlns:a16="http://schemas.microsoft.com/office/drawing/2014/main" id="{2BDD9085-6875-494D-9A8F-D6711788C888}"/>
              </a:ext>
            </a:extLst>
          </p:cNvPr>
          <p:cNvSpPr/>
          <p:nvPr/>
        </p:nvSpPr>
        <p:spPr>
          <a:xfrm>
            <a:off x="1739516" y="1635975"/>
            <a:ext cx="8712968" cy="376618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6">
            <a:extLst>
              <a:ext uri="{FF2B5EF4-FFF2-40B4-BE49-F238E27FC236}">
                <a16:creationId xmlns:a16="http://schemas.microsoft.com/office/drawing/2014/main" id="{083C453A-E10B-45D3-B72F-BD76670FDB25}"/>
              </a:ext>
            </a:extLst>
          </p:cNvPr>
          <p:cNvSpPr/>
          <p:nvPr/>
        </p:nvSpPr>
        <p:spPr>
          <a:xfrm>
            <a:off x="1847528" y="2366245"/>
            <a:ext cx="1080120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7">
            <a:extLst>
              <a:ext uri="{FF2B5EF4-FFF2-40B4-BE49-F238E27FC236}">
                <a16:creationId xmlns:a16="http://schemas.microsoft.com/office/drawing/2014/main" id="{FD095F17-A478-49B5-B785-BFDE7ECE63B1}"/>
              </a:ext>
            </a:extLst>
          </p:cNvPr>
          <p:cNvSpPr/>
          <p:nvPr/>
        </p:nvSpPr>
        <p:spPr>
          <a:xfrm>
            <a:off x="1854816" y="3364907"/>
            <a:ext cx="1080120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8">
            <a:extLst>
              <a:ext uri="{FF2B5EF4-FFF2-40B4-BE49-F238E27FC236}">
                <a16:creationId xmlns:a16="http://schemas.microsoft.com/office/drawing/2014/main" id="{71DE54DA-7613-40BB-A3F8-1FD2797748C0}"/>
              </a:ext>
            </a:extLst>
          </p:cNvPr>
          <p:cNvSpPr/>
          <p:nvPr/>
        </p:nvSpPr>
        <p:spPr>
          <a:xfrm>
            <a:off x="1859008" y="4357341"/>
            <a:ext cx="1080120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8B554F0C-69E5-4E27-A626-00C0311F0FD1}"/>
              </a:ext>
            </a:extLst>
          </p:cNvPr>
          <p:cNvSpPr/>
          <p:nvPr/>
        </p:nvSpPr>
        <p:spPr>
          <a:xfrm>
            <a:off x="3036092" y="2366245"/>
            <a:ext cx="7272376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0">
            <a:extLst>
              <a:ext uri="{FF2B5EF4-FFF2-40B4-BE49-F238E27FC236}">
                <a16:creationId xmlns:a16="http://schemas.microsoft.com/office/drawing/2014/main" id="{9C3B1543-38C4-444F-BBB3-B73790F8DD02}"/>
              </a:ext>
            </a:extLst>
          </p:cNvPr>
          <p:cNvSpPr/>
          <p:nvPr/>
        </p:nvSpPr>
        <p:spPr>
          <a:xfrm>
            <a:off x="3036092" y="3366043"/>
            <a:ext cx="7272376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1">
            <a:extLst>
              <a:ext uri="{FF2B5EF4-FFF2-40B4-BE49-F238E27FC236}">
                <a16:creationId xmlns:a16="http://schemas.microsoft.com/office/drawing/2014/main" id="{2B52DFD4-BB60-4077-AE16-4C32FBB5B0E8}"/>
              </a:ext>
            </a:extLst>
          </p:cNvPr>
          <p:cNvSpPr/>
          <p:nvPr/>
        </p:nvSpPr>
        <p:spPr>
          <a:xfrm>
            <a:off x="3036092" y="4364197"/>
            <a:ext cx="7272376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06383B-CAC1-44D0-AC7D-906D5EAE5A91}"/>
              </a:ext>
            </a:extLst>
          </p:cNvPr>
          <p:cNvSpPr txBox="1"/>
          <p:nvPr/>
        </p:nvSpPr>
        <p:spPr>
          <a:xfrm>
            <a:off x="1939894" y="1838044"/>
            <a:ext cx="828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Mode				     Meaning</a:t>
            </a:r>
            <a:endParaRPr lang="ko-KR" altLang="en-US" sz="2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936837-9CBD-4F61-ADA8-B9ECA174FFA5}"/>
              </a:ext>
            </a:extLst>
          </p:cNvPr>
          <p:cNvSpPr txBox="1"/>
          <p:nvPr/>
        </p:nvSpPr>
        <p:spPr>
          <a:xfrm>
            <a:off x="2243572" y="2366245"/>
            <a:ext cx="7977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r	</a:t>
            </a:r>
            <a:r>
              <a:rPr lang="en-US" altLang="ko-KR" dirty="0"/>
              <a:t> text file</a:t>
            </a:r>
            <a:r>
              <a:rPr lang="ko-KR" altLang="en-US" dirty="0"/>
              <a:t>을 </a:t>
            </a:r>
            <a:r>
              <a:rPr lang="ko-KR" altLang="en-US" dirty="0">
                <a:latin typeface="+mj-lt"/>
              </a:rPr>
              <a:t>읽기</a:t>
            </a:r>
            <a:r>
              <a:rPr lang="en-US" altLang="ko-KR" dirty="0">
                <a:latin typeface="+mj-lt"/>
              </a:rPr>
              <a:t>(read)</a:t>
            </a:r>
            <a:r>
              <a:rPr lang="ko-KR" altLang="en-US" dirty="0">
                <a:latin typeface="+mj-lt"/>
              </a:rPr>
              <a:t> 모드로 연다</a:t>
            </a:r>
            <a:r>
              <a:rPr lang="en-US" altLang="ko-KR" dirty="0">
                <a:latin typeface="+mj-lt"/>
              </a:rPr>
              <a:t>(open)</a:t>
            </a:r>
          </a:p>
          <a:p>
            <a:r>
              <a:rPr lang="en-US" altLang="ko-KR" dirty="0">
                <a:latin typeface="+mj-lt"/>
              </a:rPr>
              <a:t>	* </a:t>
            </a:r>
            <a:r>
              <a:rPr lang="ko-KR" altLang="en-US" dirty="0">
                <a:latin typeface="+mj-lt"/>
              </a:rPr>
              <a:t>파일이 있다면</a:t>
            </a:r>
            <a:r>
              <a:rPr lang="en-US" altLang="ko-KR" dirty="0">
                <a:latin typeface="+mj-lt"/>
              </a:rPr>
              <a:t>, </a:t>
            </a:r>
            <a:r>
              <a:rPr lang="en-US" altLang="ko-KR" dirty="0"/>
              <a:t>marker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>
                <a:latin typeface="+mj-lt"/>
              </a:rPr>
              <a:t>시작지점에 위치</a:t>
            </a:r>
            <a:br>
              <a:rPr lang="en-US" altLang="ko-KR" dirty="0">
                <a:latin typeface="+mj-lt"/>
              </a:rPr>
            </a:b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	* </a:t>
            </a:r>
            <a:r>
              <a:rPr lang="ko-KR" altLang="en-US" dirty="0">
                <a:latin typeface="+mj-lt"/>
              </a:rPr>
              <a:t>파일이 없다면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오류를 반환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62F7F7-637A-4059-9A97-158117D761DA}"/>
              </a:ext>
            </a:extLst>
          </p:cNvPr>
          <p:cNvSpPr txBox="1"/>
          <p:nvPr/>
        </p:nvSpPr>
        <p:spPr>
          <a:xfrm>
            <a:off x="2243572" y="3342320"/>
            <a:ext cx="7977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w	</a:t>
            </a:r>
            <a:r>
              <a:rPr lang="en-US" altLang="ko-KR" b="1" dirty="0">
                <a:latin typeface="+mj-lt"/>
              </a:rPr>
              <a:t>text file</a:t>
            </a:r>
            <a:r>
              <a:rPr lang="ko-KR" altLang="en-US" dirty="0">
                <a:latin typeface="+mj-lt"/>
              </a:rPr>
              <a:t>을 쓰기</a:t>
            </a:r>
            <a:r>
              <a:rPr lang="en-US" altLang="ko-KR" dirty="0">
                <a:latin typeface="+mj-lt"/>
              </a:rPr>
              <a:t>(write)</a:t>
            </a:r>
            <a:r>
              <a:rPr lang="ko-KR" altLang="en-US" dirty="0">
                <a:latin typeface="+mj-lt"/>
              </a:rPr>
              <a:t>모드로 연다</a:t>
            </a:r>
            <a:r>
              <a:rPr lang="en-US" altLang="ko-KR" dirty="0">
                <a:latin typeface="+mj-lt"/>
              </a:rPr>
              <a:t>(open)</a:t>
            </a:r>
          </a:p>
          <a:p>
            <a:r>
              <a:rPr lang="en-US" altLang="ko-KR" dirty="0">
                <a:latin typeface="+mj-lt"/>
              </a:rPr>
              <a:t>	* </a:t>
            </a:r>
            <a:r>
              <a:rPr lang="ko-KR" altLang="en-US" dirty="0">
                <a:latin typeface="+mj-lt"/>
              </a:rPr>
              <a:t>파일이 있다면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파일을 삭제</a:t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	* </a:t>
            </a:r>
            <a:r>
              <a:rPr lang="ko-KR" altLang="en-US" dirty="0">
                <a:latin typeface="+mj-lt"/>
              </a:rPr>
              <a:t>파일이 없다면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새로운 파일 생성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B07ED7-4966-4920-A82A-96ED7A447F64}"/>
              </a:ext>
            </a:extLst>
          </p:cNvPr>
          <p:cNvSpPr txBox="1"/>
          <p:nvPr/>
        </p:nvSpPr>
        <p:spPr>
          <a:xfrm>
            <a:off x="2243572" y="4318395"/>
            <a:ext cx="7977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a	text file</a:t>
            </a:r>
            <a:r>
              <a:rPr lang="ko-KR" altLang="en-US" dirty="0">
                <a:latin typeface="+mj-lt"/>
              </a:rPr>
              <a:t>을 덧붙여 쓰기</a:t>
            </a:r>
            <a:r>
              <a:rPr lang="en-US" altLang="ko-KR" dirty="0">
                <a:latin typeface="+mj-lt"/>
              </a:rPr>
              <a:t>(append)</a:t>
            </a:r>
            <a:r>
              <a:rPr lang="ko-KR" altLang="en-US" dirty="0">
                <a:latin typeface="+mj-lt"/>
              </a:rPr>
              <a:t>모드로 연다</a:t>
            </a:r>
            <a:r>
              <a:rPr lang="en-US" altLang="ko-KR" dirty="0">
                <a:latin typeface="+mj-lt"/>
              </a:rPr>
              <a:t>(open)</a:t>
            </a:r>
          </a:p>
          <a:p>
            <a:r>
              <a:rPr lang="en-US" altLang="ko-KR" dirty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R</a:t>
            </a:r>
            <a:r>
              <a:rPr lang="en-US" altLang="ko-KR" dirty="0">
                <a:latin typeface="+mj-lt"/>
              </a:rPr>
              <a:t>	* </a:t>
            </a:r>
            <a:r>
              <a:rPr lang="ko-KR" altLang="en-US" dirty="0">
                <a:latin typeface="+mj-lt"/>
              </a:rPr>
              <a:t>파일이 있다면</a:t>
            </a:r>
            <a:r>
              <a:rPr lang="en-US" altLang="ko-KR" dirty="0">
                <a:latin typeface="+mj-lt"/>
              </a:rPr>
              <a:t>, marker</a:t>
            </a:r>
            <a:r>
              <a:rPr lang="ko-KR" altLang="en-US" dirty="0">
                <a:latin typeface="+mj-lt"/>
              </a:rPr>
              <a:t>는 파일의 끝에 위치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R</a:t>
            </a:r>
            <a:r>
              <a:rPr lang="en-US" altLang="ko-KR" dirty="0">
                <a:latin typeface="+mj-lt"/>
              </a:rPr>
              <a:t>	* </a:t>
            </a:r>
            <a:r>
              <a:rPr lang="ko-KR" altLang="en-US" dirty="0">
                <a:latin typeface="+mj-lt"/>
              </a:rPr>
              <a:t>파일이 없다면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새로운 파일 생성</a:t>
            </a:r>
          </a:p>
        </p:txBody>
      </p:sp>
    </p:spTree>
    <p:extLst>
      <p:ext uri="{BB962C8B-B14F-4D97-AF65-F5344CB8AC3E}">
        <p14:creationId xmlns:p14="http://schemas.microsoft.com/office/powerpoint/2010/main" val="88285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B00B-DC8C-4948-B897-D7CFBEBE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Open and Close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9EDE-FAE5-4512-9BB9-7D7622D7E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opening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28E25-4644-4E29-82C4-B5869587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5AC5E-4337-4FFC-AE51-352BB361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14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547F22-09A3-4153-A4CD-3D78B24FA169}"/>
              </a:ext>
            </a:extLst>
          </p:cNvPr>
          <p:cNvSpPr/>
          <p:nvPr/>
        </p:nvSpPr>
        <p:spPr>
          <a:xfrm>
            <a:off x="771527" y="2708920"/>
            <a:ext cx="720080" cy="5040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D8BB7D-4038-4887-A038-422C887C3087}"/>
              </a:ext>
            </a:extLst>
          </p:cNvPr>
          <p:cNvSpPr/>
          <p:nvPr/>
        </p:nvSpPr>
        <p:spPr>
          <a:xfrm>
            <a:off x="4367808" y="2708920"/>
            <a:ext cx="720080" cy="5040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92CBF8-C3DF-4791-B638-9626C2A341DF}"/>
              </a:ext>
            </a:extLst>
          </p:cNvPr>
          <p:cNvSpPr/>
          <p:nvPr/>
        </p:nvSpPr>
        <p:spPr>
          <a:xfrm>
            <a:off x="7964089" y="2708920"/>
            <a:ext cx="720080" cy="5040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751263-DECC-402E-86C9-BB8C9EC39333}"/>
              </a:ext>
            </a:extLst>
          </p:cNvPr>
          <p:cNvSpPr txBox="1"/>
          <p:nvPr/>
        </p:nvSpPr>
        <p:spPr>
          <a:xfrm>
            <a:off x="771527" y="2345002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Mode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503FAC-8404-4D60-B762-1D97F1DFD001}"/>
              </a:ext>
            </a:extLst>
          </p:cNvPr>
          <p:cNvSpPr txBox="1"/>
          <p:nvPr/>
        </p:nvSpPr>
        <p:spPr>
          <a:xfrm>
            <a:off x="4367808" y="2344431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Mode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96D9E9-73C0-4F54-B117-DB731FFFB8F6}"/>
              </a:ext>
            </a:extLst>
          </p:cNvPr>
          <p:cNvSpPr txBox="1"/>
          <p:nvPr/>
        </p:nvSpPr>
        <p:spPr>
          <a:xfrm>
            <a:off x="7964089" y="235768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Mode</a:t>
            </a:r>
            <a:endParaRPr lang="ko-KR" altLang="en-US" sz="1600" dirty="0"/>
          </a:p>
        </p:txBody>
      </p:sp>
      <p:sp>
        <p:nvSpPr>
          <p:cNvPr id="12" name="말풍선: 타원형 11">
            <a:extLst>
              <a:ext uri="{FF2B5EF4-FFF2-40B4-BE49-F238E27FC236}">
                <a16:creationId xmlns:a16="http://schemas.microsoft.com/office/drawing/2014/main" id="{801A8569-F6AB-4E7D-8157-2B7176F0547D}"/>
              </a:ext>
            </a:extLst>
          </p:cNvPr>
          <p:cNvSpPr/>
          <p:nvPr/>
        </p:nvSpPr>
        <p:spPr>
          <a:xfrm>
            <a:off x="771527" y="3429000"/>
            <a:ext cx="2516161" cy="761471"/>
          </a:xfrm>
          <a:prstGeom prst="wedgeEllipseCallout">
            <a:avLst>
              <a:gd name="adj1" fmla="val -36874"/>
              <a:gd name="adj2" fmla="val -7913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저장되어 있는 파일을 읽기</a:t>
            </a:r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AC364292-7666-4A86-B77B-84CDD7427D78}"/>
              </a:ext>
            </a:extLst>
          </p:cNvPr>
          <p:cNvSpPr/>
          <p:nvPr/>
        </p:nvSpPr>
        <p:spPr>
          <a:xfrm>
            <a:off x="5206306" y="2280213"/>
            <a:ext cx="2603152" cy="761471"/>
          </a:xfrm>
          <a:prstGeom prst="wedgeEllipseCallout">
            <a:avLst>
              <a:gd name="adj1" fmla="val -56507"/>
              <a:gd name="adj2" fmla="val 4232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쓰기위해 새로운 파일 열기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말풍선: 타원형 13">
            <a:extLst>
              <a:ext uri="{FF2B5EF4-FFF2-40B4-BE49-F238E27FC236}">
                <a16:creationId xmlns:a16="http://schemas.microsoft.com/office/drawing/2014/main" id="{E84F513B-C213-4BC8-B5F0-1766D2DFBEE0}"/>
              </a:ext>
            </a:extLst>
          </p:cNvPr>
          <p:cNvSpPr/>
          <p:nvPr/>
        </p:nvSpPr>
        <p:spPr>
          <a:xfrm>
            <a:off x="8418158" y="807929"/>
            <a:ext cx="3373392" cy="1536502"/>
          </a:xfrm>
          <a:prstGeom prst="wedgeEllipseCallout">
            <a:avLst>
              <a:gd name="adj1" fmla="val -42516"/>
              <a:gd name="adj2" fmla="val 8327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저장되어 있는 파일을 쓰기 위해 또는 새로운 파일 생성을 위해 열기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5">
            <a:extLst>
              <a:ext uri="{FF2B5EF4-FFF2-40B4-BE49-F238E27FC236}">
                <a16:creationId xmlns:a16="http://schemas.microsoft.com/office/drawing/2014/main" id="{86B3DD43-D81C-4B81-B9AA-CE6611D1A608}"/>
              </a:ext>
            </a:extLst>
          </p:cNvPr>
          <p:cNvSpPr/>
          <p:nvPr/>
        </p:nvSpPr>
        <p:spPr>
          <a:xfrm>
            <a:off x="4367808" y="4335963"/>
            <a:ext cx="2804193" cy="570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4">
            <a:extLst>
              <a:ext uri="{FF2B5EF4-FFF2-40B4-BE49-F238E27FC236}">
                <a16:creationId xmlns:a16="http://schemas.microsoft.com/office/drawing/2014/main" id="{2EDAE74C-806F-4E35-A4A8-56E4917B94B1}"/>
              </a:ext>
            </a:extLst>
          </p:cNvPr>
          <p:cNvSpPr/>
          <p:nvPr/>
        </p:nvSpPr>
        <p:spPr>
          <a:xfrm>
            <a:off x="771527" y="4329122"/>
            <a:ext cx="2804193" cy="570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7">
            <a:extLst>
              <a:ext uri="{FF2B5EF4-FFF2-40B4-BE49-F238E27FC236}">
                <a16:creationId xmlns:a16="http://schemas.microsoft.com/office/drawing/2014/main" id="{7DD50CF5-9F8C-4750-8F0D-73E7082D8344}"/>
              </a:ext>
            </a:extLst>
          </p:cNvPr>
          <p:cNvSpPr/>
          <p:nvPr/>
        </p:nvSpPr>
        <p:spPr>
          <a:xfrm>
            <a:off x="911424" y="4390773"/>
            <a:ext cx="1872208" cy="46118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8">
            <a:extLst>
              <a:ext uri="{FF2B5EF4-FFF2-40B4-BE49-F238E27FC236}">
                <a16:creationId xmlns:a16="http://schemas.microsoft.com/office/drawing/2014/main" id="{6A71E367-C83F-4E12-89FF-AC5CF6CEF455}"/>
              </a:ext>
            </a:extLst>
          </p:cNvPr>
          <p:cNvSpPr/>
          <p:nvPr/>
        </p:nvSpPr>
        <p:spPr>
          <a:xfrm>
            <a:off x="2855640" y="4390773"/>
            <a:ext cx="576064" cy="4611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EOF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9" name="그룹 20">
            <a:extLst>
              <a:ext uri="{FF2B5EF4-FFF2-40B4-BE49-F238E27FC236}">
                <a16:creationId xmlns:a16="http://schemas.microsoft.com/office/drawing/2014/main" id="{88525841-08BE-401A-A5DB-A2EB4A198D23}"/>
              </a:ext>
            </a:extLst>
          </p:cNvPr>
          <p:cNvGrpSpPr/>
          <p:nvPr/>
        </p:nvGrpSpPr>
        <p:grpSpPr>
          <a:xfrm>
            <a:off x="7964089" y="4329122"/>
            <a:ext cx="2804193" cy="570811"/>
            <a:chOff x="771527" y="4329122"/>
            <a:chExt cx="2804193" cy="570811"/>
          </a:xfrm>
        </p:grpSpPr>
        <p:sp>
          <p:nvSpPr>
            <p:cNvPr id="20" name="직사각형 21">
              <a:extLst>
                <a:ext uri="{FF2B5EF4-FFF2-40B4-BE49-F238E27FC236}">
                  <a16:creationId xmlns:a16="http://schemas.microsoft.com/office/drawing/2014/main" id="{6A84289B-B359-4A6A-9935-AE6FB3B476C5}"/>
                </a:ext>
              </a:extLst>
            </p:cNvPr>
            <p:cNvSpPr/>
            <p:nvPr/>
          </p:nvSpPr>
          <p:spPr>
            <a:xfrm>
              <a:off x="771527" y="4329122"/>
              <a:ext cx="2804193" cy="5708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2">
              <a:extLst>
                <a:ext uri="{FF2B5EF4-FFF2-40B4-BE49-F238E27FC236}">
                  <a16:creationId xmlns:a16="http://schemas.microsoft.com/office/drawing/2014/main" id="{200A4F30-B796-4370-B8EB-327E0F045AA3}"/>
                </a:ext>
              </a:extLst>
            </p:cNvPr>
            <p:cNvSpPr/>
            <p:nvPr/>
          </p:nvSpPr>
          <p:spPr>
            <a:xfrm>
              <a:off x="911424" y="4390773"/>
              <a:ext cx="1872208" cy="46118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3">
              <a:extLst>
                <a:ext uri="{FF2B5EF4-FFF2-40B4-BE49-F238E27FC236}">
                  <a16:creationId xmlns:a16="http://schemas.microsoft.com/office/drawing/2014/main" id="{15A264FE-F1A3-49B3-B2D2-0BA1FC1A5EB7}"/>
                </a:ext>
              </a:extLst>
            </p:cNvPr>
            <p:cNvSpPr/>
            <p:nvPr/>
          </p:nvSpPr>
          <p:spPr>
            <a:xfrm>
              <a:off x="2855640" y="4390773"/>
              <a:ext cx="576064" cy="461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EOF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" name="직사각형 28">
            <a:extLst>
              <a:ext uri="{FF2B5EF4-FFF2-40B4-BE49-F238E27FC236}">
                <a16:creationId xmlns:a16="http://schemas.microsoft.com/office/drawing/2014/main" id="{38C73D2C-39CC-48D2-A9D9-BACD3A9F18FE}"/>
              </a:ext>
            </a:extLst>
          </p:cNvPr>
          <p:cNvSpPr/>
          <p:nvPr/>
        </p:nvSpPr>
        <p:spPr>
          <a:xfrm>
            <a:off x="4511824" y="4390773"/>
            <a:ext cx="576064" cy="4611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EOF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말풍선: 타원형 29">
            <a:extLst>
              <a:ext uri="{FF2B5EF4-FFF2-40B4-BE49-F238E27FC236}">
                <a16:creationId xmlns:a16="http://schemas.microsoft.com/office/drawing/2014/main" id="{CC9D2AE4-E4AF-4F23-8BF2-E6C87138580D}"/>
              </a:ext>
            </a:extLst>
          </p:cNvPr>
          <p:cNvSpPr/>
          <p:nvPr/>
        </p:nvSpPr>
        <p:spPr>
          <a:xfrm>
            <a:off x="589447" y="5097064"/>
            <a:ext cx="2516161" cy="924224"/>
          </a:xfrm>
          <a:prstGeom prst="wedgeEllipseCallout">
            <a:avLst>
              <a:gd name="adj1" fmla="val -36874"/>
              <a:gd name="adj2" fmla="val -7913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File marker</a:t>
            </a:r>
            <a:r>
              <a:rPr lang="ko-KR" altLang="en-US" dirty="0">
                <a:solidFill>
                  <a:sysClr val="windowText" lastClr="000000"/>
                </a:solidFill>
              </a:rPr>
              <a:t>는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파일의 시작점에 위치</a:t>
            </a:r>
          </a:p>
        </p:txBody>
      </p:sp>
      <p:sp>
        <p:nvSpPr>
          <p:cNvPr id="25" name="말풍선: 타원형 30">
            <a:extLst>
              <a:ext uri="{FF2B5EF4-FFF2-40B4-BE49-F238E27FC236}">
                <a16:creationId xmlns:a16="http://schemas.microsoft.com/office/drawing/2014/main" id="{ED04087E-C406-4E37-9A05-1695D26553A4}"/>
              </a:ext>
            </a:extLst>
          </p:cNvPr>
          <p:cNvSpPr/>
          <p:nvPr/>
        </p:nvSpPr>
        <p:spPr>
          <a:xfrm>
            <a:off x="5166562" y="3312358"/>
            <a:ext cx="2516161" cy="924224"/>
          </a:xfrm>
          <a:prstGeom prst="wedgeEllipseCallout">
            <a:avLst>
              <a:gd name="adj1" fmla="val -81569"/>
              <a:gd name="adj2" fmla="val 6415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File marker</a:t>
            </a:r>
            <a:r>
              <a:rPr lang="ko-KR" altLang="en-US" dirty="0">
                <a:solidFill>
                  <a:sysClr val="windowText" lastClr="000000"/>
                </a:solidFill>
              </a:rPr>
              <a:t>는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파일의 시작점에 위치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6" name="말풍선: 타원형 31">
            <a:extLst>
              <a:ext uri="{FF2B5EF4-FFF2-40B4-BE49-F238E27FC236}">
                <a16:creationId xmlns:a16="http://schemas.microsoft.com/office/drawing/2014/main" id="{4EBBCB62-F0BE-40F5-9FF9-A45A290E583E}"/>
              </a:ext>
            </a:extLst>
          </p:cNvPr>
          <p:cNvSpPr/>
          <p:nvPr/>
        </p:nvSpPr>
        <p:spPr>
          <a:xfrm>
            <a:off x="9510201" y="2811132"/>
            <a:ext cx="2516161" cy="924224"/>
          </a:xfrm>
          <a:prstGeom prst="wedgeEllipseCallout">
            <a:avLst>
              <a:gd name="adj1" fmla="val -28583"/>
              <a:gd name="adj2" fmla="val 11987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File marker</a:t>
            </a:r>
            <a:r>
              <a:rPr lang="ko-KR" altLang="en-US" dirty="0">
                <a:solidFill>
                  <a:sysClr val="windowText" lastClr="000000"/>
                </a:solidFill>
              </a:rPr>
              <a:t>는 파일의 끝지점에 위치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E0AF7C-A47C-4A0F-B9F8-AB5345FF2C99}"/>
              </a:ext>
            </a:extLst>
          </p:cNvPr>
          <p:cNvSpPr txBox="1"/>
          <p:nvPr/>
        </p:nvSpPr>
        <p:spPr>
          <a:xfrm>
            <a:off x="2594158" y="4876448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(a) Read Mode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5A451-D1B6-4ECE-87F6-0E878EDCCD76}"/>
              </a:ext>
            </a:extLst>
          </p:cNvPr>
          <p:cNvSpPr txBox="1"/>
          <p:nvPr/>
        </p:nvSpPr>
        <p:spPr>
          <a:xfrm>
            <a:off x="5727722" y="4968655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(b) Write Mode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420D88-B00D-4DEF-BD4C-2E20F21367D6}"/>
              </a:ext>
            </a:extLst>
          </p:cNvPr>
          <p:cNvSpPr txBox="1"/>
          <p:nvPr/>
        </p:nvSpPr>
        <p:spPr>
          <a:xfrm>
            <a:off x="9436134" y="4938283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(c) Append Mode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741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FB1A-454A-40EC-A2C5-4787C71A3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open and close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348A3-7ACB-4DF2-B6FE-99D47C42F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EF846-CA94-4894-9EA9-7213A7BC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30654-950D-4C1B-ABF6-CA456B17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15</a:t>
            </a:fld>
            <a:endParaRPr lang="en-US"/>
          </a:p>
        </p:txBody>
      </p:sp>
      <p:sp>
        <p:nvSpPr>
          <p:cNvPr id="6" name="사각형: 잘린 한쪽 모서리 2">
            <a:extLst>
              <a:ext uri="{FF2B5EF4-FFF2-40B4-BE49-F238E27FC236}">
                <a16:creationId xmlns:a16="http://schemas.microsoft.com/office/drawing/2014/main" id="{8B736BC3-2078-4F9D-9CDE-048ACFFA3096}"/>
              </a:ext>
            </a:extLst>
          </p:cNvPr>
          <p:cNvSpPr/>
          <p:nvPr/>
        </p:nvSpPr>
        <p:spPr>
          <a:xfrm>
            <a:off x="774969" y="1706212"/>
            <a:ext cx="5117975" cy="2651362"/>
          </a:xfrm>
          <a:prstGeom prst="snip1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4">
            <a:extLst>
              <a:ext uri="{FF2B5EF4-FFF2-40B4-BE49-F238E27FC236}">
                <a16:creationId xmlns:a16="http://schemas.microsoft.com/office/drawing/2014/main" id="{8E30F2F6-6A54-4869-AD33-B7D9F28FFC6C}"/>
              </a:ext>
            </a:extLst>
          </p:cNvPr>
          <p:cNvSpPr/>
          <p:nvPr/>
        </p:nvSpPr>
        <p:spPr>
          <a:xfrm>
            <a:off x="5447928" y="1706212"/>
            <a:ext cx="445016" cy="451519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CEBAE9-6B2F-4E17-84CE-D748ACF68C1A}"/>
              </a:ext>
            </a:extLst>
          </p:cNvPr>
          <p:cNvSpPr txBox="1"/>
          <p:nvPr/>
        </p:nvSpPr>
        <p:spPr>
          <a:xfrm>
            <a:off x="837547" y="1772251"/>
            <a:ext cx="49739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+mj-lt"/>
              </a:rPr>
              <a:t># include  &lt;</a:t>
            </a:r>
            <a:r>
              <a:rPr lang="en-US" altLang="ko-KR" dirty="0" err="1">
                <a:solidFill>
                  <a:srgbClr val="0070C0"/>
                </a:solidFill>
                <a:latin typeface="+mj-lt"/>
              </a:rPr>
              <a:t>stdio.h</a:t>
            </a:r>
            <a:r>
              <a:rPr lang="en-US" altLang="ko-KR" dirty="0">
                <a:solidFill>
                  <a:srgbClr val="0070C0"/>
                </a:solidFill>
                <a:latin typeface="+mj-lt"/>
              </a:rPr>
              <a:t>&gt;</a:t>
            </a:r>
          </a:p>
          <a:p>
            <a:r>
              <a:rPr lang="en-US" altLang="ko-KR" dirty="0">
                <a:latin typeface="+mj-lt"/>
              </a:rPr>
              <a:t>…</a:t>
            </a:r>
          </a:p>
          <a:p>
            <a:r>
              <a:rPr lang="en-US" altLang="ko-KR" dirty="0">
                <a:latin typeface="+mj-lt"/>
              </a:rPr>
              <a:t>{</a:t>
            </a:r>
          </a:p>
          <a:p>
            <a:r>
              <a:rPr lang="en-US" altLang="ko-KR" dirty="0">
                <a:solidFill>
                  <a:srgbClr val="0070C0"/>
                </a:solidFill>
                <a:latin typeface="+mj-lt"/>
              </a:rPr>
              <a:t>int</a:t>
            </a:r>
            <a:r>
              <a:rPr lang="en-US" altLang="ko-KR" dirty="0">
                <a:latin typeface="+mj-lt"/>
              </a:rPr>
              <a:t>  main  ( </a:t>
            </a:r>
            <a:r>
              <a:rPr lang="en-US" altLang="ko-KR" dirty="0">
                <a:solidFill>
                  <a:srgbClr val="0070C0"/>
                </a:solidFill>
                <a:latin typeface="+mj-lt"/>
              </a:rPr>
              <a:t>void</a:t>
            </a:r>
            <a:r>
              <a:rPr lang="en-US" altLang="ko-KR" dirty="0">
                <a:latin typeface="+mj-lt"/>
              </a:rPr>
              <a:t> )</a:t>
            </a:r>
          </a:p>
          <a:p>
            <a:r>
              <a:rPr lang="en-US" altLang="ko-KR" dirty="0">
                <a:solidFill>
                  <a:srgbClr val="0070C0"/>
                </a:solidFill>
                <a:latin typeface="+mj-lt"/>
              </a:rPr>
              <a:t>   FILE</a:t>
            </a:r>
            <a:r>
              <a:rPr lang="en-US" altLang="ko-KR" dirty="0">
                <a:latin typeface="+mj-lt"/>
              </a:rPr>
              <a:t>*  </a:t>
            </a:r>
            <a:r>
              <a:rPr lang="en-US" altLang="ko-KR" dirty="0" err="1">
                <a:solidFill>
                  <a:srgbClr val="92D050"/>
                </a:solidFill>
                <a:latin typeface="+mj-lt"/>
              </a:rPr>
              <a:t>spData</a:t>
            </a:r>
            <a:r>
              <a:rPr lang="en-US" altLang="ko-KR" dirty="0">
                <a:latin typeface="+mj-lt"/>
              </a:rPr>
              <a:t> ;</a:t>
            </a:r>
          </a:p>
          <a:p>
            <a:r>
              <a:rPr lang="en-US" altLang="ko-KR" dirty="0">
                <a:latin typeface="+mj-lt"/>
              </a:rPr>
              <a:t>   …</a:t>
            </a:r>
          </a:p>
          <a:p>
            <a:r>
              <a:rPr lang="en-US" altLang="ko-KR" dirty="0">
                <a:latin typeface="+mj-lt"/>
              </a:rPr>
              <a:t>   </a:t>
            </a:r>
            <a:r>
              <a:rPr lang="en-US" altLang="ko-KR" dirty="0" err="1">
                <a:solidFill>
                  <a:srgbClr val="92D050"/>
                </a:solidFill>
                <a:latin typeface="+mj-lt"/>
              </a:rPr>
              <a:t>spData</a:t>
            </a:r>
            <a:r>
              <a:rPr lang="en-US" altLang="ko-KR" dirty="0">
                <a:latin typeface="+mj-lt"/>
              </a:rPr>
              <a:t>  =  </a:t>
            </a:r>
            <a:r>
              <a:rPr lang="en-US" altLang="ko-KR" dirty="0" err="1">
                <a:solidFill>
                  <a:srgbClr val="0070C0"/>
                </a:solidFill>
                <a:latin typeface="+mj-lt"/>
              </a:rPr>
              <a:t>fopen</a:t>
            </a:r>
            <a:r>
              <a:rPr lang="en-US" altLang="ko-KR" dirty="0">
                <a:latin typeface="+mj-lt"/>
              </a:rPr>
              <a:t> ( “ mydata.txt “,  “w” ) ;</a:t>
            </a:r>
          </a:p>
          <a:p>
            <a:r>
              <a:rPr lang="en-US" altLang="ko-KR" dirty="0">
                <a:latin typeface="+mj-lt"/>
              </a:rPr>
              <a:t>   …</a:t>
            </a:r>
          </a:p>
          <a:p>
            <a:r>
              <a:rPr lang="en-US" altLang="ko-KR" dirty="0">
                <a:latin typeface="+mj-lt"/>
              </a:rPr>
              <a:t>} 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/ /  main</a:t>
            </a:r>
            <a:endParaRPr lang="ko-KR" alt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말풍선: 타원형 6">
            <a:extLst>
              <a:ext uri="{FF2B5EF4-FFF2-40B4-BE49-F238E27FC236}">
                <a16:creationId xmlns:a16="http://schemas.microsoft.com/office/drawing/2014/main" id="{297CBBB6-BBF3-40DC-B15E-5F6AA166B606}"/>
              </a:ext>
            </a:extLst>
          </p:cNvPr>
          <p:cNvSpPr/>
          <p:nvPr/>
        </p:nvSpPr>
        <p:spPr>
          <a:xfrm>
            <a:off x="2683214" y="2564904"/>
            <a:ext cx="1684594" cy="555806"/>
          </a:xfrm>
          <a:prstGeom prst="wedgeEllipseCallout">
            <a:avLst>
              <a:gd name="adj1" fmla="val -59193"/>
              <a:gd name="adj2" fmla="val 5074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내부 파일변수</a:t>
            </a:r>
          </a:p>
        </p:txBody>
      </p:sp>
      <p:sp>
        <p:nvSpPr>
          <p:cNvPr id="10" name="말풍선: 타원형 10">
            <a:extLst>
              <a:ext uri="{FF2B5EF4-FFF2-40B4-BE49-F238E27FC236}">
                <a16:creationId xmlns:a16="http://schemas.microsoft.com/office/drawing/2014/main" id="{177FF174-7079-4958-82D0-495119D17184}"/>
              </a:ext>
            </a:extLst>
          </p:cNvPr>
          <p:cNvSpPr/>
          <p:nvPr/>
        </p:nvSpPr>
        <p:spPr>
          <a:xfrm>
            <a:off x="3455611" y="3942202"/>
            <a:ext cx="1436492" cy="555806"/>
          </a:xfrm>
          <a:prstGeom prst="wedgeEllipseCallout">
            <a:avLst>
              <a:gd name="adj1" fmla="val -50146"/>
              <a:gd name="adj2" fmla="val -8909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외부 파일명</a:t>
            </a:r>
          </a:p>
        </p:txBody>
      </p:sp>
      <p:grpSp>
        <p:nvGrpSpPr>
          <p:cNvPr id="11" name="그룹 35">
            <a:extLst>
              <a:ext uri="{FF2B5EF4-FFF2-40B4-BE49-F238E27FC236}">
                <a16:creationId xmlns:a16="http://schemas.microsoft.com/office/drawing/2014/main" id="{537A443C-4C20-4ACB-B9D7-0F087F2E150D}"/>
              </a:ext>
            </a:extLst>
          </p:cNvPr>
          <p:cNvGrpSpPr/>
          <p:nvPr/>
        </p:nvGrpSpPr>
        <p:grpSpPr>
          <a:xfrm>
            <a:off x="4409240" y="5225953"/>
            <a:ext cx="864096" cy="468648"/>
            <a:chOff x="5028848" y="5183375"/>
            <a:chExt cx="864096" cy="468648"/>
          </a:xfrm>
        </p:grpSpPr>
        <p:sp>
          <p:nvSpPr>
            <p:cNvPr id="12" name="원통형 7">
              <a:extLst>
                <a:ext uri="{FF2B5EF4-FFF2-40B4-BE49-F238E27FC236}">
                  <a16:creationId xmlns:a16="http://schemas.microsoft.com/office/drawing/2014/main" id="{DAFA05A7-D8CF-4D9A-946E-14880BD8C96D}"/>
                </a:ext>
              </a:extLst>
            </p:cNvPr>
            <p:cNvSpPr/>
            <p:nvPr/>
          </p:nvSpPr>
          <p:spPr>
            <a:xfrm>
              <a:off x="5028848" y="5183375"/>
              <a:ext cx="864096" cy="468648"/>
            </a:xfrm>
            <a:prstGeom prst="can">
              <a:avLst>
                <a:gd name="adj" fmla="val 50000"/>
              </a:avLst>
            </a:prstGeom>
            <a:gradFill flip="none" rotWithShape="1">
              <a:gsLst>
                <a:gs pos="0">
                  <a:schemeClr val="bg2">
                    <a:lumMod val="75000"/>
                    <a:tint val="66000"/>
                    <a:satMod val="160000"/>
                  </a:schemeClr>
                </a:gs>
                <a:gs pos="50000">
                  <a:schemeClr val="bg2">
                    <a:lumMod val="75000"/>
                    <a:tint val="44500"/>
                    <a:satMod val="160000"/>
                  </a:schemeClr>
                </a:gs>
                <a:gs pos="100000">
                  <a:schemeClr val="bg2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1">
              <a:extLst>
                <a:ext uri="{FF2B5EF4-FFF2-40B4-BE49-F238E27FC236}">
                  <a16:creationId xmlns:a16="http://schemas.microsoft.com/office/drawing/2014/main" id="{45776638-C917-49C5-8A0F-5155BBAC39E9}"/>
                </a:ext>
              </a:extLst>
            </p:cNvPr>
            <p:cNvSpPr/>
            <p:nvPr/>
          </p:nvSpPr>
          <p:spPr>
            <a:xfrm>
              <a:off x="5028848" y="5184831"/>
              <a:ext cx="864096" cy="2520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2">
              <a:extLst>
                <a:ext uri="{FF2B5EF4-FFF2-40B4-BE49-F238E27FC236}">
                  <a16:creationId xmlns:a16="http://schemas.microsoft.com/office/drawing/2014/main" id="{23DFAF64-F2C1-4FE7-9165-3A4B40670522}"/>
                </a:ext>
              </a:extLst>
            </p:cNvPr>
            <p:cNvSpPr/>
            <p:nvPr/>
          </p:nvSpPr>
          <p:spPr>
            <a:xfrm>
              <a:off x="5244872" y="5521581"/>
              <a:ext cx="445016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34">
            <a:extLst>
              <a:ext uri="{FF2B5EF4-FFF2-40B4-BE49-F238E27FC236}">
                <a16:creationId xmlns:a16="http://schemas.microsoft.com/office/drawing/2014/main" id="{D18FB756-4D33-4AD4-8B01-83D160B4B716}"/>
              </a:ext>
            </a:extLst>
          </p:cNvPr>
          <p:cNvGrpSpPr/>
          <p:nvPr/>
        </p:nvGrpSpPr>
        <p:grpSpPr>
          <a:xfrm>
            <a:off x="5539095" y="5225953"/>
            <a:ext cx="6322208" cy="397880"/>
            <a:chOff x="3662224" y="4453120"/>
            <a:chExt cx="6708937" cy="348703"/>
          </a:xfrm>
        </p:grpSpPr>
        <p:sp>
          <p:nvSpPr>
            <p:cNvPr id="16" name="화살표: 오른쪽 13">
              <a:extLst>
                <a:ext uri="{FF2B5EF4-FFF2-40B4-BE49-F238E27FC236}">
                  <a16:creationId xmlns:a16="http://schemas.microsoft.com/office/drawing/2014/main" id="{5BC4D4F9-C763-4134-85B2-2B7C03563F58}"/>
                </a:ext>
              </a:extLst>
            </p:cNvPr>
            <p:cNvSpPr/>
            <p:nvPr/>
          </p:nvSpPr>
          <p:spPr>
            <a:xfrm flipH="1">
              <a:off x="3662224" y="4501280"/>
              <a:ext cx="1623509" cy="200362"/>
            </a:xfrm>
            <a:prstGeom prst="rightArrow">
              <a:avLst>
                <a:gd name="adj1" fmla="val 41747"/>
                <a:gd name="adj2" fmla="val 124275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오른쪽 14">
              <a:extLst>
                <a:ext uri="{FF2B5EF4-FFF2-40B4-BE49-F238E27FC236}">
                  <a16:creationId xmlns:a16="http://schemas.microsoft.com/office/drawing/2014/main" id="{C123554D-8AB5-4E85-9D0B-F539E2405071}"/>
                </a:ext>
              </a:extLst>
            </p:cNvPr>
            <p:cNvSpPr/>
            <p:nvPr/>
          </p:nvSpPr>
          <p:spPr>
            <a:xfrm flipH="1">
              <a:off x="7968208" y="4507265"/>
              <a:ext cx="1178710" cy="188393"/>
            </a:xfrm>
            <a:prstGeom prst="rightArrow">
              <a:avLst>
                <a:gd name="adj1" fmla="val 41747"/>
                <a:gd name="adj2" fmla="val 124275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원통형 15">
              <a:extLst>
                <a:ext uri="{FF2B5EF4-FFF2-40B4-BE49-F238E27FC236}">
                  <a16:creationId xmlns:a16="http://schemas.microsoft.com/office/drawing/2014/main" id="{2EC63FEE-B4DD-43E3-A21F-BCDD02DB4B98}"/>
                </a:ext>
              </a:extLst>
            </p:cNvPr>
            <p:cNvSpPr/>
            <p:nvPr/>
          </p:nvSpPr>
          <p:spPr>
            <a:xfrm rot="16200000" flipH="1">
              <a:off x="6390541" y="3504361"/>
              <a:ext cx="331245" cy="2263679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5E9060-CE1F-427E-A12D-2260D1029367}"/>
                </a:ext>
              </a:extLst>
            </p:cNvPr>
            <p:cNvSpPr txBox="1"/>
            <p:nvPr/>
          </p:nvSpPr>
          <p:spPr>
            <a:xfrm flipH="1">
              <a:off x="5558513" y="4453120"/>
              <a:ext cx="1906766" cy="323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     Stream</a:t>
              </a:r>
              <a:endParaRPr lang="ko-KR" altLang="en-US" dirty="0"/>
            </a:p>
          </p:txBody>
        </p:sp>
        <p:sp>
          <p:nvSpPr>
            <p:cNvPr id="20" name="직사각형 17">
              <a:extLst>
                <a:ext uri="{FF2B5EF4-FFF2-40B4-BE49-F238E27FC236}">
                  <a16:creationId xmlns:a16="http://schemas.microsoft.com/office/drawing/2014/main" id="{25286F58-1C40-42F8-95C6-D96DBFD5F9B2}"/>
                </a:ext>
              </a:extLst>
            </p:cNvPr>
            <p:cNvSpPr/>
            <p:nvPr/>
          </p:nvSpPr>
          <p:spPr>
            <a:xfrm flipH="1">
              <a:off x="9225576" y="4507264"/>
              <a:ext cx="1145585" cy="2569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" name="그룹 19">
            <a:extLst>
              <a:ext uri="{FF2B5EF4-FFF2-40B4-BE49-F238E27FC236}">
                <a16:creationId xmlns:a16="http://schemas.microsoft.com/office/drawing/2014/main" id="{FB9037D9-72A8-4897-8D8C-653AB7DD8604}"/>
              </a:ext>
            </a:extLst>
          </p:cNvPr>
          <p:cNvGrpSpPr/>
          <p:nvPr/>
        </p:nvGrpSpPr>
        <p:grpSpPr>
          <a:xfrm>
            <a:off x="6766554" y="3750101"/>
            <a:ext cx="604930" cy="678264"/>
            <a:chOff x="263352" y="4221088"/>
            <a:chExt cx="771908" cy="678264"/>
          </a:xfrm>
        </p:grpSpPr>
        <p:sp>
          <p:nvSpPr>
            <p:cNvPr id="22" name="사각형: 잘린 한쪽 모서리 20">
              <a:extLst>
                <a:ext uri="{FF2B5EF4-FFF2-40B4-BE49-F238E27FC236}">
                  <a16:creationId xmlns:a16="http://schemas.microsoft.com/office/drawing/2014/main" id="{D01E2DF2-4BE6-4360-B6EB-B8D9041ACD85}"/>
                </a:ext>
              </a:extLst>
            </p:cNvPr>
            <p:cNvSpPr/>
            <p:nvPr/>
          </p:nvSpPr>
          <p:spPr>
            <a:xfrm>
              <a:off x="263352" y="4221088"/>
              <a:ext cx="753786" cy="678264"/>
            </a:xfrm>
            <a:prstGeom prst="snip1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각 삼각형 21">
              <a:extLst>
                <a:ext uri="{FF2B5EF4-FFF2-40B4-BE49-F238E27FC236}">
                  <a16:creationId xmlns:a16="http://schemas.microsoft.com/office/drawing/2014/main" id="{DA1EBB1D-B0BF-4D71-BD32-0EAAF17F3F35}"/>
                </a:ext>
              </a:extLst>
            </p:cNvPr>
            <p:cNvSpPr/>
            <p:nvPr/>
          </p:nvSpPr>
          <p:spPr>
            <a:xfrm>
              <a:off x="911415" y="4228974"/>
              <a:ext cx="123845" cy="136130"/>
            </a:xfrm>
            <a:prstGeom prst="rt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2">
              <a:extLst>
                <a:ext uri="{FF2B5EF4-FFF2-40B4-BE49-F238E27FC236}">
                  <a16:creationId xmlns:a16="http://schemas.microsoft.com/office/drawing/2014/main" id="{326C23E7-870E-4A8F-A648-74D97107008B}"/>
                </a:ext>
              </a:extLst>
            </p:cNvPr>
            <p:cNvCxnSpPr/>
            <p:nvPr/>
          </p:nvCxnSpPr>
          <p:spPr>
            <a:xfrm>
              <a:off x="263352" y="4365104"/>
              <a:ext cx="64806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3">
              <a:extLst>
                <a:ext uri="{FF2B5EF4-FFF2-40B4-BE49-F238E27FC236}">
                  <a16:creationId xmlns:a16="http://schemas.microsoft.com/office/drawing/2014/main" id="{DD03F52F-B947-4E06-910D-8C6DB7C8559C}"/>
                </a:ext>
              </a:extLst>
            </p:cNvPr>
            <p:cNvCxnSpPr>
              <a:cxnSpLocks/>
            </p:cNvCxnSpPr>
            <p:nvPr/>
          </p:nvCxnSpPr>
          <p:spPr>
            <a:xfrm>
              <a:off x="263352" y="4402048"/>
              <a:ext cx="4133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4">
              <a:extLst>
                <a:ext uri="{FF2B5EF4-FFF2-40B4-BE49-F238E27FC236}">
                  <a16:creationId xmlns:a16="http://schemas.microsoft.com/office/drawing/2014/main" id="{B8ACF211-C0F5-46F0-A3E0-59DBCE84673C}"/>
                </a:ext>
              </a:extLst>
            </p:cNvPr>
            <p:cNvCxnSpPr/>
            <p:nvPr/>
          </p:nvCxnSpPr>
          <p:spPr>
            <a:xfrm>
              <a:off x="263352" y="4477259"/>
              <a:ext cx="64806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5">
              <a:extLst>
                <a:ext uri="{FF2B5EF4-FFF2-40B4-BE49-F238E27FC236}">
                  <a16:creationId xmlns:a16="http://schemas.microsoft.com/office/drawing/2014/main" id="{2BD5DEF9-71AF-4CB5-AB27-CC0D0A633EC1}"/>
                </a:ext>
              </a:extLst>
            </p:cNvPr>
            <p:cNvCxnSpPr>
              <a:cxnSpLocks/>
            </p:cNvCxnSpPr>
            <p:nvPr/>
          </p:nvCxnSpPr>
          <p:spPr>
            <a:xfrm>
              <a:off x="263352" y="4514203"/>
              <a:ext cx="4133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6">
              <a:extLst>
                <a:ext uri="{FF2B5EF4-FFF2-40B4-BE49-F238E27FC236}">
                  <a16:creationId xmlns:a16="http://schemas.microsoft.com/office/drawing/2014/main" id="{FCE51FA7-A151-4FEB-9FF7-B999E174FB90}"/>
                </a:ext>
              </a:extLst>
            </p:cNvPr>
            <p:cNvCxnSpPr/>
            <p:nvPr/>
          </p:nvCxnSpPr>
          <p:spPr>
            <a:xfrm>
              <a:off x="263352" y="4658713"/>
              <a:ext cx="64806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7">
              <a:extLst>
                <a:ext uri="{FF2B5EF4-FFF2-40B4-BE49-F238E27FC236}">
                  <a16:creationId xmlns:a16="http://schemas.microsoft.com/office/drawing/2014/main" id="{87FC8BB8-1A9F-4867-BF35-F832E10AD13A}"/>
                </a:ext>
              </a:extLst>
            </p:cNvPr>
            <p:cNvCxnSpPr>
              <a:cxnSpLocks/>
            </p:cNvCxnSpPr>
            <p:nvPr/>
          </p:nvCxnSpPr>
          <p:spPr>
            <a:xfrm>
              <a:off x="263352" y="4695657"/>
              <a:ext cx="4133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8">
              <a:extLst>
                <a:ext uri="{FF2B5EF4-FFF2-40B4-BE49-F238E27FC236}">
                  <a16:creationId xmlns:a16="http://schemas.microsoft.com/office/drawing/2014/main" id="{29208C66-962E-4A04-946E-2AA73E7A489F}"/>
                </a:ext>
              </a:extLst>
            </p:cNvPr>
            <p:cNvCxnSpPr/>
            <p:nvPr/>
          </p:nvCxnSpPr>
          <p:spPr>
            <a:xfrm>
              <a:off x="263352" y="4579212"/>
              <a:ext cx="64806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29">
              <a:extLst>
                <a:ext uri="{FF2B5EF4-FFF2-40B4-BE49-F238E27FC236}">
                  <a16:creationId xmlns:a16="http://schemas.microsoft.com/office/drawing/2014/main" id="{058D1A38-CD9C-48E5-B6BE-AD4022DDC3AA}"/>
                </a:ext>
              </a:extLst>
            </p:cNvPr>
            <p:cNvCxnSpPr>
              <a:cxnSpLocks/>
            </p:cNvCxnSpPr>
            <p:nvPr/>
          </p:nvCxnSpPr>
          <p:spPr>
            <a:xfrm>
              <a:off x="263352" y="4616156"/>
              <a:ext cx="4133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0">
              <a:extLst>
                <a:ext uri="{FF2B5EF4-FFF2-40B4-BE49-F238E27FC236}">
                  <a16:creationId xmlns:a16="http://schemas.microsoft.com/office/drawing/2014/main" id="{3C85007D-3EA2-47C8-8D08-E986B79BC443}"/>
                </a:ext>
              </a:extLst>
            </p:cNvPr>
            <p:cNvCxnSpPr/>
            <p:nvPr/>
          </p:nvCxnSpPr>
          <p:spPr>
            <a:xfrm>
              <a:off x="263352" y="4760879"/>
              <a:ext cx="64806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1">
              <a:extLst>
                <a:ext uri="{FF2B5EF4-FFF2-40B4-BE49-F238E27FC236}">
                  <a16:creationId xmlns:a16="http://schemas.microsoft.com/office/drawing/2014/main" id="{81C4905B-5409-4CBB-B2FD-C1C1FA074D8F}"/>
                </a:ext>
              </a:extLst>
            </p:cNvPr>
            <p:cNvCxnSpPr>
              <a:cxnSpLocks/>
            </p:cNvCxnSpPr>
            <p:nvPr/>
          </p:nvCxnSpPr>
          <p:spPr>
            <a:xfrm>
              <a:off x="263352" y="4797823"/>
              <a:ext cx="4133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EABAF2F-DE3E-4A86-A080-27DD12D1BD4E}"/>
              </a:ext>
            </a:extLst>
          </p:cNvPr>
          <p:cNvSpPr txBox="1"/>
          <p:nvPr/>
        </p:nvSpPr>
        <p:spPr>
          <a:xfrm>
            <a:off x="6768760" y="3383318"/>
            <a:ext cx="10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File</a:t>
            </a:r>
            <a:endParaRPr lang="ko-KR" altLang="en-US" sz="1600" dirty="0"/>
          </a:p>
        </p:txBody>
      </p:sp>
      <p:sp>
        <p:nvSpPr>
          <p:cNvPr id="35" name="직사각형 33">
            <a:extLst>
              <a:ext uri="{FF2B5EF4-FFF2-40B4-BE49-F238E27FC236}">
                <a16:creationId xmlns:a16="http://schemas.microsoft.com/office/drawing/2014/main" id="{CAB45E4A-E6F3-4D4B-80AE-5F348D80F35B}"/>
              </a:ext>
            </a:extLst>
          </p:cNvPr>
          <p:cNvSpPr/>
          <p:nvPr/>
        </p:nvSpPr>
        <p:spPr>
          <a:xfrm>
            <a:off x="8785881" y="3926151"/>
            <a:ext cx="369003" cy="40068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말풍선: 타원형 36">
            <a:extLst>
              <a:ext uri="{FF2B5EF4-FFF2-40B4-BE49-F238E27FC236}">
                <a16:creationId xmlns:a16="http://schemas.microsoft.com/office/drawing/2014/main" id="{D9B7B71C-B3CE-460E-8B6A-A71583799943}"/>
              </a:ext>
            </a:extLst>
          </p:cNvPr>
          <p:cNvSpPr/>
          <p:nvPr/>
        </p:nvSpPr>
        <p:spPr>
          <a:xfrm>
            <a:off x="2683214" y="4809648"/>
            <a:ext cx="1527580" cy="555806"/>
          </a:xfrm>
          <a:prstGeom prst="wedgeEllipseCallout">
            <a:avLst>
              <a:gd name="adj1" fmla="val 74650"/>
              <a:gd name="adj2" fmla="val 6035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Mydata.txt</a:t>
            </a:r>
          </a:p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물리적파일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37" name="그룹 41">
            <a:extLst>
              <a:ext uri="{FF2B5EF4-FFF2-40B4-BE49-F238E27FC236}">
                <a16:creationId xmlns:a16="http://schemas.microsoft.com/office/drawing/2014/main" id="{56463041-FB4E-46CC-892A-FA1552750FEB}"/>
              </a:ext>
            </a:extLst>
          </p:cNvPr>
          <p:cNvGrpSpPr/>
          <p:nvPr/>
        </p:nvGrpSpPr>
        <p:grpSpPr>
          <a:xfrm>
            <a:off x="7450133" y="4058341"/>
            <a:ext cx="1471939" cy="161764"/>
            <a:chOff x="7650989" y="4027343"/>
            <a:chExt cx="1471939" cy="161764"/>
          </a:xfrm>
        </p:grpSpPr>
        <p:sp>
          <p:nvSpPr>
            <p:cNvPr id="38" name="이등변 삼각형 38">
              <a:extLst>
                <a:ext uri="{FF2B5EF4-FFF2-40B4-BE49-F238E27FC236}">
                  <a16:creationId xmlns:a16="http://schemas.microsoft.com/office/drawing/2014/main" id="{933AD281-BCCE-46C3-B6C4-6E74463F248E}"/>
                </a:ext>
              </a:extLst>
            </p:cNvPr>
            <p:cNvSpPr/>
            <p:nvPr/>
          </p:nvSpPr>
          <p:spPr>
            <a:xfrm rot="16200000">
              <a:off x="7686513" y="3991819"/>
              <a:ext cx="161764" cy="23281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40">
              <a:extLst>
                <a:ext uri="{FF2B5EF4-FFF2-40B4-BE49-F238E27FC236}">
                  <a16:creationId xmlns:a16="http://schemas.microsoft.com/office/drawing/2014/main" id="{08EAD0DA-EE17-4C1C-83DE-1712F569E487}"/>
                </a:ext>
              </a:extLst>
            </p:cNvPr>
            <p:cNvCxnSpPr>
              <a:stCxn id="38" idx="3"/>
            </p:cNvCxnSpPr>
            <p:nvPr/>
          </p:nvCxnSpPr>
          <p:spPr>
            <a:xfrm flipV="1">
              <a:off x="7883801" y="4108224"/>
              <a:ext cx="1239127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BF925C9-A993-4C04-A6DA-1F7BC6506A24}"/>
              </a:ext>
            </a:extLst>
          </p:cNvPr>
          <p:cNvSpPr txBox="1"/>
          <p:nvPr/>
        </p:nvSpPr>
        <p:spPr>
          <a:xfrm>
            <a:off x="9154884" y="4018449"/>
            <a:ext cx="10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  <a:latin typeface="+mj-lt"/>
              </a:rPr>
              <a:t>spData</a:t>
            </a:r>
            <a:endParaRPr lang="ko-KR" altLang="en-US" sz="16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6265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6B7B-6906-4721-AF1A-E2ABA6D0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open and close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9BCDA-393B-4E4C-A901-DBF233C6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52EA3-AA28-4353-810C-2DF3143F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4DB90-5DA8-4302-A7AA-190355141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16</a:t>
            </a:fld>
            <a:endParaRPr lang="en-US"/>
          </a:p>
        </p:txBody>
      </p:sp>
      <p:sp>
        <p:nvSpPr>
          <p:cNvPr id="6" name="모서리가 접힌 도형 2">
            <a:extLst>
              <a:ext uri="{FF2B5EF4-FFF2-40B4-BE49-F238E27FC236}">
                <a16:creationId xmlns:a16="http://schemas.microsoft.com/office/drawing/2014/main" id="{C4E02680-1BAB-4451-A030-5212D904B782}"/>
              </a:ext>
            </a:extLst>
          </p:cNvPr>
          <p:cNvSpPr/>
          <p:nvPr/>
        </p:nvSpPr>
        <p:spPr>
          <a:xfrm>
            <a:off x="4581246" y="1420798"/>
            <a:ext cx="4680520" cy="2308506"/>
          </a:xfrm>
          <a:prstGeom prst="foldedCorner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 FILE *</a:t>
            </a:r>
            <a:r>
              <a:rPr lang="en-US" altLang="ko-KR" dirty="0" err="1"/>
              <a:t>sp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…</a:t>
            </a:r>
          </a:p>
          <a:p>
            <a:r>
              <a:rPr lang="en-US" altLang="ko-KR" dirty="0"/>
              <a:t>     </a:t>
            </a:r>
            <a:r>
              <a:rPr lang="en-US" altLang="ko-KR" dirty="0" err="1"/>
              <a:t>sp</a:t>
            </a:r>
            <a:r>
              <a:rPr lang="en-US" altLang="ko-KR" dirty="0"/>
              <a:t> = </a:t>
            </a:r>
            <a:r>
              <a:rPr lang="en-US" altLang="ko-KR" dirty="0" err="1"/>
              <a:t>fopen</a:t>
            </a:r>
            <a:r>
              <a:rPr lang="en-US" altLang="ko-KR" dirty="0"/>
              <a:t>(“data.txt”, “</a:t>
            </a:r>
            <a:r>
              <a:rPr lang="en-US" altLang="ko-KR" dirty="0">
                <a:solidFill>
                  <a:srgbClr val="C00000"/>
                </a:solidFill>
              </a:rPr>
              <a:t>w</a:t>
            </a:r>
            <a:r>
              <a:rPr lang="en-US" altLang="ko-KR" dirty="0"/>
              <a:t>”);</a:t>
            </a:r>
          </a:p>
          <a:p>
            <a:r>
              <a:rPr lang="en-US" altLang="ko-KR" dirty="0"/>
              <a:t>     …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pic>
        <p:nvPicPr>
          <p:cNvPr id="7" name="Picture 2" descr="C:\Documents and Settings\user\Local Settings\Temporary Internet Files\Content.IE5\HK14JJE5\MC900233212[1].wmf">
            <a:extLst>
              <a:ext uri="{FF2B5EF4-FFF2-40B4-BE49-F238E27FC236}">
                <a16:creationId xmlns:a16="http://schemas.microsoft.com/office/drawing/2014/main" id="{977BCC0A-184D-46CF-B667-955B32C9C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124" y="4258086"/>
            <a:ext cx="762713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왼쪽 화살표 7">
            <a:extLst>
              <a:ext uri="{FF2B5EF4-FFF2-40B4-BE49-F238E27FC236}">
                <a16:creationId xmlns:a16="http://schemas.microsoft.com/office/drawing/2014/main" id="{3C73B610-5323-4EC1-9916-85DF7185A2BE}"/>
              </a:ext>
            </a:extLst>
          </p:cNvPr>
          <p:cNvSpPr/>
          <p:nvPr/>
        </p:nvSpPr>
        <p:spPr>
          <a:xfrm>
            <a:off x="3857536" y="4834150"/>
            <a:ext cx="936104" cy="216024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직접 액세스 저장소 8">
            <a:extLst>
              <a:ext uri="{FF2B5EF4-FFF2-40B4-BE49-F238E27FC236}">
                <a16:creationId xmlns:a16="http://schemas.microsoft.com/office/drawing/2014/main" id="{1D38CA0E-F50A-4C19-95A4-05981A97647E}"/>
              </a:ext>
            </a:extLst>
          </p:cNvPr>
          <p:cNvSpPr/>
          <p:nvPr/>
        </p:nvSpPr>
        <p:spPr>
          <a:xfrm>
            <a:off x="5009664" y="4673038"/>
            <a:ext cx="1944216" cy="542617"/>
          </a:xfrm>
          <a:prstGeom prst="flowChartMagneticDrum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Stream</a:t>
            </a:r>
            <a:endParaRPr lang="ko-KR" altLang="en-US" dirty="0"/>
          </a:p>
        </p:txBody>
      </p:sp>
      <p:sp>
        <p:nvSpPr>
          <p:cNvPr id="10" name="왼쪽 화살표 10">
            <a:extLst>
              <a:ext uri="{FF2B5EF4-FFF2-40B4-BE49-F238E27FC236}">
                <a16:creationId xmlns:a16="http://schemas.microsoft.com/office/drawing/2014/main" id="{95166CDA-642F-4A87-905D-6E5BB736440C}"/>
              </a:ext>
            </a:extLst>
          </p:cNvPr>
          <p:cNvSpPr/>
          <p:nvPr/>
        </p:nvSpPr>
        <p:spPr>
          <a:xfrm>
            <a:off x="7205908" y="4841645"/>
            <a:ext cx="936104" cy="216024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9">
            <a:extLst>
              <a:ext uri="{FF2B5EF4-FFF2-40B4-BE49-F238E27FC236}">
                <a16:creationId xmlns:a16="http://schemas.microsoft.com/office/drawing/2014/main" id="{7B63CC53-4486-4911-B6A5-E43293B3BB5E}"/>
              </a:ext>
            </a:extLst>
          </p:cNvPr>
          <p:cNvSpPr/>
          <p:nvPr/>
        </p:nvSpPr>
        <p:spPr>
          <a:xfrm>
            <a:off x="8394040" y="4673040"/>
            <a:ext cx="1368152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cxnSp>
        <p:nvCxnSpPr>
          <p:cNvPr id="12" name="직선 화살표 연결선 12">
            <a:extLst>
              <a:ext uri="{FF2B5EF4-FFF2-40B4-BE49-F238E27FC236}">
                <a16:creationId xmlns:a16="http://schemas.microsoft.com/office/drawing/2014/main" id="{3CB7333E-826B-4147-9C24-C465631A2C97}"/>
              </a:ext>
            </a:extLst>
          </p:cNvPr>
          <p:cNvCxnSpPr>
            <a:endCxn id="9" idx="0"/>
          </p:cNvCxnSpPr>
          <p:nvPr/>
        </p:nvCxnSpPr>
        <p:spPr>
          <a:xfrm flipH="1">
            <a:off x="5981772" y="4353649"/>
            <a:ext cx="126014" cy="319389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72AF27-821B-4E06-B228-EB489ACE4AE1}"/>
              </a:ext>
            </a:extLst>
          </p:cNvPr>
          <p:cNvSpPr txBox="1"/>
          <p:nvPr/>
        </p:nvSpPr>
        <p:spPr>
          <a:xfrm>
            <a:off x="5749403" y="4032380"/>
            <a:ext cx="6300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  </a:t>
            </a:r>
            <a:r>
              <a:rPr lang="en-US" altLang="ko-KR" dirty="0" err="1">
                <a:solidFill>
                  <a:srgbClr val="0070C0"/>
                </a:solidFill>
              </a:rPr>
              <a:t>sp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4" name="구름 모양 설명선 14">
            <a:extLst>
              <a:ext uri="{FF2B5EF4-FFF2-40B4-BE49-F238E27FC236}">
                <a16:creationId xmlns:a16="http://schemas.microsoft.com/office/drawing/2014/main" id="{7311384B-87D0-4649-8291-3F127A25F13F}"/>
              </a:ext>
            </a:extLst>
          </p:cNvPr>
          <p:cNvSpPr/>
          <p:nvPr/>
        </p:nvSpPr>
        <p:spPr>
          <a:xfrm>
            <a:off x="1337941" y="3358296"/>
            <a:ext cx="2690365" cy="925999"/>
          </a:xfrm>
          <a:prstGeom prst="cloudCallout">
            <a:avLst>
              <a:gd name="adj1" fmla="val 9677"/>
              <a:gd name="adj2" fmla="val 80092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물리적 파일 생성 </a:t>
            </a:r>
            <a:r>
              <a:rPr lang="en-US" altLang="ko-KR" sz="1600" dirty="0"/>
              <a:t>‘data.txt’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4762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36BE-D74E-436D-BD28-CA2FBA62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open and close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27C29-4B0C-4528-8730-0BB3B1B90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A4670-4380-4482-9FA3-35D9A544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DE252-AA96-43E2-97E5-CEB42B57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EB696-9778-43F7-80C5-145CF57F39F0}"/>
              </a:ext>
            </a:extLst>
          </p:cNvPr>
          <p:cNvSpPr/>
          <p:nvPr/>
        </p:nvSpPr>
        <p:spPr>
          <a:xfrm>
            <a:off x="990600" y="1227695"/>
            <a:ext cx="6096000" cy="46474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#define FILE_NAME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"example.txt"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FILE *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FILE_NAME,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“w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//file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을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open 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오류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"Can't open %s\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,FILE_NAME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exit(EXIT_FAILURE);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정상 종료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fputc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fputc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fputc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//stream 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종료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33CB58E-AD78-4B95-B8AD-247689B35EA2}"/>
              </a:ext>
            </a:extLst>
          </p:cNvPr>
          <p:cNvSpPr/>
          <p:nvPr/>
        </p:nvSpPr>
        <p:spPr>
          <a:xfrm>
            <a:off x="7086600" y="1811814"/>
            <a:ext cx="4114800" cy="2343626"/>
          </a:xfrm>
          <a:prstGeom prst="wedgeRoundRectCallout">
            <a:avLst>
              <a:gd name="adj1" fmla="val -91997"/>
              <a:gd name="adj2" fmla="val 26477"/>
              <a:gd name="adj3" fmla="val 16667"/>
            </a:avLst>
          </a:prstGeom>
          <a:solidFill>
            <a:schemeClr val="tx2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Exit(EXIT_SUCCESS);</a:t>
            </a:r>
          </a:p>
          <a:p>
            <a:pPr algn="ctr"/>
            <a:r>
              <a:rPr lang="en-US" dirty="0"/>
              <a:t>Exit(EXIT_FAILURE);</a:t>
            </a:r>
          </a:p>
          <a:p>
            <a:pPr algn="ctr"/>
            <a:r>
              <a:rPr lang="en-US" dirty="0"/>
              <a:t>EXIT_SUCCESS </a:t>
            </a:r>
            <a:r>
              <a:rPr lang="ko-KR" altLang="en-US" dirty="0"/>
              <a:t>와 </a:t>
            </a:r>
            <a:r>
              <a:rPr lang="en-US" altLang="ko-KR" dirty="0"/>
              <a:t>EXIT_FAILURE</a:t>
            </a:r>
            <a:r>
              <a:rPr lang="ko-KR" altLang="en-US" dirty="0"/>
              <a:t>는 </a:t>
            </a:r>
            <a:r>
              <a:rPr lang="en-US" altLang="ko-KR" dirty="0"/>
              <a:t>&lt;</a:t>
            </a:r>
            <a:r>
              <a:rPr lang="en-US" altLang="ko-KR" dirty="0" err="1"/>
              <a:t>stdlib.h</a:t>
            </a:r>
            <a:r>
              <a:rPr lang="en-US" altLang="ko-KR" dirty="0"/>
              <a:t>&gt;</a:t>
            </a:r>
            <a:r>
              <a:rPr lang="ko-KR" altLang="en-US" dirty="0"/>
              <a:t>에 매크로로 정의 되어 있음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형식적인 값은 각각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2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18A3-9A27-49E5-A40F-A295B862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형식화된 </a:t>
            </a:r>
            <a:r>
              <a:rPr lang="en-US" altLang="ko-KR" dirty="0"/>
              <a:t>Input/output </a:t>
            </a:r>
            <a:r>
              <a:rPr lang="ko-KR" altLang="en-US" dirty="0"/>
              <a:t>함수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3CFB-12B6-419C-92DD-FFB52D9B0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Terminal input/output function</a:t>
            </a:r>
          </a:p>
          <a:p>
            <a:r>
              <a:rPr lang="en-US" dirty="0"/>
              <a:t>General input/output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F4915-E19D-4C57-85CA-93C04948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58DF3-99E4-43E5-BB36-E79E73B3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18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E1B66E-9F0A-40ED-9C9C-505E65739461}"/>
              </a:ext>
            </a:extLst>
          </p:cNvPr>
          <p:cNvSpPr/>
          <p:nvPr/>
        </p:nvSpPr>
        <p:spPr>
          <a:xfrm>
            <a:off x="1084144" y="2555240"/>
            <a:ext cx="7985117" cy="244741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7">
            <a:extLst>
              <a:ext uri="{FF2B5EF4-FFF2-40B4-BE49-F238E27FC236}">
                <a16:creationId xmlns:a16="http://schemas.microsoft.com/office/drawing/2014/main" id="{116131BF-2730-48E6-9FB2-668D47FE6A41}"/>
              </a:ext>
            </a:extLst>
          </p:cNvPr>
          <p:cNvSpPr/>
          <p:nvPr/>
        </p:nvSpPr>
        <p:spPr>
          <a:xfrm>
            <a:off x="1161941" y="3041015"/>
            <a:ext cx="7852502" cy="72008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8">
            <a:extLst>
              <a:ext uri="{FF2B5EF4-FFF2-40B4-BE49-F238E27FC236}">
                <a16:creationId xmlns:a16="http://schemas.microsoft.com/office/drawing/2014/main" id="{13FA9A4E-D2B1-460D-9AB4-8ED7E62E1673}"/>
              </a:ext>
            </a:extLst>
          </p:cNvPr>
          <p:cNvSpPr/>
          <p:nvPr/>
        </p:nvSpPr>
        <p:spPr>
          <a:xfrm>
            <a:off x="1161941" y="4246870"/>
            <a:ext cx="7852502" cy="72008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F57235-E8F0-4A81-A557-2276D90E4790}"/>
              </a:ext>
            </a:extLst>
          </p:cNvPr>
          <p:cNvSpPr txBox="1"/>
          <p:nvPr/>
        </p:nvSpPr>
        <p:spPr>
          <a:xfrm>
            <a:off x="3765208" y="2647364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Arial Black" panose="020B0A04020102020204" pitchFamily="34" charset="0"/>
              </a:rPr>
              <a:t>Terminal </a:t>
            </a:r>
            <a:r>
              <a:rPr lang="en-US" altLang="ko-KR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Input/Output</a:t>
            </a:r>
            <a:endParaRPr lang="ko-KR" alt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933A99-EDDC-4F50-9E68-F187228CD502}"/>
              </a:ext>
            </a:extLst>
          </p:cNvPr>
          <p:cNvSpPr txBox="1"/>
          <p:nvPr/>
        </p:nvSpPr>
        <p:spPr>
          <a:xfrm>
            <a:off x="3765208" y="3859043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Arial Black" panose="020B0A04020102020204" pitchFamily="34" charset="0"/>
              </a:rPr>
              <a:t>General </a:t>
            </a:r>
            <a:r>
              <a:rPr lang="en-US" altLang="ko-KR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Input/Output</a:t>
            </a:r>
            <a:endParaRPr lang="ko-KR" alt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F39C6E-6011-441E-B189-CEBAA15BAD5D}"/>
              </a:ext>
            </a:extLst>
          </p:cNvPr>
          <p:cNvSpPr txBox="1"/>
          <p:nvPr/>
        </p:nvSpPr>
        <p:spPr>
          <a:xfrm>
            <a:off x="1444184" y="3041015"/>
            <a:ext cx="72008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0070C0"/>
                </a:solidFill>
                <a:latin typeface="+mj-lt"/>
                <a:cs typeface="Aharoni" panose="02010803020104030203" pitchFamily="2" charset="-79"/>
              </a:rPr>
              <a:t>scanf</a:t>
            </a:r>
            <a:r>
              <a:rPr lang="en-US" altLang="ko-KR" sz="2000" dirty="0">
                <a:latin typeface="+mj-lt"/>
                <a:cs typeface="Aharoni" panose="02010803020104030203" pitchFamily="2" charset="-79"/>
              </a:rPr>
              <a:t>	( “control  string”,  . . . ) ;</a:t>
            </a:r>
          </a:p>
          <a:p>
            <a:r>
              <a:rPr lang="en-US" altLang="ko-KR" sz="2000" dirty="0" err="1">
                <a:solidFill>
                  <a:srgbClr val="0070C0"/>
                </a:solidFill>
                <a:latin typeface="+mj-lt"/>
                <a:cs typeface="Aharoni" panose="02010803020104030203" pitchFamily="2" charset="-79"/>
              </a:rPr>
              <a:t>printf</a:t>
            </a:r>
            <a:r>
              <a:rPr lang="en-US" altLang="ko-KR" sz="2000" dirty="0">
                <a:latin typeface="+mj-lt"/>
                <a:cs typeface="Aharoni" panose="02010803020104030203" pitchFamily="2" charset="-79"/>
              </a:rPr>
              <a:t>	( “control  string”,  . . . ) ;</a:t>
            </a:r>
          </a:p>
          <a:p>
            <a:endParaRPr lang="ko-KR" altLang="en-US" sz="20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1E8416-43BF-4ABA-8820-0EEC07892D3D}"/>
              </a:ext>
            </a:extLst>
          </p:cNvPr>
          <p:cNvSpPr txBox="1"/>
          <p:nvPr/>
        </p:nvSpPr>
        <p:spPr>
          <a:xfrm>
            <a:off x="1444184" y="4245032"/>
            <a:ext cx="72008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0070C0"/>
                </a:solidFill>
                <a:latin typeface="+mj-lt"/>
                <a:cs typeface="Aharoni" panose="02010803020104030203" pitchFamily="2" charset="-79"/>
              </a:rPr>
              <a:t>fscanf</a:t>
            </a:r>
            <a:r>
              <a:rPr lang="en-US" altLang="ko-KR" sz="2000" dirty="0">
                <a:latin typeface="+mj-lt"/>
                <a:cs typeface="Aharoni" panose="02010803020104030203" pitchFamily="2" charset="-79"/>
              </a:rPr>
              <a:t>	( </a:t>
            </a:r>
            <a:r>
              <a:rPr lang="en-US" altLang="ko-KR" sz="2000" dirty="0" err="1">
                <a:latin typeface="+mj-lt"/>
                <a:cs typeface="Aharoni" panose="02010803020104030203" pitchFamily="2" charset="-79"/>
              </a:rPr>
              <a:t>stream_pointer</a:t>
            </a:r>
            <a:r>
              <a:rPr lang="en-US" altLang="ko-KR" sz="2000" dirty="0">
                <a:latin typeface="+mj-lt"/>
                <a:cs typeface="Aharoni" panose="02010803020104030203" pitchFamily="2" charset="-79"/>
              </a:rPr>
              <a:t>,  “control  string”,  . . . ) ;</a:t>
            </a:r>
          </a:p>
          <a:p>
            <a:r>
              <a:rPr lang="en-US" altLang="ko-KR" sz="2000" dirty="0" err="1">
                <a:solidFill>
                  <a:srgbClr val="0070C0"/>
                </a:solidFill>
                <a:latin typeface="+mj-lt"/>
                <a:cs typeface="Aharoni" panose="02010803020104030203" pitchFamily="2" charset="-79"/>
              </a:rPr>
              <a:t>fprintf</a:t>
            </a:r>
            <a:r>
              <a:rPr lang="en-US" altLang="ko-KR" sz="2000" dirty="0">
                <a:latin typeface="+mj-lt"/>
                <a:cs typeface="Aharoni" panose="02010803020104030203" pitchFamily="2" charset="-79"/>
              </a:rPr>
              <a:t>	( </a:t>
            </a:r>
            <a:r>
              <a:rPr lang="en-US" altLang="ko-KR" sz="2000" dirty="0" err="1">
                <a:latin typeface="+mj-lt"/>
                <a:cs typeface="Aharoni" panose="02010803020104030203" pitchFamily="2" charset="-79"/>
              </a:rPr>
              <a:t>stream_pointer</a:t>
            </a:r>
            <a:r>
              <a:rPr lang="en-US" altLang="ko-KR" sz="2000" dirty="0">
                <a:latin typeface="+mj-lt"/>
                <a:cs typeface="Aharoni" panose="02010803020104030203" pitchFamily="2" charset="-79"/>
              </a:rPr>
              <a:t>,  “control  string”,  . . . ) ;</a:t>
            </a:r>
          </a:p>
          <a:p>
            <a:endParaRPr lang="ko-KR" altLang="en-US" sz="2000" dirty="0">
              <a:latin typeface="+mj-lt"/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625C3C9E-45DA-45D4-B89E-72407C8257AE}"/>
              </a:ext>
            </a:extLst>
          </p:cNvPr>
          <p:cNvSpPr/>
          <p:nvPr/>
        </p:nvSpPr>
        <p:spPr>
          <a:xfrm>
            <a:off x="9084400" y="2898718"/>
            <a:ext cx="2137072" cy="1157434"/>
          </a:xfrm>
          <a:prstGeom prst="wedgeRoundRectCallout">
            <a:avLst>
              <a:gd name="adj1" fmla="val -77461"/>
              <a:gd name="adj2" fmla="val 500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358AC7"/>
                </a:solidFill>
              </a:rPr>
              <a:t>fprintf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 err="1">
                <a:solidFill>
                  <a:srgbClr val="FF0000"/>
                </a:solidFill>
              </a:rPr>
              <a:t>fscanf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 err="1">
                <a:solidFill>
                  <a:srgbClr val="3C8FCA"/>
                </a:solidFill>
              </a:rPr>
              <a:t>printf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 err="1">
                <a:solidFill>
                  <a:srgbClr val="FF0000"/>
                </a:solidFill>
              </a:rPr>
              <a:t>scanf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사용과 매우 유사하다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306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C78F-0210-45E7-9081-757BFC48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형식화된 </a:t>
            </a:r>
            <a:r>
              <a:rPr lang="en-US" altLang="ko-KR" dirty="0"/>
              <a:t>Input/output </a:t>
            </a:r>
            <a:r>
              <a:rPr lang="ko-KR" altLang="en-US" dirty="0"/>
              <a:t>함수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D128F-3E82-4775-A63B-50F510D73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형식 함수 </a:t>
            </a:r>
            <a:r>
              <a:rPr lang="en-US" altLang="ko-KR" dirty="0" err="1"/>
              <a:t>fscanf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형식</a:t>
            </a:r>
            <a:r>
              <a:rPr lang="en-US" altLang="ko-KR" dirty="0"/>
              <a:t>(format)</a:t>
            </a:r>
            <a:r>
              <a:rPr lang="ko-KR" altLang="en-US" dirty="0"/>
              <a:t>에 따라</a:t>
            </a:r>
            <a:r>
              <a:rPr lang="en-US" altLang="ko-KR" dirty="0"/>
              <a:t>, </a:t>
            </a:r>
            <a:r>
              <a:rPr lang="ko-KR" altLang="en-US" dirty="0"/>
              <a:t>파일로 부터 정해진 인수</a:t>
            </a:r>
            <a:r>
              <a:rPr lang="en-US" altLang="ko-KR" dirty="0"/>
              <a:t>(argument)</a:t>
            </a:r>
            <a:r>
              <a:rPr lang="ko-KR" altLang="en-US" dirty="0"/>
              <a:t>들의 값을 읽음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3B1E8-00FE-487E-B08E-C89D6FE2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1A1CB-2952-4AA3-B2AC-028A2451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6" name="Group 13">
            <a:extLst>
              <a:ext uri="{FF2B5EF4-FFF2-40B4-BE49-F238E27FC236}">
                <a16:creationId xmlns:a16="http://schemas.microsoft.com/office/drawing/2014/main" id="{A8504A6F-B693-482B-A112-4E278118A8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8547239"/>
              </p:ext>
            </p:extLst>
          </p:nvPr>
        </p:nvGraphicFramePr>
        <p:xfrm>
          <a:off x="1424752" y="2205360"/>
          <a:ext cx="9793088" cy="396082"/>
        </p:xfrm>
        <a:graphic>
          <a:graphicData uri="http://schemas.openxmlformats.org/drawingml/2006/table">
            <a:tbl>
              <a:tblPr/>
              <a:tblGrid>
                <a:gridCol w="9793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int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fscanf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( FILE *</a:t>
                      </a:r>
                      <a:r>
                        <a:rPr kumimoji="1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fp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control_string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other_arguments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 );</a:t>
                      </a:r>
                    </a:p>
                  </a:txBody>
                  <a:tcPr marL="91452" marR="91452" marT="45641" marB="45641" horzOverflow="overflow">
                    <a:lnL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13">
            <a:extLst>
              <a:ext uri="{FF2B5EF4-FFF2-40B4-BE49-F238E27FC236}">
                <a16:creationId xmlns:a16="http://schemas.microsoft.com/office/drawing/2014/main" id="{93C370BC-CD36-4F9A-B9ED-43C2C9874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695" y="2877366"/>
            <a:ext cx="9937105" cy="36933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eaLnBrk="0" fontAlgn="base" latinLnBrk="1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dirty="0" err="1"/>
              <a:t>fscanf</a:t>
            </a:r>
            <a:r>
              <a:rPr kumimoji="1" lang="en-US" altLang="ko-KR" dirty="0"/>
              <a:t>(stdin, … );                                         /* </a:t>
            </a:r>
            <a:r>
              <a:rPr kumimoji="1" lang="en-US" altLang="ko-KR" dirty="0" err="1"/>
              <a:t>scanf</a:t>
            </a:r>
            <a:r>
              <a:rPr kumimoji="1" lang="en-US" altLang="ko-KR" dirty="0"/>
              <a:t>(…); </a:t>
            </a:r>
            <a:r>
              <a:rPr kumimoji="1" lang="ko-KR" altLang="en-US" dirty="0"/>
              <a:t>와 같은 형식으로 사용 가능</a:t>
            </a:r>
            <a:r>
              <a:rPr kumimoji="1" lang="en-US" altLang="ko-KR" dirty="0"/>
              <a:t>*/</a:t>
            </a:r>
            <a:endParaRPr kumimoji="1" lang="en-US" altLang="ko-KR" dirty="0">
              <a:solidFill>
                <a:srgbClr val="008000"/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CFE485A-C9B2-45C8-81EF-30D000C6B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672" y="4092177"/>
            <a:ext cx="9793088" cy="1323439"/>
          </a:xfrm>
          <a:prstGeom prst="rect">
            <a:avLst/>
          </a:prstGeom>
          <a:solidFill>
            <a:srgbClr val="ECFDC7"/>
          </a:solidFill>
          <a:ln w="762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endParaRPr lang="en-US" altLang="ko-KR" sz="2000" i="1" dirty="0">
              <a:solidFill>
                <a:srgbClr val="0070C0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i="1" dirty="0" err="1">
                <a:solidFill>
                  <a:srgbClr val="0070C0"/>
                </a:solidFill>
                <a:latin typeface="+mj-ea"/>
                <a:ea typeface="+mj-ea"/>
              </a:rPr>
              <a:t>scanf</a:t>
            </a:r>
            <a:r>
              <a:rPr lang="en-US" altLang="ko-KR" sz="2000" i="1" dirty="0">
                <a:solidFill>
                  <a:srgbClr val="0070C0"/>
                </a:solidFill>
                <a:latin typeface="+mj-ea"/>
                <a:ea typeface="+mj-ea"/>
              </a:rPr>
              <a:t>()</a:t>
            </a:r>
            <a:r>
              <a:rPr lang="ko-KR" altLang="en-US" sz="2000" dirty="0">
                <a:latin typeface="+mj-ea"/>
                <a:ea typeface="+mj-ea"/>
              </a:rPr>
              <a:t>는 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i="1" dirty="0" err="1">
                <a:solidFill>
                  <a:srgbClr val="0070C0"/>
                </a:solidFill>
                <a:latin typeface="+mj-ea"/>
                <a:ea typeface="+mj-ea"/>
              </a:rPr>
              <a:t>fscanf</a:t>
            </a:r>
            <a:r>
              <a:rPr lang="en-US" altLang="ko-KR" sz="2000" i="1" dirty="0">
                <a:solidFill>
                  <a:srgbClr val="0070C0"/>
                </a:solidFill>
                <a:latin typeface="+mj-ea"/>
                <a:ea typeface="+mj-ea"/>
              </a:rPr>
              <a:t>()</a:t>
            </a:r>
            <a:r>
              <a:rPr lang="ko-KR" altLang="en-US" sz="2000" dirty="0">
                <a:latin typeface="+mj-ea"/>
                <a:ea typeface="+mj-ea"/>
              </a:rPr>
              <a:t>에서 표준입력 파일</a:t>
            </a:r>
            <a:r>
              <a:rPr lang="en-US" altLang="ko-KR" sz="2000" dirty="0">
                <a:latin typeface="+mj-ea"/>
                <a:ea typeface="+mj-ea"/>
              </a:rPr>
              <a:t>(standard input file)</a:t>
            </a:r>
            <a:r>
              <a:rPr lang="ko-KR" altLang="en-US" sz="2000" dirty="0">
                <a:latin typeface="+mj-ea"/>
                <a:ea typeface="+mj-ea"/>
              </a:rPr>
              <a:t>을 기본으로 하는 특별한 케이스</a:t>
            </a:r>
            <a:endParaRPr lang="en-US" altLang="ko-KR" sz="2000" dirty="0">
              <a:latin typeface="+mj-ea"/>
              <a:ea typeface="+mj-ea"/>
            </a:endParaRPr>
          </a:p>
          <a:p>
            <a:pPr algn="ctr"/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9715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87BFF5-0BC7-42C5-B9E5-2F6C3BE6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I/O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035998-009C-49B6-95AA-933881A9D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CCEA7-714E-47A9-B597-694F542E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0FD57-A114-4784-B8BD-AAD5EB0D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17A470-F882-4C05-AB1F-916E7BDC4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16" b="88986" l="2259" r="97027">
                        <a14:foregroundMark x1="3805" y1="46667" x2="3805" y2="46667"/>
                        <a14:foregroundMark x1="19620" y1="66667" x2="19620" y2="66667"/>
                        <a14:foregroundMark x1="34364" y1="51014" x2="34364" y2="51014"/>
                        <a14:foregroundMark x1="47206" y1="44058" x2="47206" y2="44058"/>
                        <a14:foregroundMark x1="73484" y1="47826" x2="73484" y2="47826"/>
                        <a14:foregroundMark x1="89180" y1="30725" x2="89180" y2="30725"/>
                        <a14:foregroundMark x1="96671" y1="43188" x2="96671" y2="43188"/>
                        <a14:foregroundMark x1="95600" y1="20000" x2="95600" y2="20000"/>
                        <a14:foregroundMark x1="88942" y1="8696" x2="88942" y2="8696"/>
                        <a14:foregroundMark x1="79429" y1="21739" x2="79429" y2="21739"/>
                        <a14:foregroundMark x1="89655" y1="51884" x2="89655" y2="51884"/>
                        <a14:foregroundMark x1="71463" y1="54783" x2="71463" y2="54783"/>
                        <a14:foregroundMark x1="65161" y1="56522" x2="65161" y2="56522"/>
                        <a14:foregroundMark x1="46492" y1="58551" x2="46492" y2="58551"/>
                        <a14:foregroundMark x1="47681" y1="34203" x2="47919" y2="64058"/>
                        <a14:foregroundMark x1="3448" y1="35362" x2="3448" y2="35362"/>
                        <a14:foregroundMark x1="3329" y1="62609" x2="3329" y2="62609"/>
                        <a14:foregroundMark x1="6659" y1="46377" x2="6659" y2="46377"/>
                        <a14:foregroundMark x1="11891" y1="45217" x2="11891" y2="45217"/>
                        <a14:foregroundMark x1="17717" y1="48696" x2="17717" y2="48696"/>
                        <a14:foregroundMark x1="22117" y1="72754" x2="22117" y2="72754"/>
                        <a14:foregroundMark x1="26873" y1="56812" x2="26873" y2="56812"/>
                        <a14:foregroundMark x1="36623" y1="38841" x2="36623" y2="38841"/>
                        <a14:foregroundMark x1="32105" y1="44348" x2="32105" y2="44348"/>
                        <a14:foregroundMark x1="40190" y1="62319" x2="40190" y2="62319"/>
                        <a14:foregroundMark x1="35791" y1="72464" x2="35791" y2="72464"/>
                        <a14:foregroundMark x1="33532" y1="69565" x2="33532" y2="69565"/>
                        <a14:foregroundMark x1="58383" y1="45797" x2="58383" y2="45797"/>
                        <a14:foregroundMark x1="64804" y1="46087" x2="64804" y2="46087"/>
                        <a14:foregroundMark x1="65279" y1="68986" x2="65279" y2="68986"/>
                        <a14:foregroundMark x1="72295" y1="46377" x2="72295" y2="46377"/>
                        <a14:foregroundMark x1="82759" y1="18841" x2="82759" y2="18841"/>
                        <a14:foregroundMark x1="89298" y1="8116" x2="89298" y2="8116"/>
                        <a14:foregroundMark x1="80618" y1="18841" x2="80618" y2="18841"/>
                        <a14:foregroundMark x1="96790" y1="18261" x2="96790" y2="18261"/>
                        <a14:foregroundMark x1="95838" y1="37391" x2="95838" y2="37391"/>
                        <a14:foregroundMark x1="96076" y1="17971" x2="96076" y2="17971"/>
                        <a14:foregroundMark x1="95482" y1="39130" x2="95482" y2="39130"/>
                        <a14:foregroundMark x1="94887" y1="42899" x2="94887" y2="42899"/>
                        <a14:foregroundMark x1="97146" y1="39420" x2="97146" y2="39420"/>
                        <a14:foregroundMark x1="95006" y1="43768" x2="95006" y2="43768"/>
                        <a14:foregroundMark x1="10820" y1="38841" x2="10820" y2="38841"/>
                        <a14:foregroundMark x1="11534" y1="55072" x2="11534" y2="55072"/>
                        <a14:foregroundMark x1="9631" y1="46087" x2="9631" y2="46087"/>
                        <a14:foregroundMark x1="4043" y1="44638" x2="4043" y2="44638"/>
                        <a14:foregroundMark x1="2259" y1="34203" x2="3329" y2="65507"/>
                        <a14:foregroundMark x1="11058" y1="35942" x2="12247" y2="63768"/>
                        <a14:foregroundMark x1="17955" y1="49565" x2="21284" y2="70435"/>
                        <a14:foregroundMark x1="22473" y1="70725" x2="26159" y2="70145"/>
                        <a14:foregroundMark x1="27348" y1="52174" x2="27348" y2="65217"/>
                        <a14:foregroundMark x1="26397" y1="45797" x2="26278" y2="53043"/>
                        <a14:foregroundMark x1="37693" y1="37681" x2="32224" y2="38551"/>
                        <a14:foregroundMark x1="32937" y1="44058" x2="41736" y2="64348"/>
                        <a14:foregroundMark x1="40547" y1="66087" x2="35672" y2="70435"/>
                        <a14:foregroundMark x1="46136" y1="63768" x2="49108" y2="69565"/>
                        <a14:foregroundMark x1="57907" y1="46957" x2="64566" y2="50435"/>
                        <a14:foregroundMark x1="64685" y1="53913" x2="64923" y2="67826"/>
                        <a14:foregroundMark x1="57432" y1="67536" x2="64447" y2="68116"/>
                        <a14:foregroundMark x1="57313" y1="66667" x2="57432" y2="57681"/>
                        <a14:foregroundMark x1="75981" y1="45217" x2="72295" y2="48116"/>
                        <a14:foregroundMark x1="71938" y1="49855" x2="71225" y2="66667"/>
                        <a14:foregroundMark x1="82521" y1="22029" x2="80737" y2="20290"/>
                        <a14:foregroundMark x1="81451" y1="16232" x2="82640" y2="205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4550" y="2135671"/>
            <a:ext cx="3134268" cy="12857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8CC01F-AED7-4B9F-8FF3-933FF2C382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6" t="77145" r="26189" b="1362"/>
          <a:stretch/>
        </p:blipFill>
        <p:spPr>
          <a:xfrm>
            <a:off x="534767" y="2135671"/>
            <a:ext cx="2556076" cy="307693"/>
          </a:xfrm>
          <a:prstGeom prst="rect">
            <a:avLst/>
          </a:prstGeom>
        </p:spPr>
      </p:pic>
      <p:pic>
        <p:nvPicPr>
          <p:cNvPr id="10" name="Picture 2" descr="Image result for robotics">
            <a:extLst>
              <a:ext uri="{FF2B5EF4-FFF2-40B4-BE49-F238E27FC236}">
                <a16:creationId xmlns:a16="http://schemas.microsoft.com/office/drawing/2014/main" id="{F7A473A0-F573-4832-85C7-D74C66AFD1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0" r="4600"/>
          <a:stretch/>
        </p:blipFill>
        <p:spPr bwMode="auto">
          <a:xfrm>
            <a:off x="9903767" y="277915"/>
            <a:ext cx="2608926" cy="136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858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68D2-B5AA-42AF-A884-27D4C8A6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형식화된 </a:t>
            </a:r>
            <a:r>
              <a:rPr lang="en-US" altLang="ko-KR" dirty="0"/>
              <a:t>Input/output </a:t>
            </a:r>
            <a:r>
              <a:rPr lang="ko-KR" altLang="en-US" dirty="0"/>
              <a:t>함수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45749-A747-4FA1-AE0E-88A9A803A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45666-E762-421F-83EE-6ACCB92D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AD96D-25F1-4421-8843-F0851C0D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20</a:t>
            </a:fld>
            <a:endParaRPr lang="en-US"/>
          </a:p>
        </p:txBody>
      </p:sp>
      <p:sp>
        <p:nvSpPr>
          <p:cNvPr id="6" name="직사각형 2">
            <a:extLst>
              <a:ext uri="{FF2B5EF4-FFF2-40B4-BE49-F238E27FC236}">
                <a16:creationId xmlns:a16="http://schemas.microsoft.com/office/drawing/2014/main" id="{DB7851D7-7CEA-48FA-A3A0-9DBCDBEE0C08}"/>
              </a:ext>
            </a:extLst>
          </p:cNvPr>
          <p:cNvSpPr/>
          <p:nvPr/>
        </p:nvSpPr>
        <p:spPr>
          <a:xfrm>
            <a:off x="911424" y="2252159"/>
            <a:ext cx="10634676" cy="9582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>
            <a:extLst>
              <a:ext uri="{FF2B5EF4-FFF2-40B4-BE49-F238E27FC236}">
                <a16:creationId xmlns:a16="http://schemas.microsoft.com/office/drawing/2014/main" id="{5627358B-B260-4DDA-85AB-F5FB6274DB9E}"/>
              </a:ext>
            </a:extLst>
          </p:cNvPr>
          <p:cNvSpPr/>
          <p:nvPr/>
        </p:nvSpPr>
        <p:spPr>
          <a:xfrm>
            <a:off x="911424" y="3321368"/>
            <a:ext cx="10634676" cy="9582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11">
            <a:extLst>
              <a:ext uri="{FF2B5EF4-FFF2-40B4-BE49-F238E27FC236}">
                <a16:creationId xmlns:a16="http://schemas.microsoft.com/office/drawing/2014/main" id="{C8E7E986-85DA-4DF7-94F0-B3460F8950D0}"/>
              </a:ext>
            </a:extLst>
          </p:cNvPr>
          <p:cNvSpPr/>
          <p:nvPr/>
        </p:nvSpPr>
        <p:spPr>
          <a:xfrm>
            <a:off x="911424" y="4414951"/>
            <a:ext cx="10634676" cy="9582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12">
            <a:extLst>
              <a:ext uri="{FF2B5EF4-FFF2-40B4-BE49-F238E27FC236}">
                <a16:creationId xmlns:a16="http://schemas.microsoft.com/office/drawing/2014/main" id="{E09F8F9B-E6AD-4883-9B82-683B4D713655}"/>
              </a:ext>
            </a:extLst>
          </p:cNvPr>
          <p:cNvSpPr/>
          <p:nvPr/>
        </p:nvSpPr>
        <p:spPr>
          <a:xfrm>
            <a:off x="1046109" y="2658573"/>
            <a:ext cx="5841979" cy="46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n  =  </a:t>
            </a:r>
            <a:r>
              <a:rPr lang="en-US" altLang="ko-KR" sz="2400" b="1" dirty="0" err="1">
                <a:solidFill>
                  <a:srgbClr val="92D050"/>
                </a:solidFill>
              </a:rPr>
              <a:t>fscanf</a:t>
            </a:r>
            <a:r>
              <a:rPr lang="en-US" altLang="ko-KR" sz="2400" b="1" dirty="0">
                <a:solidFill>
                  <a:srgbClr val="0070C0"/>
                </a:solidFill>
              </a:rPr>
              <a:t> </a:t>
            </a:r>
            <a:r>
              <a:rPr lang="en-US" altLang="ko-KR" sz="2400" b="1" dirty="0">
                <a:solidFill>
                  <a:sysClr val="windowText" lastClr="000000"/>
                </a:solidFill>
              </a:rPr>
              <a:t> (</a:t>
            </a:r>
            <a:r>
              <a:rPr lang="en-US" altLang="ko-KR" sz="2400" b="1" dirty="0" err="1">
                <a:solidFill>
                  <a:sysClr val="windowText" lastClr="000000"/>
                </a:solidFill>
              </a:rPr>
              <a:t>fp</a:t>
            </a:r>
            <a:r>
              <a:rPr lang="en-US" altLang="ko-KR" sz="2400" b="1" dirty="0">
                <a:solidFill>
                  <a:sysClr val="windowText" lastClr="000000"/>
                </a:solidFill>
              </a:rPr>
              <a:t>,  “  %d  %d”,  &amp;a,  &amp;b ) ;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13">
            <a:extLst>
              <a:ext uri="{FF2B5EF4-FFF2-40B4-BE49-F238E27FC236}">
                <a16:creationId xmlns:a16="http://schemas.microsoft.com/office/drawing/2014/main" id="{B8187DE6-B9F3-44C3-9BB9-AB123FDBBDF5}"/>
              </a:ext>
            </a:extLst>
          </p:cNvPr>
          <p:cNvSpPr/>
          <p:nvPr/>
        </p:nvSpPr>
        <p:spPr>
          <a:xfrm>
            <a:off x="8187288" y="2657028"/>
            <a:ext cx="3242711" cy="470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1234		752    r</a:t>
            </a:r>
            <a:r>
              <a:rPr lang="ko-KR" altLang="en-US" sz="1600" b="1" dirty="0"/>
              <a:t>    </a:t>
            </a:r>
            <a:r>
              <a:rPr lang="en-US" altLang="ko-KR" sz="1600" b="1" dirty="0"/>
              <a:t>  </a:t>
            </a:r>
            <a:endParaRPr lang="ko-KR" altLang="en-US" sz="2400" b="1" dirty="0"/>
          </a:p>
        </p:txBody>
      </p:sp>
      <p:sp>
        <p:nvSpPr>
          <p:cNvPr id="11" name="직사각형 14">
            <a:extLst>
              <a:ext uri="{FF2B5EF4-FFF2-40B4-BE49-F238E27FC236}">
                <a16:creationId xmlns:a16="http://schemas.microsoft.com/office/drawing/2014/main" id="{83463159-0693-4E39-AF8E-EF0C55DBAAB2}"/>
              </a:ext>
            </a:extLst>
          </p:cNvPr>
          <p:cNvSpPr/>
          <p:nvPr/>
        </p:nvSpPr>
        <p:spPr>
          <a:xfrm>
            <a:off x="1046109" y="3741979"/>
            <a:ext cx="5841980" cy="452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n  =  </a:t>
            </a:r>
            <a:r>
              <a:rPr lang="en-US" altLang="ko-KR" sz="2400" b="1" dirty="0" err="1">
                <a:solidFill>
                  <a:srgbClr val="92D050"/>
                </a:solidFill>
              </a:rPr>
              <a:t>fscanf</a:t>
            </a:r>
            <a:r>
              <a:rPr lang="en-US" altLang="ko-KR" sz="2400" b="1" dirty="0">
                <a:solidFill>
                  <a:srgbClr val="0070C0"/>
                </a:solidFill>
              </a:rPr>
              <a:t> </a:t>
            </a:r>
            <a:r>
              <a:rPr lang="en-US" altLang="ko-KR" sz="2400" b="1" dirty="0">
                <a:solidFill>
                  <a:sysClr val="windowText" lastClr="000000"/>
                </a:solidFill>
              </a:rPr>
              <a:t> (</a:t>
            </a:r>
            <a:r>
              <a:rPr lang="en-US" altLang="ko-KR" sz="2400" b="1" dirty="0" err="1">
                <a:solidFill>
                  <a:sysClr val="windowText" lastClr="000000"/>
                </a:solidFill>
              </a:rPr>
              <a:t>fp</a:t>
            </a:r>
            <a:r>
              <a:rPr lang="en-US" altLang="ko-KR" sz="2400" b="1" dirty="0">
                <a:solidFill>
                  <a:sysClr val="windowText" lastClr="000000"/>
                </a:solidFill>
              </a:rPr>
              <a:t>,  “  %d  %d”,  &amp;a,  &amp;b ) ;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5">
            <a:extLst>
              <a:ext uri="{FF2B5EF4-FFF2-40B4-BE49-F238E27FC236}">
                <a16:creationId xmlns:a16="http://schemas.microsoft.com/office/drawing/2014/main" id="{8E13473B-BD11-4798-8F90-B9877E6C1AA4}"/>
              </a:ext>
            </a:extLst>
          </p:cNvPr>
          <p:cNvSpPr/>
          <p:nvPr/>
        </p:nvSpPr>
        <p:spPr>
          <a:xfrm>
            <a:off x="1046107" y="4817300"/>
            <a:ext cx="5841981" cy="470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n  =  </a:t>
            </a:r>
            <a:r>
              <a:rPr lang="en-US" altLang="ko-KR" sz="2400" b="1" dirty="0" err="1">
                <a:solidFill>
                  <a:srgbClr val="92D050"/>
                </a:solidFill>
              </a:rPr>
              <a:t>fscanf</a:t>
            </a:r>
            <a:r>
              <a:rPr lang="en-US" altLang="ko-KR" sz="2400" b="1" dirty="0">
                <a:solidFill>
                  <a:srgbClr val="0070C0"/>
                </a:solidFill>
              </a:rPr>
              <a:t> </a:t>
            </a:r>
            <a:r>
              <a:rPr lang="en-US" altLang="ko-KR" sz="2400" b="1" dirty="0">
                <a:solidFill>
                  <a:sysClr val="windowText" lastClr="000000"/>
                </a:solidFill>
              </a:rPr>
              <a:t> (</a:t>
            </a:r>
            <a:r>
              <a:rPr lang="en-US" altLang="ko-KR" sz="2400" b="1" dirty="0" err="1">
                <a:solidFill>
                  <a:sysClr val="windowText" lastClr="000000"/>
                </a:solidFill>
              </a:rPr>
              <a:t>fp</a:t>
            </a:r>
            <a:r>
              <a:rPr lang="en-US" altLang="ko-KR" sz="2400" b="1" dirty="0">
                <a:solidFill>
                  <a:sysClr val="windowText" lastClr="000000"/>
                </a:solidFill>
              </a:rPr>
              <a:t>,  “  %d  %d”,  &amp;a,  &amp;b ) ;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6">
            <a:extLst>
              <a:ext uri="{FF2B5EF4-FFF2-40B4-BE49-F238E27FC236}">
                <a16:creationId xmlns:a16="http://schemas.microsoft.com/office/drawing/2014/main" id="{D2853265-DD8E-4B1D-B0B5-63B59582C378}"/>
              </a:ext>
            </a:extLst>
          </p:cNvPr>
          <p:cNvSpPr/>
          <p:nvPr/>
        </p:nvSpPr>
        <p:spPr>
          <a:xfrm>
            <a:off x="8187287" y="3723888"/>
            <a:ext cx="3242711" cy="470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1234		F   r</a:t>
            </a:r>
            <a:r>
              <a:rPr lang="ko-KR" altLang="en-US" sz="1200" b="1" dirty="0"/>
              <a:t>    </a:t>
            </a:r>
            <a:r>
              <a:rPr lang="en-US" altLang="ko-KR" sz="1200" b="1" dirty="0"/>
              <a:t>  </a:t>
            </a:r>
            <a:endParaRPr lang="ko-KR" altLang="en-US" b="1" dirty="0"/>
          </a:p>
        </p:txBody>
      </p:sp>
      <p:sp>
        <p:nvSpPr>
          <p:cNvPr id="14" name="직사각형 17">
            <a:extLst>
              <a:ext uri="{FF2B5EF4-FFF2-40B4-BE49-F238E27FC236}">
                <a16:creationId xmlns:a16="http://schemas.microsoft.com/office/drawing/2014/main" id="{07BBA28C-A456-4ED5-B877-FF5FF0D42EBB}"/>
              </a:ext>
            </a:extLst>
          </p:cNvPr>
          <p:cNvSpPr/>
          <p:nvPr/>
        </p:nvSpPr>
        <p:spPr>
          <a:xfrm>
            <a:off x="8185719" y="4819304"/>
            <a:ext cx="3242711" cy="470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&lt;EOF&gt;</a:t>
            </a:r>
            <a:endParaRPr lang="ko-KR" altLang="en-US" sz="2400" b="1" dirty="0"/>
          </a:p>
        </p:txBody>
      </p:sp>
      <p:sp>
        <p:nvSpPr>
          <p:cNvPr id="15" name="말풍선: 타원형 18">
            <a:extLst>
              <a:ext uri="{FF2B5EF4-FFF2-40B4-BE49-F238E27FC236}">
                <a16:creationId xmlns:a16="http://schemas.microsoft.com/office/drawing/2014/main" id="{8F27EDD6-9E1D-4877-A25E-AC9D7B1EC64C}"/>
              </a:ext>
            </a:extLst>
          </p:cNvPr>
          <p:cNvSpPr/>
          <p:nvPr/>
        </p:nvSpPr>
        <p:spPr>
          <a:xfrm>
            <a:off x="1631504" y="2258906"/>
            <a:ext cx="1296144" cy="398626"/>
          </a:xfrm>
          <a:prstGeom prst="wedgeEllipseCallout">
            <a:avLst>
              <a:gd name="adj1" fmla="val -34943"/>
              <a:gd name="adj2" fmla="val 6689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</a:rPr>
              <a:t>n = 2</a:t>
            </a:r>
            <a:endParaRPr lang="ko-KR" altLang="en-US" sz="24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6" name="말풍선: 타원형 19">
            <a:extLst>
              <a:ext uri="{FF2B5EF4-FFF2-40B4-BE49-F238E27FC236}">
                <a16:creationId xmlns:a16="http://schemas.microsoft.com/office/drawing/2014/main" id="{6DDB5EF9-EE0D-4F5F-8D35-E3F410D2853E}"/>
              </a:ext>
            </a:extLst>
          </p:cNvPr>
          <p:cNvSpPr/>
          <p:nvPr/>
        </p:nvSpPr>
        <p:spPr>
          <a:xfrm>
            <a:off x="1631504" y="3389768"/>
            <a:ext cx="1296144" cy="398626"/>
          </a:xfrm>
          <a:prstGeom prst="wedgeEllipseCallout">
            <a:avLst>
              <a:gd name="adj1" fmla="val -34943"/>
              <a:gd name="adj2" fmla="val 6689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</a:rPr>
              <a:t>n = 1</a:t>
            </a:r>
            <a:endParaRPr lang="ko-KR" altLang="en-US" sz="24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7" name="말풍선: 타원형 20">
            <a:extLst>
              <a:ext uri="{FF2B5EF4-FFF2-40B4-BE49-F238E27FC236}">
                <a16:creationId xmlns:a16="http://schemas.microsoft.com/office/drawing/2014/main" id="{ECFF203E-C05F-4D68-88E1-E7DC4561A5F2}"/>
              </a:ext>
            </a:extLst>
          </p:cNvPr>
          <p:cNvSpPr/>
          <p:nvPr/>
        </p:nvSpPr>
        <p:spPr>
          <a:xfrm>
            <a:off x="1631504" y="4422896"/>
            <a:ext cx="1584176" cy="394404"/>
          </a:xfrm>
          <a:prstGeom prst="wedgeEllipseCallout">
            <a:avLst>
              <a:gd name="adj1" fmla="val -34943"/>
              <a:gd name="adj2" fmla="val 6689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</a:rPr>
              <a:t>n = EOF</a:t>
            </a:r>
            <a:endParaRPr lang="ko-KR" altLang="en-US" sz="24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말풍선: 타원형 21">
            <a:extLst>
              <a:ext uri="{FF2B5EF4-FFF2-40B4-BE49-F238E27FC236}">
                <a16:creationId xmlns:a16="http://schemas.microsoft.com/office/drawing/2014/main" id="{85724C74-83E3-4994-9E42-D664580D0E54}"/>
              </a:ext>
            </a:extLst>
          </p:cNvPr>
          <p:cNvSpPr/>
          <p:nvPr/>
        </p:nvSpPr>
        <p:spPr>
          <a:xfrm>
            <a:off x="7022773" y="2205954"/>
            <a:ext cx="1371012" cy="583624"/>
          </a:xfrm>
          <a:prstGeom prst="wedgeEllipseCallout">
            <a:avLst>
              <a:gd name="adj1" fmla="val 40094"/>
              <a:gd name="adj2" fmla="val 6647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ysClr val="windowText" lastClr="000000"/>
                  </a:solidFill>
                </a:ln>
              </a:rPr>
              <a:t>Input</a:t>
            </a:r>
          </a:p>
          <a:p>
            <a:pPr algn="ctr"/>
            <a:r>
              <a:rPr lang="en-US" altLang="ko-KR" sz="2000" dirty="0">
                <a:ln>
                  <a:solidFill>
                    <a:sysClr val="windowText" lastClr="000000"/>
                  </a:solidFill>
                </a:ln>
              </a:rPr>
              <a:t>Stream</a:t>
            </a:r>
            <a:endParaRPr lang="ko-KR" altLang="en-US" sz="2000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87610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3B43-FF9A-4122-86DE-572281F5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Repl.it </a:t>
            </a:r>
            <a:r>
              <a:rPr lang="ko-KR" altLang="en-US" dirty="0"/>
              <a:t>데이터 파일 생성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A7679-5C7B-46E4-96E8-A74DBEF1C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55D89-DC7A-4B03-A781-59450896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06E46-4AD9-46ED-ACD9-819AA4A6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21</a:t>
            </a:fld>
            <a:endParaRPr lang="en-US"/>
          </a:p>
        </p:txBody>
      </p:sp>
      <p:pic>
        <p:nvPicPr>
          <p:cNvPr id="6" name="내용 개체 틀 6" descr="화면 캡처">
            <a:extLst>
              <a:ext uri="{FF2B5EF4-FFF2-40B4-BE49-F238E27FC236}">
                <a16:creationId xmlns:a16="http://schemas.microsoft.com/office/drawing/2014/main" id="{2C3E423F-818D-46CA-901C-B789DB192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432" y="1372617"/>
            <a:ext cx="8640381" cy="2248214"/>
          </a:xfrm>
          <a:prstGeom prst="rect">
            <a:avLst/>
          </a:prstGeom>
        </p:spPr>
      </p:pic>
      <p:sp>
        <p:nvSpPr>
          <p:cNvPr id="7" name="모서리가 둥근 직사각형 7">
            <a:extLst>
              <a:ext uri="{FF2B5EF4-FFF2-40B4-BE49-F238E27FC236}">
                <a16:creationId xmlns:a16="http://schemas.microsoft.com/office/drawing/2014/main" id="{E45D75C9-B8FD-46B9-8281-B0098DA176BC}"/>
              </a:ext>
            </a:extLst>
          </p:cNvPr>
          <p:cNvSpPr/>
          <p:nvPr/>
        </p:nvSpPr>
        <p:spPr>
          <a:xfrm>
            <a:off x="2427536" y="1761491"/>
            <a:ext cx="432048" cy="55118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9">
            <a:extLst>
              <a:ext uri="{FF2B5EF4-FFF2-40B4-BE49-F238E27FC236}">
                <a16:creationId xmlns:a16="http://schemas.microsoft.com/office/drawing/2014/main" id="{F8005F5D-4BFF-441B-9324-261ED68A3030}"/>
              </a:ext>
            </a:extLst>
          </p:cNvPr>
          <p:cNvCxnSpPr/>
          <p:nvPr/>
        </p:nvCxnSpPr>
        <p:spPr>
          <a:xfrm flipV="1">
            <a:off x="2139504" y="2312680"/>
            <a:ext cx="504056" cy="20882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104C12-C757-4576-9D4A-BBEC5321EF41}"/>
              </a:ext>
            </a:extLst>
          </p:cNvPr>
          <p:cNvSpPr txBox="1"/>
          <p:nvPr/>
        </p:nvSpPr>
        <p:spPr>
          <a:xfrm>
            <a:off x="2211512" y="4472920"/>
            <a:ext cx="4142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lt"/>
              </a:rPr>
              <a:t>버튼을 누른 후 원하는 파일명을 입력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Ex) poem.txt</a:t>
            </a:r>
          </a:p>
          <a:p>
            <a:r>
              <a:rPr lang="ko-KR" altLang="en-US" dirty="0">
                <a:latin typeface="+mj-lt"/>
              </a:rPr>
              <a:t>그 후 원하는 텍스트 데이터를 입력한다</a:t>
            </a:r>
          </a:p>
        </p:txBody>
      </p:sp>
    </p:spTree>
    <p:extLst>
      <p:ext uri="{BB962C8B-B14F-4D97-AF65-F5344CB8AC3E}">
        <p14:creationId xmlns:p14="http://schemas.microsoft.com/office/powerpoint/2010/main" val="1515923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D58F1-280D-4523-B5D4-6313E71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Repl.it </a:t>
            </a:r>
            <a:r>
              <a:rPr lang="ko-KR" altLang="en-US" dirty="0"/>
              <a:t>데이터 파일 생성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C6BC5-ED39-4D71-B4A3-D9A42FE20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아래와 같이 </a:t>
            </a:r>
            <a:r>
              <a:rPr lang="en-US" altLang="ko-KR" dirty="0"/>
              <a:t>text</a:t>
            </a:r>
            <a:r>
              <a:rPr lang="ko-KR" altLang="en-US" dirty="0"/>
              <a:t>파일에 자료 입력이 완료되면 </a:t>
            </a:r>
            <a:r>
              <a:rPr lang="en-US" altLang="ko-KR" dirty="0" err="1"/>
              <a:t>main.c</a:t>
            </a:r>
            <a:r>
              <a:rPr lang="ko-KR" altLang="en-US" dirty="0"/>
              <a:t>로 이동하여 작업을 계속 진행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18141-C4AF-40EC-8426-59026BB9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8A844-2456-437F-8FC4-0081E481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22</a:t>
            </a:fld>
            <a:endParaRPr lang="en-US"/>
          </a:p>
        </p:txBody>
      </p:sp>
      <p:pic>
        <p:nvPicPr>
          <p:cNvPr id="6" name="그림 4" descr="화면 캡처">
            <a:extLst>
              <a:ext uri="{FF2B5EF4-FFF2-40B4-BE49-F238E27FC236}">
                <a16:creationId xmlns:a16="http://schemas.microsoft.com/office/drawing/2014/main" id="{44920990-DDD3-4D2A-B6A3-4CDBBED91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840" y="2281034"/>
            <a:ext cx="7582958" cy="229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74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9D76-4FD6-40F2-B0A1-BC2B68CD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형식화된 </a:t>
            </a:r>
            <a:r>
              <a:rPr lang="en-US" altLang="ko-KR" dirty="0"/>
              <a:t>Input/output </a:t>
            </a:r>
            <a:r>
              <a:rPr lang="ko-KR" altLang="en-US" dirty="0"/>
              <a:t>함수 입출력 실습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295B2-583C-49C1-ADF9-B87AA7161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아래의 파일로부터 데이터를 읽어 들인다</a:t>
            </a:r>
            <a:endParaRPr lang="en-US" altLang="ko-KR" dirty="0"/>
          </a:p>
          <a:p>
            <a:pPr lvl="1"/>
            <a:r>
              <a:rPr lang="en-US" dirty="0"/>
              <a:t>Char </a:t>
            </a:r>
            <a:r>
              <a:rPr lang="ko-KR" altLang="en-US" dirty="0"/>
              <a:t>배열과 </a:t>
            </a:r>
            <a:r>
              <a:rPr lang="en-US" altLang="ko-KR" dirty="0"/>
              <a:t>int </a:t>
            </a:r>
            <a:r>
              <a:rPr lang="ko-KR" altLang="en-US" dirty="0"/>
              <a:t>변수를 선언</a:t>
            </a:r>
            <a:r>
              <a:rPr lang="en-US" altLang="ko-KR" dirty="0"/>
              <a:t>(</a:t>
            </a:r>
            <a:r>
              <a:rPr lang="ko-KR" altLang="en-US" dirty="0"/>
              <a:t>이름과 점수를 읽기 위해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아래 단계를 </a:t>
            </a:r>
            <a:r>
              <a:rPr lang="en-US" altLang="ko-KR" dirty="0"/>
              <a:t>5</a:t>
            </a:r>
            <a:r>
              <a:rPr lang="ko-KR" altLang="en-US" dirty="0"/>
              <a:t>번 반복</a:t>
            </a:r>
            <a:endParaRPr lang="en-US" altLang="ko-KR" dirty="0"/>
          </a:p>
          <a:p>
            <a:pPr lvl="2"/>
            <a:r>
              <a:rPr lang="ko-KR" altLang="en-US" dirty="0"/>
              <a:t>이름과 점수 읽기</a:t>
            </a:r>
            <a:endParaRPr lang="en-US" altLang="ko-KR" dirty="0"/>
          </a:p>
          <a:p>
            <a:pPr lvl="2"/>
            <a:r>
              <a:rPr lang="ko-KR" altLang="en-US" dirty="0"/>
              <a:t>화면에 이름과 점수 출력</a:t>
            </a:r>
            <a:r>
              <a:rPr lang="en-US" altLang="ko-KR" dirty="0"/>
              <a:t>(print)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59646-F7CC-4707-86FD-89C219CE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5261C-9E63-4CD8-A91C-E7604C2A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23</a:t>
            </a:fld>
            <a:endParaRPr lang="en-US"/>
          </a:p>
        </p:txBody>
      </p:sp>
      <p:pic>
        <p:nvPicPr>
          <p:cNvPr id="6" name="그림 6" descr="화면 캡처">
            <a:extLst>
              <a:ext uri="{FF2B5EF4-FFF2-40B4-BE49-F238E27FC236}">
                <a16:creationId xmlns:a16="http://schemas.microsoft.com/office/drawing/2014/main" id="{976B10D4-3C30-43EC-A744-F912DE15F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984" y="2472286"/>
            <a:ext cx="1755091" cy="17280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16544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F5B7-C7BF-4C5E-BBE3-BB5A8F03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형식화된 </a:t>
            </a:r>
            <a:r>
              <a:rPr lang="en-US" altLang="ko-KR" dirty="0"/>
              <a:t>Input/output </a:t>
            </a:r>
            <a:r>
              <a:rPr lang="ko-KR" altLang="en-US" dirty="0"/>
              <a:t>함수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AFCAD-5A2E-488A-978D-DC8BB48D0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출력 형식 함수 </a:t>
            </a:r>
            <a:r>
              <a:rPr lang="en-US" altLang="ko-KR" dirty="0" err="1"/>
              <a:t>fprintf</a:t>
            </a:r>
            <a:r>
              <a:rPr lang="en-US" altLang="ko-KR" dirty="0"/>
              <a:t>()</a:t>
            </a:r>
          </a:p>
          <a:p>
            <a:pPr marL="457200" lvl="1" indent="0">
              <a:buNone/>
            </a:pPr>
            <a:r>
              <a:rPr lang="ko-KR" altLang="en-US" dirty="0"/>
              <a:t>지정된 형식에 따라서 파일에 인수의 값을 쓴다</a:t>
            </a:r>
            <a:r>
              <a:rPr lang="en-US" altLang="ko-KR" dirty="0"/>
              <a:t>(write)</a:t>
            </a:r>
          </a:p>
          <a:p>
            <a:pPr marL="457200" lvl="1" indent="0">
              <a:buNone/>
            </a:pPr>
            <a:r>
              <a:rPr lang="ko-KR" altLang="en-US" dirty="0"/>
              <a:t>파일에 쓰여진 문자의 수를 반환</a:t>
            </a:r>
            <a:endParaRPr lang="en-US" altLang="ko-KR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ko-KR" altLang="en-US" dirty="0"/>
              <a:t>표준 출력 파일 포인터 </a:t>
            </a:r>
            <a:r>
              <a:rPr lang="en-US" altLang="ko-KR" dirty="0"/>
              <a:t>(</a:t>
            </a:r>
            <a:r>
              <a:rPr lang="en-US" altLang="ko-KR" dirty="0" err="1"/>
              <a:t>stdout</a:t>
            </a:r>
            <a:r>
              <a:rPr lang="en-US" altLang="ko-KR" dirty="0"/>
              <a:t>, stderr)</a:t>
            </a:r>
            <a:r>
              <a:rPr lang="ko-KR" altLang="en-US" dirty="0"/>
              <a:t>의 사용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434DA-0D01-4334-AD55-13ACC115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D959B-7CF2-4CCD-82BA-EF98242B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Group 13">
            <a:extLst>
              <a:ext uri="{FF2B5EF4-FFF2-40B4-BE49-F238E27FC236}">
                <a16:creationId xmlns:a16="http://schemas.microsoft.com/office/drawing/2014/main" id="{D5B340DE-F631-4D61-9D53-24D230C279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304871"/>
              </p:ext>
            </p:extLst>
          </p:nvPr>
        </p:nvGraphicFramePr>
        <p:xfrm>
          <a:off x="1288843" y="2586646"/>
          <a:ext cx="9793088" cy="396082"/>
        </p:xfrm>
        <a:graphic>
          <a:graphicData uri="http://schemas.openxmlformats.org/drawingml/2006/table">
            <a:tbl>
              <a:tblPr/>
              <a:tblGrid>
                <a:gridCol w="9793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int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fprintf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( FILE *</a:t>
                      </a:r>
                      <a:r>
                        <a:rPr kumimoji="1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fp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const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 char *format, </a:t>
                      </a:r>
                      <a:r>
                        <a:rPr kumimoji="1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other_arguments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 );</a:t>
                      </a:r>
                    </a:p>
                  </a:txBody>
                  <a:tcPr marL="91452" marR="91452" marT="45641" marB="45641" horzOverflow="overflow">
                    <a:lnL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13">
            <a:extLst>
              <a:ext uri="{FF2B5EF4-FFF2-40B4-BE49-F238E27FC236}">
                <a16:creationId xmlns:a16="http://schemas.microsoft.com/office/drawing/2014/main" id="{BB69CF48-1838-41B2-ABFF-3E8B5ABA2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695" y="4228980"/>
            <a:ext cx="9937105" cy="701731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dirty="0" err="1">
                <a:latin typeface="+mj-lt"/>
                <a:ea typeface="굴림" pitchFamily="50" charset="-127"/>
              </a:rPr>
              <a:t>fprintf</a:t>
            </a:r>
            <a:r>
              <a:rPr lang="en-US" altLang="ko-KR" dirty="0">
                <a:latin typeface="+mj-lt"/>
                <a:ea typeface="굴림" pitchFamily="50" charset="-127"/>
              </a:rPr>
              <a:t>(</a:t>
            </a:r>
            <a:r>
              <a:rPr lang="en-US" altLang="ko-KR" dirty="0" err="1">
                <a:latin typeface="+mj-lt"/>
                <a:ea typeface="굴림" pitchFamily="50" charset="-127"/>
              </a:rPr>
              <a:t>stdout</a:t>
            </a:r>
            <a:r>
              <a:rPr lang="en-US" altLang="ko-KR" dirty="0">
                <a:latin typeface="+mj-lt"/>
                <a:ea typeface="굴림" pitchFamily="50" charset="-127"/>
              </a:rPr>
              <a:t>, … );         			 </a:t>
            </a:r>
            <a:r>
              <a:rPr lang="en-US" altLang="ko-KR" dirty="0">
                <a:solidFill>
                  <a:srgbClr val="008000"/>
                </a:solidFill>
                <a:latin typeface="+mj-lt"/>
                <a:ea typeface="굴림" pitchFamily="50" charset="-127"/>
              </a:rPr>
              <a:t>/*</a:t>
            </a:r>
            <a:r>
              <a:rPr lang="en-US" altLang="ko-KR" dirty="0" err="1">
                <a:solidFill>
                  <a:srgbClr val="008000"/>
                </a:solidFill>
                <a:latin typeface="+mj-lt"/>
                <a:ea typeface="굴림" pitchFamily="50" charset="-127"/>
              </a:rPr>
              <a:t>printf</a:t>
            </a:r>
            <a:r>
              <a:rPr lang="en-US" altLang="ko-KR" dirty="0">
                <a:solidFill>
                  <a:srgbClr val="008000"/>
                </a:solidFill>
                <a:latin typeface="+mj-lt"/>
                <a:ea typeface="굴림" pitchFamily="50" charset="-127"/>
              </a:rPr>
              <a:t>(…);</a:t>
            </a:r>
            <a:r>
              <a:rPr lang="ko-KR" altLang="en-US" dirty="0">
                <a:solidFill>
                  <a:srgbClr val="008000"/>
                </a:solidFill>
                <a:latin typeface="+mj-lt"/>
                <a:ea typeface="굴림" pitchFamily="50" charset="-127"/>
              </a:rPr>
              <a:t>의 사용과 같음</a:t>
            </a:r>
            <a:r>
              <a:rPr lang="en-US" altLang="ko-KR" dirty="0">
                <a:solidFill>
                  <a:srgbClr val="008000"/>
                </a:solidFill>
                <a:latin typeface="+mj-lt"/>
                <a:ea typeface="굴림" pitchFamily="50" charset="-127"/>
              </a:rPr>
              <a:t>*/</a:t>
            </a:r>
          </a:p>
          <a:p>
            <a:pPr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dirty="0" err="1">
                <a:latin typeface="+mj-lt"/>
                <a:ea typeface="굴림" pitchFamily="50" charset="-127"/>
              </a:rPr>
              <a:t>fprintf</a:t>
            </a:r>
            <a:r>
              <a:rPr lang="en-US" altLang="ko-KR" dirty="0">
                <a:latin typeface="+mj-lt"/>
                <a:ea typeface="굴림" pitchFamily="50" charset="-127"/>
              </a:rPr>
              <a:t>(</a:t>
            </a:r>
            <a:r>
              <a:rPr lang="en-US" altLang="ko-KR" dirty="0" err="1">
                <a:latin typeface="+mj-lt"/>
                <a:ea typeface="굴림" pitchFamily="50" charset="-127"/>
              </a:rPr>
              <a:t>stderr</a:t>
            </a:r>
            <a:r>
              <a:rPr lang="en-US" altLang="ko-KR" dirty="0">
                <a:latin typeface="+mj-lt"/>
                <a:ea typeface="굴림" pitchFamily="50" charset="-127"/>
              </a:rPr>
              <a:t>, … );</a:t>
            </a:r>
          </a:p>
        </p:txBody>
      </p:sp>
    </p:spTree>
    <p:extLst>
      <p:ext uri="{BB962C8B-B14F-4D97-AF65-F5344CB8AC3E}">
        <p14:creationId xmlns:p14="http://schemas.microsoft.com/office/powerpoint/2010/main" val="592440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59B7-BCC6-4E12-8405-F877D46E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fscanf</a:t>
            </a:r>
            <a:r>
              <a:rPr lang="en-US" dirty="0"/>
              <a:t>(), </a:t>
            </a:r>
            <a:r>
              <a:rPr lang="en-US" dirty="0" err="1"/>
              <a:t>fprintf</a:t>
            </a:r>
            <a:r>
              <a:rPr lang="en-US" dirty="0"/>
              <a:t>() </a:t>
            </a:r>
            <a:r>
              <a:rPr lang="ko-KR" altLang="en-US" dirty="0"/>
              <a:t>예제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0F5B-FFA3-4119-9D07-2ACD24650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96284-C392-4FCB-953A-19B1CA6A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12458-A88F-4B47-AEB8-136F55FE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204FA8-36A6-4FC9-9281-DF9F7695ACB1}"/>
              </a:ext>
            </a:extLst>
          </p:cNvPr>
          <p:cNvSpPr/>
          <p:nvPr/>
        </p:nvSpPr>
        <p:spPr>
          <a:xfrm>
            <a:off x="838200" y="1188492"/>
            <a:ext cx="6817360" cy="4924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 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FILE *spa;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"This program appends data to a file\n"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spa=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"data.txt"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"Please enter first number: 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&amp;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 != EOF)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(spa,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"Enter next number or &lt;EOF&gt;: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}     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980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D35C-89F5-4C14-95AC-54095154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2CE73-13E6-4F29-BA31-D393AD575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Poem.txt</a:t>
            </a:r>
            <a:r>
              <a:rPr lang="ko-KR" altLang="en-US" dirty="0"/>
              <a:t>에 있는 문자를 읽고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Result.txt</a:t>
            </a:r>
            <a:r>
              <a:rPr lang="ko-KR" altLang="en-US" dirty="0"/>
              <a:t>에 출력 </a:t>
            </a:r>
            <a:endParaRPr lang="en-US" altLang="ko-KR" dirty="0"/>
          </a:p>
          <a:p>
            <a:r>
              <a:rPr lang="en-US" altLang="ko-KR" dirty="0" err="1"/>
              <a:t>fscanf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err="1"/>
              <a:t>fprintf</a:t>
            </a:r>
            <a:r>
              <a:rPr lang="en-US" altLang="ko-KR" dirty="0"/>
              <a:t>()</a:t>
            </a:r>
            <a:r>
              <a:rPr lang="ko-KR" altLang="en-US" dirty="0"/>
              <a:t>를 사용할 것</a:t>
            </a:r>
            <a:endParaRPr lang="en-US" altLang="ko-K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3F051-1A5A-4E43-95A9-7BF38303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521E8-36E5-48CB-9292-4C88F6FEE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3172B3-DB2A-44D1-A0E3-2D99110985E9}"/>
              </a:ext>
            </a:extLst>
          </p:cNvPr>
          <p:cNvSpPr/>
          <p:nvPr/>
        </p:nvSpPr>
        <p:spPr>
          <a:xfrm>
            <a:off x="1605962" y="2848094"/>
            <a:ext cx="2294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입력</a:t>
            </a:r>
            <a:r>
              <a:rPr lang="en-US" altLang="ko-KR" dirty="0"/>
              <a:t> </a:t>
            </a:r>
            <a:r>
              <a:rPr lang="ko-KR" altLang="en-US" dirty="0"/>
              <a:t>데이터 </a:t>
            </a:r>
            <a:r>
              <a:rPr lang="en-US" altLang="ko-KR" dirty="0"/>
              <a:t>poem.txt</a:t>
            </a:r>
            <a:endParaRPr lang="ko-KR" altLang="en-US" dirty="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33895EC5-1D2F-4C7D-9365-4C1E4BAD7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293565"/>
            <a:ext cx="4176464" cy="1077218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+mj-lt"/>
                <a:ea typeface="맑은 고딕" pitchFamily="50" charset="-127"/>
              </a:rPr>
              <a:t> I carry your heart with me </a:t>
            </a:r>
          </a:p>
          <a:p>
            <a:pPr eaLnBrk="1" hangingPunct="1"/>
            <a:r>
              <a:rPr lang="en-US" altLang="ko-KR" sz="1600" dirty="0">
                <a:latin typeface="+mj-lt"/>
                <a:ea typeface="맑은 고딕" pitchFamily="50" charset="-127"/>
              </a:rPr>
              <a:t> I am never without it </a:t>
            </a:r>
          </a:p>
          <a:p>
            <a:pPr eaLnBrk="1" hangingPunct="1"/>
            <a:r>
              <a:rPr lang="en-US" altLang="ko-KR" sz="1600" dirty="0">
                <a:latin typeface="+mj-lt"/>
                <a:ea typeface="맑은 고딕" pitchFamily="50" charset="-127"/>
              </a:rPr>
              <a:t>         I fear no fate </a:t>
            </a:r>
          </a:p>
          <a:p>
            <a:pPr eaLnBrk="1" hangingPunct="1"/>
            <a:r>
              <a:rPr lang="en-US" altLang="ko-KR" sz="1600" dirty="0">
                <a:latin typeface="+mj-lt"/>
                <a:ea typeface="맑은 고딕" pitchFamily="50" charset="-127"/>
              </a:rPr>
              <a:t>	</a:t>
            </a:r>
            <a:endParaRPr lang="ko-KR" altLang="en-US" sz="1600" dirty="0">
              <a:latin typeface="+mj-lt"/>
              <a:ea typeface="맑은 고딕" pitchFamily="50" charset="-127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A659B42B-C3ED-4050-9328-119AD59EF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073" y="2347710"/>
            <a:ext cx="3096344" cy="3785652"/>
          </a:xfrm>
          <a:prstGeom prst="rect">
            <a:avLst/>
          </a:prstGeom>
          <a:solidFill>
            <a:srgbClr val="CEF2CF"/>
          </a:solidFill>
          <a:ln w="28575" algn="ctr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+mj-lt"/>
                <a:ea typeface="맑은 고딕" pitchFamily="50" charset="-127"/>
              </a:rPr>
              <a:t>I</a:t>
            </a:r>
          </a:p>
          <a:p>
            <a:pPr eaLnBrk="1" hangingPunct="1"/>
            <a:r>
              <a:rPr lang="en-US" altLang="ko-KR" sz="1600" dirty="0">
                <a:latin typeface="+mj-lt"/>
                <a:ea typeface="맑은 고딕" pitchFamily="50" charset="-127"/>
              </a:rPr>
              <a:t>carry</a:t>
            </a:r>
          </a:p>
          <a:p>
            <a:pPr eaLnBrk="1" hangingPunct="1"/>
            <a:r>
              <a:rPr lang="en-US" altLang="ko-KR" sz="1600" dirty="0">
                <a:latin typeface="+mj-lt"/>
                <a:ea typeface="맑은 고딕" pitchFamily="50" charset="-127"/>
              </a:rPr>
              <a:t>your</a:t>
            </a:r>
          </a:p>
          <a:p>
            <a:pPr eaLnBrk="1" hangingPunct="1"/>
            <a:r>
              <a:rPr lang="en-US" altLang="ko-KR" sz="1600" dirty="0">
                <a:latin typeface="+mj-lt"/>
                <a:ea typeface="맑은 고딕" pitchFamily="50" charset="-127"/>
              </a:rPr>
              <a:t>heart</a:t>
            </a:r>
          </a:p>
          <a:p>
            <a:pPr eaLnBrk="1" hangingPunct="1"/>
            <a:r>
              <a:rPr lang="en-US" altLang="ko-KR" sz="1600" dirty="0">
                <a:latin typeface="+mj-lt"/>
                <a:ea typeface="맑은 고딕" pitchFamily="50" charset="-127"/>
              </a:rPr>
              <a:t>with</a:t>
            </a:r>
          </a:p>
          <a:p>
            <a:pPr eaLnBrk="1" hangingPunct="1"/>
            <a:r>
              <a:rPr lang="en-US" altLang="ko-KR" sz="1600" dirty="0">
                <a:latin typeface="+mj-lt"/>
                <a:ea typeface="맑은 고딕" pitchFamily="50" charset="-127"/>
              </a:rPr>
              <a:t>me</a:t>
            </a:r>
          </a:p>
          <a:p>
            <a:pPr eaLnBrk="1" hangingPunct="1"/>
            <a:r>
              <a:rPr lang="en-US" altLang="ko-KR" sz="1600" dirty="0">
                <a:latin typeface="+mj-lt"/>
                <a:ea typeface="맑은 고딕" pitchFamily="50" charset="-127"/>
              </a:rPr>
              <a:t>I</a:t>
            </a:r>
          </a:p>
          <a:p>
            <a:pPr eaLnBrk="1" hangingPunct="1"/>
            <a:r>
              <a:rPr lang="en-US" altLang="ko-KR" sz="1600" dirty="0">
                <a:latin typeface="+mj-lt"/>
                <a:ea typeface="맑은 고딕" pitchFamily="50" charset="-127"/>
              </a:rPr>
              <a:t>am</a:t>
            </a:r>
          </a:p>
          <a:p>
            <a:pPr eaLnBrk="1" hangingPunct="1"/>
            <a:r>
              <a:rPr lang="en-US" altLang="ko-KR" sz="1600" dirty="0">
                <a:latin typeface="+mj-lt"/>
                <a:ea typeface="맑은 고딕" pitchFamily="50" charset="-127"/>
              </a:rPr>
              <a:t>never</a:t>
            </a:r>
          </a:p>
          <a:p>
            <a:pPr eaLnBrk="1" hangingPunct="1"/>
            <a:r>
              <a:rPr lang="en-US" altLang="ko-KR" sz="1600" dirty="0">
                <a:latin typeface="+mj-lt"/>
                <a:ea typeface="맑은 고딕" pitchFamily="50" charset="-127"/>
              </a:rPr>
              <a:t>without</a:t>
            </a:r>
          </a:p>
          <a:p>
            <a:pPr eaLnBrk="1" hangingPunct="1"/>
            <a:r>
              <a:rPr lang="en-US" altLang="ko-KR" sz="1600" dirty="0">
                <a:latin typeface="+mj-lt"/>
                <a:ea typeface="맑은 고딕" pitchFamily="50" charset="-127"/>
              </a:rPr>
              <a:t>it</a:t>
            </a:r>
          </a:p>
          <a:p>
            <a:pPr eaLnBrk="1" hangingPunct="1"/>
            <a:r>
              <a:rPr lang="en-US" altLang="ko-KR" sz="1600" dirty="0">
                <a:latin typeface="+mj-lt"/>
                <a:ea typeface="맑은 고딕" pitchFamily="50" charset="-127"/>
              </a:rPr>
              <a:t>I</a:t>
            </a:r>
          </a:p>
          <a:p>
            <a:pPr eaLnBrk="1" hangingPunct="1"/>
            <a:r>
              <a:rPr lang="en-US" altLang="ko-KR" sz="1600" dirty="0">
                <a:latin typeface="+mj-lt"/>
                <a:ea typeface="맑은 고딕" pitchFamily="50" charset="-127"/>
              </a:rPr>
              <a:t>fear</a:t>
            </a:r>
          </a:p>
          <a:p>
            <a:pPr eaLnBrk="1" hangingPunct="1"/>
            <a:r>
              <a:rPr lang="en-US" altLang="ko-KR" sz="1600" dirty="0">
                <a:latin typeface="+mj-lt"/>
                <a:ea typeface="맑은 고딕" pitchFamily="50" charset="-127"/>
              </a:rPr>
              <a:t>no</a:t>
            </a:r>
          </a:p>
          <a:p>
            <a:pPr eaLnBrk="1" hangingPunct="1"/>
            <a:r>
              <a:rPr lang="en-US" altLang="ko-KR" sz="1600" dirty="0">
                <a:latin typeface="+mj-lt"/>
                <a:ea typeface="맑은 고딕" pitchFamily="50" charset="-127"/>
              </a:rPr>
              <a:t>fate</a:t>
            </a:r>
            <a:endParaRPr lang="ko-KR" altLang="en-US" sz="1600" dirty="0">
              <a:latin typeface="+mj-lt"/>
              <a:ea typeface="맑은 고딕" pitchFamily="50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7A6CC-4B85-4AD7-95C9-0EA7601658C5}"/>
              </a:ext>
            </a:extLst>
          </p:cNvPr>
          <p:cNvSpPr/>
          <p:nvPr/>
        </p:nvSpPr>
        <p:spPr>
          <a:xfrm>
            <a:off x="6743073" y="1902240"/>
            <a:ext cx="1539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생성 </a:t>
            </a:r>
            <a:r>
              <a:rPr lang="en-US" altLang="ko-KR" dirty="0"/>
              <a:t>result.txt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507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A5C9-AA8E-43B7-A3D3-FC02EECD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 입출력 함수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D1E07-A2B0-478D-B109-595653DBB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문자 입출력</a:t>
            </a:r>
            <a:endParaRPr lang="en-US" altLang="ko-KR" dirty="0"/>
          </a:p>
          <a:p>
            <a:pPr lvl="1"/>
            <a:r>
              <a:rPr lang="ko-KR" altLang="en-US" dirty="0"/>
              <a:t>하나의 문자를 한번에 읽거나 쓰는 함수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4E462-9A4F-4656-89A3-94A0B633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66731-2FA7-4BAA-8C37-7E2CFD88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27</a:t>
            </a:fld>
            <a:endParaRPr lang="en-US"/>
          </a:p>
        </p:txBody>
      </p:sp>
      <p:sp>
        <p:nvSpPr>
          <p:cNvPr id="6" name="직사각형 6">
            <a:extLst>
              <a:ext uri="{FF2B5EF4-FFF2-40B4-BE49-F238E27FC236}">
                <a16:creationId xmlns:a16="http://schemas.microsoft.com/office/drawing/2014/main" id="{B78A4A8E-598B-4E70-B396-1914B58557FF}"/>
              </a:ext>
            </a:extLst>
          </p:cNvPr>
          <p:cNvSpPr/>
          <p:nvPr/>
        </p:nvSpPr>
        <p:spPr>
          <a:xfrm>
            <a:off x="5442449" y="2702412"/>
            <a:ext cx="1199531" cy="4653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7" name="직선 연결선 8">
            <a:extLst>
              <a:ext uri="{FF2B5EF4-FFF2-40B4-BE49-F238E27FC236}">
                <a16:creationId xmlns:a16="http://schemas.microsoft.com/office/drawing/2014/main" id="{534AE607-93A7-4820-84EC-0CBC7AF3AD37}"/>
              </a:ext>
            </a:extLst>
          </p:cNvPr>
          <p:cNvCxnSpPr>
            <a:cxnSpLocks/>
          </p:cNvCxnSpPr>
          <p:nvPr/>
        </p:nvCxnSpPr>
        <p:spPr>
          <a:xfrm>
            <a:off x="3691519" y="4238188"/>
            <a:ext cx="0" cy="414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9">
            <a:extLst>
              <a:ext uri="{FF2B5EF4-FFF2-40B4-BE49-F238E27FC236}">
                <a16:creationId xmlns:a16="http://schemas.microsoft.com/office/drawing/2014/main" id="{88AFEAB9-527C-4AAE-A45F-BBED691CD346}"/>
              </a:ext>
            </a:extLst>
          </p:cNvPr>
          <p:cNvCxnSpPr/>
          <p:nvPr/>
        </p:nvCxnSpPr>
        <p:spPr>
          <a:xfrm flipH="1">
            <a:off x="5939328" y="3071300"/>
            <a:ext cx="1" cy="372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0">
            <a:extLst>
              <a:ext uri="{FF2B5EF4-FFF2-40B4-BE49-F238E27FC236}">
                <a16:creationId xmlns:a16="http://schemas.microsoft.com/office/drawing/2014/main" id="{291A4272-78A8-4D1B-8014-8FBE3D24FF79}"/>
              </a:ext>
            </a:extLst>
          </p:cNvPr>
          <p:cNvCxnSpPr>
            <a:cxnSpLocks/>
          </p:cNvCxnSpPr>
          <p:nvPr/>
        </p:nvCxnSpPr>
        <p:spPr>
          <a:xfrm>
            <a:off x="8262036" y="4138675"/>
            <a:ext cx="0" cy="44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11">
            <a:extLst>
              <a:ext uri="{FF2B5EF4-FFF2-40B4-BE49-F238E27FC236}">
                <a16:creationId xmlns:a16="http://schemas.microsoft.com/office/drawing/2014/main" id="{35A42FD6-EE21-415D-8236-1545B8BC3E0B}"/>
              </a:ext>
            </a:extLst>
          </p:cNvPr>
          <p:cNvSpPr/>
          <p:nvPr/>
        </p:nvSpPr>
        <p:spPr>
          <a:xfrm>
            <a:off x="5339562" y="2628174"/>
            <a:ext cx="1199531" cy="46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92D050"/>
                </a:solidFill>
              </a:rPr>
              <a:t>Character</a:t>
            </a:r>
          </a:p>
          <a:p>
            <a:pPr algn="ctr"/>
            <a:r>
              <a:rPr lang="en-US" altLang="ko-KR" sz="1400" b="1" dirty="0">
                <a:solidFill>
                  <a:srgbClr val="92D050"/>
                </a:solidFill>
              </a:rPr>
              <a:t>I/O</a:t>
            </a:r>
            <a:endParaRPr lang="ko-KR" altLang="en-US" sz="1400" b="1" dirty="0">
              <a:solidFill>
                <a:srgbClr val="92D050"/>
              </a:solidFill>
            </a:endParaRPr>
          </a:p>
        </p:txBody>
      </p:sp>
      <p:sp>
        <p:nvSpPr>
          <p:cNvPr id="11" name="직사각형 12">
            <a:extLst>
              <a:ext uri="{FF2B5EF4-FFF2-40B4-BE49-F238E27FC236}">
                <a16:creationId xmlns:a16="http://schemas.microsoft.com/office/drawing/2014/main" id="{C9607276-D91E-4948-936B-B34CD79AE2CC}"/>
              </a:ext>
            </a:extLst>
          </p:cNvPr>
          <p:cNvSpPr/>
          <p:nvPr/>
        </p:nvSpPr>
        <p:spPr>
          <a:xfrm>
            <a:off x="3194640" y="3811659"/>
            <a:ext cx="1199531" cy="4653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12" name="직사각형 13">
            <a:extLst>
              <a:ext uri="{FF2B5EF4-FFF2-40B4-BE49-F238E27FC236}">
                <a16:creationId xmlns:a16="http://schemas.microsoft.com/office/drawing/2014/main" id="{EE13992A-7667-4033-BEC6-04FE3E3679C1}"/>
              </a:ext>
            </a:extLst>
          </p:cNvPr>
          <p:cNvSpPr/>
          <p:nvPr/>
        </p:nvSpPr>
        <p:spPr>
          <a:xfrm>
            <a:off x="3091753" y="3737421"/>
            <a:ext cx="1199531" cy="46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92D050"/>
                </a:solidFill>
              </a:rPr>
              <a:t>Terminal</a:t>
            </a:r>
          </a:p>
          <a:p>
            <a:pPr algn="ctr"/>
            <a:r>
              <a:rPr lang="en-US" altLang="ko-KR" sz="1400" b="1" dirty="0">
                <a:solidFill>
                  <a:srgbClr val="92D050"/>
                </a:solidFill>
              </a:rPr>
              <a:t>Only</a:t>
            </a:r>
            <a:endParaRPr lang="ko-KR" altLang="en-US" sz="1400" b="1" dirty="0">
              <a:solidFill>
                <a:srgbClr val="92D050"/>
              </a:solidFill>
            </a:endParaRPr>
          </a:p>
        </p:txBody>
      </p:sp>
      <p:sp>
        <p:nvSpPr>
          <p:cNvPr id="13" name="직사각형 17">
            <a:extLst>
              <a:ext uri="{FF2B5EF4-FFF2-40B4-BE49-F238E27FC236}">
                <a16:creationId xmlns:a16="http://schemas.microsoft.com/office/drawing/2014/main" id="{7D02723D-2636-4EFE-B092-E8D1F52D5261}"/>
              </a:ext>
            </a:extLst>
          </p:cNvPr>
          <p:cNvSpPr/>
          <p:nvPr/>
        </p:nvSpPr>
        <p:spPr>
          <a:xfrm>
            <a:off x="7823964" y="4819577"/>
            <a:ext cx="1199531" cy="4653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Output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4" name="연결선: 꺾임 7">
            <a:extLst>
              <a:ext uri="{FF2B5EF4-FFF2-40B4-BE49-F238E27FC236}">
                <a16:creationId xmlns:a16="http://schemas.microsoft.com/office/drawing/2014/main" id="{8F931708-5915-4C18-B2E8-5957C05F3B2F}"/>
              </a:ext>
            </a:extLst>
          </p:cNvPr>
          <p:cNvCxnSpPr/>
          <p:nvPr/>
        </p:nvCxnSpPr>
        <p:spPr>
          <a:xfrm rot="5400000" flipH="1" flipV="1">
            <a:off x="3708410" y="3702800"/>
            <a:ext cx="15942" cy="2430426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5">
            <a:extLst>
              <a:ext uri="{FF2B5EF4-FFF2-40B4-BE49-F238E27FC236}">
                <a16:creationId xmlns:a16="http://schemas.microsoft.com/office/drawing/2014/main" id="{48C7A727-B1EB-45BF-A2DC-5398A462BB22}"/>
              </a:ext>
            </a:extLst>
          </p:cNvPr>
          <p:cNvSpPr/>
          <p:nvPr/>
        </p:nvSpPr>
        <p:spPr>
          <a:xfrm>
            <a:off x="1956068" y="4872923"/>
            <a:ext cx="1135686" cy="41195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Input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9">
            <a:extLst>
              <a:ext uri="{FF2B5EF4-FFF2-40B4-BE49-F238E27FC236}">
                <a16:creationId xmlns:a16="http://schemas.microsoft.com/office/drawing/2014/main" id="{3A8ECEA2-79D2-4759-9528-2006C0D80717}"/>
              </a:ext>
            </a:extLst>
          </p:cNvPr>
          <p:cNvSpPr/>
          <p:nvPr/>
        </p:nvSpPr>
        <p:spPr>
          <a:xfrm>
            <a:off x="4353136" y="4898597"/>
            <a:ext cx="1238808" cy="40948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Output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20">
            <a:extLst>
              <a:ext uri="{FF2B5EF4-FFF2-40B4-BE49-F238E27FC236}">
                <a16:creationId xmlns:a16="http://schemas.microsoft.com/office/drawing/2014/main" id="{C0E6584F-D9BF-4521-AE7B-156E76536EAA}"/>
              </a:ext>
            </a:extLst>
          </p:cNvPr>
          <p:cNvSpPr/>
          <p:nvPr/>
        </p:nvSpPr>
        <p:spPr>
          <a:xfrm>
            <a:off x="7711613" y="3739642"/>
            <a:ext cx="1199531" cy="4653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21">
            <a:extLst>
              <a:ext uri="{FF2B5EF4-FFF2-40B4-BE49-F238E27FC236}">
                <a16:creationId xmlns:a16="http://schemas.microsoft.com/office/drawing/2014/main" id="{ACE95CD7-A7CB-4AC4-B894-14BACD285DD6}"/>
              </a:ext>
            </a:extLst>
          </p:cNvPr>
          <p:cNvSpPr/>
          <p:nvPr/>
        </p:nvSpPr>
        <p:spPr>
          <a:xfrm>
            <a:off x="7608726" y="3665404"/>
            <a:ext cx="1199531" cy="46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92D050"/>
                </a:solidFill>
              </a:rPr>
              <a:t>Any</a:t>
            </a:r>
          </a:p>
          <a:p>
            <a:pPr algn="ctr"/>
            <a:r>
              <a:rPr lang="en-US" altLang="ko-KR" sz="1400" b="1" dirty="0">
                <a:solidFill>
                  <a:srgbClr val="92D050"/>
                </a:solidFill>
              </a:rPr>
              <a:t>Stream</a:t>
            </a:r>
            <a:endParaRPr lang="ko-KR" altLang="en-US" sz="1400" b="1" dirty="0">
              <a:solidFill>
                <a:srgbClr val="92D050"/>
              </a:solidFill>
            </a:endParaRPr>
          </a:p>
        </p:txBody>
      </p:sp>
      <p:sp>
        <p:nvSpPr>
          <p:cNvPr id="19" name="직사각형 23">
            <a:extLst>
              <a:ext uri="{FF2B5EF4-FFF2-40B4-BE49-F238E27FC236}">
                <a16:creationId xmlns:a16="http://schemas.microsoft.com/office/drawing/2014/main" id="{59B01A03-C996-4C1C-970E-BD4BA0876129}"/>
              </a:ext>
            </a:extLst>
          </p:cNvPr>
          <p:cNvSpPr/>
          <p:nvPr/>
        </p:nvSpPr>
        <p:spPr>
          <a:xfrm>
            <a:off x="6168028" y="4809423"/>
            <a:ext cx="1199531" cy="4653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Input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25">
            <a:extLst>
              <a:ext uri="{FF2B5EF4-FFF2-40B4-BE49-F238E27FC236}">
                <a16:creationId xmlns:a16="http://schemas.microsoft.com/office/drawing/2014/main" id="{76CA7BF4-72BE-402F-98FF-D654308CD416}"/>
              </a:ext>
            </a:extLst>
          </p:cNvPr>
          <p:cNvSpPr/>
          <p:nvPr/>
        </p:nvSpPr>
        <p:spPr>
          <a:xfrm>
            <a:off x="9409926" y="4810409"/>
            <a:ext cx="1199531" cy="4653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Push Back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1" name="연결선: 꺾임 26">
            <a:extLst>
              <a:ext uri="{FF2B5EF4-FFF2-40B4-BE49-F238E27FC236}">
                <a16:creationId xmlns:a16="http://schemas.microsoft.com/office/drawing/2014/main" id="{5E52AD2C-86FA-4A5E-8B59-DE3156D0A8AF}"/>
              </a:ext>
            </a:extLst>
          </p:cNvPr>
          <p:cNvCxnSpPr>
            <a:stCxn id="19" idx="0"/>
            <a:endCxn id="20" idx="0"/>
          </p:cNvCxnSpPr>
          <p:nvPr/>
        </p:nvCxnSpPr>
        <p:spPr>
          <a:xfrm rot="16200000" flipH="1">
            <a:off x="8388250" y="3188967"/>
            <a:ext cx="986" cy="3241898"/>
          </a:xfrm>
          <a:prstGeom prst="bentConnector3">
            <a:avLst>
              <a:gd name="adj1" fmla="val -231845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7">
            <a:extLst>
              <a:ext uri="{FF2B5EF4-FFF2-40B4-BE49-F238E27FC236}">
                <a16:creationId xmlns:a16="http://schemas.microsoft.com/office/drawing/2014/main" id="{D871AC9F-74BC-486F-9855-FDC1462E95B9}"/>
              </a:ext>
            </a:extLst>
          </p:cNvPr>
          <p:cNvCxnSpPr>
            <a:stCxn id="12" idx="0"/>
            <a:endCxn id="18" idx="0"/>
          </p:cNvCxnSpPr>
          <p:nvPr/>
        </p:nvCxnSpPr>
        <p:spPr>
          <a:xfrm rot="5400000" flipH="1" flipV="1">
            <a:off x="5913997" y="1442927"/>
            <a:ext cx="72017" cy="4516973"/>
          </a:xfrm>
          <a:prstGeom prst="bentConnector3">
            <a:avLst>
              <a:gd name="adj1" fmla="val 4174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37">
            <a:extLst>
              <a:ext uri="{FF2B5EF4-FFF2-40B4-BE49-F238E27FC236}">
                <a16:creationId xmlns:a16="http://schemas.microsoft.com/office/drawing/2014/main" id="{5B93C6A1-5A23-4B10-B926-9EC32DD2F4E3}"/>
              </a:ext>
            </a:extLst>
          </p:cNvPr>
          <p:cNvCxnSpPr>
            <a:cxnSpLocks/>
          </p:cNvCxnSpPr>
          <p:nvPr/>
        </p:nvCxnSpPr>
        <p:spPr>
          <a:xfrm>
            <a:off x="8262036" y="4569132"/>
            <a:ext cx="0" cy="250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232E206-B416-47BD-9DA5-728F08233347}"/>
              </a:ext>
            </a:extLst>
          </p:cNvPr>
          <p:cNvSpPr txBox="1"/>
          <p:nvPr/>
        </p:nvSpPr>
        <p:spPr>
          <a:xfrm>
            <a:off x="2068353" y="5435932"/>
            <a:ext cx="111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getchar</a:t>
            </a:r>
            <a:endParaRPr lang="ko-KR" alt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B384D9-9EFF-4D25-9590-65B61ECDFE47}"/>
              </a:ext>
            </a:extLst>
          </p:cNvPr>
          <p:cNvSpPr txBox="1"/>
          <p:nvPr/>
        </p:nvSpPr>
        <p:spPr>
          <a:xfrm>
            <a:off x="4476990" y="5435932"/>
            <a:ext cx="111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putchar</a:t>
            </a:r>
            <a:endParaRPr lang="ko-KR" alt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87DCF8-345C-4F10-89EF-120AAFF50EBB}"/>
              </a:ext>
            </a:extLst>
          </p:cNvPr>
          <p:cNvSpPr txBox="1"/>
          <p:nvPr/>
        </p:nvSpPr>
        <p:spPr>
          <a:xfrm>
            <a:off x="6164710" y="5422213"/>
            <a:ext cx="14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getc</a:t>
            </a:r>
            <a:r>
              <a:rPr lang="en-US" altLang="ko-KR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/  </a:t>
            </a:r>
            <a:r>
              <a:rPr lang="en-US" altLang="ko-KR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fgetc</a:t>
            </a:r>
            <a:r>
              <a:rPr lang="en-US" altLang="ko-KR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endParaRPr lang="ko-KR" alt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676DEB-CA91-4895-9F7D-BE098C684D27}"/>
              </a:ext>
            </a:extLst>
          </p:cNvPr>
          <p:cNvSpPr txBox="1"/>
          <p:nvPr/>
        </p:nvSpPr>
        <p:spPr>
          <a:xfrm>
            <a:off x="7823964" y="5422213"/>
            <a:ext cx="14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putc</a:t>
            </a:r>
            <a:r>
              <a:rPr lang="en-US" altLang="ko-KR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/  </a:t>
            </a:r>
            <a:r>
              <a:rPr lang="en-US" altLang="ko-KR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fputc</a:t>
            </a:r>
            <a:r>
              <a:rPr lang="en-US" altLang="ko-KR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endParaRPr lang="ko-KR" alt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4974E0-9E58-4A30-B604-DAF0DEE24040}"/>
              </a:ext>
            </a:extLst>
          </p:cNvPr>
          <p:cNvSpPr txBox="1"/>
          <p:nvPr/>
        </p:nvSpPr>
        <p:spPr>
          <a:xfrm>
            <a:off x="9365291" y="5422213"/>
            <a:ext cx="14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ungetc</a:t>
            </a:r>
            <a:endParaRPr lang="ko-KR" alt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316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70D9-BDF3-4D1C-9642-3FFCD9AA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 입출력 함수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416A-A659-4843-A464-540B4BF8F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getc</a:t>
            </a:r>
            <a:r>
              <a:rPr lang="en-US" altLang="ko-KR" dirty="0"/>
              <a:t>/</a:t>
            </a:r>
            <a:r>
              <a:rPr lang="en-US" altLang="ko-KR" dirty="0" err="1"/>
              <a:t>fgetc</a:t>
            </a:r>
            <a:r>
              <a:rPr lang="en-US" altLang="ko-KR" dirty="0"/>
              <a:t>()</a:t>
            </a:r>
          </a:p>
          <a:p>
            <a:pPr lvl="1"/>
            <a:r>
              <a:rPr lang="en-US" dirty="0"/>
              <a:t>Text stream</a:t>
            </a:r>
            <a:r>
              <a:rPr lang="ko-KR" altLang="en-US" dirty="0"/>
              <a:t>에서 한번에 하나의 문자를 읽어 들임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C2C01-03BA-4758-914A-77072872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30036-3F9D-4CB9-B364-ACA81F36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6" name="Group 13">
            <a:extLst>
              <a:ext uri="{FF2B5EF4-FFF2-40B4-BE49-F238E27FC236}">
                <a16:creationId xmlns:a16="http://schemas.microsoft.com/office/drawing/2014/main" id="{EC443924-1599-4082-BB65-F1C9DA4507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3291877"/>
              </p:ext>
            </p:extLst>
          </p:nvPr>
        </p:nvGraphicFramePr>
        <p:xfrm>
          <a:off x="1301750" y="2232088"/>
          <a:ext cx="5473700" cy="717550"/>
        </p:xfrm>
        <a:graphic>
          <a:graphicData uri="http://schemas.openxmlformats.org/drawingml/2006/table">
            <a:tbl>
              <a:tblPr/>
              <a:tblGrid>
                <a:gridCol w="547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getc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 ( FILE *stream 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fgetc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(FILE *stream 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D53B2973-FCFA-4FBE-8BA0-63BBEF2EA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731067"/>
              </p:ext>
            </p:extLst>
          </p:nvPr>
        </p:nvGraphicFramePr>
        <p:xfrm>
          <a:off x="1301750" y="3321600"/>
          <a:ext cx="5500688" cy="2090898"/>
        </p:xfrm>
        <a:graphic>
          <a:graphicData uri="http://schemas.openxmlformats.org/drawingml/2006/table">
            <a:tbl>
              <a:tblPr/>
              <a:tblGrid>
                <a:gridCol w="550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[Ex]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char </a:t>
                      </a:r>
                      <a:r>
                        <a:rPr lang="en-US" altLang="ko-KR" sz="1600" dirty="0" err="1"/>
                        <a:t>ch</a:t>
                      </a:r>
                      <a:r>
                        <a:rPr lang="en-US" altLang="ko-KR" sz="1600" dirty="0"/>
                        <a:t> = 0;</a:t>
                      </a:r>
                      <a:endParaRPr kumimoji="1" lang="en-US" altLang="ko-KR" sz="16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FILE *</a:t>
                      </a:r>
                      <a:r>
                        <a:rPr lang="en-US" altLang="ko-KR" sz="1600" dirty="0" err="1"/>
                        <a:t>fp</a:t>
                      </a:r>
                      <a:r>
                        <a:rPr lang="en-US" altLang="ko-KR" sz="1600" dirty="0"/>
                        <a:t> = </a:t>
                      </a:r>
                      <a:r>
                        <a:rPr lang="en-US" altLang="ko-KR" sz="1600" dirty="0" err="1"/>
                        <a:t>fopen</a:t>
                      </a:r>
                      <a:r>
                        <a:rPr lang="en-US" altLang="ko-KR" sz="1600" dirty="0"/>
                        <a:t>(“myfile.txt”, “r”);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/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while ( ( </a:t>
                      </a:r>
                      <a:r>
                        <a:rPr kumimoji="1" lang="en-US" altLang="ko-K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ch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= </a:t>
                      </a:r>
                      <a:r>
                        <a:rPr kumimoji="1" lang="en-US" altLang="ko-K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getc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 </a:t>
                      </a:r>
                      <a:r>
                        <a:rPr kumimoji="1" lang="en-US" altLang="ko-K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fp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) ) != EOF 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…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Fclose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en-US" altLang="ko-K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fp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91439" marR="91439" marT="45705" marB="4570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26719CA-111A-41C4-8815-B1E9844374AB}"/>
              </a:ext>
            </a:extLst>
          </p:cNvPr>
          <p:cNvSpPr/>
          <p:nvPr/>
        </p:nvSpPr>
        <p:spPr>
          <a:xfrm>
            <a:off x="8016875" y="1894120"/>
            <a:ext cx="2560320" cy="1412240"/>
          </a:xfrm>
          <a:prstGeom prst="wedgeRoundRectCallout">
            <a:avLst>
              <a:gd name="adj1" fmla="val -92658"/>
              <a:gd name="adj2" fmla="val 56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파일의 끝에 도달하거나 오류가 발생하는 경우 </a:t>
            </a:r>
            <a:r>
              <a:rPr lang="en-US" altLang="ko-KR" dirty="0"/>
              <a:t>EOF</a:t>
            </a:r>
            <a:r>
              <a:rPr lang="ko-KR" altLang="en-US" dirty="0"/>
              <a:t>를 반환</a:t>
            </a:r>
            <a:endParaRPr lang="en-US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22841F6-AFD6-4C0E-97C1-BB3BC16B7A14}"/>
              </a:ext>
            </a:extLst>
          </p:cNvPr>
          <p:cNvSpPr/>
          <p:nvPr/>
        </p:nvSpPr>
        <p:spPr>
          <a:xfrm>
            <a:off x="7265988" y="3855000"/>
            <a:ext cx="2560320" cy="1412240"/>
          </a:xfrm>
          <a:prstGeom prst="wedgeRoundRectCallout">
            <a:avLst>
              <a:gd name="adj1" fmla="val -172817"/>
              <a:gd name="adj2" fmla="val 99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EOF(end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file)</a:t>
            </a:r>
            <a:r>
              <a:rPr lang="ko-KR" altLang="en-US" dirty="0"/>
              <a:t>에 도착할 때까지 파일을 읽음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8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5C48-8447-4F77-B6A1-9A03C8A84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 입출력 함수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77D5C-5723-4D8C-B4EA-8D6E32982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putc</a:t>
            </a:r>
            <a:r>
              <a:rPr lang="en-US" altLang="ko-KR" dirty="0"/>
              <a:t>/</a:t>
            </a:r>
            <a:r>
              <a:rPr lang="en-US" altLang="ko-KR" dirty="0" err="1"/>
              <a:t>fputc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파일에 하나의 문자를 쓰는 역할</a:t>
            </a:r>
            <a:r>
              <a:rPr lang="en-US" altLang="ko-KR" dirty="0"/>
              <a:t>(write)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2B180-B0B8-4D8B-98F3-C1866E6B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1CA1-E651-43E3-974B-DD7D437B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6" name="Group 22">
            <a:extLst>
              <a:ext uri="{FF2B5EF4-FFF2-40B4-BE49-F238E27FC236}">
                <a16:creationId xmlns:a16="http://schemas.microsoft.com/office/drawing/2014/main" id="{C6353ED9-9664-40A4-A86F-F04554B365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4662336"/>
              </p:ext>
            </p:extLst>
          </p:nvPr>
        </p:nvGraphicFramePr>
        <p:xfrm>
          <a:off x="1132681" y="2204576"/>
          <a:ext cx="5811838" cy="800100"/>
        </p:xfrm>
        <a:graphic>
          <a:graphicData uri="http://schemas.openxmlformats.org/drawingml/2006/table">
            <a:tbl>
              <a:tblPr/>
              <a:tblGrid>
                <a:gridCol w="581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int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putc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 (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int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 char, FILE *stream 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int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fputc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int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 char, FILE *stream );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32">
            <a:extLst>
              <a:ext uri="{FF2B5EF4-FFF2-40B4-BE49-F238E27FC236}">
                <a16:creationId xmlns:a16="http://schemas.microsoft.com/office/drawing/2014/main" id="{A98CD339-938D-4B14-9BC5-D3E26C4BAC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927913"/>
              </p:ext>
            </p:extLst>
          </p:nvPr>
        </p:nvGraphicFramePr>
        <p:xfrm>
          <a:off x="1132681" y="3370092"/>
          <a:ext cx="8208912" cy="2060442"/>
        </p:xfrm>
        <a:graphic>
          <a:graphicData uri="http://schemas.openxmlformats.org/drawingml/2006/table">
            <a:tbl>
              <a:tblPr/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9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[Ex]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dirty="0"/>
                        <a:t>char </a:t>
                      </a:r>
                      <a:r>
                        <a:rPr lang="en-US" altLang="ko-KR" dirty="0" err="1"/>
                        <a:t>ch</a:t>
                      </a:r>
                      <a:r>
                        <a:rPr lang="en-US" altLang="ko-KR" dirty="0"/>
                        <a:t> = ‘a’;</a:t>
                      </a:r>
                    </a:p>
                    <a:p>
                      <a:pPr lvl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dirty="0"/>
                        <a:t>FILE *</a:t>
                      </a:r>
                      <a:r>
                        <a:rPr lang="en-US" altLang="ko-KR" dirty="0" err="1"/>
                        <a:t>fp</a:t>
                      </a:r>
                      <a:r>
                        <a:rPr lang="en-US" altLang="ko-KR" dirty="0"/>
                        <a:t> = </a:t>
                      </a:r>
                      <a:r>
                        <a:rPr lang="en-US" altLang="ko-KR" dirty="0" err="1"/>
                        <a:t>fopen</a:t>
                      </a:r>
                      <a:r>
                        <a:rPr lang="en-US" altLang="ko-KR" dirty="0"/>
                        <a:t>(“myfile.txt”, “w”);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…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putc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 </a:t>
                      </a:r>
                      <a:r>
                        <a:rPr kumimoji="1" lang="en-US" altLang="ko-K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ch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1" lang="en-US" altLang="ko-K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fp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);               /* Writes char ‘a’ to myfile.txt */</a:t>
                      </a:r>
                      <a:b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…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fputc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en-US" altLang="ko-K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ch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1" lang="en-US" altLang="ko-K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stdout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);         /* </a:t>
                      </a:r>
                      <a:r>
                        <a:rPr kumimoji="1" lang="en-US" altLang="ko-K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equialent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to </a:t>
                      </a:r>
                      <a:r>
                        <a:rPr kumimoji="1" lang="en-US" altLang="ko-K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putchar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en-US" altLang="ko-K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ch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);   Writes ‘a’ to monitor */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91432" marR="91432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3F362A5-6F64-42CD-9AE0-5760F41B262B}"/>
              </a:ext>
            </a:extLst>
          </p:cNvPr>
          <p:cNvSpPr/>
          <p:nvPr/>
        </p:nvSpPr>
        <p:spPr>
          <a:xfrm>
            <a:off x="7741920" y="1227695"/>
            <a:ext cx="3611880" cy="1830465"/>
          </a:xfrm>
          <a:prstGeom prst="wedgeRoundRectCallout">
            <a:avLst>
              <a:gd name="adj1" fmla="val -79273"/>
              <a:gd name="adj2" fmla="val 115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putc</a:t>
            </a:r>
            <a:r>
              <a:rPr lang="ko-KR" altLang="en-US" dirty="0"/>
              <a:t>와 </a:t>
            </a:r>
            <a:r>
              <a:rPr lang="en-US" altLang="ko-KR" dirty="0" err="1"/>
              <a:t>fputc</a:t>
            </a:r>
            <a:r>
              <a:rPr lang="ko-KR" altLang="en-US" dirty="0"/>
              <a:t>는 파일에 작성한 문자의 값을 반환</a:t>
            </a:r>
            <a:r>
              <a:rPr lang="en-US" altLang="ko-KR" dirty="0"/>
              <a:t>, </a:t>
            </a:r>
            <a:r>
              <a:rPr lang="ko-KR" altLang="en-US" dirty="0"/>
              <a:t>만약 </a:t>
            </a:r>
            <a:r>
              <a:rPr lang="en-US" altLang="ko-KR" dirty="0"/>
              <a:t>error</a:t>
            </a:r>
            <a:r>
              <a:rPr lang="ko-KR" altLang="en-US" dirty="0"/>
              <a:t>가 발생하면 </a:t>
            </a:r>
            <a:r>
              <a:rPr lang="en-US" altLang="ko-KR" dirty="0"/>
              <a:t>EOF</a:t>
            </a:r>
            <a:r>
              <a:rPr lang="ko-KR" altLang="en-US" dirty="0"/>
              <a:t>를 반환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5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C18170-0F61-4FCD-8F0B-BAFD2FDA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Files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E25440-1A32-479F-84D6-613D2144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  <a:p>
            <a:pPr lvl="1"/>
            <a:r>
              <a:rPr lang="ko-KR" altLang="en-US" dirty="0"/>
              <a:t>하나의 단위로 다루어 지는 관련 있는 데이터의 모음</a:t>
            </a:r>
            <a:endParaRPr lang="en-US" altLang="ko-KR" dirty="0"/>
          </a:p>
          <a:p>
            <a:pPr lvl="2"/>
            <a:r>
              <a:rPr lang="ko-KR" altLang="en-US" dirty="0"/>
              <a:t>컴퓨터 등의 기기에서 의미 있는 정보를 담는 논리적인 단위</a:t>
            </a:r>
            <a:endParaRPr lang="en-US" dirty="0"/>
          </a:p>
          <a:p>
            <a:pPr lvl="1"/>
            <a:r>
              <a:rPr lang="ko-KR" altLang="en-US" dirty="0"/>
              <a:t>메모리 공간은 변수를 통하여 사람이 사용가능 하게 만들어짐</a:t>
            </a:r>
            <a:endParaRPr lang="en-US" altLang="ko-KR" dirty="0"/>
          </a:p>
          <a:p>
            <a:pPr lvl="1"/>
            <a:r>
              <a:rPr lang="ko-KR" altLang="en-US" dirty="0"/>
              <a:t>보조 기억 장치는 파일을 통하여 사람이 사용가능 하게 됨</a:t>
            </a:r>
            <a:endParaRPr lang="en-US" altLang="ko-KR" dirty="0"/>
          </a:p>
          <a:p>
            <a:pPr lvl="2"/>
            <a:r>
              <a:rPr lang="ko-KR" altLang="en-US" dirty="0"/>
              <a:t>자기 </a:t>
            </a:r>
            <a:r>
              <a:rPr lang="en-US" altLang="ko-KR" dirty="0"/>
              <a:t>disk(hard</a:t>
            </a:r>
            <a:r>
              <a:rPr lang="ko-KR" altLang="en-US" dirty="0"/>
              <a:t> </a:t>
            </a:r>
            <a:r>
              <a:rPr lang="en-US" altLang="ko-KR" dirty="0"/>
              <a:t>disk)</a:t>
            </a:r>
            <a:r>
              <a:rPr lang="en-US" dirty="0"/>
              <a:t>, </a:t>
            </a:r>
            <a:r>
              <a:rPr lang="ko-KR" altLang="en-US" dirty="0"/>
              <a:t>광학 </a:t>
            </a:r>
            <a:r>
              <a:rPr lang="en-US" altLang="ko-KR" dirty="0"/>
              <a:t>disk(CDROM)</a:t>
            </a:r>
            <a:r>
              <a:rPr lang="en-US" dirty="0"/>
              <a:t>, </a:t>
            </a:r>
            <a:r>
              <a:rPr lang="ko-KR" altLang="en-US" dirty="0"/>
              <a:t>자기 </a:t>
            </a:r>
            <a:r>
              <a:rPr lang="en-US" altLang="ko-KR" dirty="0"/>
              <a:t>tape …</a:t>
            </a:r>
          </a:p>
          <a:p>
            <a:pPr lvl="2"/>
            <a:endParaRPr lang="en-US" dirty="0"/>
          </a:p>
          <a:p>
            <a:r>
              <a:rPr lang="en-US" dirty="0"/>
              <a:t>File</a:t>
            </a:r>
            <a:r>
              <a:rPr lang="ko-KR" altLang="en-US" dirty="0"/>
              <a:t>의 접근</a:t>
            </a:r>
            <a:endParaRPr lang="en-US" altLang="ko-KR" dirty="0"/>
          </a:p>
          <a:p>
            <a:pPr lvl="1"/>
            <a:r>
              <a:rPr lang="en-US" dirty="0"/>
              <a:t>Reading : file</a:t>
            </a:r>
            <a:r>
              <a:rPr lang="ko-KR" altLang="en-US" dirty="0"/>
              <a:t>에서 메모리로 데이터를 이동</a:t>
            </a:r>
            <a:r>
              <a:rPr lang="en-US" altLang="ko-KR" dirty="0"/>
              <a:t>(</a:t>
            </a:r>
            <a:r>
              <a:rPr lang="ko-KR" altLang="en-US" dirty="0" err="1"/>
              <a:t>읽어들이는</a:t>
            </a:r>
            <a:r>
              <a:rPr lang="en-US" altLang="ko-KR" dirty="0"/>
              <a:t>)</a:t>
            </a:r>
            <a:r>
              <a:rPr lang="ko-KR" altLang="en-US" dirty="0"/>
              <a:t>시키는 과정</a:t>
            </a:r>
            <a:endParaRPr lang="en-US" dirty="0"/>
          </a:p>
          <a:p>
            <a:pPr lvl="1"/>
            <a:r>
              <a:rPr lang="en-US" dirty="0"/>
              <a:t>Writing: </a:t>
            </a:r>
            <a:r>
              <a:rPr lang="ko-KR" altLang="en-US" dirty="0"/>
              <a:t>메모리에서 </a:t>
            </a:r>
            <a:r>
              <a:rPr lang="en-US" altLang="ko-KR" dirty="0"/>
              <a:t>file</a:t>
            </a:r>
            <a:r>
              <a:rPr lang="ko-KR" altLang="en-US" dirty="0"/>
              <a:t>로 데이터를 이동</a:t>
            </a:r>
            <a:r>
              <a:rPr lang="en-US" altLang="ko-KR" dirty="0"/>
              <a:t>(</a:t>
            </a:r>
            <a:r>
              <a:rPr lang="ko-KR" altLang="en-US" dirty="0"/>
              <a:t>저장</a:t>
            </a:r>
            <a:r>
              <a:rPr lang="en-US" altLang="ko-KR" dirty="0"/>
              <a:t>)</a:t>
            </a:r>
            <a:r>
              <a:rPr lang="ko-KR" altLang="en-US" dirty="0"/>
              <a:t>시키는 과정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3623B-287C-4694-B9B0-AEAF3B42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E35AC-7F7D-47D6-8DFE-81F89890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</a:t>
            </a:fld>
            <a:endParaRPr lang="en-US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2FABF009-5B36-4EF6-BF5C-26F29745A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725" y="5374538"/>
            <a:ext cx="1584325" cy="576262"/>
          </a:xfrm>
          <a:prstGeom prst="flowChartAlternateProcess">
            <a:avLst/>
          </a:prstGeom>
          <a:solidFill>
            <a:srgbClr val="ECFDC7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 dirty="0">
                <a:solidFill>
                  <a:srgbClr val="002060"/>
                </a:solidFill>
                <a:latin typeface="+mj-lt"/>
              </a:rPr>
              <a:t>Memory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D9D871D-1E3D-4329-9A45-836855BE2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337" y="5374538"/>
            <a:ext cx="1584325" cy="576262"/>
          </a:xfrm>
          <a:prstGeom prst="flowChartAlternateProcess">
            <a:avLst/>
          </a:prstGeom>
          <a:solidFill>
            <a:srgbClr val="FFC0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solidFill>
                  <a:srgbClr val="002060"/>
                </a:solidFill>
                <a:latin typeface="+mj-lt"/>
              </a:rPr>
              <a:t>File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9C747960-CA3F-4053-8533-3D5C2D31C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9050" y="5734900"/>
            <a:ext cx="2808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BEC8D58B-5B18-4940-8E17-C796244DAC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9050" y="5590438"/>
            <a:ext cx="2808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461776C1-ED88-4E8E-8CF0-F49F28E4A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622" y="5263413"/>
            <a:ext cx="8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 dirty="0">
                <a:solidFill>
                  <a:srgbClr val="C00000"/>
                </a:solidFill>
                <a:latin typeface="+mj-lt"/>
              </a:rPr>
              <a:t>Reading</a:t>
            </a: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1EFBC129-0279-4FD5-96F2-81434E8A5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699" y="5782525"/>
            <a:ext cx="7909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 dirty="0">
                <a:solidFill>
                  <a:srgbClr val="C00000"/>
                </a:solidFill>
                <a:latin typeface="+mj-lt"/>
              </a:rPr>
              <a:t>Writing</a:t>
            </a:r>
          </a:p>
        </p:txBody>
      </p:sp>
    </p:spTree>
    <p:extLst>
      <p:ext uri="{BB962C8B-B14F-4D97-AF65-F5344CB8AC3E}">
        <p14:creationId xmlns:p14="http://schemas.microsoft.com/office/powerpoint/2010/main" val="3487783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C735B-6EED-488F-AA2A-A0B4B4A3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 입출력 함수 예시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DB8BE-137F-447B-8089-F45AD8268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BB7E6-28CC-489B-AA2A-69DC920E5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A402D-3CCA-44B5-A74D-5799AADD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971702-0D22-49DA-8425-E1F635E8C459}"/>
              </a:ext>
            </a:extLst>
          </p:cNvPr>
          <p:cNvSpPr/>
          <p:nvPr/>
        </p:nvSpPr>
        <p:spPr>
          <a:xfrm>
            <a:off x="2011680" y="1159014"/>
            <a:ext cx="7579360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//Copy data1.txt to data2.txt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c;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FILE* sp1,* sp2;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(!(sp1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"data1,txt"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"Error opening data1.txt for reading"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(!(sp2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"data2.txt"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"Error opening data2.txt for writing"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((c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fgetc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(sp1)) != EOF)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fputc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(c, sp2);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275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C6EB-1E27-448B-8F9C-6BB902D6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 입출력 함수 예시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85CF8-0510-4A16-968A-45912283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69253-0196-40B1-8E83-5F6D09D9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D771C-4A1E-4940-8D26-9D574CEE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DA6991-F1E1-4313-BB13-62CE4AC38DFD}"/>
              </a:ext>
            </a:extLst>
          </p:cNvPr>
          <p:cNvSpPr/>
          <p:nvPr/>
        </p:nvSpPr>
        <p:spPr>
          <a:xfrm>
            <a:off x="1686560" y="1152822"/>
            <a:ext cx="8097520" cy="53860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 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//Count a number of lines and characters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countLn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FILE* sp1;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(!(sp1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"data.txt"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))) 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fgetc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(sp1)) != EOF) 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countLn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countLn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"Number of characters: %d\n"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"Number of lines   : %d\n"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countLn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(sp1);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796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D5A81-E02D-4792-9B86-1F3C5FE6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AE334-9930-41F7-9FF8-4237F6A15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파일을 복사하는 프로그램을 </a:t>
            </a:r>
            <a:r>
              <a:rPr lang="ko-KR" altLang="en-US" dirty="0" err="1"/>
              <a:t>완성하시오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원본파일과 생성파일의 파일명은 </a:t>
            </a:r>
            <a:r>
              <a:rPr lang="en-US" altLang="ko-KR" dirty="0"/>
              <a:t>command line</a:t>
            </a:r>
            <a:r>
              <a:rPr lang="ko-KR" altLang="en-US" dirty="0"/>
              <a:t>으로 입력 받음</a:t>
            </a:r>
            <a:endParaRPr lang="en-US" altLang="ko-KR" dirty="0"/>
          </a:p>
          <a:p>
            <a:pPr lvl="1"/>
            <a:r>
              <a:rPr lang="ko-KR" altLang="en-US" dirty="0"/>
              <a:t>새로운 파일은 </a:t>
            </a:r>
            <a:r>
              <a:rPr lang="en-US" altLang="ko-KR" dirty="0"/>
              <a:t>double spaced(</a:t>
            </a:r>
            <a:r>
              <a:rPr lang="ko-KR" altLang="en-US" dirty="0"/>
              <a:t>두배 간격</a:t>
            </a:r>
            <a:r>
              <a:rPr lang="en-US" altLang="ko-KR" dirty="0"/>
              <a:t>)</a:t>
            </a:r>
            <a:r>
              <a:rPr lang="ko-KR" altLang="en-US" dirty="0"/>
              <a:t>로 만들어야 함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CA045-89B2-49C3-B689-9DD68880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0E209-EFFC-4837-BE3E-59B6BD49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B8A959-77A2-429C-BE5F-B723C061B124}"/>
              </a:ext>
            </a:extLst>
          </p:cNvPr>
          <p:cNvSpPr/>
          <p:nvPr/>
        </p:nvSpPr>
        <p:spPr>
          <a:xfrm>
            <a:off x="2708756" y="2625010"/>
            <a:ext cx="7467600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double_space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 FILE *, FILE * );    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//function prototype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 (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FILE *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*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);    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open for reading 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"w"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);    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open for writing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double_space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  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//call 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double_space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959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39B3-2493-4DBD-9167-1BD1A083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 입출력 함수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727F5-1160-48C5-8189-37C90BD50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feof</a:t>
            </a:r>
            <a:r>
              <a:rPr lang="en-US" altLang="ko-KR" dirty="0"/>
              <a:t>()</a:t>
            </a:r>
          </a:p>
          <a:p>
            <a:pPr lvl="1"/>
            <a:r>
              <a:rPr lang="en-US" dirty="0"/>
              <a:t>End-of-file</a:t>
            </a:r>
            <a:r>
              <a:rPr lang="ko-KR" altLang="en-US" dirty="0"/>
              <a:t>을 읽었을 경우 </a:t>
            </a:r>
            <a:r>
              <a:rPr lang="en-US" altLang="ko-KR" dirty="0"/>
              <a:t>nonzero(true)</a:t>
            </a:r>
            <a:r>
              <a:rPr lang="ko-KR" altLang="en-US" dirty="0"/>
              <a:t>값을 반환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그렇지 않으면 </a:t>
            </a:r>
            <a:r>
              <a:rPr lang="en-US" altLang="ko-KR" dirty="0"/>
              <a:t>0(false)</a:t>
            </a:r>
            <a:r>
              <a:rPr lang="ko-KR" altLang="en-US" dirty="0"/>
              <a:t>을 반환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13A7B-D7BD-49C4-AE74-EF8BB877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8BD93-C68D-40A8-AA5C-69E186AF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749EE453-789E-4BF9-9ECF-C6A3A6DE2F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7737224"/>
              </p:ext>
            </p:extLst>
          </p:nvPr>
        </p:nvGraphicFramePr>
        <p:xfrm>
          <a:off x="1428085" y="2513580"/>
          <a:ext cx="6237288" cy="430213"/>
        </p:xfrm>
        <a:graphic>
          <a:graphicData uri="http://schemas.openxmlformats.org/drawingml/2006/table">
            <a:tbl>
              <a:tblPr/>
              <a:tblGrid>
                <a:gridCol w="6237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feof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( FILE *stream );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11">
            <a:extLst>
              <a:ext uri="{FF2B5EF4-FFF2-40B4-BE49-F238E27FC236}">
                <a16:creationId xmlns:a16="http://schemas.microsoft.com/office/drawing/2014/main" id="{25631563-DF42-42F5-B117-4E8721C50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592" y="3073003"/>
            <a:ext cx="6264275" cy="255428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[Ex]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1600" dirty="0">
                <a:solidFill>
                  <a:srgbClr val="008000"/>
                </a:solidFill>
                <a:latin typeface="+mj-lt"/>
                <a:ea typeface="굴림" pitchFamily="50" charset="-127"/>
              </a:rPr>
              <a:t>/*end-of-file</a:t>
            </a:r>
            <a:r>
              <a:rPr lang="ko-KR" altLang="en-US" sz="1600" dirty="0">
                <a:solidFill>
                  <a:srgbClr val="008000"/>
                </a:solidFill>
                <a:latin typeface="+mj-lt"/>
                <a:ea typeface="굴림" pitchFamily="50" charset="-127"/>
              </a:rPr>
              <a:t>을 검출하는 두가지 방법</a:t>
            </a:r>
            <a:r>
              <a:rPr lang="en-US" altLang="ko-KR" sz="1600" dirty="0">
                <a:solidFill>
                  <a:srgbClr val="008000"/>
                </a:solidFill>
                <a:latin typeface="+mj-lt"/>
                <a:ea typeface="굴림" pitchFamily="50" charset="-127"/>
              </a:rPr>
              <a:t>*/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FILE *</a:t>
            </a:r>
            <a:r>
              <a:rPr lang="en-US" altLang="ko-KR" sz="1600" dirty="0" err="1">
                <a:latin typeface="+mj-lt"/>
                <a:ea typeface="굴림" pitchFamily="50" charset="-127"/>
              </a:rPr>
              <a:t>fp</a:t>
            </a:r>
            <a:r>
              <a:rPr lang="en-US" altLang="ko-KR" sz="1600" dirty="0">
                <a:latin typeface="+mj-lt"/>
                <a:ea typeface="굴림" pitchFamily="50" charset="-127"/>
              </a:rPr>
              <a:t>;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…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while ((</a:t>
            </a:r>
            <a:r>
              <a:rPr lang="en-US" altLang="ko-KR" sz="1600" dirty="0" err="1">
                <a:latin typeface="+mj-lt"/>
                <a:ea typeface="굴림" pitchFamily="50" charset="-127"/>
              </a:rPr>
              <a:t>ch</a:t>
            </a:r>
            <a:r>
              <a:rPr lang="en-US" altLang="ko-KR" sz="1600" dirty="0">
                <a:latin typeface="+mj-lt"/>
                <a:ea typeface="굴림" pitchFamily="50" charset="-127"/>
              </a:rPr>
              <a:t> = </a:t>
            </a:r>
            <a:r>
              <a:rPr lang="en-US" altLang="ko-KR" sz="1600" dirty="0" err="1">
                <a:latin typeface="+mj-lt"/>
                <a:ea typeface="굴림" pitchFamily="50" charset="-127"/>
              </a:rPr>
              <a:t>fgetc</a:t>
            </a:r>
            <a:r>
              <a:rPr lang="en-US" altLang="ko-KR" sz="1600" dirty="0">
                <a:latin typeface="+mj-lt"/>
                <a:ea typeface="굴림" pitchFamily="50" charset="-127"/>
              </a:rPr>
              <a:t>(</a:t>
            </a:r>
            <a:r>
              <a:rPr lang="en-US" altLang="ko-KR" sz="1600" dirty="0" err="1">
                <a:latin typeface="+mj-lt"/>
                <a:ea typeface="굴림" pitchFamily="50" charset="-127"/>
              </a:rPr>
              <a:t>fp</a:t>
            </a:r>
            <a:r>
              <a:rPr lang="en-US" altLang="ko-KR" sz="1600" dirty="0">
                <a:latin typeface="+mj-lt"/>
                <a:ea typeface="굴림" pitchFamily="50" charset="-127"/>
              </a:rPr>
              <a:t>)) != EOF)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…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while(!</a:t>
            </a:r>
            <a:r>
              <a:rPr lang="en-US" altLang="ko-KR" sz="1600" dirty="0" err="1">
                <a:latin typeface="+mj-lt"/>
                <a:ea typeface="굴림" pitchFamily="50" charset="-127"/>
              </a:rPr>
              <a:t>feof</a:t>
            </a:r>
            <a:r>
              <a:rPr lang="en-US" altLang="ko-KR" sz="1600" dirty="0">
                <a:latin typeface="+mj-lt"/>
                <a:ea typeface="굴림" pitchFamily="50" charset="-127"/>
              </a:rPr>
              <a:t>(</a:t>
            </a:r>
            <a:r>
              <a:rPr lang="en-US" altLang="ko-KR" sz="1600" dirty="0" err="1">
                <a:latin typeface="+mj-lt"/>
                <a:ea typeface="굴림" pitchFamily="50" charset="-127"/>
              </a:rPr>
              <a:t>fp</a:t>
            </a:r>
            <a:r>
              <a:rPr lang="en-US" altLang="ko-KR" sz="1600" dirty="0">
                <a:latin typeface="+mj-lt"/>
                <a:ea typeface="굴림" pitchFamily="50" charset="-127"/>
              </a:rPr>
              <a:t>)) </a:t>
            </a:r>
            <a:r>
              <a:rPr lang="en-US" altLang="ko-KR" sz="1600" dirty="0" err="1">
                <a:latin typeface="+mj-lt"/>
                <a:ea typeface="굴림" pitchFamily="50" charset="-127"/>
              </a:rPr>
              <a:t>ch</a:t>
            </a:r>
            <a:r>
              <a:rPr lang="en-US" altLang="ko-KR" sz="1600" dirty="0">
                <a:latin typeface="+mj-lt"/>
                <a:ea typeface="굴림" pitchFamily="50" charset="-127"/>
              </a:rPr>
              <a:t>=</a:t>
            </a:r>
            <a:r>
              <a:rPr lang="en-US" altLang="ko-KR" sz="1600" dirty="0" err="1">
                <a:latin typeface="+mj-lt"/>
                <a:ea typeface="굴림" pitchFamily="50" charset="-127"/>
              </a:rPr>
              <a:t>getc</a:t>
            </a:r>
            <a:r>
              <a:rPr lang="en-US" altLang="ko-KR" sz="1600" dirty="0">
                <a:latin typeface="+mj-lt"/>
                <a:ea typeface="굴림" pitchFamily="50" charset="-127"/>
              </a:rPr>
              <a:t>(</a:t>
            </a:r>
            <a:r>
              <a:rPr lang="en-US" altLang="ko-KR" sz="1600" dirty="0" err="1">
                <a:latin typeface="+mj-lt"/>
                <a:ea typeface="굴림" pitchFamily="50" charset="-127"/>
              </a:rPr>
              <a:t>fp</a:t>
            </a:r>
            <a:r>
              <a:rPr lang="en-US" altLang="ko-KR" sz="1600" dirty="0">
                <a:latin typeface="+mj-lt"/>
                <a:ea typeface="굴림" pitchFamily="50" charset="-127"/>
              </a:rPr>
              <a:t>);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7526443-4BEE-4AFA-8A53-E7C3BC67D22B}"/>
              </a:ext>
            </a:extLst>
          </p:cNvPr>
          <p:cNvSpPr/>
          <p:nvPr/>
        </p:nvSpPr>
        <p:spPr>
          <a:xfrm>
            <a:off x="7966556" y="3237515"/>
            <a:ext cx="2011680" cy="2019428"/>
          </a:xfrm>
          <a:prstGeom prst="wedgeRoundRectCallout">
            <a:avLst>
              <a:gd name="adj1" fmla="val -75884"/>
              <a:gd name="adj2" fmla="val 403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Feof</a:t>
            </a:r>
            <a:r>
              <a:rPr lang="ko-KR" altLang="en-US" dirty="0"/>
              <a:t>는 마지막데이터를 넘어 읽을 </a:t>
            </a:r>
            <a:r>
              <a:rPr lang="en-US" altLang="ko-KR" dirty="0"/>
              <a:t>(EOF) </a:t>
            </a:r>
            <a:r>
              <a:rPr lang="ko-KR" altLang="en-US" dirty="0"/>
              <a:t>때까지 </a:t>
            </a:r>
            <a:r>
              <a:rPr lang="en-US" altLang="ko-KR" dirty="0"/>
              <a:t>true</a:t>
            </a:r>
            <a:r>
              <a:rPr lang="ko-KR" altLang="en-US" dirty="0"/>
              <a:t>를 반환하지 않음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4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6D5F-3927-489B-939D-7A21AD76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FDA86-17AC-4A28-B3B8-AEDB47AFC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Feof</a:t>
            </a:r>
            <a:r>
              <a:rPr lang="en-US" dirty="0"/>
              <a:t>()</a:t>
            </a:r>
            <a:r>
              <a:rPr lang="ko-KR" altLang="en-US" dirty="0"/>
              <a:t>가 </a:t>
            </a:r>
            <a:r>
              <a:rPr lang="en-US" altLang="ko-KR" dirty="0"/>
              <a:t>end of file</a:t>
            </a:r>
            <a:r>
              <a:rPr lang="ko-KR" altLang="en-US" dirty="0"/>
              <a:t>을 검출하도록 </a:t>
            </a:r>
            <a:r>
              <a:rPr lang="en-US" altLang="ko-KR" dirty="0" err="1"/>
              <a:t>double_space</a:t>
            </a:r>
            <a:r>
              <a:rPr lang="en-US" altLang="ko-KR" dirty="0"/>
              <a:t>()  </a:t>
            </a:r>
            <a:r>
              <a:rPr lang="ko-KR" altLang="en-US" dirty="0" err="1"/>
              <a:t>함를</a:t>
            </a:r>
            <a:r>
              <a:rPr lang="ko-KR" altLang="en-US" dirty="0"/>
              <a:t> 수정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C2DC6-93A1-470C-BF26-35CE07C2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6C750-092B-47F2-86F8-F3FB667A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A3A337-621F-47C2-85C9-9AB9D97EDD27}"/>
              </a:ext>
            </a:extLst>
          </p:cNvPr>
          <p:cNvSpPr/>
          <p:nvPr/>
        </p:nvSpPr>
        <p:spPr>
          <a:xfrm>
            <a:off x="2733040" y="1756678"/>
            <a:ext cx="60960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double_space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 FILE 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ifp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FILE 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ofp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 !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ifp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)  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c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ifp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putc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ofp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 c ==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)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putc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ofp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);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75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9E8F-343E-4732-80DD-CBBB598E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Reading</a:t>
            </a:r>
            <a:r>
              <a:rPr lang="ko-KR" altLang="en-US" dirty="0"/>
              <a:t> </a:t>
            </a:r>
            <a:r>
              <a:rPr lang="en-US" altLang="ko-KR" dirty="0"/>
              <a:t>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F6F18-88DE-4B46-9204-FE65B0385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fgets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  <a:r>
              <a:rPr lang="ko-KR" altLang="en-US" dirty="0"/>
              <a:t>로 부터 문자열을 읽음</a:t>
            </a:r>
            <a:r>
              <a:rPr lang="en-US" altLang="ko-KR" dirty="0"/>
              <a:t>, new line(\n)</a:t>
            </a:r>
            <a:r>
              <a:rPr lang="ko-KR" altLang="en-US" dirty="0"/>
              <a:t>이거나 </a:t>
            </a:r>
            <a:r>
              <a:rPr lang="en-US" altLang="ko-KR" dirty="0"/>
              <a:t>EOF</a:t>
            </a:r>
            <a:r>
              <a:rPr lang="ko-KR" altLang="en-US" dirty="0"/>
              <a:t>일 때까지</a:t>
            </a:r>
            <a:endParaRPr lang="en-US" altLang="ko-KR" dirty="0"/>
          </a:p>
          <a:p>
            <a:pPr lvl="1"/>
            <a:r>
              <a:rPr lang="en-US" dirty="0"/>
              <a:t>Null </a:t>
            </a:r>
            <a:r>
              <a:rPr lang="ko-KR" altLang="en-US" dirty="0"/>
              <a:t>종료 문 앞에 </a:t>
            </a:r>
            <a:r>
              <a:rPr lang="en-US" dirty="0"/>
              <a:t>New line</a:t>
            </a:r>
            <a:r>
              <a:rPr lang="ko-KR" altLang="en-US" dirty="0"/>
              <a:t>문자가 자동으로 저장됨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3</a:t>
            </a:r>
            <a:r>
              <a:rPr lang="ko-KR" altLang="en-US" dirty="0"/>
              <a:t>개의 인수</a:t>
            </a:r>
            <a:endParaRPr lang="en-US" altLang="ko-KR" dirty="0"/>
          </a:p>
          <a:p>
            <a:pPr lvl="2"/>
            <a:r>
              <a:rPr lang="en-US" dirty="0"/>
              <a:t>Str: </a:t>
            </a:r>
            <a:r>
              <a:rPr lang="ko-KR" altLang="en-US" dirty="0"/>
              <a:t>반드시 배열 명이어야 함</a:t>
            </a:r>
            <a:endParaRPr lang="en-US" altLang="ko-KR" dirty="0"/>
          </a:p>
          <a:p>
            <a:pPr lvl="2"/>
            <a:r>
              <a:rPr lang="en-US" dirty="0"/>
              <a:t>Size: null</a:t>
            </a:r>
            <a:r>
              <a:rPr lang="ko-KR" altLang="en-US" dirty="0"/>
              <a:t> 종료문자를 포함한 문자열의 길이</a:t>
            </a:r>
            <a:endParaRPr lang="en-US" altLang="ko-KR" dirty="0"/>
          </a:p>
          <a:p>
            <a:pPr lvl="2"/>
            <a:r>
              <a:rPr lang="en-US" dirty="0" err="1"/>
              <a:t>Fp</a:t>
            </a:r>
            <a:r>
              <a:rPr lang="en-US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input file </a:t>
            </a:r>
            <a:r>
              <a:rPr lang="ko-KR" altLang="en-US" dirty="0"/>
              <a:t>포인터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1BC1B-427D-4571-A743-E08ECA7A6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Hustar</a:t>
            </a:r>
            <a:r>
              <a:rPr lang="ko-KR" altLang="en-US" dirty="0"/>
              <a:t>로봇아카데미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1E811-F312-45AE-9B37-C25908E5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7" name="Group 4">
            <a:extLst>
              <a:ext uri="{FF2B5EF4-FFF2-40B4-BE49-F238E27FC236}">
                <a16:creationId xmlns:a16="http://schemas.microsoft.com/office/drawing/2014/main" id="{DF42AE7F-2C84-42E2-B6B9-2E4BBFC65C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583122"/>
              </p:ext>
            </p:extLst>
          </p:nvPr>
        </p:nvGraphicFramePr>
        <p:xfrm>
          <a:off x="1677864" y="2600960"/>
          <a:ext cx="6237288" cy="430371"/>
        </p:xfrm>
        <a:graphic>
          <a:graphicData uri="http://schemas.openxmlformats.org/drawingml/2006/table">
            <a:tbl>
              <a:tblPr/>
              <a:tblGrid>
                <a:gridCol w="6237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371"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 *</a:t>
                      </a:r>
                      <a:r>
                        <a:rPr kumimoji="1" lang="en-US" altLang="ko-KR" sz="2000" b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fgets</a:t>
                      </a:r>
                      <a:r>
                        <a:rPr kumimoji="1" lang="en-US" altLang="ko-KR" sz="20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(char *</a:t>
                      </a:r>
                      <a:r>
                        <a:rPr kumimoji="1" lang="en-US" altLang="ko-KR" sz="2000" b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</a:t>
                      </a:r>
                      <a:r>
                        <a:rPr kumimoji="1" lang="en-US" altLang="ko-KR" sz="20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en-US" altLang="ko-KR" sz="2000" b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kumimoji="1" lang="en-US" altLang="ko-KR" sz="20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size, FILE *</a:t>
                      </a:r>
                      <a:r>
                        <a:rPr kumimoji="1" lang="en-US" altLang="ko-KR" sz="2000" b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</a:t>
                      </a:r>
                      <a:r>
                        <a:rPr kumimoji="1" lang="en-US" altLang="ko-KR" sz="20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itchFamily="50" charset="-127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776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0DCD-803E-47BE-AA3A-396F4F66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Reading</a:t>
            </a:r>
            <a:r>
              <a:rPr lang="ko-KR" altLang="en-US" dirty="0"/>
              <a:t> </a:t>
            </a:r>
            <a:r>
              <a:rPr lang="en-US" altLang="ko-KR" dirty="0"/>
              <a:t>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A9093-BF15-40CB-88F7-BA8F85DA3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fgets</a:t>
            </a:r>
            <a:r>
              <a:rPr lang="en-US" altLang="ko-KR" dirty="0"/>
              <a:t>()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F7C68-1CB6-4AB1-90F7-85D763720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BE566-E856-42B5-80A2-338AB961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52E17AFA-D125-4944-9EE5-98801363F2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3960561"/>
              </p:ext>
            </p:extLst>
          </p:nvPr>
        </p:nvGraphicFramePr>
        <p:xfrm>
          <a:off x="1240984" y="1731360"/>
          <a:ext cx="9289032" cy="1837711"/>
        </p:xfrm>
        <a:graphic>
          <a:graphicData uri="http://schemas.openxmlformats.org/drawingml/2006/table">
            <a:tbl>
              <a:tblPr/>
              <a:tblGrid>
                <a:gridCol w="9289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377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 *gets(char *str);                                       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//</a:t>
                      </a: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표준입력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키보드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로부터 데이터를 읽음</a:t>
                      </a:r>
                      <a:endParaRPr kumimoji="1" lang="en-US" altLang="ko-KR" sz="160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 *</a:t>
                      </a:r>
                      <a:r>
                        <a:rPr kumimoji="1" lang="en-US" altLang="ko-KR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fgets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(char *str, int num, FILE *</a:t>
                      </a:r>
                      <a:r>
                        <a:rPr kumimoji="1" lang="en-US" altLang="ko-KR" sz="16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         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// </a:t>
                      </a:r>
                      <a:r>
                        <a:rPr kumimoji="1" lang="en-US" altLang="ko-KR" sz="16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파일로 부터 데이터를 읽음</a:t>
                      </a:r>
                      <a:endParaRPr kumimoji="1" lang="en-US" altLang="ko-KR" sz="160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fgets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(str, 81, stdin);                                         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// </a:t>
                      </a: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표준입력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키보드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로부터 데이터를 읽음</a:t>
                      </a:r>
                      <a:endParaRPr kumimoji="1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굴림" pitchFamily="50" charset="-127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55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4B32-2BEF-413B-B9C1-459616EE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Reading</a:t>
            </a:r>
            <a:r>
              <a:rPr lang="ko-KR" altLang="en-US" dirty="0"/>
              <a:t> </a:t>
            </a:r>
            <a:r>
              <a:rPr lang="en-US" altLang="ko-KR" dirty="0"/>
              <a:t>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FBB99-FA3B-4EAB-AAAF-E7282E847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1F7E1-4D65-4D00-AF5E-BA5FD5B6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17C91-8871-456B-A661-3B871776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37</a:t>
            </a:fld>
            <a:endParaRPr lang="en-US"/>
          </a:p>
        </p:txBody>
      </p:sp>
      <p:sp>
        <p:nvSpPr>
          <p:cNvPr id="6" name="직사각형 57">
            <a:extLst>
              <a:ext uri="{FF2B5EF4-FFF2-40B4-BE49-F238E27FC236}">
                <a16:creationId xmlns:a16="http://schemas.microsoft.com/office/drawing/2014/main" id="{E612F765-6058-42C9-B689-D80F49CBC800}"/>
              </a:ext>
            </a:extLst>
          </p:cNvPr>
          <p:cNvSpPr/>
          <p:nvPr/>
        </p:nvSpPr>
        <p:spPr>
          <a:xfrm>
            <a:off x="1270053" y="4113294"/>
            <a:ext cx="942335" cy="7171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58">
            <a:extLst>
              <a:ext uri="{FF2B5EF4-FFF2-40B4-BE49-F238E27FC236}">
                <a16:creationId xmlns:a16="http://schemas.microsoft.com/office/drawing/2014/main" id="{BB14368D-4813-4141-8694-DD644D02939A}"/>
              </a:ext>
            </a:extLst>
          </p:cNvPr>
          <p:cNvSpPr/>
          <p:nvPr/>
        </p:nvSpPr>
        <p:spPr>
          <a:xfrm>
            <a:off x="1005315" y="4236272"/>
            <a:ext cx="619077" cy="51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32">
            <a:extLst>
              <a:ext uri="{FF2B5EF4-FFF2-40B4-BE49-F238E27FC236}">
                <a16:creationId xmlns:a16="http://schemas.microsoft.com/office/drawing/2014/main" id="{4D732141-0106-4825-912C-B1D7650304DF}"/>
              </a:ext>
            </a:extLst>
          </p:cNvPr>
          <p:cNvSpPr/>
          <p:nvPr/>
        </p:nvSpPr>
        <p:spPr>
          <a:xfrm>
            <a:off x="8554734" y="2747968"/>
            <a:ext cx="363661" cy="350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6">
            <a:extLst>
              <a:ext uri="{FF2B5EF4-FFF2-40B4-BE49-F238E27FC236}">
                <a16:creationId xmlns:a16="http://schemas.microsoft.com/office/drawing/2014/main" id="{1A0E9471-C5E5-4238-BCBD-2F1396B38C6E}"/>
              </a:ext>
            </a:extLst>
          </p:cNvPr>
          <p:cNvSpPr/>
          <p:nvPr/>
        </p:nvSpPr>
        <p:spPr>
          <a:xfrm>
            <a:off x="1061195" y="1451715"/>
            <a:ext cx="4105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2400" dirty="0">
                <a:solidFill>
                  <a:srgbClr val="0070C0"/>
                </a:solidFill>
                <a:ea typeface="굴림" pitchFamily="50" charset="-127"/>
              </a:rPr>
              <a:t>&lt;gets()</a:t>
            </a:r>
            <a:r>
              <a:rPr lang="ko-KR" altLang="en-US" sz="2400" dirty="0">
                <a:solidFill>
                  <a:srgbClr val="0070C0"/>
                </a:solidFill>
                <a:ea typeface="굴림" pitchFamily="50" charset="-127"/>
              </a:rPr>
              <a:t>와 </a:t>
            </a:r>
            <a:r>
              <a:rPr lang="en-US" altLang="ko-KR" sz="2400" dirty="0" err="1">
                <a:solidFill>
                  <a:srgbClr val="0070C0"/>
                </a:solidFill>
                <a:ea typeface="굴림" pitchFamily="50" charset="-127"/>
              </a:rPr>
              <a:t>fgets</a:t>
            </a:r>
            <a:r>
              <a:rPr lang="en-US" altLang="ko-KR" sz="2400" dirty="0">
                <a:solidFill>
                  <a:srgbClr val="0070C0"/>
                </a:solidFill>
                <a:ea typeface="굴림" pitchFamily="50" charset="-127"/>
              </a:rPr>
              <a:t>() </a:t>
            </a:r>
            <a:r>
              <a:rPr lang="ko-KR" altLang="en-US" sz="2400" dirty="0">
                <a:solidFill>
                  <a:srgbClr val="0070C0"/>
                </a:solidFill>
                <a:ea typeface="굴림" pitchFamily="50" charset="-127"/>
              </a:rPr>
              <a:t>동작의 차이 </a:t>
            </a:r>
            <a:r>
              <a:rPr lang="en-US" altLang="ko-KR" sz="2400" dirty="0">
                <a:solidFill>
                  <a:srgbClr val="0070C0"/>
                </a:solidFill>
                <a:ea typeface="굴림" pitchFamily="50" charset="-127"/>
              </a:rPr>
              <a:t>&gt;</a:t>
            </a:r>
          </a:p>
        </p:txBody>
      </p:sp>
      <p:sp>
        <p:nvSpPr>
          <p:cNvPr id="10" name="직사각형 7">
            <a:extLst>
              <a:ext uri="{FF2B5EF4-FFF2-40B4-BE49-F238E27FC236}">
                <a16:creationId xmlns:a16="http://schemas.microsoft.com/office/drawing/2014/main" id="{F7A7B027-8447-4F02-9145-5CCF27CC1489}"/>
              </a:ext>
            </a:extLst>
          </p:cNvPr>
          <p:cNvSpPr/>
          <p:nvPr/>
        </p:nvSpPr>
        <p:spPr>
          <a:xfrm>
            <a:off x="1270053" y="2636388"/>
            <a:ext cx="961885" cy="447752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C4F762E4-0F1E-4FDF-9679-5D81FC24E057}"/>
              </a:ext>
            </a:extLst>
          </p:cNvPr>
          <p:cNvSpPr txBox="1"/>
          <p:nvPr/>
        </p:nvSpPr>
        <p:spPr>
          <a:xfrm>
            <a:off x="2161923" y="3019226"/>
            <a:ext cx="10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Keyboard</a:t>
            </a:r>
            <a:endParaRPr lang="ko-KR" altLang="en-US" sz="1600" dirty="0"/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A0AF986A-C8C4-4D42-AEF3-59CCEF065EA2}"/>
              </a:ext>
            </a:extLst>
          </p:cNvPr>
          <p:cNvSpPr txBox="1"/>
          <p:nvPr/>
        </p:nvSpPr>
        <p:spPr>
          <a:xfrm>
            <a:off x="2741360" y="2578691"/>
            <a:ext cx="10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Hello\n</a:t>
            </a:r>
            <a:endParaRPr lang="ko-KR" altLang="en-US" sz="1600" dirty="0"/>
          </a:p>
        </p:txBody>
      </p:sp>
      <p:sp>
        <p:nvSpPr>
          <p:cNvPr id="13" name="직사각형 4">
            <a:extLst>
              <a:ext uri="{FF2B5EF4-FFF2-40B4-BE49-F238E27FC236}">
                <a16:creationId xmlns:a16="http://schemas.microsoft.com/office/drawing/2014/main" id="{E5653A71-B625-444A-9CC2-51BBE7496599}"/>
              </a:ext>
            </a:extLst>
          </p:cNvPr>
          <p:cNvSpPr/>
          <p:nvPr/>
        </p:nvSpPr>
        <p:spPr>
          <a:xfrm>
            <a:off x="4091477" y="2676335"/>
            <a:ext cx="1708140" cy="4477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gets(…)</a:t>
            </a:r>
            <a:endParaRPr lang="ko-KR" alt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14" name="직사각형 25">
            <a:extLst>
              <a:ext uri="{FF2B5EF4-FFF2-40B4-BE49-F238E27FC236}">
                <a16:creationId xmlns:a16="http://schemas.microsoft.com/office/drawing/2014/main" id="{9352A627-D2F9-4AD2-ACBD-00450E83FDEC}"/>
              </a:ext>
            </a:extLst>
          </p:cNvPr>
          <p:cNvSpPr/>
          <p:nvPr/>
        </p:nvSpPr>
        <p:spPr>
          <a:xfrm>
            <a:off x="7114574" y="2747968"/>
            <a:ext cx="1440160" cy="3504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27">
            <a:extLst>
              <a:ext uri="{FF2B5EF4-FFF2-40B4-BE49-F238E27FC236}">
                <a16:creationId xmlns:a16="http://schemas.microsoft.com/office/drawing/2014/main" id="{151DAC00-D29F-48A7-96B8-CDE46AB5BC34}"/>
              </a:ext>
            </a:extLst>
          </p:cNvPr>
          <p:cNvCxnSpPr/>
          <p:nvPr/>
        </p:nvCxnSpPr>
        <p:spPr>
          <a:xfrm>
            <a:off x="7690638" y="2747968"/>
            <a:ext cx="0" cy="350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28">
            <a:extLst>
              <a:ext uri="{FF2B5EF4-FFF2-40B4-BE49-F238E27FC236}">
                <a16:creationId xmlns:a16="http://schemas.microsoft.com/office/drawing/2014/main" id="{EC79F7FC-C899-480A-8822-BFA3CF581DFF}"/>
              </a:ext>
            </a:extLst>
          </p:cNvPr>
          <p:cNvCxnSpPr/>
          <p:nvPr/>
        </p:nvCxnSpPr>
        <p:spPr>
          <a:xfrm>
            <a:off x="7978670" y="2747968"/>
            <a:ext cx="0" cy="350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29">
            <a:extLst>
              <a:ext uri="{FF2B5EF4-FFF2-40B4-BE49-F238E27FC236}">
                <a16:creationId xmlns:a16="http://schemas.microsoft.com/office/drawing/2014/main" id="{557BDF3A-1B54-4E06-BD89-1B858D9DD324}"/>
              </a:ext>
            </a:extLst>
          </p:cNvPr>
          <p:cNvCxnSpPr/>
          <p:nvPr/>
        </p:nvCxnSpPr>
        <p:spPr>
          <a:xfrm>
            <a:off x="7402606" y="2747968"/>
            <a:ext cx="0" cy="350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30">
            <a:extLst>
              <a:ext uri="{FF2B5EF4-FFF2-40B4-BE49-F238E27FC236}">
                <a16:creationId xmlns:a16="http://schemas.microsoft.com/office/drawing/2014/main" id="{7E57307C-1A7B-4B97-817C-69AF6F1C830C}"/>
              </a:ext>
            </a:extLst>
          </p:cNvPr>
          <p:cNvCxnSpPr/>
          <p:nvPr/>
        </p:nvCxnSpPr>
        <p:spPr>
          <a:xfrm>
            <a:off x="8266702" y="2747968"/>
            <a:ext cx="0" cy="350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EC36E3-3D9C-48B8-9C20-B3AAF53418EE}"/>
              </a:ext>
            </a:extLst>
          </p:cNvPr>
          <p:cNvSpPr txBox="1"/>
          <p:nvPr/>
        </p:nvSpPr>
        <p:spPr>
          <a:xfrm>
            <a:off x="7114574" y="274796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   e    l     </a:t>
            </a:r>
            <a:r>
              <a:rPr lang="en-US" altLang="ko-KR" dirty="0" err="1"/>
              <a:t>l</a:t>
            </a:r>
            <a:r>
              <a:rPr lang="en-US" altLang="ko-KR" dirty="0"/>
              <a:t>   o  </a:t>
            </a:r>
            <a:r>
              <a:rPr lang="en-US" altLang="ko-KR" dirty="0">
                <a:solidFill>
                  <a:sysClr val="windowText" lastClr="000000"/>
                </a:solidFill>
              </a:rPr>
              <a:t> \0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55">
            <a:extLst>
              <a:ext uri="{FF2B5EF4-FFF2-40B4-BE49-F238E27FC236}">
                <a16:creationId xmlns:a16="http://schemas.microsoft.com/office/drawing/2014/main" id="{BAEB6482-8D9D-48DF-A945-C6FBBE758DB7}"/>
              </a:ext>
            </a:extLst>
          </p:cNvPr>
          <p:cNvSpPr txBox="1"/>
          <p:nvPr/>
        </p:nvSpPr>
        <p:spPr>
          <a:xfrm>
            <a:off x="7095880" y="3085951"/>
            <a:ext cx="10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Memory</a:t>
            </a:r>
            <a:endParaRPr lang="ko-KR" altLang="en-US" sz="1600" dirty="0"/>
          </a:p>
        </p:txBody>
      </p:sp>
      <p:sp>
        <p:nvSpPr>
          <p:cNvPr id="21" name="말풍선: 타원형 34">
            <a:extLst>
              <a:ext uri="{FF2B5EF4-FFF2-40B4-BE49-F238E27FC236}">
                <a16:creationId xmlns:a16="http://schemas.microsoft.com/office/drawing/2014/main" id="{FA94A22A-90A5-452B-A5B4-5377267B36B7}"/>
              </a:ext>
            </a:extLst>
          </p:cNvPr>
          <p:cNvSpPr/>
          <p:nvPr/>
        </p:nvSpPr>
        <p:spPr>
          <a:xfrm>
            <a:off x="9129362" y="2096656"/>
            <a:ext cx="1800200" cy="649683"/>
          </a:xfrm>
          <a:prstGeom prst="wedgeEllipseCallout">
            <a:avLst>
              <a:gd name="adj1" fmla="val -72299"/>
              <a:gd name="adj2" fmla="val 5917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\n</a:t>
            </a:r>
            <a:r>
              <a:rPr lang="ko-KR" altLang="en-US" dirty="0">
                <a:solidFill>
                  <a:sysClr val="windowText" lastClr="000000"/>
                </a:solidFill>
              </a:rPr>
              <a:t>을</a:t>
            </a:r>
            <a:r>
              <a:rPr lang="en-US" altLang="ko-KR" dirty="0">
                <a:solidFill>
                  <a:sysClr val="windowText" lastClr="000000"/>
                </a:solidFill>
              </a:rPr>
              <a:t>  null</a:t>
            </a:r>
            <a:r>
              <a:rPr lang="ko-KR" altLang="en-US" dirty="0">
                <a:solidFill>
                  <a:sysClr val="windowText" lastClr="000000"/>
                </a:solidFill>
              </a:rPr>
              <a:t>로 변경</a:t>
            </a:r>
          </a:p>
        </p:txBody>
      </p:sp>
      <p:sp>
        <p:nvSpPr>
          <p:cNvPr id="22" name="이등변 삼각형 35">
            <a:extLst>
              <a:ext uri="{FF2B5EF4-FFF2-40B4-BE49-F238E27FC236}">
                <a16:creationId xmlns:a16="http://schemas.microsoft.com/office/drawing/2014/main" id="{2B494A24-F8C6-48D2-ADD8-9879904AFE85}"/>
              </a:ext>
            </a:extLst>
          </p:cNvPr>
          <p:cNvSpPr/>
          <p:nvPr/>
        </p:nvSpPr>
        <p:spPr>
          <a:xfrm rot="5400000">
            <a:off x="3927481" y="2860196"/>
            <a:ext cx="72008" cy="21688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36">
            <a:extLst>
              <a:ext uri="{FF2B5EF4-FFF2-40B4-BE49-F238E27FC236}">
                <a16:creationId xmlns:a16="http://schemas.microsoft.com/office/drawing/2014/main" id="{0F0E2095-24EB-4D2A-B926-9B559874BA4E}"/>
              </a:ext>
            </a:extLst>
          </p:cNvPr>
          <p:cNvSpPr/>
          <p:nvPr/>
        </p:nvSpPr>
        <p:spPr>
          <a:xfrm rot="5400000">
            <a:off x="6940695" y="2860196"/>
            <a:ext cx="72008" cy="21688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38">
            <a:extLst>
              <a:ext uri="{FF2B5EF4-FFF2-40B4-BE49-F238E27FC236}">
                <a16:creationId xmlns:a16="http://schemas.microsoft.com/office/drawing/2014/main" id="{2641320E-C85B-4AB9-AE87-F8913E5FB73A}"/>
              </a:ext>
            </a:extLst>
          </p:cNvPr>
          <p:cNvCxnSpPr>
            <a:stCxn id="22" idx="3"/>
          </p:cNvCxnSpPr>
          <p:nvPr/>
        </p:nvCxnSpPr>
        <p:spPr>
          <a:xfrm flipH="1">
            <a:off x="2231938" y="2968638"/>
            <a:ext cx="16231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39">
            <a:extLst>
              <a:ext uri="{FF2B5EF4-FFF2-40B4-BE49-F238E27FC236}">
                <a16:creationId xmlns:a16="http://schemas.microsoft.com/office/drawing/2014/main" id="{4CD0E490-2AAF-42D3-B9BE-438E19E2C8E2}"/>
              </a:ext>
            </a:extLst>
          </p:cNvPr>
          <p:cNvCxnSpPr>
            <a:cxnSpLocks/>
          </p:cNvCxnSpPr>
          <p:nvPr/>
        </p:nvCxnSpPr>
        <p:spPr>
          <a:xfrm flipH="1">
            <a:off x="6064355" y="2968638"/>
            <a:ext cx="8298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41">
            <a:extLst>
              <a:ext uri="{FF2B5EF4-FFF2-40B4-BE49-F238E27FC236}">
                <a16:creationId xmlns:a16="http://schemas.microsoft.com/office/drawing/2014/main" id="{4EFAB2C8-3487-423A-90C9-431D3FC63828}"/>
              </a:ext>
            </a:extLst>
          </p:cNvPr>
          <p:cNvSpPr/>
          <p:nvPr/>
        </p:nvSpPr>
        <p:spPr>
          <a:xfrm>
            <a:off x="8801599" y="4247184"/>
            <a:ext cx="363661" cy="350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5">
            <a:extLst>
              <a:ext uri="{FF2B5EF4-FFF2-40B4-BE49-F238E27FC236}">
                <a16:creationId xmlns:a16="http://schemas.microsoft.com/office/drawing/2014/main" id="{5638DA53-9B3C-47DC-8549-1E068AF39F9A}"/>
              </a:ext>
            </a:extLst>
          </p:cNvPr>
          <p:cNvSpPr txBox="1"/>
          <p:nvPr/>
        </p:nvSpPr>
        <p:spPr>
          <a:xfrm>
            <a:off x="2741360" y="4073679"/>
            <a:ext cx="10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Hello\n</a:t>
            </a:r>
            <a:endParaRPr lang="ko-KR" altLang="en-US" sz="1600" dirty="0"/>
          </a:p>
        </p:txBody>
      </p:sp>
      <p:sp>
        <p:nvSpPr>
          <p:cNvPr id="28" name="직사각형 45">
            <a:extLst>
              <a:ext uri="{FF2B5EF4-FFF2-40B4-BE49-F238E27FC236}">
                <a16:creationId xmlns:a16="http://schemas.microsoft.com/office/drawing/2014/main" id="{7B7A2FFC-D74D-4F58-9E17-056A20415977}"/>
              </a:ext>
            </a:extLst>
          </p:cNvPr>
          <p:cNvSpPr/>
          <p:nvPr/>
        </p:nvSpPr>
        <p:spPr>
          <a:xfrm>
            <a:off x="4091477" y="4171323"/>
            <a:ext cx="1708140" cy="4477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</a:rPr>
              <a:t>fgets</a:t>
            </a:r>
            <a:r>
              <a:rPr lang="en-US" altLang="ko-KR" dirty="0">
                <a:ln w="0"/>
                <a:solidFill>
                  <a:schemeClr val="tx1"/>
                </a:solidFill>
              </a:rPr>
              <a:t>(…)</a:t>
            </a:r>
            <a:endParaRPr lang="ko-KR" alt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29" name="직사각형 46">
            <a:extLst>
              <a:ext uri="{FF2B5EF4-FFF2-40B4-BE49-F238E27FC236}">
                <a16:creationId xmlns:a16="http://schemas.microsoft.com/office/drawing/2014/main" id="{3A60F378-518A-46DC-B48D-53BB39CCB053}"/>
              </a:ext>
            </a:extLst>
          </p:cNvPr>
          <p:cNvSpPr/>
          <p:nvPr/>
        </p:nvSpPr>
        <p:spPr>
          <a:xfrm>
            <a:off x="7114573" y="4242956"/>
            <a:ext cx="1670691" cy="3504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47">
            <a:extLst>
              <a:ext uri="{FF2B5EF4-FFF2-40B4-BE49-F238E27FC236}">
                <a16:creationId xmlns:a16="http://schemas.microsoft.com/office/drawing/2014/main" id="{CBEB40E4-15DB-4594-B1F7-114D6337D49D}"/>
              </a:ext>
            </a:extLst>
          </p:cNvPr>
          <p:cNvCxnSpPr/>
          <p:nvPr/>
        </p:nvCxnSpPr>
        <p:spPr>
          <a:xfrm>
            <a:off x="7690638" y="4242956"/>
            <a:ext cx="0" cy="350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48">
            <a:extLst>
              <a:ext uri="{FF2B5EF4-FFF2-40B4-BE49-F238E27FC236}">
                <a16:creationId xmlns:a16="http://schemas.microsoft.com/office/drawing/2014/main" id="{11BFD9DA-7DD6-4B40-8CDD-ACF293807033}"/>
              </a:ext>
            </a:extLst>
          </p:cNvPr>
          <p:cNvCxnSpPr/>
          <p:nvPr/>
        </p:nvCxnSpPr>
        <p:spPr>
          <a:xfrm>
            <a:off x="7978670" y="4242956"/>
            <a:ext cx="0" cy="350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49">
            <a:extLst>
              <a:ext uri="{FF2B5EF4-FFF2-40B4-BE49-F238E27FC236}">
                <a16:creationId xmlns:a16="http://schemas.microsoft.com/office/drawing/2014/main" id="{ACF81B64-378D-4EF8-8B46-F92E5632A9D0}"/>
              </a:ext>
            </a:extLst>
          </p:cNvPr>
          <p:cNvCxnSpPr/>
          <p:nvPr/>
        </p:nvCxnSpPr>
        <p:spPr>
          <a:xfrm>
            <a:off x="7402606" y="4242956"/>
            <a:ext cx="0" cy="350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50">
            <a:extLst>
              <a:ext uri="{FF2B5EF4-FFF2-40B4-BE49-F238E27FC236}">
                <a16:creationId xmlns:a16="http://schemas.microsoft.com/office/drawing/2014/main" id="{10AAA336-9705-4AD0-8064-32B349851AAB}"/>
              </a:ext>
            </a:extLst>
          </p:cNvPr>
          <p:cNvCxnSpPr/>
          <p:nvPr/>
        </p:nvCxnSpPr>
        <p:spPr>
          <a:xfrm>
            <a:off x="8266702" y="4242956"/>
            <a:ext cx="0" cy="350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55">
            <a:extLst>
              <a:ext uri="{FF2B5EF4-FFF2-40B4-BE49-F238E27FC236}">
                <a16:creationId xmlns:a16="http://schemas.microsoft.com/office/drawing/2014/main" id="{7C716CEE-671D-482E-BCE2-6265D369DC88}"/>
              </a:ext>
            </a:extLst>
          </p:cNvPr>
          <p:cNvSpPr txBox="1"/>
          <p:nvPr/>
        </p:nvSpPr>
        <p:spPr>
          <a:xfrm>
            <a:off x="7095880" y="4580939"/>
            <a:ext cx="10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Memory</a:t>
            </a:r>
            <a:endParaRPr lang="ko-KR" altLang="en-US" sz="1600" dirty="0"/>
          </a:p>
        </p:txBody>
      </p:sp>
      <p:sp>
        <p:nvSpPr>
          <p:cNvPr id="35" name="말풍선: 타원형 52">
            <a:extLst>
              <a:ext uri="{FF2B5EF4-FFF2-40B4-BE49-F238E27FC236}">
                <a16:creationId xmlns:a16="http://schemas.microsoft.com/office/drawing/2014/main" id="{BBA8BD71-E225-4833-BF90-FCE43B43B91A}"/>
              </a:ext>
            </a:extLst>
          </p:cNvPr>
          <p:cNvSpPr/>
          <p:nvPr/>
        </p:nvSpPr>
        <p:spPr>
          <a:xfrm>
            <a:off x="8785264" y="3084141"/>
            <a:ext cx="2207554" cy="964382"/>
          </a:xfrm>
          <a:prstGeom prst="wedgeEllipseCallout">
            <a:avLst>
              <a:gd name="adj1" fmla="val -54047"/>
              <a:gd name="adj2" fmla="val 8667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\n </a:t>
            </a:r>
            <a:r>
              <a:rPr lang="ko-KR" altLang="en-US" dirty="0">
                <a:solidFill>
                  <a:sysClr val="windowText" lastClr="000000"/>
                </a:solidFill>
              </a:rPr>
              <a:t>을 유지하면서</a:t>
            </a:r>
            <a:r>
              <a:rPr lang="en-US" altLang="ko-KR" dirty="0">
                <a:solidFill>
                  <a:sysClr val="windowText" lastClr="000000"/>
                </a:solidFill>
              </a:rPr>
              <a:t> null </a:t>
            </a:r>
            <a:r>
              <a:rPr lang="ko-KR" altLang="en-US" dirty="0">
                <a:solidFill>
                  <a:sysClr val="windowText" lastClr="000000"/>
                </a:solidFill>
              </a:rPr>
              <a:t>을 더함</a:t>
            </a:r>
          </a:p>
        </p:txBody>
      </p:sp>
      <p:sp>
        <p:nvSpPr>
          <p:cNvPr id="36" name="이등변 삼각형 53">
            <a:extLst>
              <a:ext uri="{FF2B5EF4-FFF2-40B4-BE49-F238E27FC236}">
                <a16:creationId xmlns:a16="http://schemas.microsoft.com/office/drawing/2014/main" id="{6993077F-33AC-4801-B12F-D0FE91210B11}"/>
              </a:ext>
            </a:extLst>
          </p:cNvPr>
          <p:cNvSpPr/>
          <p:nvPr/>
        </p:nvSpPr>
        <p:spPr>
          <a:xfrm rot="5400000">
            <a:off x="3927481" y="4355184"/>
            <a:ext cx="72008" cy="21688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54">
            <a:extLst>
              <a:ext uri="{FF2B5EF4-FFF2-40B4-BE49-F238E27FC236}">
                <a16:creationId xmlns:a16="http://schemas.microsoft.com/office/drawing/2014/main" id="{ABE0B62D-88E7-4B9C-B60A-5FB3C39B2C0A}"/>
              </a:ext>
            </a:extLst>
          </p:cNvPr>
          <p:cNvSpPr/>
          <p:nvPr/>
        </p:nvSpPr>
        <p:spPr>
          <a:xfrm rot="5400000">
            <a:off x="6940695" y="4355184"/>
            <a:ext cx="72008" cy="21688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55">
            <a:extLst>
              <a:ext uri="{FF2B5EF4-FFF2-40B4-BE49-F238E27FC236}">
                <a16:creationId xmlns:a16="http://schemas.microsoft.com/office/drawing/2014/main" id="{BC82D332-970A-4C48-ADD6-72A7CB3A4F69}"/>
              </a:ext>
            </a:extLst>
          </p:cNvPr>
          <p:cNvCxnSpPr>
            <a:stCxn id="36" idx="3"/>
          </p:cNvCxnSpPr>
          <p:nvPr/>
        </p:nvCxnSpPr>
        <p:spPr>
          <a:xfrm flipH="1">
            <a:off x="2231938" y="4463626"/>
            <a:ext cx="16231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56">
            <a:extLst>
              <a:ext uri="{FF2B5EF4-FFF2-40B4-BE49-F238E27FC236}">
                <a16:creationId xmlns:a16="http://schemas.microsoft.com/office/drawing/2014/main" id="{D1EC01E5-8DD9-4991-855E-01D1453A3E0C}"/>
              </a:ext>
            </a:extLst>
          </p:cNvPr>
          <p:cNvCxnSpPr>
            <a:cxnSpLocks/>
          </p:cNvCxnSpPr>
          <p:nvPr/>
        </p:nvCxnSpPr>
        <p:spPr>
          <a:xfrm flipH="1">
            <a:off x="6064355" y="4463626"/>
            <a:ext cx="8298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42">
            <a:extLst>
              <a:ext uri="{FF2B5EF4-FFF2-40B4-BE49-F238E27FC236}">
                <a16:creationId xmlns:a16="http://schemas.microsoft.com/office/drawing/2014/main" id="{23DCE0D6-6ACA-474C-BC7B-1D17D61AE1B2}"/>
              </a:ext>
            </a:extLst>
          </p:cNvPr>
          <p:cNvSpPr/>
          <p:nvPr/>
        </p:nvSpPr>
        <p:spPr>
          <a:xfrm>
            <a:off x="944999" y="3872600"/>
            <a:ext cx="961885" cy="447752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41" name="그룹 10">
            <a:extLst>
              <a:ext uri="{FF2B5EF4-FFF2-40B4-BE49-F238E27FC236}">
                <a16:creationId xmlns:a16="http://schemas.microsoft.com/office/drawing/2014/main" id="{C5AF49F6-2048-4F08-8F05-B4E4B9A53BD0}"/>
              </a:ext>
            </a:extLst>
          </p:cNvPr>
          <p:cNvGrpSpPr/>
          <p:nvPr/>
        </p:nvGrpSpPr>
        <p:grpSpPr>
          <a:xfrm>
            <a:off x="1146065" y="4499630"/>
            <a:ext cx="595432" cy="571520"/>
            <a:chOff x="263352" y="4221088"/>
            <a:chExt cx="771908" cy="678264"/>
          </a:xfrm>
          <a:solidFill>
            <a:srgbClr val="FFC000"/>
          </a:solidFill>
        </p:grpSpPr>
        <p:sp>
          <p:nvSpPr>
            <p:cNvPr id="42" name="사각형: 잘린 한쪽 모서리 12">
              <a:extLst>
                <a:ext uri="{FF2B5EF4-FFF2-40B4-BE49-F238E27FC236}">
                  <a16:creationId xmlns:a16="http://schemas.microsoft.com/office/drawing/2014/main" id="{1C66698A-6B1C-4254-8A42-2F9B55D06630}"/>
                </a:ext>
              </a:extLst>
            </p:cNvPr>
            <p:cNvSpPr/>
            <p:nvPr/>
          </p:nvSpPr>
          <p:spPr>
            <a:xfrm>
              <a:off x="263352" y="4221088"/>
              <a:ext cx="753786" cy="678264"/>
            </a:xfrm>
            <a:prstGeom prst="snip1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3" name="직각 삼각형 13">
              <a:extLst>
                <a:ext uri="{FF2B5EF4-FFF2-40B4-BE49-F238E27FC236}">
                  <a16:creationId xmlns:a16="http://schemas.microsoft.com/office/drawing/2014/main" id="{C8D7F9E6-CFF9-467F-BD0B-A207FECE49DE}"/>
                </a:ext>
              </a:extLst>
            </p:cNvPr>
            <p:cNvSpPr/>
            <p:nvPr/>
          </p:nvSpPr>
          <p:spPr>
            <a:xfrm>
              <a:off x="911415" y="4228974"/>
              <a:ext cx="123845" cy="136130"/>
            </a:xfrm>
            <a:prstGeom prst="rt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44" name="직선 연결선 14">
              <a:extLst>
                <a:ext uri="{FF2B5EF4-FFF2-40B4-BE49-F238E27FC236}">
                  <a16:creationId xmlns:a16="http://schemas.microsoft.com/office/drawing/2014/main" id="{0302E221-3AC2-41FC-B5FA-FC92ADD32F18}"/>
                </a:ext>
              </a:extLst>
            </p:cNvPr>
            <p:cNvCxnSpPr/>
            <p:nvPr/>
          </p:nvCxnSpPr>
          <p:spPr>
            <a:xfrm>
              <a:off x="263352" y="4365104"/>
              <a:ext cx="648063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15">
              <a:extLst>
                <a:ext uri="{FF2B5EF4-FFF2-40B4-BE49-F238E27FC236}">
                  <a16:creationId xmlns:a16="http://schemas.microsoft.com/office/drawing/2014/main" id="{23FD8DAF-F235-419B-B444-9F817A4C10DB}"/>
                </a:ext>
              </a:extLst>
            </p:cNvPr>
            <p:cNvCxnSpPr/>
            <p:nvPr/>
          </p:nvCxnSpPr>
          <p:spPr>
            <a:xfrm>
              <a:off x="263352" y="4402048"/>
              <a:ext cx="413304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16">
              <a:extLst>
                <a:ext uri="{FF2B5EF4-FFF2-40B4-BE49-F238E27FC236}">
                  <a16:creationId xmlns:a16="http://schemas.microsoft.com/office/drawing/2014/main" id="{F6E3311C-F1D0-4E3D-BC77-641CB1733D6C}"/>
                </a:ext>
              </a:extLst>
            </p:cNvPr>
            <p:cNvCxnSpPr/>
            <p:nvPr/>
          </p:nvCxnSpPr>
          <p:spPr>
            <a:xfrm>
              <a:off x="263352" y="4477259"/>
              <a:ext cx="648063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17">
              <a:extLst>
                <a:ext uri="{FF2B5EF4-FFF2-40B4-BE49-F238E27FC236}">
                  <a16:creationId xmlns:a16="http://schemas.microsoft.com/office/drawing/2014/main" id="{B338F00C-F4B9-4049-8779-34D36B7DBCAE}"/>
                </a:ext>
              </a:extLst>
            </p:cNvPr>
            <p:cNvCxnSpPr/>
            <p:nvPr/>
          </p:nvCxnSpPr>
          <p:spPr>
            <a:xfrm>
              <a:off x="263352" y="4514203"/>
              <a:ext cx="413304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18">
              <a:extLst>
                <a:ext uri="{FF2B5EF4-FFF2-40B4-BE49-F238E27FC236}">
                  <a16:creationId xmlns:a16="http://schemas.microsoft.com/office/drawing/2014/main" id="{E9F75DB5-991F-49D2-885E-361D4EA4BCFD}"/>
                </a:ext>
              </a:extLst>
            </p:cNvPr>
            <p:cNvCxnSpPr/>
            <p:nvPr/>
          </p:nvCxnSpPr>
          <p:spPr>
            <a:xfrm>
              <a:off x="263352" y="4658713"/>
              <a:ext cx="648063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19">
              <a:extLst>
                <a:ext uri="{FF2B5EF4-FFF2-40B4-BE49-F238E27FC236}">
                  <a16:creationId xmlns:a16="http://schemas.microsoft.com/office/drawing/2014/main" id="{52FCEA9B-FEA3-4210-A5F7-6AE8EA27D5EA}"/>
                </a:ext>
              </a:extLst>
            </p:cNvPr>
            <p:cNvCxnSpPr/>
            <p:nvPr/>
          </p:nvCxnSpPr>
          <p:spPr>
            <a:xfrm>
              <a:off x="263352" y="4695657"/>
              <a:ext cx="413304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20">
              <a:extLst>
                <a:ext uri="{FF2B5EF4-FFF2-40B4-BE49-F238E27FC236}">
                  <a16:creationId xmlns:a16="http://schemas.microsoft.com/office/drawing/2014/main" id="{214D6BF1-6464-40DC-B4D7-DFD0718931A4}"/>
                </a:ext>
              </a:extLst>
            </p:cNvPr>
            <p:cNvCxnSpPr/>
            <p:nvPr/>
          </p:nvCxnSpPr>
          <p:spPr>
            <a:xfrm>
              <a:off x="263352" y="4579212"/>
              <a:ext cx="648063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21">
              <a:extLst>
                <a:ext uri="{FF2B5EF4-FFF2-40B4-BE49-F238E27FC236}">
                  <a16:creationId xmlns:a16="http://schemas.microsoft.com/office/drawing/2014/main" id="{8155A793-80AF-42F0-BF06-2D582FD7B59D}"/>
                </a:ext>
              </a:extLst>
            </p:cNvPr>
            <p:cNvCxnSpPr/>
            <p:nvPr/>
          </p:nvCxnSpPr>
          <p:spPr>
            <a:xfrm>
              <a:off x="263352" y="4616156"/>
              <a:ext cx="413304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22">
              <a:extLst>
                <a:ext uri="{FF2B5EF4-FFF2-40B4-BE49-F238E27FC236}">
                  <a16:creationId xmlns:a16="http://schemas.microsoft.com/office/drawing/2014/main" id="{3998D3D0-42F1-42D2-AFA4-37C7CEB0DFEB}"/>
                </a:ext>
              </a:extLst>
            </p:cNvPr>
            <p:cNvCxnSpPr/>
            <p:nvPr/>
          </p:nvCxnSpPr>
          <p:spPr>
            <a:xfrm>
              <a:off x="263352" y="4760879"/>
              <a:ext cx="648063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23">
              <a:extLst>
                <a:ext uri="{FF2B5EF4-FFF2-40B4-BE49-F238E27FC236}">
                  <a16:creationId xmlns:a16="http://schemas.microsoft.com/office/drawing/2014/main" id="{70355A14-E731-44C0-9BD9-7C1999962984}"/>
                </a:ext>
              </a:extLst>
            </p:cNvPr>
            <p:cNvCxnSpPr/>
            <p:nvPr/>
          </p:nvCxnSpPr>
          <p:spPr>
            <a:xfrm>
              <a:off x="263352" y="4797823"/>
              <a:ext cx="413304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4" name="직선 연결선 59">
            <a:extLst>
              <a:ext uri="{FF2B5EF4-FFF2-40B4-BE49-F238E27FC236}">
                <a16:creationId xmlns:a16="http://schemas.microsoft.com/office/drawing/2014/main" id="{8E4B9E75-FF42-478C-9C16-EFFA96E34041}"/>
              </a:ext>
            </a:extLst>
          </p:cNvPr>
          <p:cNvCxnSpPr/>
          <p:nvPr/>
        </p:nvCxnSpPr>
        <p:spPr>
          <a:xfrm>
            <a:off x="8513558" y="4242956"/>
            <a:ext cx="0" cy="350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AD16787-997A-4D4C-9C8E-7290E9805D89}"/>
              </a:ext>
            </a:extLst>
          </p:cNvPr>
          <p:cNvSpPr txBox="1"/>
          <p:nvPr/>
        </p:nvSpPr>
        <p:spPr>
          <a:xfrm>
            <a:off x="7085141" y="426086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   e    l     </a:t>
            </a:r>
            <a:r>
              <a:rPr lang="en-US" altLang="ko-KR" dirty="0" err="1"/>
              <a:t>l</a:t>
            </a:r>
            <a:r>
              <a:rPr lang="en-US" altLang="ko-KR" dirty="0"/>
              <a:t>   o  </a:t>
            </a:r>
            <a:r>
              <a:rPr lang="en-US" altLang="ko-KR" dirty="0">
                <a:solidFill>
                  <a:sysClr val="windowText" lastClr="000000"/>
                </a:solidFill>
              </a:rPr>
              <a:t> \n  \0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966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8539E-67A4-4BA6-985D-81FFC8641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Reading</a:t>
            </a:r>
            <a:r>
              <a:rPr lang="ko-KR" altLang="en-US" dirty="0"/>
              <a:t> </a:t>
            </a:r>
            <a:r>
              <a:rPr lang="en-US" altLang="ko-KR" dirty="0"/>
              <a:t>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13DB3-A988-4DAC-8E2D-47B67883D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fgets</a:t>
            </a:r>
            <a:r>
              <a:rPr lang="en-US" dirty="0"/>
              <a:t>()</a:t>
            </a:r>
            <a:r>
              <a:rPr lang="ko-KR" altLang="en-US" dirty="0"/>
              <a:t>예제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BCCDA-86EA-4FC6-B06D-42FEE50FF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D73B4-4674-4DDD-A60F-292E36E8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BF724-5DBF-4084-8D19-11B76E34064F}"/>
              </a:ext>
            </a:extLst>
          </p:cNvPr>
          <p:cNvSpPr/>
          <p:nvPr/>
        </p:nvSpPr>
        <p:spPr>
          <a:xfrm>
            <a:off x="1097280" y="1859339"/>
            <a:ext cx="60960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str[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 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"Please enter a string: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fgets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(str,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(str), stdin);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"Here is your string: \n\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t%s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str);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708F27-C6CF-47CA-B4F2-32ECEA76F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524" y="4581351"/>
            <a:ext cx="5226026" cy="101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222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0CC0-15EA-47A6-BC1D-36218D775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22E5B-4C0C-450F-B3CC-A1EA1DAB1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fputs</a:t>
            </a:r>
            <a:r>
              <a:rPr lang="en-US" dirty="0"/>
              <a:t>()</a:t>
            </a:r>
          </a:p>
          <a:p>
            <a:pPr lvl="1"/>
            <a:r>
              <a:rPr lang="ko-KR" altLang="en-US" dirty="0"/>
              <a:t>데이터 파일로 문자열을 쓰는 함수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ko-KR" altLang="en-US" dirty="0"/>
              <a:t>두개의 인수</a:t>
            </a:r>
            <a:r>
              <a:rPr lang="en-US" altLang="ko-KR" dirty="0"/>
              <a:t>(argument)</a:t>
            </a:r>
          </a:p>
          <a:p>
            <a:pPr lvl="2"/>
            <a:r>
              <a:rPr lang="en-US" dirty="0"/>
              <a:t>Str: </a:t>
            </a:r>
            <a:r>
              <a:rPr lang="ko-KR" altLang="en-US" dirty="0"/>
              <a:t>문자열 이름</a:t>
            </a:r>
            <a:endParaRPr lang="en-US" altLang="ko-KR" dirty="0"/>
          </a:p>
          <a:p>
            <a:pPr lvl="2"/>
            <a:r>
              <a:rPr lang="en-US" dirty="0" err="1"/>
              <a:t>Fp</a:t>
            </a:r>
            <a:r>
              <a:rPr lang="en-US" dirty="0"/>
              <a:t>: output</a:t>
            </a:r>
            <a:r>
              <a:rPr lang="ko-KR" altLang="en-US" dirty="0"/>
              <a:t> 파일 포인터</a:t>
            </a:r>
            <a:endParaRPr lang="en-US" altLang="ko-KR" dirty="0"/>
          </a:p>
          <a:p>
            <a:pPr lvl="1"/>
            <a:r>
              <a:rPr lang="ko-KR" altLang="en-US" dirty="0"/>
              <a:t>만약 파일에 쓰기를 성공하면</a:t>
            </a:r>
            <a:r>
              <a:rPr lang="en-US" altLang="ko-KR" dirty="0"/>
              <a:t>, 0</a:t>
            </a:r>
            <a:r>
              <a:rPr lang="ko-KR" altLang="en-US" dirty="0"/>
              <a:t>이 아닌 값을 반환</a:t>
            </a:r>
            <a:endParaRPr lang="en-US" altLang="ko-KR" dirty="0"/>
          </a:p>
          <a:p>
            <a:pPr lvl="1"/>
            <a:r>
              <a:rPr lang="ko-KR" altLang="en-US" dirty="0"/>
              <a:t>파일 쓰기에 오류가 발생하면</a:t>
            </a:r>
            <a:r>
              <a:rPr lang="en-US" altLang="ko-KR" dirty="0"/>
              <a:t>, EOF(-1)</a:t>
            </a:r>
            <a:r>
              <a:rPr lang="ko-KR" altLang="en-US" dirty="0"/>
              <a:t>을 반환</a:t>
            </a:r>
            <a:endParaRPr lang="en-US" altLang="ko-KR" dirty="0"/>
          </a:p>
          <a:p>
            <a:pPr lvl="1"/>
            <a:r>
              <a:rPr lang="ko-KR" altLang="en-US" dirty="0"/>
              <a:t>문자열의</a:t>
            </a:r>
            <a:r>
              <a:rPr lang="en-US" dirty="0"/>
              <a:t> </a:t>
            </a:r>
            <a:r>
              <a:rPr lang="ko-KR" altLang="en-US" dirty="0"/>
              <a:t>마지막에 </a:t>
            </a:r>
            <a:r>
              <a:rPr lang="en-US" altLang="ko-KR" dirty="0"/>
              <a:t>new line character(\n)</a:t>
            </a:r>
            <a:r>
              <a:rPr lang="ko-KR" altLang="en-US" dirty="0"/>
              <a:t>를 추가하지 않음</a:t>
            </a:r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772EF-71EB-4D45-BEF1-B1DC62A7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0082C-0178-4AE3-A2F3-005740E47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37B84143-B17C-4300-BE50-85A302D8E2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651433"/>
              </p:ext>
            </p:extLst>
          </p:nvPr>
        </p:nvGraphicFramePr>
        <p:xfrm>
          <a:off x="1916112" y="2130688"/>
          <a:ext cx="6237288" cy="430213"/>
        </p:xfrm>
        <a:graphic>
          <a:graphicData uri="http://schemas.openxmlformats.org/drawingml/2006/table">
            <a:tbl>
              <a:tblPr/>
              <a:tblGrid>
                <a:gridCol w="6237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fputs</a:t>
                      </a: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(char *</a:t>
                      </a:r>
                      <a:r>
                        <a:rPr kumimoji="1" lang="en-US" altLang="ko-KR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</a:t>
                      </a: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FILE *</a:t>
                      </a:r>
                      <a:r>
                        <a:rPr kumimoji="1" lang="en-US" altLang="ko-KR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</a:t>
                      </a: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kumimoji="1" lang="en-US" altLang="ko-KR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itchFamily="50" charset="-127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73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4CB81-162B-4FEE-A228-44BC08D1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EF289-CE8E-4C81-BAEF-97337C56F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Stream:</a:t>
            </a:r>
          </a:p>
          <a:p>
            <a:pPr lvl="1"/>
            <a:r>
              <a:rPr lang="ko-KR" altLang="en-US" dirty="0"/>
              <a:t>파일과 연결되는 데이터의 이동</a:t>
            </a:r>
            <a:endParaRPr lang="en-US" altLang="ko-KR" dirty="0"/>
          </a:p>
          <a:p>
            <a:pPr lvl="2"/>
            <a:r>
              <a:rPr lang="ko-KR" altLang="en-US" dirty="0"/>
              <a:t>보조 저장장치에 저장된 터미널</a:t>
            </a:r>
            <a:r>
              <a:rPr lang="en-US" altLang="ko-KR" dirty="0"/>
              <a:t>, </a:t>
            </a:r>
            <a:r>
              <a:rPr lang="ko-KR" altLang="en-US" dirty="0"/>
              <a:t>파일 및 기타 데이터 소스와 연결 가능</a:t>
            </a:r>
            <a:endParaRPr lang="en-US" altLang="ko-KR" dirty="0"/>
          </a:p>
          <a:p>
            <a:pPr lvl="1"/>
            <a:r>
              <a:rPr lang="en-US" dirty="0"/>
              <a:t>Stream data</a:t>
            </a:r>
            <a:r>
              <a:rPr lang="ko-KR" altLang="en-US" dirty="0"/>
              <a:t>는 </a:t>
            </a:r>
            <a:r>
              <a:rPr lang="en-US" altLang="ko-KR" dirty="0"/>
              <a:t>C</a:t>
            </a:r>
            <a:r>
              <a:rPr lang="ko-KR" altLang="en-US" dirty="0"/>
              <a:t>에서 </a:t>
            </a:r>
            <a:r>
              <a:rPr lang="en-US" altLang="ko-KR" dirty="0"/>
              <a:t>stream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통하여 읽거나 쓰는 것을 의미</a:t>
            </a:r>
            <a:endParaRPr lang="en-US" altLang="ko-KR" dirty="0"/>
          </a:p>
          <a:p>
            <a:pPr lvl="2"/>
            <a:r>
              <a:rPr lang="en-US" dirty="0"/>
              <a:t>Input / Output Stream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0DD4C-2AF0-4AC6-8C5A-AF0CA087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62449-7B64-4154-92A6-DA27A0D7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Image result for stream 이란">
            <a:extLst>
              <a:ext uri="{FF2B5EF4-FFF2-40B4-BE49-F238E27FC236}">
                <a16:creationId xmlns:a16="http://schemas.microsoft.com/office/drawing/2014/main" id="{D67C0267-595D-408D-BDA2-88D3D0504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015" y="3447903"/>
            <a:ext cx="6695890" cy="187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289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78F3-7B28-4AA8-AAB8-411E1325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DA0AD-E2A5-4474-8A23-C17526465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fputs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5C6C4-475F-43DA-872E-D3ED6928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1D7AE-AB4E-4D01-84BD-A92BE971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6DE78C4E-73F3-4208-A2D3-35FD3149FF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980940"/>
              </p:ext>
            </p:extLst>
          </p:nvPr>
        </p:nvGraphicFramePr>
        <p:xfrm>
          <a:off x="1315630" y="2043742"/>
          <a:ext cx="9262522" cy="1864162"/>
        </p:xfrm>
        <a:graphic>
          <a:graphicData uri="http://schemas.openxmlformats.org/drawingml/2006/table">
            <a:tbl>
              <a:tblPr/>
              <a:tblGrid>
                <a:gridCol w="9262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641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 puts(char * str);                                      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모니터로 데이터 출력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(write)*/</a:t>
                      </a:r>
                      <a:endParaRPr kumimoji="1" lang="en-US" altLang="ko-KR" sz="1600" u="none" strike="noStrike" cap="none" normalizeH="0" baseline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 </a:t>
                      </a:r>
                      <a:r>
                        <a:rPr kumimoji="1" lang="en-US" altLang="ko-KR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fputs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(char *str, FILE *</a:t>
                      </a:r>
                      <a:r>
                        <a:rPr kumimoji="1" lang="en-US" altLang="ko-KR" sz="16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/* </a:t>
                      </a: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파일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6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</a:t>
                      </a: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로 데이터출력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*/</a:t>
                      </a:r>
                      <a:endParaRPr kumimoji="1" lang="en-US" altLang="ko-KR" sz="1600" u="none" strike="noStrike" cap="none" normalizeH="0" baseline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fputs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(str, </a:t>
                      </a:r>
                      <a:r>
                        <a:rPr kumimoji="1" lang="en-US" altLang="ko-KR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stdout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                                        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모니터로 데이터 출력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*/</a:t>
                      </a:r>
                      <a:endParaRPr kumimoji="1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굴림" pitchFamily="50" charset="-127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F1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0362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5DBA-6312-403C-A79B-1967E49AC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84AD6-412C-4CE8-813A-34183CA94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C9639-F080-4E53-A92E-1D32E026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EBCC4-30D7-4402-B963-D5D5DE53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41</a:t>
            </a:fld>
            <a:endParaRPr lang="en-US"/>
          </a:p>
        </p:txBody>
      </p:sp>
      <p:sp>
        <p:nvSpPr>
          <p:cNvPr id="6" name="Text Box 16">
            <a:extLst>
              <a:ext uri="{FF2B5EF4-FFF2-40B4-BE49-F238E27FC236}">
                <a16:creationId xmlns:a16="http://schemas.microsoft.com/office/drawing/2014/main" id="{B5A679C9-B79F-482F-BF3D-90A207FC5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49" y="1720494"/>
            <a:ext cx="672507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2400" dirty="0">
                <a:solidFill>
                  <a:srgbClr val="0070C0"/>
                </a:solidFill>
                <a:latin typeface="+mj-lt"/>
                <a:ea typeface="굴림" pitchFamily="50" charset="-127"/>
              </a:rPr>
              <a:t>&lt;puts </a:t>
            </a:r>
            <a:r>
              <a:rPr lang="ko-KR" altLang="en-US" sz="2400" dirty="0">
                <a:solidFill>
                  <a:srgbClr val="0070C0"/>
                </a:solidFill>
                <a:latin typeface="+mj-lt"/>
                <a:ea typeface="굴림" pitchFamily="50" charset="-127"/>
              </a:rPr>
              <a:t>와</a:t>
            </a:r>
            <a:r>
              <a:rPr lang="en-US" altLang="ko-KR" sz="2400" dirty="0">
                <a:solidFill>
                  <a:srgbClr val="0070C0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2400" dirty="0" err="1">
                <a:solidFill>
                  <a:srgbClr val="0070C0"/>
                </a:solidFill>
                <a:latin typeface="+mj-lt"/>
                <a:ea typeface="굴림" pitchFamily="50" charset="-127"/>
              </a:rPr>
              <a:t>fputs</a:t>
            </a:r>
            <a:r>
              <a:rPr lang="ko-KR" altLang="en-US" sz="2400" dirty="0">
                <a:solidFill>
                  <a:srgbClr val="0070C0"/>
                </a:solidFill>
                <a:latin typeface="+mj-lt"/>
                <a:ea typeface="굴림" pitchFamily="50" charset="-127"/>
              </a:rPr>
              <a:t>의 동작 차이점</a:t>
            </a:r>
            <a:r>
              <a:rPr lang="en-US" altLang="ko-KR" sz="2400" dirty="0">
                <a:solidFill>
                  <a:srgbClr val="0070C0"/>
                </a:solidFill>
                <a:latin typeface="+mj-lt"/>
                <a:ea typeface="굴림" pitchFamily="50" charset="-127"/>
              </a:rPr>
              <a:t>&gt;</a:t>
            </a:r>
          </a:p>
        </p:txBody>
      </p:sp>
      <p:sp>
        <p:nvSpPr>
          <p:cNvPr id="7" name="직사각형 10">
            <a:extLst>
              <a:ext uri="{FF2B5EF4-FFF2-40B4-BE49-F238E27FC236}">
                <a16:creationId xmlns:a16="http://schemas.microsoft.com/office/drawing/2014/main" id="{241C4310-8FE2-4AB5-96DA-A5BF995A02BA}"/>
              </a:ext>
            </a:extLst>
          </p:cNvPr>
          <p:cNvSpPr/>
          <p:nvPr/>
        </p:nvSpPr>
        <p:spPr>
          <a:xfrm flipH="1">
            <a:off x="9149489" y="3268613"/>
            <a:ext cx="363661" cy="350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D896ADB5-0C9D-4C11-95F1-0E931C123F27}"/>
              </a:ext>
            </a:extLst>
          </p:cNvPr>
          <p:cNvSpPr txBox="1"/>
          <p:nvPr/>
        </p:nvSpPr>
        <p:spPr>
          <a:xfrm flipH="1">
            <a:off x="3280432" y="2452017"/>
            <a:ext cx="10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Hello\n</a:t>
            </a:r>
            <a:endParaRPr lang="ko-KR" altLang="en-US" sz="1600" dirty="0"/>
          </a:p>
        </p:txBody>
      </p:sp>
      <p:sp>
        <p:nvSpPr>
          <p:cNvPr id="9" name="직사각형 15">
            <a:extLst>
              <a:ext uri="{FF2B5EF4-FFF2-40B4-BE49-F238E27FC236}">
                <a16:creationId xmlns:a16="http://schemas.microsoft.com/office/drawing/2014/main" id="{AE06CA7D-5E08-43CC-9A41-0585FCD4E50D}"/>
              </a:ext>
            </a:extLst>
          </p:cNvPr>
          <p:cNvSpPr/>
          <p:nvPr/>
        </p:nvSpPr>
        <p:spPr>
          <a:xfrm flipH="1">
            <a:off x="4630549" y="2549661"/>
            <a:ext cx="1708140" cy="447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2">
                    <a:lumMod val="90000"/>
                    <a:lumOff val="10000"/>
                  </a:schemeClr>
                </a:solidFill>
              </a:rPr>
              <a:t>puts</a:t>
            </a:r>
            <a:r>
              <a:rPr lang="en-US" altLang="ko-KR" dirty="0">
                <a:ln w="0"/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(…)</a:t>
            </a:r>
            <a:endParaRPr lang="ko-KR" altLang="en-US" dirty="0">
              <a:ln w="0"/>
              <a:solidFill>
                <a:schemeClr val="tx2">
                  <a:lumMod val="90000"/>
                  <a:lumOff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16">
            <a:extLst>
              <a:ext uri="{FF2B5EF4-FFF2-40B4-BE49-F238E27FC236}">
                <a16:creationId xmlns:a16="http://schemas.microsoft.com/office/drawing/2014/main" id="{591CD250-3211-41FA-8713-9FC04783B71E}"/>
              </a:ext>
            </a:extLst>
          </p:cNvPr>
          <p:cNvSpPr/>
          <p:nvPr/>
        </p:nvSpPr>
        <p:spPr>
          <a:xfrm flipH="1">
            <a:off x="7709329" y="3268613"/>
            <a:ext cx="1440160" cy="3504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7">
            <a:extLst>
              <a:ext uri="{FF2B5EF4-FFF2-40B4-BE49-F238E27FC236}">
                <a16:creationId xmlns:a16="http://schemas.microsoft.com/office/drawing/2014/main" id="{E9AB7BA6-107F-4DBD-8B1A-7003A123C6DF}"/>
              </a:ext>
            </a:extLst>
          </p:cNvPr>
          <p:cNvCxnSpPr>
            <a:cxnSpLocks/>
          </p:cNvCxnSpPr>
          <p:nvPr/>
        </p:nvCxnSpPr>
        <p:spPr>
          <a:xfrm flipH="1">
            <a:off x="8285393" y="3268613"/>
            <a:ext cx="0" cy="350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8">
            <a:extLst>
              <a:ext uri="{FF2B5EF4-FFF2-40B4-BE49-F238E27FC236}">
                <a16:creationId xmlns:a16="http://schemas.microsoft.com/office/drawing/2014/main" id="{AA6D7AE9-7F82-4B76-98BF-21D0E5DF0040}"/>
              </a:ext>
            </a:extLst>
          </p:cNvPr>
          <p:cNvCxnSpPr>
            <a:cxnSpLocks/>
          </p:cNvCxnSpPr>
          <p:nvPr/>
        </p:nvCxnSpPr>
        <p:spPr>
          <a:xfrm flipH="1">
            <a:off x="8573425" y="3268613"/>
            <a:ext cx="0" cy="350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9">
            <a:extLst>
              <a:ext uri="{FF2B5EF4-FFF2-40B4-BE49-F238E27FC236}">
                <a16:creationId xmlns:a16="http://schemas.microsoft.com/office/drawing/2014/main" id="{4A75A56C-C9D1-4C3B-AA3C-D950CAA2FA41}"/>
              </a:ext>
            </a:extLst>
          </p:cNvPr>
          <p:cNvCxnSpPr>
            <a:cxnSpLocks/>
          </p:cNvCxnSpPr>
          <p:nvPr/>
        </p:nvCxnSpPr>
        <p:spPr>
          <a:xfrm flipH="1">
            <a:off x="7997361" y="3268613"/>
            <a:ext cx="0" cy="350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20">
            <a:extLst>
              <a:ext uri="{FF2B5EF4-FFF2-40B4-BE49-F238E27FC236}">
                <a16:creationId xmlns:a16="http://schemas.microsoft.com/office/drawing/2014/main" id="{200A6FAB-DDB5-4D48-A45D-23EAC16671C1}"/>
              </a:ext>
            </a:extLst>
          </p:cNvPr>
          <p:cNvCxnSpPr>
            <a:cxnSpLocks/>
          </p:cNvCxnSpPr>
          <p:nvPr/>
        </p:nvCxnSpPr>
        <p:spPr>
          <a:xfrm flipH="1">
            <a:off x="8861457" y="3268613"/>
            <a:ext cx="0" cy="350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5BEA3A-2118-46E6-8A14-68BAAB4A237D}"/>
              </a:ext>
            </a:extLst>
          </p:cNvPr>
          <p:cNvSpPr txBox="1"/>
          <p:nvPr/>
        </p:nvSpPr>
        <p:spPr>
          <a:xfrm flipH="1">
            <a:off x="7709329" y="3268613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   e    l     </a:t>
            </a:r>
            <a:r>
              <a:rPr lang="en-US" altLang="ko-KR" dirty="0" err="1"/>
              <a:t>l</a:t>
            </a:r>
            <a:r>
              <a:rPr lang="en-US" altLang="ko-KR" dirty="0"/>
              <a:t>   o  </a:t>
            </a:r>
            <a:r>
              <a:rPr lang="en-US" altLang="ko-KR" dirty="0">
                <a:solidFill>
                  <a:sysClr val="windowText" lastClr="000000"/>
                </a:solidFill>
              </a:rPr>
              <a:t> \0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55">
            <a:extLst>
              <a:ext uri="{FF2B5EF4-FFF2-40B4-BE49-F238E27FC236}">
                <a16:creationId xmlns:a16="http://schemas.microsoft.com/office/drawing/2014/main" id="{D944B470-8191-4F69-B9A9-D11933B4D3FE}"/>
              </a:ext>
            </a:extLst>
          </p:cNvPr>
          <p:cNvSpPr txBox="1"/>
          <p:nvPr/>
        </p:nvSpPr>
        <p:spPr>
          <a:xfrm flipH="1">
            <a:off x="7690635" y="3606596"/>
            <a:ext cx="10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Memory</a:t>
            </a:r>
            <a:endParaRPr lang="ko-KR" altLang="en-US" sz="1600" dirty="0"/>
          </a:p>
        </p:txBody>
      </p:sp>
      <p:sp>
        <p:nvSpPr>
          <p:cNvPr id="17" name="말풍선: 타원형 23">
            <a:extLst>
              <a:ext uri="{FF2B5EF4-FFF2-40B4-BE49-F238E27FC236}">
                <a16:creationId xmlns:a16="http://schemas.microsoft.com/office/drawing/2014/main" id="{4B26AADC-0E50-4EB5-B642-3ABD152DF854}"/>
              </a:ext>
            </a:extLst>
          </p:cNvPr>
          <p:cNvSpPr/>
          <p:nvPr/>
        </p:nvSpPr>
        <p:spPr>
          <a:xfrm>
            <a:off x="9084719" y="1720495"/>
            <a:ext cx="2418029" cy="1238184"/>
          </a:xfrm>
          <a:prstGeom prst="wedgeEllipseCallout">
            <a:avLst>
              <a:gd name="adj1" fmla="val -42687"/>
              <a:gd name="adj2" fmla="val 863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NULL</a:t>
            </a:r>
            <a:r>
              <a:rPr lang="ko-KR" altLang="en-US" dirty="0">
                <a:solidFill>
                  <a:sysClr val="windowText" lastClr="000000"/>
                </a:solidFill>
              </a:rPr>
              <a:t>을 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new line(\n)</a:t>
            </a:r>
            <a:r>
              <a:rPr lang="ko-KR" altLang="en-US" dirty="0">
                <a:solidFill>
                  <a:sysClr val="windowText" lastClr="000000"/>
                </a:solidFill>
              </a:rPr>
              <a:t>으로 변경</a:t>
            </a:r>
          </a:p>
        </p:txBody>
      </p:sp>
      <p:grpSp>
        <p:nvGrpSpPr>
          <p:cNvPr id="18" name="그룹 58">
            <a:extLst>
              <a:ext uri="{FF2B5EF4-FFF2-40B4-BE49-F238E27FC236}">
                <a16:creationId xmlns:a16="http://schemas.microsoft.com/office/drawing/2014/main" id="{6CAFD5BF-F87A-482D-8582-BFC063013F2E}"/>
              </a:ext>
            </a:extLst>
          </p:cNvPr>
          <p:cNvGrpSpPr/>
          <p:nvPr/>
        </p:nvGrpSpPr>
        <p:grpSpPr>
          <a:xfrm flipH="1">
            <a:off x="2771010" y="2805960"/>
            <a:ext cx="1839989" cy="72008"/>
            <a:chOff x="2077460" y="4488694"/>
            <a:chExt cx="1839989" cy="72008"/>
          </a:xfrm>
        </p:grpSpPr>
        <p:sp>
          <p:nvSpPr>
            <p:cNvPr id="19" name="이등변 삼각형 24">
              <a:extLst>
                <a:ext uri="{FF2B5EF4-FFF2-40B4-BE49-F238E27FC236}">
                  <a16:creationId xmlns:a16="http://schemas.microsoft.com/office/drawing/2014/main" id="{55F64316-9FED-4033-AC14-F0BB667F37B9}"/>
                </a:ext>
              </a:extLst>
            </p:cNvPr>
            <p:cNvSpPr/>
            <p:nvPr/>
          </p:nvSpPr>
          <p:spPr>
            <a:xfrm rot="5400000">
              <a:off x="3773003" y="4416256"/>
              <a:ext cx="72008" cy="21688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26">
              <a:extLst>
                <a:ext uri="{FF2B5EF4-FFF2-40B4-BE49-F238E27FC236}">
                  <a16:creationId xmlns:a16="http://schemas.microsoft.com/office/drawing/2014/main" id="{D0D0C239-EB9A-466B-9E66-24E11BA01E13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H="1">
              <a:off x="2077460" y="4524698"/>
              <a:ext cx="16231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이등변 삼각형 25">
            <a:extLst>
              <a:ext uri="{FF2B5EF4-FFF2-40B4-BE49-F238E27FC236}">
                <a16:creationId xmlns:a16="http://schemas.microsoft.com/office/drawing/2014/main" id="{E1861EB5-16E2-42EB-92BE-773B6C50D829}"/>
              </a:ext>
            </a:extLst>
          </p:cNvPr>
          <p:cNvSpPr/>
          <p:nvPr/>
        </p:nvSpPr>
        <p:spPr>
          <a:xfrm rot="16200000" flipH="1">
            <a:off x="6675865" y="2733522"/>
            <a:ext cx="72008" cy="21688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43">
            <a:extLst>
              <a:ext uri="{FF2B5EF4-FFF2-40B4-BE49-F238E27FC236}">
                <a16:creationId xmlns:a16="http://schemas.microsoft.com/office/drawing/2014/main" id="{7E16A3F4-7093-4944-A94B-394C1577054A}"/>
              </a:ext>
            </a:extLst>
          </p:cNvPr>
          <p:cNvGrpSpPr/>
          <p:nvPr/>
        </p:nvGrpSpPr>
        <p:grpSpPr>
          <a:xfrm>
            <a:off x="2785102" y="3764033"/>
            <a:ext cx="604930" cy="678264"/>
            <a:chOff x="263352" y="4221088"/>
            <a:chExt cx="771908" cy="678264"/>
          </a:xfrm>
          <a:solidFill>
            <a:srgbClr val="FFC000"/>
          </a:solidFill>
        </p:grpSpPr>
        <p:sp>
          <p:nvSpPr>
            <p:cNvPr id="23" name="사각형: 잘린 한쪽 모서리 44">
              <a:extLst>
                <a:ext uri="{FF2B5EF4-FFF2-40B4-BE49-F238E27FC236}">
                  <a16:creationId xmlns:a16="http://schemas.microsoft.com/office/drawing/2014/main" id="{08AECDA6-7E6B-4FD9-9E22-0B6F583FFF74}"/>
                </a:ext>
              </a:extLst>
            </p:cNvPr>
            <p:cNvSpPr/>
            <p:nvPr/>
          </p:nvSpPr>
          <p:spPr>
            <a:xfrm>
              <a:off x="263352" y="4221088"/>
              <a:ext cx="753786" cy="678264"/>
            </a:xfrm>
            <a:prstGeom prst="snip1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4" name="직각 삼각형 45">
              <a:extLst>
                <a:ext uri="{FF2B5EF4-FFF2-40B4-BE49-F238E27FC236}">
                  <a16:creationId xmlns:a16="http://schemas.microsoft.com/office/drawing/2014/main" id="{25E40E17-3952-4123-82E7-0451C48EB1E8}"/>
                </a:ext>
              </a:extLst>
            </p:cNvPr>
            <p:cNvSpPr/>
            <p:nvPr/>
          </p:nvSpPr>
          <p:spPr>
            <a:xfrm>
              <a:off x="911415" y="4228974"/>
              <a:ext cx="123845" cy="136130"/>
            </a:xfrm>
            <a:prstGeom prst="rt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25" name="직선 연결선 46">
              <a:extLst>
                <a:ext uri="{FF2B5EF4-FFF2-40B4-BE49-F238E27FC236}">
                  <a16:creationId xmlns:a16="http://schemas.microsoft.com/office/drawing/2014/main" id="{B2B9556D-6CA5-4A23-91F9-26BA6ACE4469}"/>
                </a:ext>
              </a:extLst>
            </p:cNvPr>
            <p:cNvCxnSpPr/>
            <p:nvPr/>
          </p:nvCxnSpPr>
          <p:spPr>
            <a:xfrm>
              <a:off x="263352" y="4365104"/>
              <a:ext cx="648063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47">
              <a:extLst>
                <a:ext uri="{FF2B5EF4-FFF2-40B4-BE49-F238E27FC236}">
                  <a16:creationId xmlns:a16="http://schemas.microsoft.com/office/drawing/2014/main" id="{08E8D267-DBF6-4AB8-8E83-E99BDC27E3E9}"/>
                </a:ext>
              </a:extLst>
            </p:cNvPr>
            <p:cNvCxnSpPr/>
            <p:nvPr/>
          </p:nvCxnSpPr>
          <p:spPr>
            <a:xfrm>
              <a:off x="263352" y="4402048"/>
              <a:ext cx="413304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48">
              <a:extLst>
                <a:ext uri="{FF2B5EF4-FFF2-40B4-BE49-F238E27FC236}">
                  <a16:creationId xmlns:a16="http://schemas.microsoft.com/office/drawing/2014/main" id="{B82AE234-46AA-480F-B094-68D6000704D0}"/>
                </a:ext>
              </a:extLst>
            </p:cNvPr>
            <p:cNvCxnSpPr/>
            <p:nvPr/>
          </p:nvCxnSpPr>
          <p:spPr>
            <a:xfrm>
              <a:off x="263352" y="4477259"/>
              <a:ext cx="648063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49">
              <a:extLst>
                <a:ext uri="{FF2B5EF4-FFF2-40B4-BE49-F238E27FC236}">
                  <a16:creationId xmlns:a16="http://schemas.microsoft.com/office/drawing/2014/main" id="{81B3F25F-2436-4E3C-8D47-11DA1FEEA10D}"/>
                </a:ext>
              </a:extLst>
            </p:cNvPr>
            <p:cNvCxnSpPr/>
            <p:nvPr/>
          </p:nvCxnSpPr>
          <p:spPr>
            <a:xfrm>
              <a:off x="263352" y="4514203"/>
              <a:ext cx="413304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50">
              <a:extLst>
                <a:ext uri="{FF2B5EF4-FFF2-40B4-BE49-F238E27FC236}">
                  <a16:creationId xmlns:a16="http://schemas.microsoft.com/office/drawing/2014/main" id="{FF90C8E0-F6CC-4F0C-A651-4D20702D52BE}"/>
                </a:ext>
              </a:extLst>
            </p:cNvPr>
            <p:cNvCxnSpPr/>
            <p:nvPr/>
          </p:nvCxnSpPr>
          <p:spPr>
            <a:xfrm>
              <a:off x="263352" y="4658713"/>
              <a:ext cx="648063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51">
              <a:extLst>
                <a:ext uri="{FF2B5EF4-FFF2-40B4-BE49-F238E27FC236}">
                  <a16:creationId xmlns:a16="http://schemas.microsoft.com/office/drawing/2014/main" id="{177E0B43-32E2-4639-9CBC-38573856BC26}"/>
                </a:ext>
              </a:extLst>
            </p:cNvPr>
            <p:cNvCxnSpPr/>
            <p:nvPr/>
          </p:nvCxnSpPr>
          <p:spPr>
            <a:xfrm>
              <a:off x="263352" y="4695657"/>
              <a:ext cx="413304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52">
              <a:extLst>
                <a:ext uri="{FF2B5EF4-FFF2-40B4-BE49-F238E27FC236}">
                  <a16:creationId xmlns:a16="http://schemas.microsoft.com/office/drawing/2014/main" id="{39957AF7-DBFE-467D-A00C-0865F9F0C1E8}"/>
                </a:ext>
              </a:extLst>
            </p:cNvPr>
            <p:cNvCxnSpPr/>
            <p:nvPr/>
          </p:nvCxnSpPr>
          <p:spPr>
            <a:xfrm>
              <a:off x="263352" y="4579212"/>
              <a:ext cx="648063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53">
              <a:extLst>
                <a:ext uri="{FF2B5EF4-FFF2-40B4-BE49-F238E27FC236}">
                  <a16:creationId xmlns:a16="http://schemas.microsoft.com/office/drawing/2014/main" id="{D5927B83-1AE0-4AA6-B27B-AF48D73D340A}"/>
                </a:ext>
              </a:extLst>
            </p:cNvPr>
            <p:cNvCxnSpPr/>
            <p:nvPr/>
          </p:nvCxnSpPr>
          <p:spPr>
            <a:xfrm>
              <a:off x="263352" y="4616156"/>
              <a:ext cx="413304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54">
              <a:extLst>
                <a:ext uri="{FF2B5EF4-FFF2-40B4-BE49-F238E27FC236}">
                  <a16:creationId xmlns:a16="http://schemas.microsoft.com/office/drawing/2014/main" id="{914A7C53-CB8D-4B01-8D39-CB5E3B8F99C5}"/>
                </a:ext>
              </a:extLst>
            </p:cNvPr>
            <p:cNvCxnSpPr/>
            <p:nvPr/>
          </p:nvCxnSpPr>
          <p:spPr>
            <a:xfrm>
              <a:off x="263352" y="4760879"/>
              <a:ext cx="648063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55">
              <a:extLst>
                <a:ext uri="{FF2B5EF4-FFF2-40B4-BE49-F238E27FC236}">
                  <a16:creationId xmlns:a16="http://schemas.microsoft.com/office/drawing/2014/main" id="{C729060F-43A0-4B73-8479-EE43D7FA7835}"/>
                </a:ext>
              </a:extLst>
            </p:cNvPr>
            <p:cNvCxnSpPr/>
            <p:nvPr/>
          </p:nvCxnSpPr>
          <p:spPr>
            <a:xfrm>
              <a:off x="263352" y="4797823"/>
              <a:ext cx="413304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그룹 64">
            <a:extLst>
              <a:ext uri="{FF2B5EF4-FFF2-40B4-BE49-F238E27FC236}">
                <a16:creationId xmlns:a16="http://schemas.microsoft.com/office/drawing/2014/main" id="{5E2FD4A8-DB5A-4F4E-A6D8-69307A9232DE}"/>
              </a:ext>
            </a:extLst>
          </p:cNvPr>
          <p:cNvGrpSpPr/>
          <p:nvPr/>
        </p:nvGrpSpPr>
        <p:grpSpPr>
          <a:xfrm>
            <a:off x="1011238" y="2417960"/>
            <a:ext cx="1645423" cy="1107514"/>
            <a:chOff x="1524266" y="3554343"/>
            <a:chExt cx="2016224" cy="1713829"/>
          </a:xfrm>
        </p:grpSpPr>
        <p:sp>
          <p:nvSpPr>
            <p:cNvPr id="36" name="직사각형 60">
              <a:extLst>
                <a:ext uri="{FF2B5EF4-FFF2-40B4-BE49-F238E27FC236}">
                  <a16:creationId xmlns:a16="http://schemas.microsoft.com/office/drawing/2014/main" id="{1A1A7990-A185-4F53-B49F-EEAD473EC05C}"/>
                </a:ext>
              </a:extLst>
            </p:cNvPr>
            <p:cNvSpPr/>
            <p:nvPr/>
          </p:nvSpPr>
          <p:spPr>
            <a:xfrm>
              <a:off x="2246161" y="4903351"/>
              <a:ext cx="572434" cy="301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61">
              <a:extLst>
                <a:ext uri="{FF2B5EF4-FFF2-40B4-BE49-F238E27FC236}">
                  <a16:creationId xmlns:a16="http://schemas.microsoft.com/office/drawing/2014/main" id="{F3BFF6D2-EB52-434E-9C9C-641813FBDB2C}"/>
                </a:ext>
              </a:extLst>
            </p:cNvPr>
            <p:cNvSpPr/>
            <p:nvPr/>
          </p:nvSpPr>
          <p:spPr>
            <a:xfrm>
              <a:off x="1524266" y="3554343"/>
              <a:ext cx="2016224" cy="1410726"/>
            </a:xfrm>
            <a:prstGeom prst="roundRect">
              <a:avLst>
                <a:gd name="adj" fmla="val 694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62">
              <a:extLst>
                <a:ext uri="{FF2B5EF4-FFF2-40B4-BE49-F238E27FC236}">
                  <a16:creationId xmlns:a16="http://schemas.microsoft.com/office/drawing/2014/main" id="{486CCA28-BA98-4311-955E-F4D65E5CFB57}"/>
                </a:ext>
              </a:extLst>
            </p:cNvPr>
            <p:cNvSpPr/>
            <p:nvPr/>
          </p:nvSpPr>
          <p:spPr>
            <a:xfrm>
              <a:off x="1600466" y="3645025"/>
              <a:ext cx="1863824" cy="1258326"/>
            </a:xfrm>
            <a:prstGeom prst="roundRect">
              <a:avLst>
                <a:gd name="adj" fmla="val 6944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badi" panose="020B0604020202020204" pitchFamily="34" charset="0"/>
                </a:rPr>
                <a:t>Hello</a:t>
              </a:r>
              <a:endParaRPr lang="ko-KR" altLang="en-US" dirty="0">
                <a:latin typeface="Abadi" panose="020B0604020202020204" pitchFamily="34" charset="0"/>
              </a:endParaRPr>
            </a:p>
          </p:txBody>
        </p:sp>
        <p:sp>
          <p:nvSpPr>
            <p:cNvPr id="39" name="직사각형 63">
              <a:extLst>
                <a:ext uri="{FF2B5EF4-FFF2-40B4-BE49-F238E27FC236}">
                  <a16:creationId xmlns:a16="http://schemas.microsoft.com/office/drawing/2014/main" id="{0A0AB5D8-1555-4CF6-B92D-24EF98D91D27}"/>
                </a:ext>
              </a:extLst>
            </p:cNvPr>
            <p:cNvSpPr/>
            <p:nvPr/>
          </p:nvSpPr>
          <p:spPr>
            <a:xfrm>
              <a:off x="1740694" y="5201835"/>
              <a:ext cx="1583367" cy="663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자유형: 도형 65">
            <a:extLst>
              <a:ext uri="{FF2B5EF4-FFF2-40B4-BE49-F238E27FC236}">
                <a16:creationId xmlns:a16="http://schemas.microsoft.com/office/drawing/2014/main" id="{2EDC39A1-BD71-4B85-AC59-4495097741BE}"/>
              </a:ext>
            </a:extLst>
          </p:cNvPr>
          <p:cNvSpPr/>
          <p:nvPr/>
        </p:nvSpPr>
        <p:spPr>
          <a:xfrm>
            <a:off x="6804790" y="2843546"/>
            <a:ext cx="1036320" cy="404237"/>
          </a:xfrm>
          <a:custGeom>
            <a:avLst/>
            <a:gdLst>
              <a:gd name="connsiteX0" fmla="*/ 0 w 1036320"/>
              <a:gd name="connsiteY0" fmla="*/ 0 h 609600"/>
              <a:gd name="connsiteX1" fmla="*/ 609600 w 1036320"/>
              <a:gd name="connsiteY1" fmla="*/ 76200 h 609600"/>
              <a:gd name="connsiteX2" fmla="*/ 944880 w 1036320"/>
              <a:gd name="connsiteY2" fmla="*/ 335280 h 609600"/>
              <a:gd name="connsiteX3" fmla="*/ 1036320 w 1036320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6320" h="609600">
                <a:moveTo>
                  <a:pt x="0" y="0"/>
                </a:moveTo>
                <a:cubicBezTo>
                  <a:pt x="226060" y="10160"/>
                  <a:pt x="452120" y="20320"/>
                  <a:pt x="609600" y="76200"/>
                </a:cubicBezTo>
                <a:cubicBezTo>
                  <a:pt x="767080" y="132080"/>
                  <a:pt x="873760" y="246380"/>
                  <a:pt x="944880" y="335280"/>
                </a:cubicBezTo>
                <a:cubicBezTo>
                  <a:pt x="1016000" y="424180"/>
                  <a:pt x="1018540" y="599440"/>
                  <a:pt x="1036320" y="60960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84">
            <a:extLst>
              <a:ext uri="{FF2B5EF4-FFF2-40B4-BE49-F238E27FC236}">
                <a16:creationId xmlns:a16="http://schemas.microsoft.com/office/drawing/2014/main" id="{3215BE34-93C0-4798-AF90-ECA95E1FC928}"/>
              </a:ext>
            </a:extLst>
          </p:cNvPr>
          <p:cNvSpPr/>
          <p:nvPr/>
        </p:nvSpPr>
        <p:spPr>
          <a:xfrm flipH="1">
            <a:off x="9801841" y="4489535"/>
            <a:ext cx="363661" cy="350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25">
            <a:extLst>
              <a:ext uri="{FF2B5EF4-FFF2-40B4-BE49-F238E27FC236}">
                <a16:creationId xmlns:a16="http://schemas.microsoft.com/office/drawing/2014/main" id="{DA33C54C-01D9-4B86-B78D-7CE4705EDD12}"/>
              </a:ext>
            </a:extLst>
          </p:cNvPr>
          <p:cNvSpPr txBox="1"/>
          <p:nvPr/>
        </p:nvSpPr>
        <p:spPr>
          <a:xfrm flipH="1">
            <a:off x="3932784" y="3672939"/>
            <a:ext cx="10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Hello</a:t>
            </a:r>
            <a:endParaRPr lang="ko-KR" altLang="en-US" sz="1600" dirty="0"/>
          </a:p>
        </p:txBody>
      </p:sp>
      <p:sp>
        <p:nvSpPr>
          <p:cNvPr id="43" name="직사각형 86">
            <a:extLst>
              <a:ext uri="{FF2B5EF4-FFF2-40B4-BE49-F238E27FC236}">
                <a16:creationId xmlns:a16="http://schemas.microsoft.com/office/drawing/2014/main" id="{F89C54C8-5440-481F-8813-8A8679E51348}"/>
              </a:ext>
            </a:extLst>
          </p:cNvPr>
          <p:cNvSpPr/>
          <p:nvPr/>
        </p:nvSpPr>
        <p:spPr>
          <a:xfrm flipH="1">
            <a:off x="5282901" y="3770583"/>
            <a:ext cx="1708140" cy="447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2">
                    <a:lumMod val="90000"/>
                    <a:lumOff val="10000"/>
                  </a:schemeClr>
                </a:solidFill>
              </a:rPr>
              <a:t>fputs</a:t>
            </a:r>
            <a:r>
              <a:rPr lang="en-US" altLang="ko-KR" dirty="0">
                <a:ln w="0"/>
                <a:solidFill>
                  <a:schemeClr val="tx2">
                    <a:lumMod val="90000"/>
                    <a:lumOff val="10000"/>
                  </a:schemeClr>
                </a:solidFill>
              </a:rPr>
              <a:t>(…)</a:t>
            </a:r>
            <a:endParaRPr lang="ko-KR" altLang="en-US" dirty="0">
              <a:ln w="0"/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4" name="직사각형 87">
            <a:extLst>
              <a:ext uri="{FF2B5EF4-FFF2-40B4-BE49-F238E27FC236}">
                <a16:creationId xmlns:a16="http://schemas.microsoft.com/office/drawing/2014/main" id="{8FCB557C-3230-400F-BE0B-505CE29D12A6}"/>
              </a:ext>
            </a:extLst>
          </p:cNvPr>
          <p:cNvSpPr/>
          <p:nvPr/>
        </p:nvSpPr>
        <p:spPr>
          <a:xfrm flipH="1">
            <a:off x="8361681" y="4489535"/>
            <a:ext cx="1440160" cy="3504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88">
            <a:extLst>
              <a:ext uri="{FF2B5EF4-FFF2-40B4-BE49-F238E27FC236}">
                <a16:creationId xmlns:a16="http://schemas.microsoft.com/office/drawing/2014/main" id="{1670455A-0C23-4DAB-BCD0-9F22B9CD01F9}"/>
              </a:ext>
            </a:extLst>
          </p:cNvPr>
          <p:cNvCxnSpPr>
            <a:cxnSpLocks/>
          </p:cNvCxnSpPr>
          <p:nvPr/>
        </p:nvCxnSpPr>
        <p:spPr>
          <a:xfrm flipH="1">
            <a:off x="8937745" y="4489535"/>
            <a:ext cx="0" cy="350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89">
            <a:extLst>
              <a:ext uri="{FF2B5EF4-FFF2-40B4-BE49-F238E27FC236}">
                <a16:creationId xmlns:a16="http://schemas.microsoft.com/office/drawing/2014/main" id="{D769DD65-F260-414D-AFA3-D03866E6DAEC}"/>
              </a:ext>
            </a:extLst>
          </p:cNvPr>
          <p:cNvCxnSpPr>
            <a:cxnSpLocks/>
          </p:cNvCxnSpPr>
          <p:nvPr/>
        </p:nvCxnSpPr>
        <p:spPr>
          <a:xfrm flipH="1">
            <a:off x="9225777" y="4489535"/>
            <a:ext cx="0" cy="350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90">
            <a:extLst>
              <a:ext uri="{FF2B5EF4-FFF2-40B4-BE49-F238E27FC236}">
                <a16:creationId xmlns:a16="http://schemas.microsoft.com/office/drawing/2014/main" id="{F8DC5BF1-2346-41FD-AC70-329A86C2B8DF}"/>
              </a:ext>
            </a:extLst>
          </p:cNvPr>
          <p:cNvCxnSpPr>
            <a:cxnSpLocks/>
          </p:cNvCxnSpPr>
          <p:nvPr/>
        </p:nvCxnSpPr>
        <p:spPr>
          <a:xfrm flipH="1">
            <a:off x="8649713" y="4489535"/>
            <a:ext cx="0" cy="350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91">
            <a:extLst>
              <a:ext uri="{FF2B5EF4-FFF2-40B4-BE49-F238E27FC236}">
                <a16:creationId xmlns:a16="http://schemas.microsoft.com/office/drawing/2014/main" id="{A3E34A32-75A9-4AE6-9B19-0684BD09FC88}"/>
              </a:ext>
            </a:extLst>
          </p:cNvPr>
          <p:cNvCxnSpPr>
            <a:cxnSpLocks/>
          </p:cNvCxnSpPr>
          <p:nvPr/>
        </p:nvCxnSpPr>
        <p:spPr>
          <a:xfrm flipH="1">
            <a:off x="9513809" y="4489535"/>
            <a:ext cx="0" cy="350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9686728-FEDB-43D4-9B13-6F148E8EABB2}"/>
              </a:ext>
            </a:extLst>
          </p:cNvPr>
          <p:cNvSpPr txBox="1"/>
          <p:nvPr/>
        </p:nvSpPr>
        <p:spPr>
          <a:xfrm flipH="1">
            <a:off x="8361681" y="448953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   e    l     </a:t>
            </a:r>
            <a:r>
              <a:rPr lang="en-US" altLang="ko-KR" dirty="0" err="1"/>
              <a:t>l</a:t>
            </a:r>
            <a:r>
              <a:rPr lang="en-US" altLang="ko-KR" dirty="0"/>
              <a:t>   o  </a:t>
            </a:r>
            <a:r>
              <a:rPr lang="en-US" altLang="ko-KR" dirty="0">
                <a:solidFill>
                  <a:sysClr val="windowText" lastClr="000000"/>
                </a:solidFill>
              </a:rPr>
              <a:t> \0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Box 55">
            <a:extLst>
              <a:ext uri="{FF2B5EF4-FFF2-40B4-BE49-F238E27FC236}">
                <a16:creationId xmlns:a16="http://schemas.microsoft.com/office/drawing/2014/main" id="{8B726587-9883-4FAE-AB06-36D7387B9332}"/>
              </a:ext>
            </a:extLst>
          </p:cNvPr>
          <p:cNvSpPr txBox="1"/>
          <p:nvPr/>
        </p:nvSpPr>
        <p:spPr>
          <a:xfrm flipH="1">
            <a:off x="8342987" y="4827518"/>
            <a:ext cx="10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Memory</a:t>
            </a:r>
            <a:endParaRPr lang="ko-KR" altLang="en-US" sz="1600" dirty="0"/>
          </a:p>
        </p:txBody>
      </p:sp>
      <p:sp>
        <p:nvSpPr>
          <p:cNvPr id="51" name="말풍선: 타원형 94">
            <a:extLst>
              <a:ext uri="{FF2B5EF4-FFF2-40B4-BE49-F238E27FC236}">
                <a16:creationId xmlns:a16="http://schemas.microsoft.com/office/drawing/2014/main" id="{3F90D538-A2D4-4E4F-951D-5A46A57CD112}"/>
              </a:ext>
            </a:extLst>
          </p:cNvPr>
          <p:cNvSpPr/>
          <p:nvPr/>
        </p:nvSpPr>
        <p:spPr>
          <a:xfrm>
            <a:off x="9549813" y="3329602"/>
            <a:ext cx="2376264" cy="813633"/>
          </a:xfrm>
          <a:prstGeom prst="wedgeEllipseCallout">
            <a:avLst>
              <a:gd name="adj1" fmla="val -26688"/>
              <a:gd name="adj2" fmla="val 12939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NULL</a:t>
            </a:r>
            <a:r>
              <a:rPr lang="ko-KR" altLang="en-US" dirty="0">
                <a:solidFill>
                  <a:sysClr val="windowText" lastClr="000000"/>
                </a:solidFill>
              </a:rPr>
              <a:t>을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버림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grpSp>
        <p:nvGrpSpPr>
          <p:cNvPr id="52" name="그룹 95">
            <a:extLst>
              <a:ext uri="{FF2B5EF4-FFF2-40B4-BE49-F238E27FC236}">
                <a16:creationId xmlns:a16="http://schemas.microsoft.com/office/drawing/2014/main" id="{54C1E60E-0217-48C3-8DDE-157A7E8FC539}"/>
              </a:ext>
            </a:extLst>
          </p:cNvPr>
          <p:cNvGrpSpPr/>
          <p:nvPr/>
        </p:nvGrpSpPr>
        <p:grpSpPr>
          <a:xfrm flipH="1">
            <a:off x="3423362" y="4026882"/>
            <a:ext cx="1839989" cy="72008"/>
            <a:chOff x="2077460" y="4488694"/>
            <a:chExt cx="1839989" cy="72008"/>
          </a:xfrm>
        </p:grpSpPr>
        <p:sp>
          <p:nvSpPr>
            <p:cNvPr id="53" name="이등변 삼각형 96">
              <a:extLst>
                <a:ext uri="{FF2B5EF4-FFF2-40B4-BE49-F238E27FC236}">
                  <a16:creationId xmlns:a16="http://schemas.microsoft.com/office/drawing/2014/main" id="{DAD0BF3E-541A-421D-B00B-DBAB1C15D5B1}"/>
                </a:ext>
              </a:extLst>
            </p:cNvPr>
            <p:cNvSpPr/>
            <p:nvPr/>
          </p:nvSpPr>
          <p:spPr>
            <a:xfrm rot="5400000">
              <a:off x="3773003" y="4416256"/>
              <a:ext cx="72008" cy="21688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97">
              <a:extLst>
                <a:ext uri="{FF2B5EF4-FFF2-40B4-BE49-F238E27FC236}">
                  <a16:creationId xmlns:a16="http://schemas.microsoft.com/office/drawing/2014/main" id="{D3DBEBCF-515F-4322-A4C8-2D3B5A0755E3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 flipH="1">
              <a:off x="2077460" y="4524698"/>
              <a:ext cx="16231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이등변 삼각형 98">
            <a:extLst>
              <a:ext uri="{FF2B5EF4-FFF2-40B4-BE49-F238E27FC236}">
                <a16:creationId xmlns:a16="http://schemas.microsoft.com/office/drawing/2014/main" id="{4B355822-2672-4392-9846-285ACE01090E}"/>
              </a:ext>
            </a:extLst>
          </p:cNvPr>
          <p:cNvSpPr/>
          <p:nvPr/>
        </p:nvSpPr>
        <p:spPr>
          <a:xfrm rot="16200000" flipH="1">
            <a:off x="7328217" y="3954444"/>
            <a:ext cx="72008" cy="21688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자유형: 도형 99">
            <a:extLst>
              <a:ext uri="{FF2B5EF4-FFF2-40B4-BE49-F238E27FC236}">
                <a16:creationId xmlns:a16="http://schemas.microsoft.com/office/drawing/2014/main" id="{65D5C02E-C872-4E39-BFE1-2C5B6E2FEE5C}"/>
              </a:ext>
            </a:extLst>
          </p:cNvPr>
          <p:cNvSpPr/>
          <p:nvPr/>
        </p:nvSpPr>
        <p:spPr>
          <a:xfrm>
            <a:off x="7457142" y="4064468"/>
            <a:ext cx="1036320" cy="404237"/>
          </a:xfrm>
          <a:custGeom>
            <a:avLst/>
            <a:gdLst>
              <a:gd name="connsiteX0" fmla="*/ 0 w 1036320"/>
              <a:gd name="connsiteY0" fmla="*/ 0 h 609600"/>
              <a:gd name="connsiteX1" fmla="*/ 609600 w 1036320"/>
              <a:gd name="connsiteY1" fmla="*/ 76200 h 609600"/>
              <a:gd name="connsiteX2" fmla="*/ 944880 w 1036320"/>
              <a:gd name="connsiteY2" fmla="*/ 335280 h 609600"/>
              <a:gd name="connsiteX3" fmla="*/ 1036320 w 1036320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6320" h="609600">
                <a:moveTo>
                  <a:pt x="0" y="0"/>
                </a:moveTo>
                <a:cubicBezTo>
                  <a:pt x="226060" y="10160"/>
                  <a:pt x="452120" y="20320"/>
                  <a:pt x="609600" y="76200"/>
                </a:cubicBezTo>
                <a:cubicBezTo>
                  <a:pt x="767080" y="132080"/>
                  <a:pt x="873760" y="246380"/>
                  <a:pt x="944880" y="335280"/>
                </a:cubicBezTo>
                <a:cubicBezTo>
                  <a:pt x="1016000" y="424180"/>
                  <a:pt x="1018540" y="599440"/>
                  <a:pt x="1036320" y="60960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말풍선: 타원형 100">
            <a:extLst>
              <a:ext uri="{FF2B5EF4-FFF2-40B4-BE49-F238E27FC236}">
                <a16:creationId xmlns:a16="http://schemas.microsoft.com/office/drawing/2014/main" id="{193BDA26-5EAA-47C1-ACFF-181C17BCB859}"/>
              </a:ext>
            </a:extLst>
          </p:cNvPr>
          <p:cNvSpPr/>
          <p:nvPr/>
        </p:nvSpPr>
        <p:spPr>
          <a:xfrm>
            <a:off x="3614323" y="4657736"/>
            <a:ext cx="2537034" cy="1475626"/>
          </a:xfrm>
          <a:prstGeom prst="wedgeEllipseCallout">
            <a:avLst>
              <a:gd name="adj1" fmla="val -27572"/>
              <a:gd name="adj2" fmla="val -9516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Newline</a:t>
            </a:r>
            <a:r>
              <a:rPr lang="ko-KR" altLang="en-US" dirty="0">
                <a:solidFill>
                  <a:sysClr val="windowText" lastClr="000000"/>
                </a:solidFill>
              </a:rPr>
              <a:t>이 없음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(String data </a:t>
            </a:r>
            <a:r>
              <a:rPr lang="ko-KR" altLang="en-US" dirty="0">
                <a:solidFill>
                  <a:sysClr val="windowText" lastClr="000000"/>
                </a:solidFill>
              </a:rPr>
              <a:t>안에 있지 않는 한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3908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E72C-7627-4FF9-B7EE-00A926F9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C947B-03E6-41E2-80C0-D607AAAA3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fputs</a:t>
            </a:r>
            <a:r>
              <a:rPr lang="en-US" dirty="0"/>
              <a:t>() </a:t>
            </a:r>
            <a:r>
              <a:rPr lang="ko-KR" altLang="en-US" dirty="0"/>
              <a:t>예제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278B8-632D-4307-BA58-272EAA51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7970E-AC58-47AA-A7DD-748C58D8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C0FB54-B37F-4057-A361-FFC21A8BB637}"/>
              </a:ext>
            </a:extLst>
          </p:cNvPr>
          <p:cNvSpPr/>
          <p:nvPr/>
        </p:nvSpPr>
        <p:spPr>
          <a:xfrm>
            <a:off x="1666240" y="1945498"/>
            <a:ext cx="6096000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FILE *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"test.txt"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*data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"to be\n"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"or not\n"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"to be\n"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"w"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   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fputs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B290536-0449-4C91-AAB7-CE944BA8BCEC}"/>
              </a:ext>
            </a:extLst>
          </p:cNvPr>
          <p:cNvGrpSpPr/>
          <p:nvPr/>
        </p:nvGrpSpPr>
        <p:grpSpPr>
          <a:xfrm>
            <a:off x="6586639" y="4820503"/>
            <a:ext cx="2660464" cy="1133554"/>
            <a:chOff x="5596685" y="4636965"/>
            <a:chExt cx="4033958" cy="2267108"/>
          </a:xfrm>
          <a:solidFill>
            <a:srgbClr val="CEF2CF"/>
          </a:solidFill>
        </p:grpSpPr>
        <p:sp>
          <p:nvSpPr>
            <p:cNvPr id="8" name="AutoShape 4">
              <a:extLst>
                <a:ext uri="{FF2B5EF4-FFF2-40B4-BE49-F238E27FC236}">
                  <a16:creationId xmlns:a16="http://schemas.microsoft.com/office/drawing/2014/main" id="{956F0E99-9428-4E7B-BD6D-7B0C16D10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6685" y="4636965"/>
              <a:ext cx="3955699" cy="2267108"/>
            </a:xfrm>
            <a:prstGeom prst="flowChartDocument">
              <a:avLst/>
            </a:pr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altLang="ko-KR" sz="1400" dirty="0"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E401C3-BD54-4FFC-9B4F-B92B06F9F8DA}"/>
                </a:ext>
              </a:extLst>
            </p:cNvPr>
            <p:cNvSpPr txBox="1"/>
            <p:nvPr/>
          </p:nvSpPr>
          <p:spPr>
            <a:xfrm>
              <a:off x="5674944" y="4644789"/>
              <a:ext cx="3955699" cy="1215718"/>
            </a:xfrm>
            <a:prstGeom prst="rect">
              <a:avLst/>
            </a:pr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  <a:latin typeface="Arial" charset="0"/>
                  <a:ea typeface="바탕" pitchFamily="18" charset="-127"/>
                </a:rPr>
                <a:t>/* test.txt file contents */</a:t>
              </a:r>
            </a:p>
            <a:p>
              <a:r>
                <a:rPr lang="en-US" altLang="ko-KR" sz="1600" dirty="0">
                  <a:solidFill>
                    <a:srgbClr val="000000"/>
                  </a:solidFill>
                  <a:latin typeface="Arial" charset="0"/>
                  <a:ea typeface="바탕" pitchFamily="18" charset="-127"/>
                </a:rPr>
                <a:t>to be</a:t>
              </a:r>
            </a:p>
            <a:p>
              <a:r>
                <a:rPr lang="en-US" altLang="ko-KR" sz="1600" dirty="0">
                  <a:solidFill>
                    <a:srgbClr val="000000"/>
                  </a:solidFill>
                  <a:latin typeface="Arial" charset="0"/>
                  <a:ea typeface="바탕" pitchFamily="18" charset="-127"/>
                </a:rPr>
                <a:t>or not</a:t>
              </a:r>
            </a:p>
            <a:p>
              <a:r>
                <a:rPr lang="en-US" altLang="ko-KR" sz="1600" dirty="0">
                  <a:solidFill>
                    <a:srgbClr val="000000"/>
                  </a:solidFill>
                  <a:latin typeface="Arial" charset="0"/>
                  <a:ea typeface="바탕" pitchFamily="18" charset="-127"/>
                </a:rPr>
                <a:t>to be</a:t>
              </a:r>
              <a:endParaRPr lang="ko-KR" altLang="en-US" sz="1600" dirty="0"/>
            </a:p>
            <a:p>
              <a:pPr algn="just"/>
              <a:endParaRPr lang="en-US" altLang="ko-KR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492833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EA72-C51F-484A-8DB4-AADFBB7D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B434-E56C-450E-836A-A21384B3A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fputs</a:t>
            </a:r>
            <a:r>
              <a:rPr lang="en-US" dirty="0"/>
              <a:t>()</a:t>
            </a:r>
            <a:r>
              <a:rPr lang="ko-KR" altLang="en-US" dirty="0"/>
              <a:t>예제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D3FD9-1EDF-4377-A2B6-D3C268DA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ED16B-982A-4B76-9FD2-AB1F20DE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574EAC-D632-4E9F-9901-8E9E649B3E66}"/>
              </a:ext>
            </a:extLst>
          </p:cNvPr>
          <p:cNvSpPr/>
          <p:nvPr/>
        </p:nvSpPr>
        <p:spPr>
          <a:xfrm>
            <a:off x="1798320" y="1728787"/>
            <a:ext cx="6096000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FILE 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"test.txt"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*data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"to be\n"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"or not\n"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"to be\n"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fputs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순서도: 문서 8">
            <a:extLst>
              <a:ext uri="{FF2B5EF4-FFF2-40B4-BE49-F238E27FC236}">
                <a16:creationId xmlns:a16="http://schemas.microsoft.com/office/drawing/2014/main" id="{3BB169C5-1A72-4585-A8F5-7AB3261C7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913" y="4582339"/>
            <a:ext cx="2056973" cy="1184791"/>
          </a:xfrm>
          <a:prstGeom prst="flowChartDocument">
            <a:avLst/>
          </a:prstGeom>
          <a:solidFill>
            <a:srgbClr val="CEF2CF"/>
          </a:solidFill>
          <a:ln w="2857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Arial" charset="0"/>
                <a:ea typeface="바탕" pitchFamily="18" charset="-127"/>
              </a:rPr>
              <a:t>/* test.txt file contents */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to be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r not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 be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5978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6ECC-0ED5-4521-9436-22D1EFB37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0663-4472-4D23-A968-BF4BFB68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fputs</a:t>
            </a:r>
            <a:r>
              <a:rPr lang="en-US" dirty="0"/>
              <a:t>()</a:t>
            </a:r>
            <a:r>
              <a:rPr lang="ko-KR" altLang="en-US" dirty="0"/>
              <a:t>예제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622F6-69CF-4708-8BFB-B1D87FB1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D7947-EE56-4369-BC21-FFC2230F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B4F855-9015-4009-984F-7C134B5DE521}"/>
              </a:ext>
            </a:extLst>
          </p:cNvPr>
          <p:cNvSpPr/>
          <p:nvPr/>
        </p:nvSpPr>
        <p:spPr>
          <a:xfrm>
            <a:off x="838200" y="2021900"/>
            <a:ext cx="743204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"Necessity Is the Mother of Invention."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str;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fputs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fputs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fputs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4C9704CD-C0D4-410F-B868-882A0E4CA9D2}"/>
              </a:ext>
            </a:extLst>
          </p:cNvPr>
          <p:cNvSpPr/>
          <p:nvPr/>
        </p:nvSpPr>
        <p:spPr>
          <a:xfrm>
            <a:off x="8566240" y="2814320"/>
            <a:ext cx="3225310" cy="1229360"/>
          </a:xfrm>
          <a:prstGeom prst="wedgeRoundRectCallout">
            <a:avLst>
              <a:gd name="adj1" fmla="val -189022"/>
              <a:gd name="adj2" fmla="val 381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dirty="0">
                <a:ea typeface="굴림" pitchFamily="50" charset="-127"/>
              </a:rPr>
              <a:t>같은 의미</a:t>
            </a:r>
            <a:r>
              <a:rPr lang="en-US" altLang="ko-KR" dirty="0">
                <a:ea typeface="굴림" pitchFamily="50" charset="-127"/>
              </a:rPr>
              <a:t>:</a:t>
            </a:r>
          </a:p>
          <a:p>
            <a:pPr algn="ctr">
              <a:defRPr/>
            </a:pPr>
            <a:r>
              <a:rPr lang="en-US" altLang="ko-KR" dirty="0" err="1">
                <a:ea typeface="굴림" pitchFamily="50" charset="-127"/>
              </a:rPr>
              <a:t>fputs</a:t>
            </a:r>
            <a:r>
              <a:rPr lang="en-US" altLang="ko-KR" dirty="0">
                <a:ea typeface="굴림" pitchFamily="50" charset="-127"/>
              </a:rPr>
              <a:t>(</a:t>
            </a:r>
            <a:r>
              <a:rPr lang="en-US" altLang="ko-KR" dirty="0" err="1">
                <a:ea typeface="굴림" pitchFamily="50" charset="-127"/>
              </a:rPr>
              <a:t>strcat</a:t>
            </a:r>
            <a:r>
              <a:rPr lang="en-US" altLang="ko-KR" dirty="0">
                <a:ea typeface="굴림" pitchFamily="50" charset="-127"/>
              </a:rPr>
              <a:t>(str, “\n”), </a:t>
            </a:r>
            <a:r>
              <a:rPr lang="en-US" altLang="ko-KR" dirty="0" err="1">
                <a:ea typeface="굴림" pitchFamily="50" charset="-127"/>
              </a:rPr>
              <a:t>stdout</a:t>
            </a:r>
            <a:r>
              <a:rPr lang="en-US" altLang="ko-KR" dirty="0">
                <a:ea typeface="굴림" pitchFamily="50" charset="-127"/>
              </a:rPr>
              <a:t>);</a:t>
            </a:r>
          </a:p>
          <a:p>
            <a:pPr algn="ctr"/>
            <a:endParaRPr lang="en-US" dirty="0"/>
          </a:p>
        </p:txBody>
      </p:sp>
      <p:sp>
        <p:nvSpPr>
          <p:cNvPr id="10" name="AutoShape 16">
            <a:extLst>
              <a:ext uri="{FF2B5EF4-FFF2-40B4-BE49-F238E27FC236}">
                <a16:creationId xmlns:a16="http://schemas.microsoft.com/office/drawing/2014/main" id="{25C5B4AF-B3F2-4398-905B-2B414B51F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899" y="5010328"/>
            <a:ext cx="3888432" cy="1008062"/>
          </a:xfrm>
          <a:prstGeom prst="flowChartDocument">
            <a:avLst/>
          </a:prstGeom>
          <a:solidFill>
            <a:srgbClr val="CEF2CF"/>
          </a:solidFill>
          <a:ln w="28575" algn="ctr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Necessity Is the Mother of Invention.</a:t>
            </a:r>
          </a:p>
          <a:p>
            <a:pPr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the Mother of Invention.</a:t>
            </a:r>
          </a:p>
        </p:txBody>
      </p:sp>
    </p:spTree>
    <p:extLst>
      <p:ext uri="{BB962C8B-B14F-4D97-AF65-F5344CB8AC3E}">
        <p14:creationId xmlns:p14="http://schemas.microsoft.com/office/powerpoint/2010/main" val="33103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6FC1-DFDF-4DBF-ABD9-845C983D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55A6F-34F7-4D6A-8175-EBA81136D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fputs</a:t>
            </a:r>
            <a:r>
              <a:rPr lang="en-US" dirty="0"/>
              <a:t>()</a:t>
            </a:r>
            <a:r>
              <a:rPr lang="ko-KR" altLang="en-US" dirty="0"/>
              <a:t>예제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2482A-EB8F-4995-9D09-E627E238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D07C7-E258-4F64-B743-94F60847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5865F1-FEDD-402E-95C1-14773CCA4539}"/>
              </a:ext>
            </a:extLst>
          </p:cNvPr>
          <p:cNvSpPr/>
          <p:nvPr/>
        </p:nvSpPr>
        <p:spPr>
          <a:xfrm>
            <a:off x="3718560" y="1278037"/>
            <a:ext cx="6096000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 Copy file ‘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testin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’ to file ‘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test.out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’ 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FILE 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*op;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line[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],c;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testin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op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testout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fgets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(line,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!=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fputs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line,op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putchar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(‘\n’);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 Print file double spaced */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(op);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8561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0DCFB-3BB2-45BE-999D-3EC6BB13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00896-1F4A-42D8-ACFF-35C82F93B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fputs</a:t>
            </a:r>
            <a:r>
              <a:rPr lang="en-US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0BC3C-735D-45B9-AFE0-3A7FE65D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6E908-6529-4AD1-816B-EFAEF578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F71DB6-E8F1-43FB-8591-7EFAFF38EFDA}"/>
              </a:ext>
            </a:extLst>
          </p:cNvPr>
          <p:cNvSpPr/>
          <p:nvPr/>
        </p:nvSpPr>
        <p:spPr>
          <a:xfrm>
            <a:off x="2712720" y="1445339"/>
            <a:ext cx="6512560" cy="5047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/* Adds two spaces to the left margin and 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writes line to file */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FILE*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81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(!(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"data.txt"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"w"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))) 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aCould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not open output file.\n"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exit (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fgets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 stdin))  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fputc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 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fputc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 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fputs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  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5506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C10C-E26D-4CF2-B94D-994AA1CC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B8015-F6FF-4B59-9AF8-22BFCC2E5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447"/>
            <a:ext cx="10515600" cy="5052516"/>
          </a:xfrm>
        </p:spPr>
        <p:txBody>
          <a:bodyPr/>
          <a:lstStyle/>
          <a:p>
            <a:r>
              <a:rPr lang="ko-KR" altLang="en-US" dirty="0"/>
              <a:t>앞의 실습문제를 수정</a:t>
            </a:r>
            <a:endParaRPr lang="en-US" altLang="ko-KR" dirty="0"/>
          </a:p>
          <a:p>
            <a:pPr lvl="1"/>
            <a:r>
              <a:rPr lang="en-US" dirty="0"/>
              <a:t>Newline </a:t>
            </a:r>
            <a:r>
              <a:rPr lang="ko-KR" altLang="en-US" dirty="0"/>
              <a:t>입출력을 이용할 것</a:t>
            </a:r>
            <a:endParaRPr lang="en-US" altLang="ko-KR" dirty="0"/>
          </a:p>
          <a:p>
            <a:pPr lvl="1"/>
            <a:r>
              <a:rPr lang="en-US" dirty="0" err="1"/>
              <a:t>Double_space</a:t>
            </a:r>
            <a:r>
              <a:rPr lang="en-US" dirty="0"/>
              <a:t>()</a:t>
            </a:r>
            <a:r>
              <a:rPr lang="ko-KR" altLang="en-US" dirty="0"/>
              <a:t>함수 수정</a:t>
            </a:r>
            <a:endParaRPr lang="en-US" altLang="ko-KR" dirty="0"/>
          </a:p>
          <a:p>
            <a:pPr lvl="2"/>
            <a:r>
              <a:rPr lang="en-US" dirty="0" err="1"/>
              <a:t>Fgets</a:t>
            </a:r>
            <a:r>
              <a:rPr lang="en-US" dirty="0"/>
              <a:t>()</a:t>
            </a:r>
            <a:r>
              <a:rPr lang="ko-KR" altLang="en-US" dirty="0"/>
              <a:t>와 </a:t>
            </a:r>
            <a:r>
              <a:rPr lang="en-US" altLang="ko-KR" dirty="0" err="1"/>
              <a:t>fputs</a:t>
            </a:r>
            <a:r>
              <a:rPr lang="en-US" altLang="ko-KR" dirty="0"/>
              <a:t>() </a:t>
            </a:r>
            <a:r>
              <a:rPr lang="ko-KR" altLang="en-US" dirty="0"/>
              <a:t>함수를 이용하여 파일 복사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6A029-50BF-44CB-B931-2175CBDC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6AB8C-8E31-4AED-BDCE-EFC89DF4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5AC0F8-57C2-4797-AFE0-D0641AE61A6A}"/>
              </a:ext>
            </a:extLst>
          </p:cNvPr>
          <p:cNvSpPr/>
          <p:nvPr/>
        </p:nvSpPr>
        <p:spPr>
          <a:xfrm>
            <a:off x="1818640" y="2842257"/>
            <a:ext cx="8879840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FILE *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*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) {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nError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: %s\n"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]);   exit(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); 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/* open for reading */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"w"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);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/* open for writing */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double_space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   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7514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48F47-6DEF-4816-A44C-E0F7670E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buffering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2D3E-A7CC-44F8-ACD6-A1CC978F4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Buffering</a:t>
            </a:r>
          </a:p>
          <a:p>
            <a:pPr lvl="1"/>
            <a:r>
              <a:rPr lang="ko-KR" altLang="en-US" dirty="0"/>
              <a:t>데이터를 </a:t>
            </a:r>
            <a:r>
              <a:rPr lang="en-US" altLang="ko-KR" dirty="0"/>
              <a:t>stream</a:t>
            </a:r>
            <a:r>
              <a:rPr lang="ko-KR" altLang="en-US" dirty="0"/>
              <a:t>에 </a:t>
            </a:r>
            <a:r>
              <a:rPr lang="en-US" altLang="ko-KR" dirty="0"/>
              <a:t>write</a:t>
            </a:r>
            <a:r>
              <a:rPr lang="ko-KR" altLang="en-US" dirty="0"/>
              <a:t>할 때 실제로는 메모리의 </a:t>
            </a:r>
            <a:r>
              <a:rPr lang="en-US" altLang="ko-KR" dirty="0"/>
              <a:t>buffer </a:t>
            </a:r>
            <a:r>
              <a:rPr lang="ko-KR" altLang="en-US" dirty="0"/>
              <a:t>영역에 저장됨</a:t>
            </a:r>
            <a:endParaRPr lang="en-US" altLang="ko-KR" dirty="0"/>
          </a:p>
          <a:p>
            <a:pPr lvl="1"/>
            <a:r>
              <a:rPr lang="ko-KR" altLang="en-US" dirty="0"/>
              <a:t>왜냐하면</a:t>
            </a:r>
            <a:r>
              <a:rPr lang="en-US" altLang="ko-KR" dirty="0"/>
              <a:t>, </a:t>
            </a:r>
            <a:r>
              <a:rPr lang="ko-KR" altLang="en-US" dirty="0"/>
              <a:t>한</a:t>
            </a:r>
            <a:r>
              <a:rPr lang="en-US" altLang="ko-KR" dirty="0"/>
              <a:t> </a:t>
            </a:r>
            <a:r>
              <a:rPr lang="ko-KR" altLang="en-US" dirty="0"/>
              <a:t>덩어리의 </a:t>
            </a:r>
            <a:r>
              <a:rPr lang="en-US" altLang="ko-KR" dirty="0"/>
              <a:t>‘block move’</a:t>
            </a:r>
            <a:r>
              <a:rPr lang="ko-KR" altLang="en-US" dirty="0"/>
              <a:t>가 작은 단위의 여러 번 움직임 보다 빠르기 때문</a:t>
            </a:r>
            <a:endParaRPr lang="en-US" altLang="ko-KR" dirty="0"/>
          </a:p>
          <a:p>
            <a:pPr lvl="1"/>
            <a:endParaRPr lang="en-US" dirty="0"/>
          </a:p>
          <a:p>
            <a:r>
              <a:rPr lang="en-US" dirty="0"/>
              <a:t>Buffer flushed</a:t>
            </a:r>
          </a:p>
          <a:p>
            <a:pPr lvl="1"/>
            <a:r>
              <a:rPr lang="en-US" dirty="0"/>
              <a:t>Buffer</a:t>
            </a:r>
            <a:r>
              <a:rPr lang="ko-KR" altLang="en-US" dirty="0"/>
              <a:t>가 가득 찼거나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stream</a:t>
            </a:r>
            <a:r>
              <a:rPr lang="ko-KR" altLang="en-US" dirty="0"/>
              <a:t>이 닫힌 경우</a:t>
            </a:r>
            <a:r>
              <a:rPr lang="en-US" altLang="ko-KR" dirty="0"/>
              <a:t>, buffer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비워진다</a:t>
            </a:r>
            <a:r>
              <a:rPr lang="en-US" altLang="ko-KR" dirty="0"/>
              <a:t>(flushed)</a:t>
            </a:r>
          </a:p>
          <a:p>
            <a:pPr lvl="2"/>
            <a:r>
              <a:rPr lang="en-US" dirty="0"/>
              <a:t>Output stream: </a:t>
            </a:r>
            <a:r>
              <a:rPr lang="ko-KR" altLang="en-US" dirty="0"/>
              <a:t>실제 출력 디바이스에 쓴다</a:t>
            </a:r>
            <a:endParaRPr lang="en-US" altLang="ko-KR" dirty="0"/>
          </a:p>
          <a:p>
            <a:pPr lvl="2"/>
            <a:r>
              <a:rPr lang="en-US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stream: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은 </a:t>
            </a:r>
            <a:r>
              <a:rPr lang="en-US" altLang="ko-KR" dirty="0"/>
              <a:t>device</a:t>
            </a:r>
            <a:r>
              <a:rPr lang="ko-KR" altLang="en-US" dirty="0"/>
              <a:t> 대신 </a:t>
            </a:r>
            <a:r>
              <a:rPr lang="en-US" altLang="ko-KR" dirty="0"/>
              <a:t>buffer</a:t>
            </a:r>
            <a:r>
              <a:rPr lang="ko-KR" altLang="en-US" dirty="0"/>
              <a:t>로 부터 읽어 들인다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CCE66-C126-4EB4-86DE-EC3CABB3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B27C8-B4D8-4850-B1A3-AAC8FE83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333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469F-9B92-42A6-881B-8D5F4367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buffering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039B7-EA35-4B52-A850-73E221F92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</a:t>
            </a:r>
            <a:r>
              <a:rPr lang="ko-KR" altLang="en-US" dirty="0"/>
              <a:t>를 비우는 두가지 방법</a:t>
            </a:r>
            <a:endParaRPr lang="en-US" altLang="ko-KR" dirty="0"/>
          </a:p>
          <a:p>
            <a:pPr lvl="1"/>
            <a:r>
              <a:rPr lang="ko-KR" altLang="en-US" dirty="0"/>
              <a:t>자동 비우기</a:t>
            </a:r>
            <a:r>
              <a:rPr lang="en-US" altLang="ko-KR" dirty="0"/>
              <a:t>: buffer</a:t>
            </a:r>
            <a:r>
              <a:rPr lang="ko-KR" altLang="en-US" dirty="0"/>
              <a:t>가 가득 차거나</a:t>
            </a:r>
            <a:r>
              <a:rPr lang="en-US" altLang="ko-KR" dirty="0"/>
              <a:t>,file</a:t>
            </a:r>
            <a:r>
              <a:rPr lang="ko-KR" altLang="en-US" dirty="0"/>
              <a:t>이 </a:t>
            </a:r>
            <a:r>
              <a:rPr lang="en-US" altLang="ko-KR" dirty="0"/>
              <a:t>close</a:t>
            </a:r>
            <a:r>
              <a:rPr lang="ko-KR" altLang="en-US" dirty="0"/>
              <a:t>된 경우</a:t>
            </a:r>
            <a:endParaRPr lang="en-US" altLang="ko-KR" dirty="0"/>
          </a:p>
          <a:p>
            <a:pPr lvl="1"/>
            <a:r>
              <a:rPr lang="ko-KR" altLang="en-US" dirty="0"/>
              <a:t>매뉴얼 비우기</a:t>
            </a:r>
            <a:r>
              <a:rPr lang="en-US" altLang="ko-KR" dirty="0"/>
              <a:t>: </a:t>
            </a:r>
            <a:r>
              <a:rPr lang="en-US" altLang="ko-KR" dirty="0" err="1"/>
              <a:t>fflush</a:t>
            </a:r>
            <a:r>
              <a:rPr lang="en-US" altLang="ko-KR" dirty="0"/>
              <a:t>() </a:t>
            </a:r>
            <a:r>
              <a:rPr lang="ko-KR" altLang="en-US" dirty="0"/>
              <a:t>함수를 호출하여</a:t>
            </a:r>
            <a:endParaRPr lang="en-US" altLang="ko-KR" dirty="0"/>
          </a:p>
          <a:p>
            <a:endParaRPr lang="en-US" dirty="0"/>
          </a:p>
          <a:p>
            <a:r>
              <a:rPr lang="en-US" dirty="0" err="1"/>
              <a:t>fflush</a:t>
            </a:r>
            <a:r>
              <a:rPr lang="en-US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dirty="0" err="1"/>
              <a:t>stdio.h</a:t>
            </a:r>
            <a:r>
              <a:rPr lang="ko-KR" altLang="en-US" dirty="0"/>
              <a:t>에 정의된 자동 </a:t>
            </a:r>
            <a:r>
              <a:rPr lang="en-US" altLang="ko-KR" dirty="0"/>
              <a:t>buffering </a:t>
            </a:r>
            <a:r>
              <a:rPr lang="ko-KR" altLang="en-US" dirty="0"/>
              <a:t>함수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4AC97-40B2-4EB9-A8C4-7F71A23B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F89EE-6F1B-4030-8C8F-763FA4FE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6" name="Group 14">
            <a:extLst>
              <a:ext uri="{FF2B5EF4-FFF2-40B4-BE49-F238E27FC236}">
                <a16:creationId xmlns:a16="http://schemas.microsoft.com/office/drawing/2014/main" id="{0205318F-6A6F-4D0D-A730-74736116A6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7295385"/>
              </p:ext>
            </p:extLst>
          </p:nvPr>
        </p:nvGraphicFramePr>
        <p:xfrm>
          <a:off x="1420687" y="4087376"/>
          <a:ext cx="9649072" cy="94488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649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65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int </a:t>
                      </a:r>
                      <a:r>
                        <a:rPr kumimoji="1" lang="en-US" altLang="ko-KR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fflush</a:t>
                      </a: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 FILE *stream);                                        </a:t>
                      </a: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// stream</a:t>
                      </a: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에 대한 </a:t>
                      </a: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buffer</a:t>
                      </a: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만 비우기</a:t>
                      </a:r>
                      <a:endParaRPr kumimoji="1" lang="en-US" altLang="ko-KR" sz="180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Fflush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(NULL) ;                                                      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//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모든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buffer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비우기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9C9FD4A-D2DB-4225-A1C0-482CA279073D}"/>
              </a:ext>
            </a:extLst>
          </p:cNvPr>
          <p:cNvSpPr txBox="1"/>
          <p:nvPr/>
        </p:nvSpPr>
        <p:spPr>
          <a:xfrm>
            <a:off x="7508240" y="5273040"/>
            <a:ext cx="322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비우기가 성공하면 </a:t>
            </a:r>
            <a:r>
              <a:rPr lang="en-US" altLang="ko-KR" dirty="0"/>
              <a:t>0</a:t>
            </a:r>
            <a:r>
              <a:rPr lang="ko-KR" altLang="en-US" dirty="0"/>
              <a:t>을 반환</a:t>
            </a:r>
            <a:endParaRPr lang="en-US" altLang="ko-KR" dirty="0"/>
          </a:p>
          <a:p>
            <a:r>
              <a:rPr lang="ko-KR" altLang="en-US" dirty="0"/>
              <a:t>오류 발생시 </a:t>
            </a:r>
            <a:r>
              <a:rPr lang="en-US" altLang="ko-KR" dirty="0"/>
              <a:t>EOF </a:t>
            </a:r>
            <a:r>
              <a:rPr lang="ko-KR" altLang="en-US" dirty="0"/>
              <a:t>반환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021A45-1E7B-489F-89FD-84D58D2C291F}"/>
              </a:ext>
            </a:extLst>
          </p:cNvPr>
          <p:cNvCxnSpPr/>
          <p:nvPr/>
        </p:nvCxnSpPr>
        <p:spPr>
          <a:xfrm>
            <a:off x="8453120" y="4328160"/>
            <a:ext cx="528320" cy="94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50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9E2F-A0DD-4EF7-9F62-0F6DF319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4B912-778A-4C75-8E73-1CBD5C63F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894A7-E936-4081-B6D5-E6E7C774F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9F17E-F664-4BA2-99AA-1E2FA8EB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</a:t>
            </a:fld>
            <a:endParaRPr lang="en-US"/>
          </a:p>
        </p:txBody>
      </p:sp>
      <p:sp>
        <p:nvSpPr>
          <p:cNvPr id="6" name="직사각형 24">
            <a:extLst>
              <a:ext uri="{FF2B5EF4-FFF2-40B4-BE49-F238E27FC236}">
                <a16:creationId xmlns:a16="http://schemas.microsoft.com/office/drawing/2014/main" id="{CE545FA9-4995-43B3-A755-5370083525A2}"/>
              </a:ext>
            </a:extLst>
          </p:cNvPr>
          <p:cNvSpPr/>
          <p:nvPr/>
        </p:nvSpPr>
        <p:spPr>
          <a:xfrm>
            <a:off x="1820839" y="3661235"/>
            <a:ext cx="1841384" cy="100522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23">
            <a:extLst>
              <a:ext uri="{FF2B5EF4-FFF2-40B4-BE49-F238E27FC236}">
                <a16:creationId xmlns:a16="http://schemas.microsoft.com/office/drawing/2014/main" id="{9C2A2D29-E107-4CEA-84C9-7B53984BF9F1}"/>
              </a:ext>
            </a:extLst>
          </p:cNvPr>
          <p:cNvSpPr/>
          <p:nvPr/>
        </p:nvSpPr>
        <p:spPr>
          <a:xfrm>
            <a:off x="1820839" y="2447590"/>
            <a:ext cx="1841384" cy="100522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524EC13-4676-4B3B-88D2-04794DBB3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642" y="4805406"/>
            <a:ext cx="23859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ea typeface="굴림" charset="-127"/>
              </a:rPr>
              <a:t>Stream Physical Devices</a:t>
            </a:r>
          </a:p>
        </p:txBody>
      </p:sp>
      <p:sp>
        <p:nvSpPr>
          <p:cNvPr id="9" name="직사각형 6">
            <a:extLst>
              <a:ext uri="{FF2B5EF4-FFF2-40B4-BE49-F238E27FC236}">
                <a16:creationId xmlns:a16="http://schemas.microsoft.com/office/drawing/2014/main" id="{83571AE3-CF5B-4E12-B1F9-6DD5AE364106}"/>
              </a:ext>
            </a:extLst>
          </p:cNvPr>
          <p:cNvSpPr/>
          <p:nvPr/>
        </p:nvSpPr>
        <p:spPr>
          <a:xfrm>
            <a:off x="1896637" y="2795416"/>
            <a:ext cx="961885" cy="447752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7">
            <a:extLst>
              <a:ext uri="{FF2B5EF4-FFF2-40B4-BE49-F238E27FC236}">
                <a16:creationId xmlns:a16="http://schemas.microsoft.com/office/drawing/2014/main" id="{ACA0061E-CA85-4B81-BB13-DE6110E3B9E7}"/>
              </a:ext>
            </a:extLst>
          </p:cNvPr>
          <p:cNvSpPr/>
          <p:nvPr/>
        </p:nvSpPr>
        <p:spPr>
          <a:xfrm>
            <a:off x="1896636" y="4001003"/>
            <a:ext cx="961885" cy="468504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8">
            <a:extLst>
              <a:ext uri="{FF2B5EF4-FFF2-40B4-BE49-F238E27FC236}">
                <a16:creationId xmlns:a16="http://schemas.microsoft.com/office/drawing/2014/main" id="{D899DDE9-A73C-4A73-9CA8-F4BBF844EBC8}"/>
              </a:ext>
            </a:extLst>
          </p:cNvPr>
          <p:cNvSpPr/>
          <p:nvPr/>
        </p:nvSpPr>
        <p:spPr>
          <a:xfrm>
            <a:off x="3935760" y="2447690"/>
            <a:ext cx="6546185" cy="2224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9">
            <a:extLst>
              <a:ext uri="{FF2B5EF4-FFF2-40B4-BE49-F238E27FC236}">
                <a16:creationId xmlns:a16="http://schemas.microsoft.com/office/drawing/2014/main" id="{BB335612-4559-42B1-995A-89A23F3AE420}"/>
              </a:ext>
            </a:extLst>
          </p:cNvPr>
          <p:cNvSpPr/>
          <p:nvPr/>
        </p:nvSpPr>
        <p:spPr>
          <a:xfrm>
            <a:off x="3662224" y="2845096"/>
            <a:ext cx="1623509" cy="200362"/>
          </a:xfrm>
          <a:prstGeom prst="rightArrow">
            <a:avLst>
              <a:gd name="adj1" fmla="val 41747"/>
              <a:gd name="adj2" fmla="val 124275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0">
            <a:extLst>
              <a:ext uri="{FF2B5EF4-FFF2-40B4-BE49-F238E27FC236}">
                <a16:creationId xmlns:a16="http://schemas.microsoft.com/office/drawing/2014/main" id="{EB97F597-8461-49F1-A5AE-0C69DC2C7C20}"/>
              </a:ext>
            </a:extLst>
          </p:cNvPr>
          <p:cNvSpPr/>
          <p:nvPr/>
        </p:nvSpPr>
        <p:spPr>
          <a:xfrm rot="10800000">
            <a:off x="3662224" y="3962372"/>
            <a:ext cx="1623509" cy="200362"/>
          </a:xfrm>
          <a:prstGeom prst="rightArrow">
            <a:avLst>
              <a:gd name="adj1" fmla="val 41747"/>
              <a:gd name="adj2" fmla="val 124275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1">
            <a:extLst>
              <a:ext uri="{FF2B5EF4-FFF2-40B4-BE49-F238E27FC236}">
                <a16:creationId xmlns:a16="http://schemas.microsoft.com/office/drawing/2014/main" id="{AE36EEB1-FBF8-4DC6-B347-130B723C44B4}"/>
              </a:ext>
            </a:extLst>
          </p:cNvPr>
          <p:cNvSpPr/>
          <p:nvPr/>
        </p:nvSpPr>
        <p:spPr>
          <a:xfrm>
            <a:off x="7968208" y="2851080"/>
            <a:ext cx="1178711" cy="188393"/>
          </a:xfrm>
          <a:prstGeom prst="rightArrow">
            <a:avLst>
              <a:gd name="adj1" fmla="val 41747"/>
              <a:gd name="adj2" fmla="val 124275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2">
            <a:extLst>
              <a:ext uri="{FF2B5EF4-FFF2-40B4-BE49-F238E27FC236}">
                <a16:creationId xmlns:a16="http://schemas.microsoft.com/office/drawing/2014/main" id="{675366D7-1B06-4CA8-A183-F287280AB962}"/>
              </a:ext>
            </a:extLst>
          </p:cNvPr>
          <p:cNvSpPr/>
          <p:nvPr/>
        </p:nvSpPr>
        <p:spPr>
          <a:xfrm rot="10800000">
            <a:off x="7968207" y="3968356"/>
            <a:ext cx="1178711" cy="188393"/>
          </a:xfrm>
          <a:prstGeom prst="rightArrow">
            <a:avLst>
              <a:gd name="adj1" fmla="val 41747"/>
              <a:gd name="adj2" fmla="val 124275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통형 13">
            <a:extLst>
              <a:ext uri="{FF2B5EF4-FFF2-40B4-BE49-F238E27FC236}">
                <a16:creationId xmlns:a16="http://schemas.microsoft.com/office/drawing/2014/main" id="{652424CF-651F-472C-B09B-1F99C722BAB5}"/>
              </a:ext>
            </a:extLst>
          </p:cNvPr>
          <p:cNvSpPr/>
          <p:nvPr/>
        </p:nvSpPr>
        <p:spPr>
          <a:xfrm rot="5400000">
            <a:off x="6390541" y="1848177"/>
            <a:ext cx="331245" cy="226367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61EC68-94D9-46A6-90A2-83E892CCC32A}"/>
              </a:ext>
            </a:extLst>
          </p:cNvPr>
          <p:cNvSpPr txBox="1"/>
          <p:nvPr/>
        </p:nvSpPr>
        <p:spPr>
          <a:xfrm>
            <a:off x="5558513" y="2796936"/>
            <a:ext cx="190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Text Stream</a:t>
            </a:r>
            <a:endParaRPr lang="ko-KR" altLang="en-US" dirty="0"/>
          </a:p>
        </p:txBody>
      </p:sp>
      <p:sp>
        <p:nvSpPr>
          <p:cNvPr id="18" name="원통형 15">
            <a:extLst>
              <a:ext uri="{FF2B5EF4-FFF2-40B4-BE49-F238E27FC236}">
                <a16:creationId xmlns:a16="http://schemas.microsoft.com/office/drawing/2014/main" id="{09B47262-8EAB-4479-8EE3-6A5834D1C63D}"/>
              </a:ext>
            </a:extLst>
          </p:cNvPr>
          <p:cNvSpPr/>
          <p:nvPr/>
        </p:nvSpPr>
        <p:spPr>
          <a:xfrm rot="5400000">
            <a:off x="6389345" y="2950217"/>
            <a:ext cx="331245" cy="226367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5FFEE0-2A7D-4513-A2D1-2A2911A86C4C}"/>
              </a:ext>
            </a:extLst>
          </p:cNvPr>
          <p:cNvSpPr txBox="1"/>
          <p:nvPr/>
        </p:nvSpPr>
        <p:spPr>
          <a:xfrm>
            <a:off x="5558513" y="3901815"/>
            <a:ext cx="205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 Text Stream</a:t>
            </a:r>
            <a:endParaRPr lang="ko-KR" altLang="en-US" dirty="0"/>
          </a:p>
        </p:txBody>
      </p:sp>
      <p:sp>
        <p:nvSpPr>
          <p:cNvPr id="20" name="직사각형 17">
            <a:extLst>
              <a:ext uri="{FF2B5EF4-FFF2-40B4-BE49-F238E27FC236}">
                <a16:creationId xmlns:a16="http://schemas.microsoft.com/office/drawing/2014/main" id="{414BE634-50DF-4B0D-B606-11C795398792}"/>
              </a:ext>
            </a:extLst>
          </p:cNvPr>
          <p:cNvSpPr/>
          <p:nvPr/>
        </p:nvSpPr>
        <p:spPr>
          <a:xfrm>
            <a:off x="9225576" y="2851080"/>
            <a:ext cx="1145585" cy="256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18">
            <a:extLst>
              <a:ext uri="{FF2B5EF4-FFF2-40B4-BE49-F238E27FC236}">
                <a16:creationId xmlns:a16="http://schemas.microsoft.com/office/drawing/2014/main" id="{437981A7-0255-46B4-AA8E-F0C57DBC969E}"/>
              </a:ext>
            </a:extLst>
          </p:cNvPr>
          <p:cNvSpPr/>
          <p:nvPr/>
        </p:nvSpPr>
        <p:spPr>
          <a:xfrm>
            <a:off x="9225576" y="3934094"/>
            <a:ext cx="1145585" cy="256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53C15A-E447-4387-BBAF-71A033F15F15}"/>
              </a:ext>
            </a:extLst>
          </p:cNvPr>
          <p:cNvSpPr txBox="1"/>
          <p:nvPr/>
        </p:nvSpPr>
        <p:spPr>
          <a:xfrm>
            <a:off x="1919535" y="2132856"/>
            <a:ext cx="1406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Source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E634ED-BEDD-4FEF-8533-1BDB15D5DB3A}"/>
              </a:ext>
            </a:extLst>
          </p:cNvPr>
          <p:cNvSpPr txBox="1"/>
          <p:nvPr/>
        </p:nvSpPr>
        <p:spPr>
          <a:xfrm>
            <a:off x="3879405" y="2143700"/>
            <a:ext cx="1406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Program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240814-650C-44E4-8B8C-58F7C668757F}"/>
              </a:ext>
            </a:extLst>
          </p:cNvPr>
          <p:cNvSpPr txBox="1"/>
          <p:nvPr/>
        </p:nvSpPr>
        <p:spPr>
          <a:xfrm>
            <a:off x="1926079" y="4796456"/>
            <a:ext cx="186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Destination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5730E9-804E-4151-81F5-7D7A1AB1A069}"/>
              </a:ext>
            </a:extLst>
          </p:cNvPr>
          <p:cNvSpPr txBox="1"/>
          <p:nvPr/>
        </p:nvSpPr>
        <p:spPr>
          <a:xfrm>
            <a:off x="1878514" y="3198876"/>
            <a:ext cx="10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Keyboard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1DFD03-7809-4945-828C-1C0FB49A0D7A}"/>
              </a:ext>
            </a:extLst>
          </p:cNvPr>
          <p:cNvSpPr txBox="1"/>
          <p:nvPr/>
        </p:nvSpPr>
        <p:spPr>
          <a:xfrm>
            <a:off x="1957606" y="4398708"/>
            <a:ext cx="10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Monitor</a:t>
            </a:r>
            <a:endParaRPr lang="ko-KR" altLang="en-US" sz="1600" dirty="0"/>
          </a:p>
        </p:txBody>
      </p:sp>
      <p:grpSp>
        <p:nvGrpSpPr>
          <p:cNvPr id="27" name="그룹 41">
            <a:extLst>
              <a:ext uri="{FF2B5EF4-FFF2-40B4-BE49-F238E27FC236}">
                <a16:creationId xmlns:a16="http://schemas.microsoft.com/office/drawing/2014/main" id="{797EC0F2-F831-4ADB-B551-31BFE19D4120}"/>
              </a:ext>
            </a:extLst>
          </p:cNvPr>
          <p:cNvGrpSpPr/>
          <p:nvPr/>
        </p:nvGrpSpPr>
        <p:grpSpPr>
          <a:xfrm>
            <a:off x="2946510" y="2474951"/>
            <a:ext cx="604930" cy="678264"/>
            <a:chOff x="263352" y="4221088"/>
            <a:chExt cx="771908" cy="678264"/>
          </a:xfrm>
          <a:solidFill>
            <a:srgbClr val="FFC000"/>
          </a:solidFill>
        </p:grpSpPr>
        <p:sp>
          <p:nvSpPr>
            <p:cNvPr id="28" name="사각형: 잘린 한쪽 모서리 27">
              <a:extLst>
                <a:ext uri="{FF2B5EF4-FFF2-40B4-BE49-F238E27FC236}">
                  <a16:creationId xmlns:a16="http://schemas.microsoft.com/office/drawing/2014/main" id="{D3165B4A-CB71-4138-BC15-0A21FC691C6F}"/>
                </a:ext>
              </a:extLst>
            </p:cNvPr>
            <p:cNvSpPr/>
            <p:nvPr/>
          </p:nvSpPr>
          <p:spPr>
            <a:xfrm>
              <a:off x="263352" y="4221088"/>
              <a:ext cx="753786" cy="678264"/>
            </a:xfrm>
            <a:prstGeom prst="snip1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id="{C68F47B9-4270-4739-ABEA-AEA3E48F3CE1}"/>
                </a:ext>
              </a:extLst>
            </p:cNvPr>
            <p:cNvSpPr/>
            <p:nvPr/>
          </p:nvSpPr>
          <p:spPr>
            <a:xfrm>
              <a:off x="911415" y="4228974"/>
              <a:ext cx="123845" cy="136130"/>
            </a:xfrm>
            <a:prstGeom prst="rt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30">
              <a:extLst>
                <a:ext uri="{FF2B5EF4-FFF2-40B4-BE49-F238E27FC236}">
                  <a16:creationId xmlns:a16="http://schemas.microsoft.com/office/drawing/2014/main" id="{09F3AB5F-6D17-468C-BC7C-BFEA546FB76E}"/>
                </a:ext>
              </a:extLst>
            </p:cNvPr>
            <p:cNvCxnSpPr/>
            <p:nvPr/>
          </p:nvCxnSpPr>
          <p:spPr>
            <a:xfrm>
              <a:off x="263352" y="4365104"/>
              <a:ext cx="648063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1">
              <a:extLst>
                <a:ext uri="{FF2B5EF4-FFF2-40B4-BE49-F238E27FC236}">
                  <a16:creationId xmlns:a16="http://schemas.microsoft.com/office/drawing/2014/main" id="{537376A3-D4C9-4656-B8CC-D98B8A37C771}"/>
                </a:ext>
              </a:extLst>
            </p:cNvPr>
            <p:cNvCxnSpPr>
              <a:cxnSpLocks/>
            </p:cNvCxnSpPr>
            <p:nvPr/>
          </p:nvCxnSpPr>
          <p:spPr>
            <a:xfrm>
              <a:off x="263352" y="4402048"/>
              <a:ext cx="413304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3">
              <a:extLst>
                <a:ext uri="{FF2B5EF4-FFF2-40B4-BE49-F238E27FC236}">
                  <a16:creationId xmlns:a16="http://schemas.microsoft.com/office/drawing/2014/main" id="{693C08D1-B8AC-410C-9F72-2A4D276C7664}"/>
                </a:ext>
              </a:extLst>
            </p:cNvPr>
            <p:cNvCxnSpPr/>
            <p:nvPr/>
          </p:nvCxnSpPr>
          <p:spPr>
            <a:xfrm>
              <a:off x="263352" y="4477259"/>
              <a:ext cx="648063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4">
              <a:extLst>
                <a:ext uri="{FF2B5EF4-FFF2-40B4-BE49-F238E27FC236}">
                  <a16:creationId xmlns:a16="http://schemas.microsoft.com/office/drawing/2014/main" id="{EE914803-FFFD-4E29-AA7C-275F55B8FE6D}"/>
                </a:ext>
              </a:extLst>
            </p:cNvPr>
            <p:cNvCxnSpPr>
              <a:cxnSpLocks/>
            </p:cNvCxnSpPr>
            <p:nvPr/>
          </p:nvCxnSpPr>
          <p:spPr>
            <a:xfrm>
              <a:off x="263352" y="4514203"/>
              <a:ext cx="413304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5">
              <a:extLst>
                <a:ext uri="{FF2B5EF4-FFF2-40B4-BE49-F238E27FC236}">
                  <a16:creationId xmlns:a16="http://schemas.microsoft.com/office/drawing/2014/main" id="{E9C8672E-B41C-49E8-BA5F-DB72EB766563}"/>
                </a:ext>
              </a:extLst>
            </p:cNvPr>
            <p:cNvCxnSpPr/>
            <p:nvPr/>
          </p:nvCxnSpPr>
          <p:spPr>
            <a:xfrm>
              <a:off x="263352" y="4658713"/>
              <a:ext cx="648063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6">
              <a:extLst>
                <a:ext uri="{FF2B5EF4-FFF2-40B4-BE49-F238E27FC236}">
                  <a16:creationId xmlns:a16="http://schemas.microsoft.com/office/drawing/2014/main" id="{1C5C5591-6FD5-45D9-99D0-4C25816BB755}"/>
                </a:ext>
              </a:extLst>
            </p:cNvPr>
            <p:cNvCxnSpPr>
              <a:cxnSpLocks/>
            </p:cNvCxnSpPr>
            <p:nvPr/>
          </p:nvCxnSpPr>
          <p:spPr>
            <a:xfrm>
              <a:off x="263352" y="4695657"/>
              <a:ext cx="413304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7">
              <a:extLst>
                <a:ext uri="{FF2B5EF4-FFF2-40B4-BE49-F238E27FC236}">
                  <a16:creationId xmlns:a16="http://schemas.microsoft.com/office/drawing/2014/main" id="{77417363-C56D-45D4-B934-DD344694A5C3}"/>
                </a:ext>
              </a:extLst>
            </p:cNvPr>
            <p:cNvCxnSpPr/>
            <p:nvPr/>
          </p:nvCxnSpPr>
          <p:spPr>
            <a:xfrm>
              <a:off x="263352" y="4579212"/>
              <a:ext cx="648063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8">
              <a:extLst>
                <a:ext uri="{FF2B5EF4-FFF2-40B4-BE49-F238E27FC236}">
                  <a16:creationId xmlns:a16="http://schemas.microsoft.com/office/drawing/2014/main" id="{67FD0BC5-5951-4455-A539-348DBC0448B3}"/>
                </a:ext>
              </a:extLst>
            </p:cNvPr>
            <p:cNvCxnSpPr>
              <a:cxnSpLocks/>
            </p:cNvCxnSpPr>
            <p:nvPr/>
          </p:nvCxnSpPr>
          <p:spPr>
            <a:xfrm>
              <a:off x="263352" y="4616156"/>
              <a:ext cx="413304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9">
              <a:extLst>
                <a:ext uri="{FF2B5EF4-FFF2-40B4-BE49-F238E27FC236}">
                  <a16:creationId xmlns:a16="http://schemas.microsoft.com/office/drawing/2014/main" id="{1E5FF8F1-1DD2-4259-A2D5-E3E9BBC56C5B}"/>
                </a:ext>
              </a:extLst>
            </p:cNvPr>
            <p:cNvCxnSpPr/>
            <p:nvPr/>
          </p:nvCxnSpPr>
          <p:spPr>
            <a:xfrm>
              <a:off x="263352" y="4760879"/>
              <a:ext cx="648063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40">
              <a:extLst>
                <a:ext uri="{FF2B5EF4-FFF2-40B4-BE49-F238E27FC236}">
                  <a16:creationId xmlns:a16="http://schemas.microsoft.com/office/drawing/2014/main" id="{72197EE8-0F25-488F-9E48-0EBC0E3B355D}"/>
                </a:ext>
              </a:extLst>
            </p:cNvPr>
            <p:cNvCxnSpPr>
              <a:cxnSpLocks/>
            </p:cNvCxnSpPr>
            <p:nvPr/>
          </p:nvCxnSpPr>
          <p:spPr>
            <a:xfrm>
              <a:off x="263352" y="4797823"/>
              <a:ext cx="413304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그룹 42">
            <a:extLst>
              <a:ext uri="{FF2B5EF4-FFF2-40B4-BE49-F238E27FC236}">
                <a16:creationId xmlns:a16="http://schemas.microsoft.com/office/drawing/2014/main" id="{5F7B10B8-83C6-46D6-AD2E-F08CEAC6EA5A}"/>
              </a:ext>
            </a:extLst>
          </p:cNvPr>
          <p:cNvGrpSpPr/>
          <p:nvPr/>
        </p:nvGrpSpPr>
        <p:grpSpPr>
          <a:xfrm>
            <a:off x="2946510" y="3690847"/>
            <a:ext cx="604930" cy="678264"/>
            <a:chOff x="263352" y="4221088"/>
            <a:chExt cx="771908" cy="678264"/>
          </a:xfrm>
          <a:solidFill>
            <a:srgbClr val="FFC000"/>
          </a:solidFill>
        </p:grpSpPr>
        <p:sp>
          <p:nvSpPr>
            <p:cNvPr id="41" name="사각형: 잘린 한쪽 모서리 43">
              <a:extLst>
                <a:ext uri="{FF2B5EF4-FFF2-40B4-BE49-F238E27FC236}">
                  <a16:creationId xmlns:a16="http://schemas.microsoft.com/office/drawing/2014/main" id="{071E418B-F484-43E0-9EFE-78E16E550AF9}"/>
                </a:ext>
              </a:extLst>
            </p:cNvPr>
            <p:cNvSpPr/>
            <p:nvPr/>
          </p:nvSpPr>
          <p:spPr>
            <a:xfrm>
              <a:off x="263352" y="4221088"/>
              <a:ext cx="753786" cy="678264"/>
            </a:xfrm>
            <a:prstGeom prst="snip1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각 삼각형 44">
              <a:extLst>
                <a:ext uri="{FF2B5EF4-FFF2-40B4-BE49-F238E27FC236}">
                  <a16:creationId xmlns:a16="http://schemas.microsoft.com/office/drawing/2014/main" id="{6E189767-6743-4032-9357-45EECB633EBD}"/>
                </a:ext>
              </a:extLst>
            </p:cNvPr>
            <p:cNvSpPr/>
            <p:nvPr/>
          </p:nvSpPr>
          <p:spPr>
            <a:xfrm>
              <a:off x="911415" y="4228974"/>
              <a:ext cx="123845" cy="136130"/>
            </a:xfrm>
            <a:prstGeom prst="rt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5">
              <a:extLst>
                <a:ext uri="{FF2B5EF4-FFF2-40B4-BE49-F238E27FC236}">
                  <a16:creationId xmlns:a16="http://schemas.microsoft.com/office/drawing/2014/main" id="{0AFB973C-E7BF-4FD9-80D5-E36F16734EFC}"/>
                </a:ext>
              </a:extLst>
            </p:cNvPr>
            <p:cNvCxnSpPr/>
            <p:nvPr/>
          </p:nvCxnSpPr>
          <p:spPr>
            <a:xfrm>
              <a:off x="263352" y="4365104"/>
              <a:ext cx="648063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6">
              <a:extLst>
                <a:ext uri="{FF2B5EF4-FFF2-40B4-BE49-F238E27FC236}">
                  <a16:creationId xmlns:a16="http://schemas.microsoft.com/office/drawing/2014/main" id="{03220B10-7A18-48C6-936D-FA0B3A4D2C1B}"/>
                </a:ext>
              </a:extLst>
            </p:cNvPr>
            <p:cNvCxnSpPr>
              <a:cxnSpLocks/>
            </p:cNvCxnSpPr>
            <p:nvPr/>
          </p:nvCxnSpPr>
          <p:spPr>
            <a:xfrm>
              <a:off x="263352" y="4402048"/>
              <a:ext cx="413304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7">
              <a:extLst>
                <a:ext uri="{FF2B5EF4-FFF2-40B4-BE49-F238E27FC236}">
                  <a16:creationId xmlns:a16="http://schemas.microsoft.com/office/drawing/2014/main" id="{13901BBF-D3BF-475A-ABFC-B018325E846A}"/>
                </a:ext>
              </a:extLst>
            </p:cNvPr>
            <p:cNvCxnSpPr/>
            <p:nvPr/>
          </p:nvCxnSpPr>
          <p:spPr>
            <a:xfrm>
              <a:off x="263352" y="4477259"/>
              <a:ext cx="648063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8">
              <a:extLst>
                <a:ext uri="{FF2B5EF4-FFF2-40B4-BE49-F238E27FC236}">
                  <a16:creationId xmlns:a16="http://schemas.microsoft.com/office/drawing/2014/main" id="{1EA5C4C3-DBF0-4C38-8721-CDCB7DDD169D}"/>
                </a:ext>
              </a:extLst>
            </p:cNvPr>
            <p:cNvCxnSpPr>
              <a:cxnSpLocks/>
            </p:cNvCxnSpPr>
            <p:nvPr/>
          </p:nvCxnSpPr>
          <p:spPr>
            <a:xfrm>
              <a:off x="263352" y="4514203"/>
              <a:ext cx="413304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9">
              <a:extLst>
                <a:ext uri="{FF2B5EF4-FFF2-40B4-BE49-F238E27FC236}">
                  <a16:creationId xmlns:a16="http://schemas.microsoft.com/office/drawing/2014/main" id="{7252949B-BFDE-478D-A5BC-CD8FC1FB5DF3}"/>
                </a:ext>
              </a:extLst>
            </p:cNvPr>
            <p:cNvCxnSpPr/>
            <p:nvPr/>
          </p:nvCxnSpPr>
          <p:spPr>
            <a:xfrm>
              <a:off x="263352" y="4658713"/>
              <a:ext cx="648063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50">
              <a:extLst>
                <a:ext uri="{FF2B5EF4-FFF2-40B4-BE49-F238E27FC236}">
                  <a16:creationId xmlns:a16="http://schemas.microsoft.com/office/drawing/2014/main" id="{71091FB6-3D34-4D61-B6F7-EBA6A34E1353}"/>
                </a:ext>
              </a:extLst>
            </p:cNvPr>
            <p:cNvCxnSpPr>
              <a:cxnSpLocks/>
            </p:cNvCxnSpPr>
            <p:nvPr/>
          </p:nvCxnSpPr>
          <p:spPr>
            <a:xfrm>
              <a:off x="263352" y="4695657"/>
              <a:ext cx="413304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51">
              <a:extLst>
                <a:ext uri="{FF2B5EF4-FFF2-40B4-BE49-F238E27FC236}">
                  <a16:creationId xmlns:a16="http://schemas.microsoft.com/office/drawing/2014/main" id="{F2BB9D61-7A7A-41C4-A6B4-0B4458A158A4}"/>
                </a:ext>
              </a:extLst>
            </p:cNvPr>
            <p:cNvCxnSpPr/>
            <p:nvPr/>
          </p:nvCxnSpPr>
          <p:spPr>
            <a:xfrm>
              <a:off x="263352" y="4579212"/>
              <a:ext cx="648063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52">
              <a:extLst>
                <a:ext uri="{FF2B5EF4-FFF2-40B4-BE49-F238E27FC236}">
                  <a16:creationId xmlns:a16="http://schemas.microsoft.com/office/drawing/2014/main" id="{AE3C79C5-E590-41AB-AAA5-76C836D003F0}"/>
                </a:ext>
              </a:extLst>
            </p:cNvPr>
            <p:cNvCxnSpPr>
              <a:cxnSpLocks/>
            </p:cNvCxnSpPr>
            <p:nvPr/>
          </p:nvCxnSpPr>
          <p:spPr>
            <a:xfrm>
              <a:off x="263352" y="4616156"/>
              <a:ext cx="413304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3">
              <a:extLst>
                <a:ext uri="{FF2B5EF4-FFF2-40B4-BE49-F238E27FC236}">
                  <a16:creationId xmlns:a16="http://schemas.microsoft.com/office/drawing/2014/main" id="{AFBA431C-4D7B-4424-8FB9-6ACD73F341E9}"/>
                </a:ext>
              </a:extLst>
            </p:cNvPr>
            <p:cNvCxnSpPr/>
            <p:nvPr/>
          </p:nvCxnSpPr>
          <p:spPr>
            <a:xfrm>
              <a:off x="263352" y="4760879"/>
              <a:ext cx="648063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4">
              <a:extLst>
                <a:ext uri="{FF2B5EF4-FFF2-40B4-BE49-F238E27FC236}">
                  <a16:creationId xmlns:a16="http://schemas.microsoft.com/office/drawing/2014/main" id="{F1E60055-BD07-4427-90EE-D352B0A99829}"/>
                </a:ext>
              </a:extLst>
            </p:cNvPr>
            <p:cNvCxnSpPr>
              <a:cxnSpLocks/>
            </p:cNvCxnSpPr>
            <p:nvPr/>
          </p:nvCxnSpPr>
          <p:spPr>
            <a:xfrm>
              <a:off x="263352" y="4797823"/>
              <a:ext cx="413304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942E3D7-A290-4789-A678-37BADC13717D}"/>
              </a:ext>
            </a:extLst>
          </p:cNvPr>
          <p:cNvSpPr txBox="1"/>
          <p:nvPr/>
        </p:nvSpPr>
        <p:spPr>
          <a:xfrm>
            <a:off x="2899135" y="3107653"/>
            <a:ext cx="10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File</a:t>
            </a:r>
            <a:endParaRPr lang="ko-KR" alt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E170DA-4A0D-498A-91F3-A96582A46693}"/>
              </a:ext>
            </a:extLst>
          </p:cNvPr>
          <p:cNvSpPr txBox="1"/>
          <p:nvPr/>
        </p:nvSpPr>
        <p:spPr>
          <a:xfrm>
            <a:off x="2900871" y="4298329"/>
            <a:ext cx="10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File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964337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8A052-1ED1-4BBD-B291-E4BC04D4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buffering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4A3E7-DAE9-4AB6-B7D8-91E732755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fflush</a:t>
            </a:r>
            <a:r>
              <a:rPr lang="en-US" dirty="0"/>
              <a:t>() </a:t>
            </a:r>
            <a:r>
              <a:rPr lang="ko-KR" altLang="en-US" dirty="0"/>
              <a:t>예시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3BB62-FAD8-47B5-9C5B-453C08A5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0E5A1-DDED-496A-B545-F0962E09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50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A31DFE-CE0B-47C0-95C5-5F26B2FEC557}"/>
              </a:ext>
            </a:extLst>
          </p:cNvPr>
          <p:cNvSpPr/>
          <p:nvPr/>
        </p:nvSpPr>
        <p:spPr>
          <a:xfrm>
            <a:off x="725880" y="1676492"/>
            <a:ext cx="5760640" cy="3802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int main() {	</a:t>
            </a:r>
            <a:r>
              <a:rPr lang="en-US" altLang="ko-KR" sz="1600" dirty="0">
                <a:solidFill>
                  <a:srgbClr val="00B050"/>
                </a:solidFill>
              </a:rPr>
              <a:t>// stdin</a:t>
            </a:r>
          </a:p>
          <a:p>
            <a:pPr lvl="1"/>
            <a:r>
              <a:rPr lang="en-US" altLang="ko-KR" sz="1600" dirty="0"/>
              <a:t>char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; </a:t>
            </a:r>
          </a:p>
          <a:p>
            <a:pPr lvl="1"/>
            <a:r>
              <a:rPr lang="en-US" altLang="ko-KR" sz="1600" dirty="0" err="1"/>
              <a:t>printf</a:t>
            </a:r>
            <a:r>
              <a:rPr lang="en-US" altLang="ko-KR" sz="1600" dirty="0"/>
              <a:t>("Do you want to continue\n"); </a:t>
            </a:r>
          </a:p>
          <a:p>
            <a:pPr lvl="1"/>
            <a:r>
              <a:rPr lang="en-US" altLang="ko-KR" sz="1600" dirty="0"/>
              <a:t>for (;;) { </a:t>
            </a:r>
          </a:p>
          <a:p>
            <a:pPr lvl="2"/>
            <a:r>
              <a:rPr lang="en-US" altLang="ko-KR" sz="1600" dirty="0" err="1"/>
              <a:t>ch</a:t>
            </a:r>
            <a:r>
              <a:rPr lang="en-US" altLang="ko-KR" sz="1600" dirty="0"/>
              <a:t>=</a:t>
            </a:r>
            <a:r>
              <a:rPr lang="en-US" altLang="ko-KR" sz="1600" dirty="0" err="1"/>
              <a:t>getchar</a:t>
            </a:r>
            <a:r>
              <a:rPr lang="en-US" altLang="ko-KR" sz="1600" dirty="0"/>
              <a:t>(); </a:t>
            </a:r>
          </a:p>
          <a:p>
            <a:pPr lvl="2"/>
            <a:r>
              <a:rPr lang="en-US" altLang="ko-KR" sz="1600" dirty="0"/>
              <a:t>if (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=='Y' ||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=='y') {</a:t>
            </a:r>
          </a:p>
          <a:p>
            <a:pPr lvl="3"/>
            <a:r>
              <a:rPr lang="en-US" altLang="ko-KR" sz="1600" dirty="0"/>
              <a:t>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("Sure!\n"); break; } </a:t>
            </a:r>
          </a:p>
          <a:p>
            <a:pPr lvl="2"/>
            <a:r>
              <a:rPr lang="en-US" altLang="ko-KR" sz="1600" dirty="0"/>
              <a:t>else if (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=='N'||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=='n') { </a:t>
            </a:r>
          </a:p>
          <a:p>
            <a:pPr lvl="3"/>
            <a:r>
              <a:rPr lang="en-US" altLang="ko-KR" sz="1600" dirty="0" err="1"/>
              <a:t>printf</a:t>
            </a:r>
            <a:r>
              <a:rPr lang="en-US" altLang="ko-KR" sz="1600" dirty="0"/>
              <a:t>("Alright! All the best!\n"); break; }</a:t>
            </a:r>
          </a:p>
          <a:p>
            <a:pPr lvl="2"/>
            <a:r>
              <a:rPr lang="en-US" altLang="ko-KR" sz="1600" dirty="0"/>
              <a:t>else { </a:t>
            </a:r>
          </a:p>
          <a:p>
            <a:pPr lvl="3"/>
            <a:r>
              <a:rPr lang="en-US" altLang="ko-KR" sz="1600" dirty="0" err="1"/>
              <a:t>printf</a:t>
            </a:r>
            <a:r>
              <a:rPr lang="en-US" altLang="ko-KR" sz="1600" dirty="0"/>
              <a:t>("You need to say either Yes/No\n"); </a:t>
            </a:r>
          </a:p>
          <a:p>
            <a:pPr lvl="3"/>
            <a:r>
              <a:rPr lang="en-US" altLang="ko-KR" sz="1600" dirty="0" err="1">
                <a:solidFill>
                  <a:srgbClr val="C00000"/>
                </a:solidFill>
              </a:rPr>
              <a:t>fflush</a:t>
            </a:r>
            <a:r>
              <a:rPr lang="en-US" altLang="ko-KR" sz="1600" dirty="0">
                <a:solidFill>
                  <a:srgbClr val="C00000"/>
                </a:solidFill>
              </a:rPr>
              <a:t>(stdin)</a:t>
            </a:r>
            <a:r>
              <a:rPr lang="en-US" altLang="ko-KR" sz="1600" dirty="0"/>
              <a:t>; } </a:t>
            </a:r>
            <a:r>
              <a:rPr lang="en-US" altLang="ko-KR" sz="1600" dirty="0">
                <a:solidFill>
                  <a:srgbClr val="00B050"/>
                </a:solidFill>
              </a:rPr>
              <a:t>//</a:t>
            </a:r>
            <a:r>
              <a:rPr lang="ko-KR" altLang="en-US" sz="1600" dirty="0">
                <a:solidFill>
                  <a:srgbClr val="00B050"/>
                </a:solidFill>
              </a:rPr>
              <a:t>입력 </a:t>
            </a:r>
            <a:r>
              <a:rPr lang="en-US" altLang="ko-KR" sz="1600" dirty="0">
                <a:solidFill>
                  <a:srgbClr val="00B050"/>
                </a:solidFill>
              </a:rPr>
              <a:t>buffer </a:t>
            </a:r>
            <a:r>
              <a:rPr lang="ko-KR" altLang="en-US" sz="1600" dirty="0">
                <a:solidFill>
                  <a:srgbClr val="00B050"/>
                </a:solidFill>
              </a:rPr>
              <a:t>비우기</a:t>
            </a:r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r>
              <a:rPr lang="en-US" altLang="ko-KR" sz="1600" dirty="0"/>
              <a:t>} </a:t>
            </a:r>
          </a:p>
          <a:p>
            <a:pPr lvl="1"/>
            <a:r>
              <a:rPr lang="en-US" altLang="ko-KR" sz="1600" dirty="0"/>
              <a:t>return(0); 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7" name="직사각형 10">
            <a:extLst>
              <a:ext uri="{FF2B5EF4-FFF2-40B4-BE49-F238E27FC236}">
                <a16:creationId xmlns:a16="http://schemas.microsoft.com/office/drawing/2014/main" id="{CD8B9521-01AB-4C25-A4C8-5661A9FA1AA3}"/>
              </a:ext>
            </a:extLst>
          </p:cNvPr>
          <p:cNvSpPr/>
          <p:nvPr/>
        </p:nvSpPr>
        <p:spPr>
          <a:xfrm>
            <a:off x="6442697" y="1676492"/>
            <a:ext cx="5255983" cy="3802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B050"/>
                </a:solidFill>
              </a:rPr>
              <a:t>// p</a:t>
            </a:r>
            <a:r>
              <a:rPr lang="ko-KR" altLang="en-US" sz="1600" dirty="0">
                <a:solidFill>
                  <a:srgbClr val="00B050"/>
                </a:solidFill>
              </a:rPr>
              <a:t>포인터 </a:t>
            </a:r>
            <a:r>
              <a:rPr lang="en-US" altLang="ko-KR" sz="1600" dirty="0">
                <a:solidFill>
                  <a:srgbClr val="00B050"/>
                </a:solidFill>
              </a:rPr>
              <a:t>- file a.txt</a:t>
            </a:r>
          </a:p>
          <a:p>
            <a:endParaRPr lang="en-US" altLang="ko-KR" sz="1600" dirty="0"/>
          </a:p>
          <a:p>
            <a:r>
              <a:rPr lang="en-US" altLang="ko-KR" sz="1600" dirty="0"/>
              <a:t>FILE*p=</a:t>
            </a:r>
            <a:r>
              <a:rPr lang="en-US" altLang="ko-KR" sz="1600" dirty="0" err="1"/>
              <a:t>fopen</a:t>
            </a:r>
            <a:r>
              <a:rPr lang="en-US" altLang="ko-KR" sz="1600" dirty="0"/>
              <a:t>("a.txt", "r");</a:t>
            </a:r>
          </a:p>
          <a:p>
            <a:r>
              <a:rPr lang="en-US" altLang="ko-KR" sz="1600" dirty="0" err="1"/>
              <a:t>printf</a:t>
            </a:r>
            <a:r>
              <a:rPr lang="en-US" altLang="ko-KR" sz="1600" dirty="0"/>
              <a:t>("Do you want to continue\n");</a:t>
            </a:r>
          </a:p>
          <a:p>
            <a:r>
              <a:rPr lang="en-US" altLang="ko-KR" sz="1600" dirty="0"/>
              <a:t> </a:t>
            </a:r>
          </a:p>
          <a:p>
            <a:r>
              <a:rPr lang="en-US" altLang="ko-KR" sz="1600" dirty="0"/>
              <a:t>while(!</a:t>
            </a:r>
            <a:r>
              <a:rPr lang="en-US" altLang="ko-KR" sz="1600" dirty="0" err="1"/>
              <a:t>feof</a:t>
            </a:r>
            <a:r>
              <a:rPr lang="en-US" altLang="ko-KR" sz="1600" dirty="0"/>
              <a:t>(p)) { </a:t>
            </a:r>
          </a:p>
          <a:p>
            <a:pPr lvl="1"/>
            <a:r>
              <a:rPr lang="en-US" altLang="ko-KR" sz="1600" dirty="0" err="1"/>
              <a:t>ch</a:t>
            </a:r>
            <a:r>
              <a:rPr lang="en-US" altLang="ko-KR" sz="1600" dirty="0"/>
              <a:t>=</a:t>
            </a:r>
            <a:r>
              <a:rPr lang="en-US" altLang="ko-KR" sz="1600" dirty="0" err="1"/>
              <a:t>fgetc</a:t>
            </a:r>
            <a:r>
              <a:rPr lang="en-US" altLang="ko-KR" sz="1600" dirty="0"/>
              <a:t>(p); </a:t>
            </a:r>
          </a:p>
          <a:p>
            <a:pPr lvl="1"/>
            <a:r>
              <a:rPr lang="en-US" altLang="ko-KR" sz="1600" dirty="0"/>
              <a:t>if (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=='Y' ||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=='y') {</a:t>
            </a:r>
          </a:p>
          <a:p>
            <a:pPr lvl="2"/>
            <a:r>
              <a:rPr lang="en-US" altLang="ko-KR" sz="1600" dirty="0"/>
              <a:t>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("Sure!\n"); break; } </a:t>
            </a:r>
          </a:p>
          <a:p>
            <a:pPr lvl="1"/>
            <a:r>
              <a:rPr lang="en-US" altLang="ko-KR" sz="1600" dirty="0"/>
              <a:t>else if (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=='N'||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=='n') { </a:t>
            </a:r>
          </a:p>
          <a:p>
            <a:pPr lvl="2"/>
            <a:r>
              <a:rPr lang="en-US" altLang="ko-KR" sz="1600" dirty="0" err="1"/>
              <a:t>printf</a:t>
            </a:r>
            <a:r>
              <a:rPr lang="en-US" altLang="ko-KR" sz="1600" dirty="0"/>
              <a:t>("Alright! All the best!\n"); break; }</a:t>
            </a:r>
          </a:p>
          <a:p>
            <a:pPr lvl="1"/>
            <a:r>
              <a:rPr lang="en-US" altLang="ko-KR" sz="1600" dirty="0"/>
              <a:t>else { </a:t>
            </a:r>
          </a:p>
          <a:p>
            <a:pPr lvl="2"/>
            <a:r>
              <a:rPr lang="en-US" altLang="ko-KR" sz="1600" dirty="0" err="1"/>
              <a:t>printf</a:t>
            </a:r>
            <a:r>
              <a:rPr lang="en-US" altLang="ko-KR" sz="1600" dirty="0"/>
              <a:t>("You need to say either Yes/No\n"); </a:t>
            </a:r>
            <a:r>
              <a:rPr lang="en-US" altLang="ko-KR" sz="1600" dirty="0" err="1"/>
              <a:t>fflush</a:t>
            </a:r>
            <a:r>
              <a:rPr lang="en-US" altLang="ko-KR" sz="1600" dirty="0"/>
              <a:t>(p); }  </a:t>
            </a:r>
            <a:r>
              <a:rPr lang="en-US" altLang="ko-KR" sz="1600" dirty="0">
                <a:solidFill>
                  <a:srgbClr val="00B050"/>
                </a:solidFill>
              </a:rPr>
              <a:t>//</a:t>
            </a:r>
            <a:r>
              <a:rPr lang="ko-KR" altLang="en-US" sz="1600" dirty="0">
                <a:solidFill>
                  <a:srgbClr val="00B050"/>
                </a:solidFill>
              </a:rPr>
              <a:t>파일의 </a:t>
            </a:r>
            <a:r>
              <a:rPr lang="en-US" altLang="ko-KR" sz="1600" dirty="0">
                <a:solidFill>
                  <a:srgbClr val="00B050"/>
                </a:solidFill>
              </a:rPr>
              <a:t>buffer </a:t>
            </a:r>
            <a:r>
              <a:rPr lang="ko-KR" altLang="en-US" sz="1600" dirty="0">
                <a:solidFill>
                  <a:srgbClr val="00B050"/>
                </a:solidFill>
              </a:rPr>
              <a:t>비우기</a:t>
            </a:r>
            <a:endParaRPr lang="en-US" altLang="ko-KR" sz="1600" dirty="0">
              <a:solidFill>
                <a:srgbClr val="00B050"/>
              </a:solidFill>
            </a:endParaRPr>
          </a:p>
        </p:txBody>
      </p:sp>
      <p:grpSp>
        <p:nvGrpSpPr>
          <p:cNvPr id="8" name="그룹 9">
            <a:extLst>
              <a:ext uri="{FF2B5EF4-FFF2-40B4-BE49-F238E27FC236}">
                <a16:creationId xmlns:a16="http://schemas.microsoft.com/office/drawing/2014/main" id="{A5032BFA-963A-4B5F-B3B5-8EF4ED144800}"/>
              </a:ext>
            </a:extLst>
          </p:cNvPr>
          <p:cNvGrpSpPr/>
          <p:nvPr/>
        </p:nvGrpSpPr>
        <p:grpSpPr>
          <a:xfrm>
            <a:off x="3477243" y="4704737"/>
            <a:ext cx="3495576" cy="1548365"/>
            <a:chOff x="5596685" y="4636965"/>
            <a:chExt cx="4094974" cy="2267108"/>
          </a:xfrm>
          <a:solidFill>
            <a:srgbClr val="CEF2CF"/>
          </a:solidFill>
        </p:grpSpPr>
        <p:sp>
          <p:nvSpPr>
            <p:cNvPr id="9" name="AutoShape 4">
              <a:extLst>
                <a:ext uri="{FF2B5EF4-FFF2-40B4-BE49-F238E27FC236}">
                  <a16:creationId xmlns:a16="http://schemas.microsoft.com/office/drawing/2014/main" id="{D3170137-C798-4A96-B14C-12080039F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6685" y="4636965"/>
              <a:ext cx="3955699" cy="2267108"/>
            </a:xfrm>
            <a:prstGeom prst="flowChartDocumen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altLang="ko-KR" sz="1200" dirty="0"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E93B64-6321-49DD-9F64-4075561E257F}"/>
                </a:ext>
              </a:extLst>
            </p:cNvPr>
            <p:cNvSpPr txBox="1"/>
            <p:nvPr/>
          </p:nvSpPr>
          <p:spPr>
            <a:xfrm>
              <a:off x="5735960" y="4636965"/>
              <a:ext cx="3955699" cy="198283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>
                  <a:latin typeface="+mj-lt"/>
                </a:rPr>
                <a:t>Do you want to continue</a:t>
              </a:r>
            </a:p>
            <a:p>
              <a:pPr algn="just"/>
              <a:r>
                <a:rPr lang="en-US" altLang="ko-KR" sz="1600" dirty="0" err="1">
                  <a:latin typeface="+mj-lt"/>
                </a:rPr>
                <a:t>mybe</a:t>
              </a:r>
              <a:endParaRPr lang="en-US" altLang="ko-KR" sz="1600" dirty="0">
                <a:latin typeface="+mj-lt"/>
              </a:endParaRPr>
            </a:p>
            <a:p>
              <a:pPr algn="just"/>
              <a:r>
                <a:rPr lang="en-US" altLang="ko-KR" sz="1600" dirty="0">
                  <a:latin typeface="+mj-lt"/>
                </a:rPr>
                <a:t>You need to say either Yes/No</a:t>
              </a:r>
            </a:p>
            <a:p>
              <a:pPr algn="just"/>
              <a:r>
                <a:rPr lang="en-US" altLang="ko-KR" sz="1600" dirty="0">
                  <a:latin typeface="+mj-lt"/>
                </a:rPr>
                <a:t>y</a:t>
              </a:r>
            </a:p>
            <a:p>
              <a:pPr algn="just"/>
              <a:r>
                <a:rPr lang="en-US" altLang="ko-KR" sz="1600" dirty="0">
                  <a:latin typeface="+mj-lt"/>
                </a:rPr>
                <a:t>Sure!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25848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365C-1E3E-4298-BDA7-FCB19D55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E67AB-A2A0-4874-B6D1-32FB7D685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</a:t>
            </a:r>
            <a:r>
              <a:rPr lang="ko-KR" altLang="en-US" dirty="0"/>
              <a:t>과 </a:t>
            </a:r>
            <a:r>
              <a:rPr lang="en-US" altLang="ko-KR" dirty="0"/>
              <a:t>Data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1"/>
            <a:r>
              <a:rPr lang="ko-KR" altLang="en-US" dirty="0"/>
              <a:t>일반적인 응용프로그램에서는 일련의 문자를 해당 데이터 형식으로 변환하거나 그 반대로 변환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sscanf</a:t>
            </a:r>
            <a:r>
              <a:rPr lang="en-US" dirty="0"/>
              <a:t> </a:t>
            </a:r>
            <a:r>
              <a:rPr lang="ko-KR" altLang="en-US" dirty="0"/>
              <a:t>함수는 데이터가 파일을 통해 오는 것 처럼 문자열을 스캔함</a:t>
            </a:r>
            <a:endParaRPr lang="en-US" altLang="ko-KR" dirty="0"/>
          </a:p>
          <a:p>
            <a:pPr lvl="1"/>
            <a:r>
              <a:rPr lang="en-US" dirty="0" err="1"/>
              <a:t>Sscanf</a:t>
            </a:r>
            <a:r>
              <a:rPr lang="ko-KR" altLang="en-US" dirty="0"/>
              <a:t>함수는 일대</a:t>
            </a:r>
            <a:r>
              <a:rPr lang="en-US" altLang="ko-KR" dirty="0"/>
              <a:t> </a:t>
            </a:r>
            <a:r>
              <a:rPr lang="ko-KR" altLang="en-US" dirty="0"/>
              <a:t>다 함수</a:t>
            </a:r>
            <a:endParaRPr lang="en-US" altLang="ko-KR" dirty="0"/>
          </a:p>
          <a:p>
            <a:pPr lvl="2"/>
            <a:r>
              <a:rPr lang="ko-KR" altLang="en-US" dirty="0"/>
              <a:t>하나의 스트링을 여러 변수로 나눌 수 있음을 의미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B1077-B890-4967-8256-B627EB6E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51CE6-5921-4FC0-826C-A71DE2E3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51</a:t>
            </a:fld>
            <a:endParaRPr lang="en-US"/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019BBE3B-D955-4766-9C8E-26ECB419E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241" y="2522581"/>
            <a:ext cx="8354468" cy="369332"/>
          </a:xfrm>
          <a:prstGeom prst="rect">
            <a:avLst/>
          </a:prstGeom>
          <a:solidFill>
            <a:schemeClr val="bg2"/>
          </a:solidFill>
          <a:ln w="28575" algn="ctr">
            <a:solidFill>
              <a:srgbClr val="BC1CC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sscanf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(char *s, const char *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control_string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…);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그룹 32">
            <a:extLst>
              <a:ext uri="{FF2B5EF4-FFF2-40B4-BE49-F238E27FC236}">
                <a16:creationId xmlns:a16="http://schemas.microsoft.com/office/drawing/2014/main" id="{D72CD864-A000-4EE1-A40C-45193368B677}"/>
              </a:ext>
            </a:extLst>
          </p:cNvPr>
          <p:cNvGrpSpPr/>
          <p:nvPr/>
        </p:nvGrpSpPr>
        <p:grpSpPr>
          <a:xfrm>
            <a:off x="3398306" y="5851808"/>
            <a:ext cx="3888432" cy="260633"/>
            <a:chOff x="4655840" y="5511004"/>
            <a:chExt cx="4248472" cy="288944"/>
          </a:xfrm>
        </p:grpSpPr>
        <p:sp>
          <p:nvSpPr>
            <p:cNvPr id="8" name="직사각형 1">
              <a:extLst>
                <a:ext uri="{FF2B5EF4-FFF2-40B4-BE49-F238E27FC236}">
                  <a16:creationId xmlns:a16="http://schemas.microsoft.com/office/drawing/2014/main" id="{ACC43D73-EA67-4EA7-95F3-08BF6C71A656}"/>
                </a:ext>
              </a:extLst>
            </p:cNvPr>
            <p:cNvSpPr/>
            <p:nvPr/>
          </p:nvSpPr>
          <p:spPr>
            <a:xfrm>
              <a:off x="4655840" y="5517232"/>
              <a:ext cx="4248472" cy="2606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3">
              <a:extLst>
                <a:ext uri="{FF2B5EF4-FFF2-40B4-BE49-F238E27FC236}">
                  <a16:creationId xmlns:a16="http://schemas.microsoft.com/office/drawing/2014/main" id="{F02DEBEF-A915-4342-A414-050065D9A1E1}"/>
                </a:ext>
              </a:extLst>
            </p:cNvPr>
            <p:cNvCxnSpPr>
              <a:stCxn id="8" idx="0"/>
              <a:endCxn id="8" idx="2"/>
            </p:cNvCxnSpPr>
            <p:nvPr/>
          </p:nvCxnSpPr>
          <p:spPr>
            <a:xfrm>
              <a:off x="6780076" y="5517232"/>
              <a:ext cx="0" cy="2606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그룹 6">
              <a:extLst>
                <a:ext uri="{FF2B5EF4-FFF2-40B4-BE49-F238E27FC236}">
                  <a16:creationId xmlns:a16="http://schemas.microsoft.com/office/drawing/2014/main" id="{8F677284-6B72-442F-9C4C-507F2F2D9442}"/>
                </a:ext>
              </a:extLst>
            </p:cNvPr>
            <p:cNvGrpSpPr/>
            <p:nvPr/>
          </p:nvGrpSpPr>
          <p:grpSpPr>
            <a:xfrm>
              <a:off x="4871864" y="5517232"/>
              <a:ext cx="1728192" cy="282716"/>
              <a:chOff x="4871864" y="5517232"/>
              <a:chExt cx="1728192" cy="282716"/>
            </a:xfrm>
          </p:grpSpPr>
          <p:cxnSp>
            <p:nvCxnSpPr>
              <p:cNvPr id="20" name="직선 연결선 10">
                <a:extLst>
                  <a:ext uri="{FF2B5EF4-FFF2-40B4-BE49-F238E27FC236}">
                    <a16:creationId xmlns:a16="http://schemas.microsoft.com/office/drawing/2014/main" id="{FA176B7C-981D-44E5-9BAB-666F5CDBFD4B}"/>
                  </a:ext>
                </a:extLst>
              </p:cNvPr>
              <p:cNvCxnSpPr/>
              <p:nvPr/>
            </p:nvCxnSpPr>
            <p:spPr>
              <a:xfrm>
                <a:off x="5735960" y="5517232"/>
                <a:ext cx="0" cy="2606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11">
                <a:extLst>
                  <a:ext uri="{FF2B5EF4-FFF2-40B4-BE49-F238E27FC236}">
                    <a16:creationId xmlns:a16="http://schemas.microsoft.com/office/drawing/2014/main" id="{C006A23D-A703-49BE-8A98-86F657FA1F06}"/>
                  </a:ext>
                </a:extLst>
              </p:cNvPr>
              <p:cNvCxnSpPr/>
              <p:nvPr/>
            </p:nvCxnSpPr>
            <p:spPr>
              <a:xfrm>
                <a:off x="5087888" y="5517232"/>
                <a:ext cx="0" cy="2606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12">
                <a:extLst>
                  <a:ext uri="{FF2B5EF4-FFF2-40B4-BE49-F238E27FC236}">
                    <a16:creationId xmlns:a16="http://schemas.microsoft.com/office/drawing/2014/main" id="{C6FAF37D-4DA1-487E-A1F3-3A4BA9CF1CED}"/>
                  </a:ext>
                </a:extLst>
              </p:cNvPr>
              <p:cNvCxnSpPr/>
              <p:nvPr/>
            </p:nvCxnSpPr>
            <p:spPr>
              <a:xfrm>
                <a:off x="5303912" y="5517232"/>
                <a:ext cx="0" cy="2606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13">
                <a:extLst>
                  <a:ext uri="{FF2B5EF4-FFF2-40B4-BE49-F238E27FC236}">
                    <a16:creationId xmlns:a16="http://schemas.microsoft.com/office/drawing/2014/main" id="{6B17FCA0-DEEE-4B42-8CA7-3E428F3297E0}"/>
                  </a:ext>
                </a:extLst>
              </p:cNvPr>
              <p:cNvCxnSpPr/>
              <p:nvPr/>
            </p:nvCxnSpPr>
            <p:spPr>
              <a:xfrm>
                <a:off x="5519936" y="5539315"/>
                <a:ext cx="0" cy="2606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14">
                <a:extLst>
                  <a:ext uri="{FF2B5EF4-FFF2-40B4-BE49-F238E27FC236}">
                    <a16:creationId xmlns:a16="http://schemas.microsoft.com/office/drawing/2014/main" id="{56E09C8F-47F1-4861-80A3-6EB4890A26A8}"/>
                  </a:ext>
                </a:extLst>
              </p:cNvPr>
              <p:cNvCxnSpPr/>
              <p:nvPr/>
            </p:nvCxnSpPr>
            <p:spPr>
              <a:xfrm>
                <a:off x="4871864" y="5517232"/>
                <a:ext cx="0" cy="2606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5" name="그룹 5">
                <a:extLst>
                  <a:ext uri="{FF2B5EF4-FFF2-40B4-BE49-F238E27FC236}">
                    <a16:creationId xmlns:a16="http://schemas.microsoft.com/office/drawing/2014/main" id="{170E8F44-C810-4CAB-A55D-7EC070232CAC}"/>
                  </a:ext>
                </a:extLst>
              </p:cNvPr>
              <p:cNvGrpSpPr/>
              <p:nvPr/>
            </p:nvGrpSpPr>
            <p:grpSpPr>
              <a:xfrm>
                <a:off x="5951984" y="5517232"/>
                <a:ext cx="648072" cy="282716"/>
                <a:chOff x="5024264" y="5669632"/>
                <a:chExt cx="648072" cy="282716"/>
              </a:xfrm>
            </p:grpSpPr>
            <p:cxnSp>
              <p:nvCxnSpPr>
                <p:cNvPr id="26" name="직선 연결선 15">
                  <a:extLst>
                    <a:ext uri="{FF2B5EF4-FFF2-40B4-BE49-F238E27FC236}">
                      <a16:creationId xmlns:a16="http://schemas.microsoft.com/office/drawing/2014/main" id="{6D57FF3F-E941-4215-9AE3-2826684604DF}"/>
                    </a:ext>
                  </a:extLst>
                </p:cNvPr>
                <p:cNvCxnSpPr/>
                <p:nvPr/>
              </p:nvCxnSpPr>
              <p:spPr>
                <a:xfrm>
                  <a:off x="5240288" y="5669632"/>
                  <a:ext cx="0" cy="26063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16">
                  <a:extLst>
                    <a:ext uri="{FF2B5EF4-FFF2-40B4-BE49-F238E27FC236}">
                      <a16:creationId xmlns:a16="http://schemas.microsoft.com/office/drawing/2014/main" id="{EB07E9A9-D3EE-47F4-A115-6EEB8432EC87}"/>
                    </a:ext>
                  </a:extLst>
                </p:cNvPr>
                <p:cNvCxnSpPr/>
                <p:nvPr/>
              </p:nvCxnSpPr>
              <p:spPr>
                <a:xfrm>
                  <a:off x="5456312" y="5669632"/>
                  <a:ext cx="0" cy="26063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17">
                  <a:extLst>
                    <a:ext uri="{FF2B5EF4-FFF2-40B4-BE49-F238E27FC236}">
                      <a16:creationId xmlns:a16="http://schemas.microsoft.com/office/drawing/2014/main" id="{F3518C3D-0E3B-4402-81DF-081271FFE682}"/>
                    </a:ext>
                  </a:extLst>
                </p:cNvPr>
                <p:cNvCxnSpPr/>
                <p:nvPr/>
              </p:nvCxnSpPr>
              <p:spPr>
                <a:xfrm>
                  <a:off x="5672336" y="5691715"/>
                  <a:ext cx="0" cy="26063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18">
                  <a:extLst>
                    <a:ext uri="{FF2B5EF4-FFF2-40B4-BE49-F238E27FC236}">
                      <a16:creationId xmlns:a16="http://schemas.microsoft.com/office/drawing/2014/main" id="{06F27E93-5F56-4FA9-B290-D587D565EE66}"/>
                    </a:ext>
                  </a:extLst>
                </p:cNvPr>
                <p:cNvCxnSpPr/>
                <p:nvPr/>
              </p:nvCxnSpPr>
              <p:spPr>
                <a:xfrm>
                  <a:off x="5024264" y="5669632"/>
                  <a:ext cx="0" cy="26063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" name="직선 연결선 22">
              <a:extLst>
                <a:ext uri="{FF2B5EF4-FFF2-40B4-BE49-F238E27FC236}">
                  <a16:creationId xmlns:a16="http://schemas.microsoft.com/office/drawing/2014/main" id="{95B04CAB-4530-4240-85A6-32613FF5494C}"/>
                </a:ext>
              </a:extLst>
            </p:cNvPr>
            <p:cNvCxnSpPr/>
            <p:nvPr/>
          </p:nvCxnSpPr>
          <p:spPr>
            <a:xfrm>
              <a:off x="7824192" y="5539064"/>
              <a:ext cx="0" cy="2606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23">
              <a:extLst>
                <a:ext uri="{FF2B5EF4-FFF2-40B4-BE49-F238E27FC236}">
                  <a16:creationId xmlns:a16="http://schemas.microsoft.com/office/drawing/2014/main" id="{A8A785D3-5EF5-4DA0-998F-4BAF9636E0B5}"/>
                </a:ext>
              </a:extLst>
            </p:cNvPr>
            <p:cNvCxnSpPr/>
            <p:nvPr/>
          </p:nvCxnSpPr>
          <p:spPr>
            <a:xfrm>
              <a:off x="7176120" y="5539065"/>
              <a:ext cx="0" cy="2606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24">
              <a:extLst>
                <a:ext uri="{FF2B5EF4-FFF2-40B4-BE49-F238E27FC236}">
                  <a16:creationId xmlns:a16="http://schemas.microsoft.com/office/drawing/2014/main" id="{DB00CAB1-CBE3-4F7C-8F7C-F1444E223947}"/>
                </a:ext>
              </a:extLst>
            </p:cNvPr>
            <p:cNvCxnSpPr/>
            <p:nvPr/>
          </p:nvCxnSpPr>
          <p:spPr>
            <a:xfrm>
              <a:off x="7344126" y="5539065"/>
              <a:ext cx="0" cy="2606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25">
              <a:extLst>
                <a:ext uri="{FF2B5EF4-FFF2-40B4-BE49-F238E27FC236}">
                  <a16:creationId xmlns:a16="http://schemas.microsoft.com/office/drawing/2014/main" id="{E89ACB19-E9D6-476D-895D-5BC58A1B596F}"/>
                </a:ext>
              </a:extLst>
            </p:cNvPr>
            <p:cNvCxnSpPr/>
            <p:nvPr/>
          </p:nvCxnSpPr>
          <p:spPr>
            <a:xfrm>
              <a:off x="7608168" y="5511004"/>
              <a:ext cx="0" cy="2606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26">
              <a:extLst>
                <a:ext uri="{FF2B5EF4-FFF2-40B4-BE49-F238E27FC236}">
                  <a16:creationId xmlns:a16="http://schemas.microsoft.com/office/drawing/2014/main" id="{DEB514D7-E9C4-4BDA-8AD8-CFBFB3C6F4A0}"/>
                </a:ext>
              </a:extLst>
            </p:cNvPr>
            <p:cNvCxnSpPr/>
            <p:nvPr/>
          </p:nvCxnSpPr>
          <p:spPr>
            <a:xfrm>
              <a:off x="6960096" y="5539066"/>
              <a:ext cx="0" cy="2606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28">
              <a:extLst>
                <a:ext uri="{FF2B5EF4-FFF2-40B4-BE49-F238E27FC236}">
                  <a16:creationId xmlns:a16="http://schemas.microsoft.com/office/drawing/2014/main" id="{001CE2B6-A41B-4F22-A311-85FDAC438DB9}"/>
                </a:ext>
              </a:extLst>
            </p:cNvPr>
            <p:cNvCxnSpPr/>
            <p:nvPr/>
          </p:nvCxnSpPr>
          <p:spPr>
            <a:xfrm>
              <a:off x="8256240" y="5534740"/>
              <a:ext cx="0" cy="2606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29">
              <a:extLst>
                <a:ext uri="{FF2B5EF4-FFF2-40B4-BE49-F238E27FC236}">
                  <a16:creationId xmlns:a16="http://schemas.microsoft.com/office/drawing/2014/main" id="{29F30786-DA66-4772-9672-2ABA18622BA6}"/>
                </a:ext>
              </a:extLst>
            </p:cNvPr>
            <p:cNvCxnSpPr/>
            <p:nvPr/>
          </p:nvCxnSpPr>
          <p:spPr>
            <a:xfrm>
              <a:off x="8472264" y="5534740"/>
              <a:ext cx="0" cy="2606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30">
              <a:extLst>
                <a:ext uri="{FF2B5EF4-FFF2-40B4-BE49-F238E27FC236}">
                  <a16:creationId xmlns:a16="http://schemas.microsoft.com/office/drawing/2014/main" id="{6327F78A-C20F-418F-9B0C-41B96E5251FB}"/>
                </a:ext>
              </a:extLst>
            </p:cNvPr>
            <p:cNvCxnSpPr/>
            <p:nvPr/>
          </p:nvCxnSpPr>
          <p:spPr>
            <a:xfrm>
              <a:off x="8688288" y="5511004"/>
              <a:ext cx="0" cy="2606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31">
              <a:extLst>
                <a:ext uri="{FF2B5EF4-FFF2-40B4-BE49-F238E27FC236}">
                  <a16:creationId xmlns:a16="http://schemas.microsoft.com/office/drawing/2014/main" id="{EA375CBF-6DFB-44CF-B2CE-F0D481FCFC09}"/>
                </a:ext>
              </a:extLst>
            </p:cNvPr>
            <p:cNvCxnSpPr/>
            <p:nvPr/>
          </p:nvCxnSpPr>
          <p:spPr>
            <a:xfrm>
              <a:off x="8040216" y="5539063"/>
              <a:ext cx="0" cy="2606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그룹 20">
            <a:extLst>
              <a:ext uri="{FF2B5EF4-FFF2-40B4-BE49-F238E27FC236}">
                <a16:creationId xmlns:a16="http://schemas.microsoft.com/office/drawing/2014/main" id="{0DDE312C-74FC-467D-AA1A-FC2CE46BA1ED}"/>
              </a:ext>
            </a:extLst>
          </p:cNvPr>
          <p:cNvGrpSpPr/>
          <p:nvPr/>
        </p:nvGrpSpPr>
        <p:grpSpPr>
          <a:xfrm>
            <a:off x="3393330" y="5513684"/>
            <a:ext cx="3814544" cy="260633"/>
            <a:chOff x="3180616" y="5241007"/>
            <a:chExt cx="3814544" cy="260633"/>
          </a:xfrm>
        </p:grpSpPr>
        <p:sp>
          <p:nvSpPr>
            <p:cNvPr id="31" name="자유형: 도형 19">
              <a:extLst>
                <a:ext uri="{FF2B5EF4-FFF2-40B4-BE49-F238E27FC236}">
                  <a16:creationId xmlns:a16="http://schemas.microsoft.com/office/drawing/2014/main" id="{A64FB701-F6F0-47A4-8E67-2EFD1833DA3B}"/>
                </a:ext>
              </a:extLst>
            </p:cNvPr>
            <p:cNvSpPr/>
            <p:nvPr/>
          </p:nvSpPr>
          <p:spPr>
            <a:xfrm flipH="1">
              <a:off x="5087888" y="5241007"/>
              <a:ext cx="1907272" cy="260633"/>
            </a:xfrm>
            <a:custGeom>
              <a:avLst/>
              <a:gdLst>
                <a:gd name="connsiteX0" fmla="*/ 156095 w 2503055"/>
                <a:gd name="connsiteY0" fmla="*/ 228600 h 228600"/>
                <a:gd name="connsiteX1" fmla="*/ 201815 w 2503055"/>
                <a:gd name="connsiteY1" fmla="*/ 121920 h 228600"/>
                <a:gd name="connsiteX2" fmla="*/ 2137295 w 2503055"/>
                <a:gd name="connsiteY2" fmla="*/ 106680 h 228600"/>
                <a:gd name="connsiteX3" fmla="*/ 2503055 w 2503055"/>
                <a:gd name="connsiteY3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3055" h="228600">
                  <a:moveTo>
                    <a:pt x="156095" y="228600"/>
                  </a:moveTo>
                  <a:cubicBezTo>
                    <a:pt x="13855" y="185420"/>
                    <a:pt x="-128385" y="142240"/>
                    <a:pt x="201815" y="121920"/>
                  </a:cubicBezTo>
                  <a:cubicBezTo>
                    <a:pt x="532015" y="101600"/>
                    <a:pt x="1753755" y="127000"/>
                    <a:pt x="2137295" y="106680"/>
                  </a:cubicBezTo>
                  <a:cubicBezTo>
                    <a:pt x="2520835" y="86360"/>
                    <a:pt x="2411615" y="25400"/>
                    <a:pt x="2503055" y="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: 도형 35">
              <a:extLst>
                <a:ext uri="{FF2B5EF4-FFF2-40B4-BE49-F238E27FC236}">
                  <a16:creationId xmlns:a16="http://schemas.microsoft.com/office/drawing/2014/main" id="{5FC0A575-2587-4EAE-B245-41134917204B}"/>
                </a:ext>
              </a:extLst>
            </p:cNvPr>
            <p:cNvSpPr/>
            <p:nvPr/>
          </p:nvSpPr>
          <p:spPr>
            <a:xfrm>
              <a:off x="3180616" y="5241007"/>
              <a:ext cx="1907272" cy="260633"/>
            </a:xfrm>
            <a:custGeom>
              <a:avLst/>
              <a:gdLst>
                <a:gd name="connsiteX0" fmla="*/ 156095 w 2503055"/>
                <a:gd name="connsiteY0" fmla="*/ 228600 h 228600"/>
                <a:gd name="connsiteX1" fmla="*/ 201815 w 2503055"/>
                <a:gd name="connsiteY1" fmla="*/ 121920 h 228600"/>
                <a:gd name="connsiteX2" fmla="*/ 2137295 w 2503055"/>
                <a:gd name="connsiteY2" fmla="*/ 106680 h 228600"/>
                <a:gd name="connsiteX3" fmla="*/ 2503055 w 2503055"/>
                <a:gd name="connsiteY3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3055" h="228600">
                  <a:moveTo>
                    <a:pt x="156095" y="228600"/>
                  </a:moveTo>
                  <a:cubicBezTo>
                    <a:pt x="13855" y="185420"/>
                    <a:pt x="-128385" y="142240"/>
                    <a:pt x="201815" y="121920"/>
                  </a:cubicBezTo>
                  <a:cubicBezTo>
                    <a:pt x="532015" y="101600"/>
                    <a:pt x="1753755" y="127000"/>
                    <a:pt x="2137295" y="106680"/>
                  </a:cubicBezTo>
                  <a:cubicBezTo>
                    <a:pt x="2520835" y="86360"/>
                    <a:pt x="2411615" y="25400"/>
                    <a:pt x="2503055" y="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8">
            <a:extLst>
              <a:ext uri="{FF2B5EF4-FFF2-40B4-BE49-F238E27FC236}">
                <a16:creationId xmlns:a16="http://schemas.microsoft.com/office/drawing/2014/main" id="{906F831F-1E26-44AD-AF0A-F11BF173A263}"/>
              </a:ext>
            </a:extLst>
          </p:cNvPr>
          <p:cNvGrpSpPr/>
          <p:nvPr/>
        </p:nvGrpSpPr>
        <p:grpSpPr>
          <a:xfrm>
            <a:off x="5300602" y="4832214"/>
            <a:ext cx="1392985" cy="582923"/>
            <a:chOff x="6781800" y="4349293"/>
            <a:chExt cx="1686238" cy="725627"/>
          </a:xfrm>
        </p:grpSpPr>
        <p:sp>
          <p:nvSpPr>
            <p:cNvPr id="34" name="자유형: 도형 34">
              <a:extLst>
                <a:ext uri="{FF2B5EF4-FFF2-40B4-BE49-F238E27FC236}">
                  <a16:creationId xmlns:a16="http://schemas.microsoft.com/office/drawing/2014/main" id="{C44D1F96-9C28-4B9B-90E6-E36E645C8481}"/>
                </a:ext>
              </a:extLst>
            </p:cNvPr>
            <p:cNvSpPr/>
            <p:nvPr/>
          </p:nvSpPr>
          <p:spPr>
            <a:xfrm>
              <a:off x="6781800" y="4404360"/>
              <a:ext cx="1447800" cy="670560"/>
            </a:xfrm>
            <a:custGeom>
              <a:avLst/>
              <a:gdLst>
                <a:gd name="connsiteX0" fmla="*/ 0 w 1447800"/>
                <a:gd name="connsiteY0" fmla="*/ 670560 h 670560"/>
                <a:gd name="connsiteX1" fmla="*/ 91440 w 1447800"/>
                <a:gd name="connsiteY1" fmla="*/ 426720 h 670560"/>
                <a:gd name="connsiteX2" fmla="*/ 259080 w 1447800"/>
                <a:gd name="connsiteY2" fmla="*/ 243840 h 670560"/>
                <a:gd name="connsiteX3" fmla="*/ 487680 w 1447800"/>
                <a:gd name="connsiteY3" fmla="*/ 137160 h 670560"/>
                <a:gd name="connsiteX4" fmla="*/ 914400 w 1447800"/>
                <a:gd name="connsiteY4" fmla="*/ 15240 h 670560"/>
                <a:gd name="connsiteX5" fmla="*/ 1447800 w 1447800"/>
                <a:gd name="connsiteY5" fmla="*/ 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7800" h="670560">
                  <a:moveTo>
                    <a:pt x="0" y="670560"/>
                  </a:moveTo>
                  <a:cubicBezTo>
                    <a:pt x="24130" y="584200"/>
                    <a:pt x="48260" y="497840"/>
                    <a:pt x="91440" y="426720"/>
                  </a:cubicBezTo>
                  <a:cubicBezTo>
                    <a:pt x="134620" y="355600"/>
                    <a:pt x="193040" y="292100"/>
                    <a:pt x="259080" y="243840"/>
                  </a:cubicBezTo>
                  <a:cubicBezTo>
                    <a:pt x="325120" y="195580"/>
                    <a:pt x="378460" y="175260"/>
                    <a:pt x="487680" y="137160"/>
                  </a:cubicBezTo>
                  <a:cubicBezTo>
                    <a:pt x="596900" y="99060"/>
                    <a:pt x="754380" y="38100"/>
                    <a:pt x="914400" y="15240"/>
                  </a:cubicBezTo>
                  <a:cubicBezTo>
                    <a:pt x="1074420" y="-7620"/>
                    <a:pt x="1389380" y="20320"/>
                    <a:pt x="1447800" y="0"/>
                  </a:cubicBezTo>
                </a:path>
              </a:pathLst>
            </a:custGeom>
            <a:ln w="28575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6">
              <a:extLst>
                <a:ext uri="{FF2B5EF4-FFF2-40B4-BE49-F238E27FC236}">
                  <a16:creationId xmlns:a16="http://schemas.microsoft.com/office/drawing/2014/main" id="{07E6C7A1-C94F-40A3-9452-678F3BB94B10}"/>
                </a:ext>
              </a:extLst>
            </p:cNvPr>
            <p:cNvSpPr/>
            <p:nvPr/>
          </p:nvSpPr>
          <p:spPr>
            <a:xfrm rot="5400000" flipH="1">
              <a:off x="8275254" y="4296897"/>
              <a:ext cx="140387" cy="245180"/>
            </a:xfrm>
            <a:prstGeom prst="triangl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직사각형 39">
            <a:extLst>
              <a:ext uri="{FF2B5EF4-FFF2-40B4-BE49-F238E27FC236}">
                <a16:creationId xmlns:a16="http://schemas.microsoft.com/office/drawing/2014/main" id="{782155F3-5738-406F-94D6-FD82FF6E8E88}"/>
              </a:ext>
            </a:extLst>
          </p:cNvPr>
          <p:cNvSpPr/>
          <p:nvPr/>
        </p:nvSpPr>
        <p:spPr>
          <a:xfrm>
            <a:off x="6806074" y="4656257"/>
            <a:ext cx="1196014" cy="488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2">
                    <a:lumMod val="90000"/>
                    <a:lumOff val="10000"/>
                  </a:schemeClr>
                </a:solidFill>
              </a:rPr>
              <a:t>sscanf</a:t>
            </a:r>
            <a:endParaRPr lang="ko-KR" altLang="en-US" dirty="0">
              <a:ln w="0"/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7" name="직사각형 40">
            <a:extLst>
              <a:ext uri="{FF2B5EF4-FFF2-40B4-BE49-F238E27FC236}">
                <a16:creationId xmlns:a16="http://schemas.microsoft.com/office/drawing/2014/main" id="{00D982E3-524B-4E1B-862A-7D1B687A55F9}"/>
              </a:ext>
            </a:extLst>
          </p:cNvPr>
          <p:cNvSpPr/>
          <p:nvPr/>
        </p:nvSpPr>
        <p:spPr>
          <a:xfrm>
            <a:off x="8398166" y="5482476"/>
            <a:ext cx="3514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45">
            <a:extLst>
              <a:ext uri="{FF2B5EF4-FFF2-40B4-BE49-F238E27FC236}">
                <a16:creationId xmlns:a16="http://schemas.microsoft.com/office/drawing/2014/main" id="{4C67547A-A3A4-4976-AA72-090D8697F948}"/>
              </a:ext>
            </a:extLst>
          </p:cNvPr>
          <p:cNvSpPr/>
          <p:nvPr/>
        </p:nvSpPr>
        <p:spPr>
          <a:xfrm>
            <a:off x="8846517" y="5482476"/>
            <a:ext cx="3514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46">
            <a:extLst>
              <a:ext uri="{FF2B5EF4-FFF2-40B4-BE49-F238E27FC236}">
                <a16:creationId xmlns:a16="http://schemas.microsoft.com/office/drawing/2014/main" id="{BCBC884F-3CC5-4566-9C82-F1D2159CC798}"/>
              </a:ext>
            </a:extLst>
          </p:cNvPr>
          <p:cNvSpPr/>
          <p:nvPr/>
        </p:nvSpPr>
        <p:spPr>
          <a:xfrm>
            <a:off x="9299749" y="5482476"/>
            <a:ext cx="3514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47">
            <a:extLst>
              <a:ext uri="{FF2B5EF4-FFF2-40B4-BE49-F238E27FC236}">
                <a16:creationId xmlns:a16="http://schemas.microsoft.com/office/drawing/2014/main" id="{DE3E8CD5-9120-4B68-A638-C0B77E4A4BA4}"/>
              </a:ext>
            </a:extLst>
          </p:cNvPr>
          <p:cNvSpPr/>
          <p:nvPr/>
        </p:nvSpPr>
        <p:spPr>
          <a:xfrm>
            <a:off x="9748100" y="5482476"/>
            <a:ext cx="3514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8">
            <a:extLst>
              <a:ext uri="{FF2B5EF4-FFF2-40B4-BE49-F238E27FC236}">
                <a16:creationId xmlns:a16="http://schemas.microsoft.com/office/drawing/2014/main" id="{D1883F07-04F9-4794-941E-B5D6E763D253}"/>
              </a:ext>
            </a:extLst>
          </p:cNvPr>
          <p:cNvSpPr/>
          <p:nvPr/>
        </p:nvSpPr>
        <p:spPr>
          <a:xfrm>
            <a:off x="10196451" y="5498435"/>
            <a:ext cx="3514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F338FDAC-2383-47BC-B0D4-3836F8A79AAE}"/>
              </a:ext>
            </a:extLst>
          </p:cNvPr>
          <p:cNvSpPr/>
          <p:nvPr/>
        </p:nvSpPr>
        <p:spPr>
          <a:xfrm rot="9834777">
            <a:off x="8509942" y="5294095"/>
            <a:ext cx="118853" cy="185401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50">
            <a:extLst>
              <a:ext uri="{FF2B5EF4-FFF2-40B4-BE49-F238E27FC236}">
                <a16:creationId xmlns:a16="http://schemas.microsoft.com/office/drawing/2014/main" id="{01AC6C04-E5A6-4117-AB02-5ACDD5FC0D72}"/>
              </a:ext>
            </a:extLst>
          </p:cNvPr>
          <p:cNvSpPr/>
          <p:nvPr/>
        </p:nvSpPr>
        <p:spPr>
          <a:xfrm rot="9834777">
            <a:off x="8962832" y="5279807"/>
            <a:ext cx="118853" cy="185401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51">
            <a:extLst>
              <a:ext uri="{FF2B5EF4-FFF2-40B4-BE49-F238E27FC236}">
                <a16:creationId xmlns:a16="http://schemas.microsoft.com/office/drawing/2014/main" id="{E208BCFE-8EBB-48F1-A753-6607B829A746}"/>
              </a:ext>
            </a:extLst>
          </p:cNvPr>
          <p:cNvSpPr/>
          <p:nvPr/>
        </p:nvSpPr>
        <p:spPr>
          <a:xfrm rot="9834777">
            <a:off x="9405564" y="5279807"/>
            <a:ext cx="118853" cy="185401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52">
            <a:extLst>
              <a:ext uri="{FF2B5EF4-FFF2-40B4-BE49-F238E27FC236}">
                <a16:creationId xmlns:a16="http://schemas.microsoft.com/office/drawing/2014/main" id="{31759431-7C01-4CB7-869F-A3DB70782708}"/>
              </a:ext>
            </a:extLst>
          </p:cNvPr>
          <p:cNvSpPr/>
          <p:nvPr/>
        </p:nvSpPr>
        <p:spPr>
          <a:xfrm rot="9834777">
            <a:off x="9871368" y="5265343"/>
            <a:ext cx="118853" cy="185401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53">
            <a:extLst>
              <a:ext uri="{FF2B5EF4-FFF2-40B4-BE49-F238E27FC236}">
                <a16:creationId xmlns:a16="http://schemas.microsoft.com/office/drawing/2014/main" id="{8E42742E-9559-4E8F-8E95-083FA44CB2CE}"/>
              </a:ext>
            </a:extLst>
          </p:cNvPr>
          <p:cNvSpPr/>
          <p:nvPr/>
        </p:nvSpPr>
        <p:spPr>
          <a:xfrm rot="9834777">
            <a:off x="10267442" y="5265343"/>
            <a:ext cx="118853" cy="185401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연결선: 구부러짐 44">
            <a:extLst>
              <a:ext uri="{FF2B5EF4-FFF2-40B4-BE49-F238E27FC236}">
                <a16:creationId xmlns:a16="http://schemas.microsoft.com/office/drawing/2014/main" id="{2EDCCF83-DE2F-4C04-9C02-9A8A2254C227}"/>
              </a:ext>
            </a:extLst>
          </p:cNvPr>
          <p:cNvCxnSpPr>
            <a:cxnSpLocks/>
            <a:stCxn id="36" idx="3"/>
            <a:endCxn id="42" idx="3"/>
          </p:cNvCxnSpPr>
          <p:nvPr/>
        </p:nvCxnSpPr>
        <p:spPr>
          <a:xfrm>
            <a:off x="8002088" y="4900305"/>
            <a:ext cx="541593" cy="397420"/>
          </a:xfrm>
          <a:prstGeom prst="curvedConnector2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연결선: 구부러짐 58">
            <a:extLst>
              <a:ext uri="{FF2B5EF4-FFF2-40B4-BE49-F238E27FC236}">
                <a16:creationId xmlns:a16="http://schemas.microsoft.com/office/drawing/2014/main" id="{53D1F3F0-B525-403C-A310-D6B95C21EAFA}"/>
              </a:ext>
            </a:extLst>
          </p:cNvPr>
          <p:cNvCxnSpPr>
            <a:cxnSpLocks/>
            <a:endCxn id="43" idx="3"/>
          </p:cNvCxnSpPr>
          <p:nvPr/>
        </p:nvCxnSpPr>
        <p:spPr>
          <a:xfrm>
            <a:off x="8108997" y="4900601"/>
            <a:ext cx="887574" cy="382836"/>
          </a:xfrm>
          <a:prstGeom prst="curvedConnector2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연결선: 구부러짐 60">
            <a:extLst>
              <a:ext uri="{FF2B5EF4-FFF2-40B4-BE49-F238E27FC236}">
                <a16:creationId xmlns:a16="http://schemas.microsoft.com/office/drawing/2014/main" id="{23F46D31-06DF-4EF6-8057-4FC2624538BC}"/>
              </a:ext>
            </a:extLst>
          </p:cNvPr>
          <p:cNvCxnSpPr>
            <a:cxnSpLocks/>
            <a:endCxn id="44" idx="3"/>
          </p:cNvCxnSpPr>
          <p:nvPr/>
        </p:nvCxnSpPr>
        <p:spPr>
          <a:xfrm>
            <a:off x="8140666" y="4915861"/>
            <a:ext cx="1298637" cy="367576"/>
          </a:xfrm>
          <a:prstGeom prst="curvedConnector2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연결선: 구부러짐 62">
            <a:extLst>
              <a:ext uri="{FF2B5EF4-FFF2-40B4-BE49-F238E27FC236}">
                <a16:creationId xmlns:a16="http://schemas.microsoft.com/office/drawing/2014/main" id="{5C46EC7D-BC2C-42A6-A6E6-1C232D9CA541}"/>
              </a:ext>
            </a:extLst>
          </p:cNvPr>
          <p:cNvCxnSpPr>
            <a:cxnSpLocks/>
            <a:endCxn id="45" idx="3"/>
          </p:cNvCxnSpPr>
          <p:nvPr/>
        </p:nvCxnSpPr>
        <p:spPr>
          <a:xfrm>
            <a:off x="8057702" y="4871795"/>
            <a:ext cx="1847405" cy="397178"/>
          </a:xfrm>
          <a:prstGeom prst="curvedConnector2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연결선: 구부러짐 64">
            <a:extLst>
              <a:ext uri="{FF2B5EF4-FFF2-40B4-BE49-F238E27FC236}">
                <a16:creationId xmlns:a16="http://schemas.microsoft.com/office/drawing/2014/main" id="{102A2372-9B07-4798-8DDB-860E2CF6EFA8}"/>
              </a:ext>
            </a:extLst>
          </p:cNvPr>
          <p:cNvCxnSpPr>
            <a:cxnSpLocks/>
            <a:endCxn id="46" idx="3"/>
          </p:cNvCxnSpPr>
          <p:nvPr/>
        </p:nvCxnSpPr>
        <p:spPr>
          <a:xfrm>
            <a:off x="8105034" y="4902001"/>
            <a:ext cx="2196147" cy="366972"/>
          </a:xfrm>
          <a:prstGeom prst="curvedConnector2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9F311F7-1089-4F62-8B2B-8168E6DAB9B2}"/>
              </a:ext>
            </a:extLst>
          </p:cNvPr>
          <p:cNvSpPr txBox="1"/>
          <p:nvPr/>
        </p:nvSpPr>
        <p:spPr>
          <a:xfrm>
            <a:off x="9038543" y="5784690"/>
            <a:ext cx="109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variables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403757-2F38-4832-9DC5-B1DBCD82821D}"/>
              </a:ext>
            </a:extLst>
          </p:cNvPr>
          <p:cNvSpPr txBox="1"/>
          <p:nvPr/>
        </p:nvSpPr>
        <p:spPr>
          <a:xfrm>
            <a:off x="5049572" y="6123543"/>
            <a:ext cx="109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6663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130F7-6CD2-4CF4-9ABF-636F8054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</a:t>
            </a:r>
            <a:r>
              <a:rPr lang="ko-KR" altLang="en-US" dirty="0"/>
              <a:t> </a:t>
            </a:r>
            <a:r>
              <a:rPr lang="en-US" altLang="ko-KR" dirty="0"/>
              <a:t>I/O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9FD96-2296-4C53-AB79-2B976C34D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sprintf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Data</a:t>
            </a:r>
            <a:r>
              <a:rPr lang="ko-KR" altLang="en-US" dirty="0"/>
              <a:t>를 </a:t>
            </a:r>
            <a:r>
              <a:rPr lang="en-US" altLang="ko-KR" dirty="0"/>
              <a:t>string </a:t>
            </a:r>
            <a:r>
              <a:rPr lang="ko-KR" altLang="en-US" dirty="0"/>
              <a:t>으로 변환</a:t>
            </a:r>
            <a:endParaRPr lang="en-US" altLang="ko-KR" dirty="0"/>
          </a:p>
          <a:p>
            <a:pPr lvl="2"/>
            <a:r>
              <a:rPr lang="ko-KR" altLang="en-US" dirty="0"/>
              <a:t>데이터를 </a:t>
            </a:r>
            <a:r>
              <a:rPr lang="en-US" altLang="ko-KR" dirty="0"/>
              <a:t>string</a:t>
            </a:r>
            <a:r>
              <a:rPr lang="ko-KR" altLang="en-US" dirty="0"/>
              <a:t>에 쓰는 역할을 함</a:t>
            </a:r>
            <a:endParaRPr lang="en-US" altLang="ko-KR" dirty="0"/>
          </a:p>
          <a:p>
            <a:pPr lvl="2"/>
            <a:r>
              <a:rPr lang="ko-KR" altLang="en-US" dirty="0"/>
              <a:t>모든 데이터가 문자열로 형식화되면 종료 </a:t>
            </a:r>
            <a:r>
              <a:rPr lang="en-US" altLang="ko-KR" dirty="0"/>
              <a:t>NULL</a:t>
            </a:r>
            <a:r>
              <a:rPr lang="ko-KR" altLang="en-US" dirty="0"/>
              <a:t> 문자를</a:t>
            </a:r>
            <a:r>
              <a:rPr lang="en-US" altLang="ko-KR" dirty="0"/>
              <a:t> </a:t>
            </a:r>
            <a:r>
              <a:rPr lang="ko-KR" altLang="en-US" dirty="0"/>
              <a:t>추가함</a:t>
            </a:r>
            <a:endParaRPr lang="en-US" altLang="ko-KR" dirty="0"/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08654-9E42-4E8F-B28D-575C3069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E0C02-38FF-452E-8B45-EE3D8E78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4B43E6-3529-4978-A452-C6CD12C33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520" y="2897658"/>
            <a:ext cx="7549134" cy="369332"/>
          </a:xfrm>
          <a:prstGeom prst="rect">
            <a:avLst/>
          </a:prstGeom>
          <a:solidFill>
            <a:schemeClr val="bg2"/>
          </a:solidFill>
          <a:ln w="28575" algn="ctr">
            <a:solidFill>
              <a:srgbClr val="BC1CC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sprintf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(char *s, const char *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control_string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…);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그룹 8">
            <a:extLst>
              <a:ext uri="{FF2B5EF4-FFF2-40B4-BE49-F238E27FC236}">
                <a16:creationId xmlns:a16="http://schemas.microsoft.com/office/drawing/2014/main" id="{B6916726-45CE-4E81-9D65-12EE4010BF28}"/>
              </a:ext>
            </a:extLst>
          </p:cNvPr>
          <p:cNvGrpSpPr/>
          <p:nvPr/>
        </p:nvGrpSpPr>
        <p:grpSpPr>
          <a:xfrm>
            <a:off x="2227146" y="5279172"/>
            <a:ext cx="3888432" cy="260633"/>
            <a:chOff x="4655840" y="5511004"/>
            <a:chExt cx="4248472" cy="288944"/>
          </a:xfrm>
        </p:grpSpPr>
        <p:sp>
          <p:nvSpPr>
            <p:cNvPr id="8" name="직사각형 9">
              <a:extLst>
                <a:ext uri="{FF2B5EF4-FFF2-40B4-BE49-F238E27FC236}">
                  <a16:creationId xmlns:a16="http://schemas.microsoft.com/office/drawing/2014/main" id="{6BADF7D7-4792-4CFD-9144-69E624D7A264}"/>
                </a:ext>
              </a:extLst>
            </p:cNvPr>
            <p:cNvSpPr/>
            <p:nvPr/>
          </p:nvSpPr>
          <p:spPr>
            <a:xfrm>
              <a:off x="4655840" y="5517232"/>
              <a:ext cx="4248472" cy="2606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10">
              <a:extLst>
                <a:ext uri="{FF2B5EF4-FFF2-40B4-BE49-F238E27FC236}">
                  <a16:creationId xmlns:a16="http://schemas.microsoft.com/office/drawing/2014/main" id="{E92E341C-42E8-4467-A040-91A7A58A91C1}"/>
                </a:ext>
              </a:extLst>
            </p:cNvPr>
            <p:cNvCxnSpPr>
              <a:stCxn id="8" idx="0"/>
              <a:endCxn id="8" idx="2"/>
            </p:cNvCxnSpPr>
            <p:nvPr/>
          </p:nvCxnSpPr>
          <p:spPr>
            <a:xfrm>
              <a:off x="6780076" y="5517232"/>
              <a:ext cx="0" cy="2606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그룹 11">
              <a:extLst>
                <a:ext uri="{FF2B5EF4-FFF2-40B4-BE49-F238E27FC236}">
                  <a16:creationId xmlns:a16="http://schemas.microsoft.com/office/drawing/2014/main" id="{22500C18-9F34-43CD-B0A4-A30DF95E4562}"/>
                </a:ext>
              </a:extLst>
            </p:cNvPr>
            <p:cNvGrpSpPr/>
            <p:nvPr/>
          </p:nvGrpSpPr>
          <p:grpSpPr>
            <a:xfrm>
              <a:off x="4871864" y="5517232"/>
              <a:ext cx="1728192" cy="282716"/>
              <a:chOff x="4871864" y="5517232"/>
              <a:chExt cx="1728192" cy="282716"/>
            </a:xfrm>
          </p:grpSpPr>
          <p:cxnSp>
            <p:nvCxnSpPr>
              <p:cNvPr id="20" name="직선 연결선 21">
                <a:extLst>
                  <a:ext uri="{FF2B5EF4-FFF2-40B4-BE49-F238E27FC236}">
                    <a16:creationId xmlns:a16="http://schemas.microsoft.com/office/drawing/2014/main" id="{F612DC6B-CEBC-4F1E-B693-CEECD49C679B}"/>
                  </a:ext>
                </a:extLst>
              </p:cNvPr>
              <p:cNvCxnSpPr/>
              <p:nvPr/>
            </p:nvCxnSpPr>
            <p:spPr>
              <a:xfrm>
                <a:off x="5735960" y="5517232"/>
                <a:ext cx="0" cy="2606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2">
                <a:extLst>
                  <a:ext uri="{FF2B5EF4-FFF2-40B4-BE49-F238E27FC236}">
                    <a16:creationId xmlns:a16="http://schemas.microsoft.com/office/drawing/2014/main" id="{709C7E4A-B9F5-4ABA-B4E8-96216DBAC952}"/>
                  </a:ext>
                </a:extLst>
              </p:cNvPr>
              <p:cNvCxnSpPr/>
              <p:nvPr/>
            </p:nvCxnSpPr>
            <p:spPr>
              <a:xfrm>
                <a:off x="5087888" y="5517232"/>
                <a:ext cx="0" cy="2606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3">
                <a:extLst>
                  <a:ext uri="{FF2B5EF4-FFF2-40B4-BE49-F238E27FC236}">
                    <a16:creationId xmlns:a16="http://schemas.microsoft.com/office/drawing/2014/main" id="{4CC257AA-FD7B-4A18-9B53-A5DD4E0A0823}"/>
                  </a:ext>
                </a:extLst>
              </p:cNvPr>
              <p:cNvCxnSpPr/>
              <p:nvPr/>
            </p:nvCxnSpPr>
            <p:spPr>
              <a:xfrm>
                <a:off x="5303912" y="5517232"/>
                <a:ext cx="0" cy="2606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4">
                <a:extLst>
                  <a:ext uri="{FF2B5EF4-FFF2-40B4-BE49-F238E27FC236}">
                    <a16:creationId xmlns:a16="http://schemas.microsoft.com/office/drawing/2014/main" id="{7F1A4849-3961-453F-A840-07713B9069B0}"/>
                  </a:ext>
                </a:extLst>
              </p:cNvPr>
              <p:cNvCxnSpPr/>
              <p:nvPr/>
            </p:nvCxnSpPr>
            <p:spPr>
              <a:xfrm>
                <a:off x="5519936" y="5539315"/>
                <a:ext cx="0" cy="2606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5">
                <a:extLst>
                  <a:ext uri="{FF2B5EF4-FFF2-40B4-BE49-F238E27FC236}">
                    <a16:creationId xmlns:a16="http://schemas.microsoft.com/office/drawing/2014/main" id="{E7D626EF-7A7F-4423-879B-267BE642A241}"/>
                  </a:ext>
                </a:extLst>
              </p:cNvPr>
              <p:cNvCxnSpPr/>
              <p:nvPr/>
            </p:nvCxnSpPr>
            <p:spPr>
              <a:xfrm>
                <a:off x="4871864" y="5517232"/>
                <a:ext cx="0" cy="2606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5" name="그룹 26">
                <a:extLst>
                  <a:ext uri="{FF2B5EF4-FFF2-40B4-BE49-F238E27FC236}">
                    <a16:creationId xmlns:a16="http://schemas.microsoft.com/office/drawing/2014/main" id="{81DE705F-6B46-4BA2-9E0B-6070D2707B68}"/>
                  </a:ext>
                </a:extLst>
              </p:cNvPr>
              <p:cNvGrpSpPr/>
              <p:nvPr/>
            </p:nvGrpSpPr>
            <p:grpSpPr>
              <a:xfrm>
                <a:off x="5951984" y="5517232"/>
                <a:ext cx="648072" cy="282716"/>
                <a:chOff x="5024264" y="5669632"/>
                <a:chExt cx="648072" cy="282716"/>
              </a:xfrm>
            </p:grpSpPr>
            <p:cxnSp>
              <p:nvCxnSpPr>
                <p:cNvPr id="26" name="직선 연결선 27">
                  <a:extLst>
                    <a:ext uri="{FF2B5EF4-FFF2-40B4-BE49-F238E27FC236}">
                      <a16:creationId xmlns:a16="http://schemas.microsoft.com/office/drawing/2014/main" id="{CB0138C9-DE12-46EA-9AAC-E5D492710D20}"/>
                    </a:ext>
                  </a:extLst>
                </p:cNvPr>
                <p:cNvCxnSpPr/>
                <p:nvPr/>
              </p:nvCxnSpPr>
              <p:spPr>
                <a:xfrm>
                  <a:off x="5240288" y="5669632"/>
                  <a:ext cx="0" cy="26063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8">
                  <a:extLst>
                    <a:ext uri="{FF2B5EF4-FFF2-40B4-BE49-F238E27FC236}">
                      <a16:creationId xmlns:a16="http://schemas.microsoft.com/office/drawing/2014/main" id="{75CDCF6D-B8AB-42A3-8D1D-204D0496F2C7}"/>
                    </a:ext>
                  </a:extLst>
                </p:cNvPr>
                <p:cNvCxnSpPr/>
                <p:nvPr/>
              </p:nvCxnSpPr>
              <p:spPr>
                <a:xfrm>
                  <a:off x="5456312" y="5669632"/>
                  <a:ext cx="0" cy="26063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9">
                  <a:extLst>
                    <a:ext uri="{FF2B5EF4-FFF2-40B4-BE49-F238E27FC236}">
                      <a16:creationId xmlns:a16="http://schemas.microsoft.com/office/drawing/2014/main" id="{EFE81115-6DD7-4539-98E8-29BFD27B9CE1}"/>
                    </a:ext>
                  </a:extLst>
                </p:cNvPr>
                <p:cNvCxnSpPr/>
                <p:nvPr/>
              </p:nvCxnSpPr>
              <p:spPr>
                <a:xfrm>
                  <a:off x="5672336" y="5691715"/>
                  <a:ext cx="0" cy="26063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30">
                  <a:extLst>
                    <a:ext uri="{FF2B5EF4-FFF2-40B4-BE49-F238E27FC236}">
                      <a16:creationId xmlns:a16="http://schemas.microsoft.com/office/drawing/2014/main" id="{88E27DA9-6B86-46BB-82E3-7D3B2324878E}"/>
                    </a:ext>
                  </a:extLst>
                </p:cNvPr>
                <p:cNvCxnSpPr/>
                <p:nvPr/>
              </p:nvCxnSpPr>
              <p:spPr>
                <a:xfrm>
                  <a:off x="5024264" y="5669632"/>
                  <a:ext cx="0" cy="26063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" name="직선 연결선 12">
              <a:extLst>
                <a:ext uri="{FF2B5EF4-FFF2-40B4-BE49-F238E27FC236}">
                  <a16:creationId xmlns:a16="http://schemas.microsoft.com/office/drawing/2014/main" id="{33556B74-1CCA-4256-AD12-921F635076AD}"/>
                </a:ext>
              </a:extLst>
            </p:cNvPr>
            <p:cNvCxnSpPr/>
            <p:nvPr/>
          </p:nvCxnSpPr>
          <p:spPr>
            <a:xfrm>
              <a:off x="7824192" y="5539064"/>
              <a:ext cx="0" cy="2606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3">
              <a:extLst>
                <a:ext uri="{FF2B5EF4-FFF2-40B4-BE49-F238E27FC236}">
                  <a16:creationId xmlns:a16="http://schemas.microsoft.com/office/drawing/2014/main" id="{F1BD2C04-2612-4EAF-A164-CDF85CD1EB46}"/>
                </a:ext>
              </a:extLst>
            </p:cNvPr>
            <p:cNvCxnSpPr/>
            <p:nvPr/>
          </p:nvCxnSpPr>
          <p:spPr>
            <a:xfrm>
              <a:off x="7176120" y="5539065"/>
              <a:ext cx="0" cy="2606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4">
              <a:extLst>
                <a:ext uri="{FF2B5EF4-FFF2-40B4-BE49-F238E27FC236}">
                  <a16:creationId xmlns:a16="http://schemas.microsoft.com/office/drawing/2014/main" id="{D4F33039-E259-476B-8788-05ED35907F4C}"/>
                </a:ext>
              </a:extLst>
            </p:cNvPr>
            <p:cNvCxnSpPr/>
            <p:nvPr/>
          </p:nvCxnSpPr>
          <p:spPr>
            <a:xfrm>
              <a:off x="7344126" y="5539065"/>
              <a:ext cx="0" cy="2606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5">
              <a:extLst>
                <a:ext uri="{FF2B5EF4-FFF2-40B4-BE49-F238E27FC236}">
                  <a16:creationId xmlns:a16="http://schemas.microsoft.com/office/drawing/2014/main" id="{49C72114-16F4-4F40-A72A-7FB98C1A1DEA}"/>
                </a:ext>
              </a:extLst>
            </p:cNvPr>
            <p:cNvCxnSpPr/>
            <p:nvPr/>
          </p:nvCxnSpPr>
          <p:spPr>
            <a:xfrm>
              <a:off x="7608168" y="5511004"/>
              <a:ext cx="0" cy="2606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6">
              <a:extLst>
                <a:ext uri="{FF2B5EF4-FFF2-40B4-BE49-F238E27FC236}">
                  <a16:creationId xmlns:a16="http://schemas.microsoft.com/office/drawing/2014/main" id="{8C579210-036A-4282-9B75-1398B9E97439}"/>
                </a:ext>
              </a:extLst>
            </p:cNvPr>
            <p:cNvCxnSpPr/>
            <p:nvPr/>
          </p:nvCxnSpPr>
          <p:spPr>
            <a:xfrm>
              <a:off x="6960096" y="5539066"/>
              <a:ext cx="0" cy="2606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7">
              <a:extLst>
                <a:ext uri="{FF2B5EF4-FFF2-40B4-BE49-F238E27FC236}">
                  <a16:creationId xmlns:a16="http://schemas.microsoft.com/office/drawing/2014/main" id="{D0844CEE-15ED-489A-978A-B6C760743CEB}"/>
                </a:ext>
              </a:extLst>
            </p:cNvPr>
            <p:cNvCxnSpPr/>
            <p:nvPr/>
          </p:nvCxnSpPr>
          <p:spPr>
            <a:xfrm>
              <a:off x="8256240" y="5534740"/>
              <a:ext cx="0" cy="2606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8">
              <a:extLst>
                <a:ext uri="{FF2B5EF4-FFF2-40B4-BE49-F238E27FC236}">
                  <a16:creationId xmlns:a16="http://schemas.microsoft.com/office/drawing/2014/main" id="{995B5C89-5139-4E43-8373-FA9FA71CC61E}"/>
                </a:ext>
              </a:extLst>
            </p:cNvPr>
            <p:cNvCxnSpPr/>
            <p:nvPr/>
          </p:nvCxnSpPr>
          <p:spPr>
            <a:xfrm>
              <a:off x="8472264" y="5534740"/>
              <a:ext cx="0" cy="2606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9">
              <a:extLst>
                <a:ext uri="{FF2B5EF4-FFF2-40B4-BE49-F238E27FC236}">
                  <a16:creationId xmlns:a16="http://schemas.microsoft.com/office/drawing/2014/main" id="{4244FD1D-DAF4-432E-9E1E-E9E64A282CFC}"/>
                </a:ext>
              </a:extLst>
            </p:cNvPr>
            <p:cNvCxnSpPr/>
            <p:nvPr/>
          </p:nvCxnSpPr>
          <p:spPr>
            <a:xfrm>
              <a:off x="8688288" y="5511004"/>
              <a:ext cx="0" cy="2606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20">
              <a:extLst>
                <a:ext uri="{FF2B5EF4-FFF2-40B4-BE49-F238E27FC236}">
                  <a16:creationId xmlns:a16="http://schemas.microsoft.com/office/drawing/2014/main" id="{6CE277BF-BDF7-4D0D-AFEB-4B1EFF7CC98B}"/>
                </a:ext>
              </a:extLst>
            </p:cNvPr>
            <p:cNvCxnSpPr/>
            <p:nvPr/>
          </p:nvCxnSpPr>
          <p:spPr>
            <a:xfrm>
              <a:off x="8040216" y="5539063"/>
              <a:ext cx="0" cy="2606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그룹 31">
            <a:extLst>
              <a:ext uri="{FF2B5EF4-FFF2-40B4-BE49-F238E27FC236}">
                <a16:creationId xmlns:a16="http://schemas.microsoft.com/office/drawing/2014/main" id="{9961965F-976D-4B5B-8361-34EB79B4E6FB}"/>
              </a:ext>
            </a:extLst>
          </p:cNvPr>
          <p:cNvGrpSpPr/>
          <p:nvPr/>
        </p:nvGrpSpPr>
        <p:grpSpPr>
          <a:xfrm>
            <a:off x="2281456" y="4909884"/>
            <a:ext cx="3814544" cy="260633"/>
            <a:chOff x="3180616" y="5241007"/>
            <a:chExt cx="3814544" cy="260633"/>
          </a:xfrm>
        </p:grpSpPr>
        <p:sp>
          <p:nvSpPr>
            <p:cNvPr id="31" name="자유형: 도형 32">
              <a:extLst>
                <a:ext uri="{FF2B5EF4-FFF2-40B4-BE49-F238E27FC236}">
                  <a16:creationId xmlns:a16="http://schemas.microsoft.com/office/drawing/2014/main" id="{563B700C-DBBF-4986-B6C0-B4482C688942}"/>
                </a:ext>
              </a:extLst>
            </p:cNvPr>
            <p:cNvSpPr/>
            <p:nvPr/>
          </p:nvSpPr>
          <p:spPr>
            <a:xfrm flipH="1">
              <a:off x="5087888" y="5241007"/>
              <a:ext cx="1907272" cy="260633"/>
            </a:xfrm>
            <a:custGeom>
              <a:avLst/>
              <a:gdLst>
                <a:gd name="connsiteX0" fmla="*/ 156095 w 2503055"/>
                <a:gd name="connsiteY0" fmla="*/ 228600 h 228600"/>
                <a:gd name="connsiteX1" fmla="*/ 201815 w 2503055"/>
                <a:gd name="connsiteY1" fmla="*/ 121920 h 228600"/>
                <a:gd name="connsiteX2" fmla="*/ 2137295 w 2503055"/>
                <a:gd name="connsiteY2" fmla="*/ 106680 h 228600"/>
                <a:gd name="connsiteX3" fmla="*/ 2503055 w 2503055"/>
                <a:gd name="connsiteY3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3055" h="228600">
                  <a:moveTo>
                    <a:pt x="156095" y="228600"/>
                  </a:moveTo>
                  <a:cubicBezTo>
                    <a:pt x="13855" y="185420"/>
                    <a:pt x="-128385" y="142240"/>
                    <a:pt x="201815" y="121920"/>
                  </a:cubicBezTo>
                  <a:cubicBezTo>
                    <a:pt x="532015" y="101600"/>
                    <a:pt x="1753755" y="127000"/>
                    <a:pt x="2137295" y="106680"/>
                  </a:cubicBezTo>
                  <a:cubicBezTo>
                    <a:pt x="2520835" y="86360"/>
                    <a:pt x="2411615" y="25400"/>
                    <a:pt x="2503055" y="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: 도형 33">
              <a:extLst>
                <a:ext uri="{FF2B5EF4-FFF2-40B4-BE49-F238E27FC236}">
                  <a16:creationId xmlns:a16="http://schemas.microsoft.com/office/drawing/2014/main" id="{4717C31F-7C81-473F-8A8C-A4280D081C24}"/>
                </a:ext>
              </a:extLst>
            </p:cNvPr>
            <p:cNvSpPr/>
            <p:nvPr/>
          </p:nvSpPr>
          <p:spPr>
            <a:xfrm>
              <a:off x="3180616" y="5241007"/>
              <a:ext cx="1907272" cy="260633"/>
            </a:xfrm>
            <a:custGeom>
              <a:avLst/>
              <a:gdLst>
                <a:gd name="connsiteX0" fmla="*/ 156095 w 2503055"/>
                <a:gd name="connsiteY0" fmla="*/ 228600 h 228600"/>
                <a:gd name="connsiteX1" fmla="*/ 201815 w 2503055"/>
                <a:gd name="connsiteY1" fmla="*/ 121920 h 228600"/>
                <a:gd name="connsiteX2" fmla="*/ 2137295 w 2503055"/>
                <a:gd name="connsiteY2" fmla="*/ 106680 h 228600"/>
                <a:gd name="connsiteX3" fmla="*/ 2503055 w 2503055"/>
                <a:gd name="connsiteY3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3055" h="228600">
                  <a:moveTo>
                    <a:pt x="156095" y="228600"/>
                  </a:moveTo>
                  <a:cubicBezTo>
                    <a:pt x="13855" y="185420"/>
                    <a:pt x="-128385" y="142240"/>
                    <a:pt x="201815" y="121920"/>
                  </a:cubicBezTo>
                  <a:cubicBezTo>
                    <a:pt x="532015" y="101600"/>
                    <a:pt x="1753755" y="127000"/>
                    <a:pt x="2137295" y="106680"/>
                  </a:cubicBezTo>
                  <a:cubicBezTo>
                    <a:pt x="2520835" y="86360"/>
                    <a:pt x="2411615" y="25400"/>
                    <a:pt x="2503055" y="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7">
            <a:extLst>
              <a:ext uri="{FF2B5EF4-FFF2-40B4-BE49-F238E27FC236}">
                <a16:creationId xmlns:a16="http://schemas.microsoft.com/office/drawing/2014/main" id="{F22A4FDC-2CDF-47C7-AB42-C63B9DF1CFA4}"/>
              </a:ext>
            </a:extLst>
          </p:cNvPr>
          <p:cNvSpPr/>
          <p:nvPr/>
        </p:nvSpPr>
        <p:spPr>
          <a:xfrm>
            <a:off x="5634914" y="4083621"/>
            <a:ext cx="1196014" cy="488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</a:rPr>
              <a:t>sprintf</a:t>
            </a:r>
            <a:endParaRPr lang="ko-KR" alt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34" name="직사각형 39">
            <a:extLst>
              <a:ext uri="{FF2B5EF4-FFF2-40B4-BE49-F238E27FC236}">
                <a16:creationId xmlns:a16="http://schemas.microsoft.com/office/drawing/2014/main" id="{171527FC-8E1F-4B54-AA12-A7B165F57A90}"/>
              </a:ext>
            </a:extLst>
          </p:cNvPr>
          <p:cNvSpPr/>
          <p:nvPr/>
        </p:nvSpPr>
        <p:spPr>
          <a:xfrm>
            <a:off x="7585587" y="4877047"/>
            <a:ext cx="3514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40">
            <a:extLst>
              <a:ext uri="{FF2B5EF4-FFF2-40B4-BE49-F238E27FC236}">
                <a16:creationId xmlns:a16="http://schemas.microsoft.com/office/drawing/2014/main" id="{4F59CBF0-E456-4D26-A629-A137CC164022}"/>
              </a:ext>
            </a:extLst>
          </p:cNvPr>
          <p:cNvSpPr/>
          <p:nvPr/>
        </p:nvSpPr>
        <p:spPr>
          <a:xfrm>
            <a:off x="8038819" y="4877047"/>
            <a:ext cx="3514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41">
            <a:extLst>
              <a:ext uri="{FF2B5EF4-FFF2-40B4-BE49-F238E27FC236}">
                <a16:creationId xmlns:a16="http://schemas.microsoft.com/office/drawing/2014/main" id="{84B059BD-C89C-4D0E-9245-BB1657BD281A}"/>
              </a:ext>
            </a:extLst>
          </p:cNvPr>
          <p:cNvSpPr/>
          <p:nvPr/>
        </p:nvSpPr>
        <p:spPr>
          <a:xfrm>
            <a:off x="8487170" y="4877047"/>
            <a:ext cx="3514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42">
            <a:extLst>
              <a:ext uri="{FF2B5EF4-FFF2-40B4-BE49-F238E27FC236}">
                <a16:creationId xmlns:a16="http://schemas.microsoft.com/office/drawing/2014/main" id="{A1292FC5-2B93-40FB-B3D8-1BB0406F4FB5}"/>
              </a:ext>
            </a:extLst>
          </p:cNvPr>
          <p:cNvSpPr/>
          <p:nvPr/>
        </p:nvSpPr>
        <p:spPr>
          <a:xfrm>
            <a:off x="8935521" y="4893006"/>
            <a:ext cx="3514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43">
            <a:extLst>
              <a:ext uri="{FF2B5EF4-FFF2-40B4-BE49-F238E27FC236}">
                <a16:creationId xmlns:a16="http://schemas.microsoft.com/office/drawing/2014/main" id="{83B10268-5C05-470B-BE9C-1384DD788953}"/>
              </a:ext>
            </a:extLst>
          </p:cNvPr>
          <p:cNvSpPr/>
          <p:nvPr/>
        </p:nvSpPr>
        <p:spPr>
          <a:xfrm rot="11765223" flipH="1">
            <a:off x="4183539" y="4743971"/>
            <a:ext cx="118853" cy="185401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연결선: 구부러짐 48">
            <a:extLst>
              <a:ext uri="{FF2B5EF4-FFF2-40B4-BE49-F238E27FC236}">
                <a16:creationId xmlns:a16="http://schemas.microsoft.com/office/drawing/2014/main" id="{9E1553F4-A1F7-431C-83E3-CE7A89255637}"/>
              </a:ext>
            </a:extLst>
          </p:cNvPr>
          <p:cNvCxnSpPr>
            <a:cxnSpLocks/>
            <a:stCxn id="33" idx="1"/>
            <a:endCxn id="38" idx="3"/>
          </p:cNvCxnSpPr>
          <p:nvPr/>
        </p:nvCxnSpPr>
        <p:spPr>
          <a:xfrm rot="10800000" flipV="1">
            <a:off x="4268654" y="4327669"/>
            <a:ext cx="1366261" cy="419932"/>
          </a:xfrm>
          <a:prstGeom prst="curvedConnector2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연결선: 구부러짐 49">
            <a:extLst>
              <a:ext uri="{FF2B5EF4-FFF2-40B4-BE49-F238E27FC236}">
                <a16:creationId xmlns:a16="http://schemas.microsoft.com/office/drawing/2014/main" id="{8B4A56B9-F024-4158-8201-681294BABC66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37837" y="4327965"/>
            <a:ext cx="823493" cy="549082"/>
          </a:xfrm>
          <a:prstGeom prst="curvedConnector2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연결선: 구부러짐 50">
            <a:extLst>
              <a:ext uri="{FF2B5EF4-FFF2-40B4-BE49-F238E27FC236}">
                <a16:creationId xmlns:a16="http://schemas.microsoft.com/office/drawing/2014/main" id="{15EE95DB-E359-4576-BDF6-D1706C8E2801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969506" y="4343225"/>
            <a:ext cx="1245056" cy="533822"/>
          </a:xfrm>
          <a:prstGeom prst="curvedConnector2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구부러짐 51">
            <a:extLst>
              <a:ext uri="{FF2B5EF4-FFF2-40B4-BE49-F238E27FC236}">
                <a16:creationId xmlns:a16="http://schemas.microsoft.com/office/drawing/2014/main" id="{996875E2-BB27-4170-8F28-99E60B0F6384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886542" y="4299159"/>
            <a:ext cx="1776371" cy="577888"/>
          </a:xfrm>
          <a:prstGeom prst="curvedConnector2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연결선: 구부러짐 52">
            <a:extLst>
              <a:ext uri="{FF2B5EF4-FFF2-40B4-BE49-F238E27FC236}">
                <a16:creationId xmlns:a16="http://schemas.microsoft.com/office/drawing/2014/main" id="{1833B813-218E-4C33-9D08-1F2C8D37D9BC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6933874" y="4329365"/>
            <a:ext cx="2177390" cy="563641"/>
          </a:xfrm>
          <a:prstGeom prst="curvedConnector2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5A43DAC-DF61-40E7-9234-B80BC889FBD6}"/>
              </a:ext>
            </a:extLst>
          </p:cNvPr>
          <p:cNvSpPr txBox="1"/>
          <p:nvPr/>
        </p:nvSpPr>
        <p:spPr>
          <a:xfrm>
            <a:off x="7974676" y="5212054"/>
            <a:ext cx="109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variables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453A46-A42C-422A-99B8-9A1C5D4E01F2}"/>
              </a:ext>
            </a:extLst>
          </p:cNvPr>
          <p:cNvSpPr txBox="1"/>
          <p:nvPr/>
        </p:nvSpPr>
        <p:spPr>
          <a:xfrm>
            <a:off x="3878412" y="5550907"/>
            <a:ext cx="109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string</a:t>
            </a:r>
            <a:endParaRPr lang="ko-KR" altLang="en-US" dirty="0"/>
          </a:p>
        </p:txBody>
      </p:sp>
      <p:sp>
        <p:nvSpPr>
          <p:cNvPr id="46" name="이등변 삼각형 63">
            <a:extLst>
              <a:ext uri="{FF2B5EF4-FFF2-40B4-BE49-F238E27FC236}">
                <a16:creationId xmlns:a16="http://schemas.microsoft.com/office/drawing/2014/main" id="{0D259C90-D672-446D-80C9-A0D45C8A8DD2}"/>
              </a:ext>
            </a:extLst>
          </p:cNvPr>
          <p:cNvSpPr/>
          <p:nvPr/>
        </p:nvSpPr>
        <p:spPr>
          <a:xfrm rot="16200000">
            <a:off x="6858126" y="4206222"/>
            <a:ext cx="309070" cy="234622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0051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74DC-09A0-472E-8650-F5A5596D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I/O </a:t>
            </a:r>
            <a:r>
              <a:rPr lang="ko-KR" altLang="en-US" dirty="0"/>
              <a:t>예시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32F70-2BD1-4E8E-B918-D750E741C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5AF83-8B50-46DC-8980-86B3D854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551E0-5C96-4C26-87CE-211CC58A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D12415-10F0-4F7E-97DD-940F96817F8D}"/>
              </a:ext>
            </a:extLst>
          </p:cNvPr>
          <p:cNvSpPr/>
          <p:nvPr/>
        </p:nvSpPr>
        <p:spPr>
          <a:xfrm>
            <a:off x="1239520" y="1609047"/>
            <a:ext cx="6096000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in_string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"1 2 3 go"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out_string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a, b, c;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sscanf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in_string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d%d%d%s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&amp;a, &amp;b, &amp;c,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out_string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"%s %s %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d%d%d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a,b,c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out_string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FCA03-6891-4C5D-BB81-8C1F4AF2B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982" y="5421672"/>
            <a:ext cx="2050835" cy="41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478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32C4-9FA3-4E87-98B4-B3CAB153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</a:t>
            </a:r>
            <a:r>
              <a:rPr lang="ko-KR" altLang="en-US" dirty="0"/>
              <a:t> </a:t>
            </a:r>
            <a:r>
              <a:rPr lang="en-US" altLang="ko-KR" dirty="0"/>
              <a:t>I/O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76954-D357-459E-8514-6340A2B16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3A9AC-D393-471B-8E23-9F01ADBE5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5A303-F439-4628-B716-DF5E8B44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AC4DC7-7033-4D17-A784-0056371FE3A4}"/>
              </a:ext>
            </a:extLst>
          </p:cNvPr>
          <p:cNvSpPr/>
          <p:nvPr/>
        </p:nvSpPr>
        <p:spPr>
          <a:xfrm>
            <a:off x="990600" y="1093371"/>
            <a:ext cx="6096000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c, 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abc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*p = s;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FILE *ofp1, *ofp2;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ofp1 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"tmp1.txt"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"w"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ofp2 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"tmp2.txt"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"w"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; ++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) 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sscanf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(s,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&amp;c);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 ofp1,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c 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; ++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) 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sscanf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s+i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&amp;c);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 ofp2,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c 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(ofp1);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(ofp2);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14">
            <a:extLst>
              <a:ext uri="{FF2B5EF4-FFF2-40B4-BE49-F238E27FC236}">
                <a16:creationId xmlns:a16="http://schemas.microsoft.com/office/drawing/2014/main" id="{36F08D07-43EA-4E99-868C-AE70C8CFD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985" y="5474495"/>
            <a:ext cx="1728365" cy="792162"/>
          </a:xfrm>
          <a:prstGeom prst="flowChartDocument">
            <a:avLst/>
          </a:prstGeom>
          <a:solidFill>
            <a:srgbClr val="CEF2CF"/>
          </a:solidFill>
          <a:ln w="28575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+mj-lt"/>
              </a:rPr>
              <a:t>tmp1.txt = </a:t>
            </a:r>
            <a:r>
              <a:rPr lang="en-US" altLang="ko-KR" sz="1600" dirty="0" err="1">
                <a:latin typeface="+mj-lt"/>
              </a:rPr>
              <a:t>aaa</a:t>
            </a:r>
            <a:endParaRPr lang="en-US" altLang="ko-KR" sz="1600" dirty="0">
              <a:latin typeface="+mj-lt"/>
            </a:endParaRPr>
          </a:p>
          <a:p>
            <a:pPr eaLnBrk="1" hangingPunct="1"/>
            <a:r>
              <a:rPr lang="en-US" altLang="ko-KR" sz="1600" dirty="0">
                <a:latin typeface="+mj-lt"/>
              </a:rPr>
              <a:t>tmp2.txt = </a:t>
            </a:r>
            <a:r>
              <a:rPr lang="en-US" altLang="ko-KR" sz="1600" dirty="0" err="1">
                <a:latin typeface="+mj-lt"/>
              </a:rPr>
              <a:t>abc</a:t>
            </a:r>
            <a:endParaRPr lang="en-US" altLang="ko-K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765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3180-C5C0-4838-9466-315359CC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16AE-B6C3-45CB-8955-C69E9513A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</a:t>
            </a:r>
            <a:r>
              <a:rPr lang="ko-KR" altLang="en-US" dirty="0"/>
              <a:t>의 두가지 형태</a:t>
            </a:r>
            <a:endParaRPr lang="en-US" altLang="ko-KR" dirty="0"/>
          </a:p>
          <a:p>
            <a:pPr lvl="1"/>
            <a:r>
              <a:rPr lang="en-US" dirty="0"/>
              <a:t>Text Stream: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사람이</a:t>
            </a:r>
            <a:r>
              <a:rPr lang="en-US" altLang="ko-KR" dirty="0"/>
              <a:t>)</a:t>
            </a:r>
            <a:r>
              <a:rPr lang="ko-KR" altLang="en-US" dirty="0"/>
              <a:t>읽을 수 있는 형태의 </a:t>
            </a:r>
            <a:r>
              <a:rPr lang="en-US" altLang="ko-KR" dirty="0"/>
              <a:t>stream</a:t>
            </a:r>
          </a:p>
          <a:p>
            <a:pPr marL="914400" lvl="2" indent="0">
              <a:buNone/>
            </a:pPr>
            <a:r>
              <a:rPr lang="ko-KR" altLang="en-US" dirty="0"/>
              <a:t>줄</a:t>
            </a:r>
            <a:r>
              <a:rPr lang="en-US" altLang="ko-KR" dirty="0"/>
              <a:t> </a:t>
            </a:r>
            <a:r>
              <a:rPr lang="ko-KR" altLang="en-US" dirty="0"/>
              <a:t>단위로 나누어 지는 문자들의 흐름</a:t>
            </a:r>
            <a:r>
              <a:rPr lang="en-US" altLang="ko-KR" dirty="0"/>
              <a:t>(sequence) , </a:t>
            </a:r>
            <a:r>
              <a:rPr lang="ko-KR" altLang="en-US" dirty="0"/>
              <a:t>한 줄의 단위는 </a:t>
            </a:r>
            <a:r>
              <a:rPr lang="en-US" altLang="ko-KR" dirty="0"/>
              <a:t>new line(\n)</a:t>
            </a:r>
            <a:r>
              <a:rPr lang="ko-KR" altLang="en-US" dirty="0"/>
              <a:t>으로 나누어진다</a:t>
            </a:r>
            <a:endParaRPr lang="en-US" dirty="0"/>
          </a:p>
          <a:p>
            <a:pPr lvl="1"/>
            <a:r>
              <a:rPr lang="en-US" altLang="ko-KR" dirty="0"/>
              <a:t>Binary</a:t>
            </a:r>
            <a:r>
              <a:rPr lang="ko-KR" altLang="en-US" dirty="0"/>
              <a:t> </a:t>
            </a:r>
            <a:r>
              <a:rPr lang="en-US" altLang="ko-KR" dirty="0"/>
              <a:t>Stream: (</a:t>
            </a:r>
            <a:r>
              <a:rPr lang="ko-KR" altLang="en-US" dirty="0"/>
              <a:t>사람이</a:t>
            </a:r>
            <a:r>
              <a:rPr lang="en-US" altLang="ko-KR" dirty="0"/>
              <a:t>) </a:t>
            </a:r>
            <a:r>
              <a:rPr lang="ko-KR" altLang="en-US" dirty="0"/>
              <a:t>읽을 수 없는 형태의 </a:t>
            </a:r>
            <a:r>
              <a:rPr lang="en-US" altLang="ko-KR" dirty="0"/>
              <a:t>Stream</a:t>
            </a:r>
          </a:p>
          <a:p>
            <a:pPr marL="914400" lvl="2" indent="0">
              <a:buNone/>
            </a:pPr>
            <a:r>
              <a:rPr lang="ko-KR" altLang="en-US" dirty="0"/>
              <a:t>메모리에 표현하기 위한</a:t>
            </a:r>
            <a:r>
              <a:rPr lang="en-US" altLang="ko-KR" dirty="0"/>
              <a:t> </a:t>
            </a:r>
            <a:r>
              <a:rPr lang="ko-KR" altLang="en-US" dirty="0"/>
              <a:t>데이터 값</a:t>
            </a:r>
            <a:r>
              <a:rPr lang="en-US" altLang="ko-KR" dirty="0"/>
              <a:t>(0,1)</a:t>
            </a:r>
            <a:r>
              <a:rPr lang="ko-KR" altLang="en-US" dirty="0"/>
              <a:t>들의 흐름</a:t>
            </a:r>
            <a:r>
              <a:rPr lang="en-US" altLang="ko-KR" dirty="0"/>
              <a:t> </a:t>
            </a:r>
          </a:p>
          <a:p>
            <a:pPr marL="914400" lvl="2" indent="0">
              <a:buNone/>
            </a:pPr>
            <a:r>
              <a:rPr lang="ko-KR" altLang="en-US" dirty="0"/>
              <a:t>변환이 필요 없음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8740C-5CBD-4581-ABD6-78888C819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8CA08-78BD-43BD-A8ED-3E9E5017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BA71DAC-9CCE-473F-AE3E-0E8DE41E4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2164" y="4509333"/>
            <a:ext cx="2089150" cy="8636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/>
              <a:t>Program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7FE0735-FF6F-42EF-8B7B-612819C83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814" y="4509333"/>
            <a:ext cx="2089150" cy="8636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/>
              <a:t>   Disk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29ED3684-6B5B-4C41-9434-9019EFE8F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8985" y="4925112"/>
            <a:ext cx="732954" cy="365416"/>
          </a:xfrm>
          <a:prstGeom prst="rect">
            <a:avLst/>
          </a:prstGeom>
          <a:solidFill>
            <a:srgbClr val="FFC000"/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/>
              <a:t>file</a:t>
            </a:r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39EF12DF-774D-4942-83D4-710172BB8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1939" y="5157033"/>
            <a:ext cx="187325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21C466-AE88-475D-A6F5-364E62993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089" y="4749045"/>
            <a:ext cx="1008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stream</a:t>
            </a:r>
          </a:p>
        </p:txBody>
      </p:sp>
      <p:sp>
        <p:nvSpPr>
          <p:cNvPr id="11" name="사각형 설명선 10">
            <a:extLst>
              <a:ext uri="{FF2B5EF4-FFF2-40B4-BE49-F238E27FC236}">
                <a16:creationId xmlns:a16="http://schemas.microsoft.com/office/drawing/2014/main" id="{45C86859-5601-4CA8-8F9B-987476615FC4}"/>
              </a:ext>
            </a:extLst>
          </p:cNvPr>
          <p:cNvSpPr/>
          <p:nvPr/>
        </p:nvSpPr>
        <p:spPr>
          <a:xfrm>
            <a:off x="4236866" y="3859302"/>
            <a:ext cx="3873359" cy="560337"/>
          </a:xfrm>
          <a:prstGeom prst="wedgeRectCallout">
            <a:avLst>
              <a:gd name="adj1" fmla="val -35096"/>
              <a:gd name="adj2" fmla="val 108877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File:</a:t>
            </a:r>
            <a:r>
              <a:rPr lang="en-US" altLang="ko-KR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entity managed by OS</a:t>
            </a:r>
          </a:p>
          <a:p>
            <a:pPr lvl="1"/>
            <a:r>
              <a:rPr lang="en-US" altLang="ko-KR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Stream:</a:t>
            </a:r>
            <a:r>
              <a:rPr lang="en-US" altLang="ko-KR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entity created by program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D08B76-A88D-4819-BB7B-53B985E8050C}"/>
              </a:ext>
            </a:extLst>
          </p:cNvPr>
          <p:cNvSpPr txBox="1"/>
          <p:nvPr/>
        </p:nvSpPr>
        <p:spPr>
          <a:xfrm>
            <a:off x="8110225" y="4784586"/>
            <a:ext cx="373270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Text</a:t>
            </a:r>
            <a:r>
              <a:rPr lang="ko-KR" altLang="en-US" dirty="0"/>
              <a:t>와 </a:t>
            </a:r>
            <a:r>
              <a:rPr lang="en-US" altLang="ko-KR" dirty="0"/>
              <a:t>binary </a:t>
            </a:r>
            <a:r>
              <a:rPr lang="ko-KR" altLang="en-US" dirty="0"/>
              <a:t>비교</a:t>
            </a:r>
            <a:endParaRPr lang="en-US" altLang="ko-KR" dirty="0"/>
          </a:p>
          <a:p>
            <a:r>
              <a:rPr lang="ko-KR" altLang="en-US" dirty="0"/>
              <a:t>도서의 목록 </a:t>
            </a:r>
            <a:r>
              <a:rPr lang="en-US" altLang="ko-KR" dirty="0"/>
              <a:t>: text data</a:t>
            </a:r>
          </a:p>
          <a:p>
            <a:r>
              <a:rPr lang="ko-KR" altLang="en-US" dirty="0"/>
              <a:t>슈퍼마켓의 물품 가격</a:t>
            </a:r>
            <a:r>
              <a:rPr lang="en-US" altLang="ko-KR" dirty="0"/>
              <a:t>:text data</a:t>
            </a:r>
          </a:p>
          <a:p>
            <a:r>
              <a:rPr lang="ko-KR" altLang="en-US" dirty="0"/>
              <a:t>타이타닉 영상파일</a:t>
            </a:r>
            <a:r>
              <a:rPr lang="en-US" altLang="ko-KR" dirty="0"/>
              <a:t>: binary data</a:t>
            </a:r>
          </a:p>
          <a:p>
            <a:r>
              <a:rPr lang="ko-KR" altLang="en-US" dirty="0"/>
              <a:t>소녀시대의 음원파일</a:t>
            </a:r>
            <a:r>
              <a:rPr lang="en-US" altLang="ko-KR" dirty="0"/>
              <a:t>: Binary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1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074A-1D0E-4022-9847-E447828F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</a:t>
            </a:r>
            <a:r>
              <a:rPr lang="ko-KR" altLang="en-US" dirty="0"/>
              <a:t>과 </a:t>
            </a:r>
            <a:r>
              <a:rPr lang="en-US" altLang="ko-KR" dirty="0"/>
              <a:t>stream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71A86-FA79-4366-B4CB-E3D3D0D82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표준 파일 </a:t>
            </a:r>
            <a:r>
              <a:rPr lang="en-US" altLang="ko-KR" dirty="0"/>
              <a:t>stream</a:t>
            </a:r>
          </a:p>
          <a:p>
            <a:pPr lvl="1"/>
            <a:r>
              <a:rPr lang="ko-KR" altLang="en-US" dirty="0"/>
              <a:t>시스템에서 생성한 </a:t>
            </a:r>
            <a:r>
              <a:rPr lang="en-US" altLang="ko-KR" dirty="0"/>
              <a:t>stream</a:t>
            </a:r>
            <a:r>
              <a:rPr lang="ko-KR" altLang="en-US" dirty="0"/>
              <a:t>들을 의미</a:t>
            </a:r>
            <a:endParaRPr lang="en-US" altLang="ko-KR" dirty="0"/>
          </a:p>
          <a:p>
            <a:pPr lvl="2"/>
            <a:r>
              <a:rPr lang="ko-KR" altLang="en-US" dirty="0"/>
              <a:t>프로그램을 시작하였을 때 자동적으로 생성되어진다</a:t>
            </a:r>
            <a:endParaRPr lang="en-US" altLang="ko-KR" dirty="0"/>
          </a:p>
          <a:p>
            <a:pPr lvl="1"/>
            <a:r>
              <a:rPr lang="ko-KR" altLang="en-US" dirty="0"/>
              <a:t>표준 입출력 장치와 프로그램사이의 통신 채널</a:t>
            </a:r>
            <a:endParaRPr lang="en-US" altLang="ko-KR" dirty="0"/>
          </a:p>
          <a:p>
            <a:pPr lvl="2"/>
            <a:r>
              <a:rPr lang="en-US" dirty="0"/>
              <a:t>Keyboard(</a:t>
            </a:r>
            <a:r>
              <a:rPr lang="ko-KR" altLang="en-US" dirty="0"/>
              <a:t>표준입력</a:t>
            </a:r>
            <a:r>
              <a:rPr lang="en-US" altLang="ko-KR" dirty="0"/>
              <a:t>)</a:t>
            </a:r>
          </a:p>
          <a:p>
            <a:pPr lvl="2"/>
            <a:r>
              <a:rPr lang="en-US" dirty="0"/>
              <a:t>Monitor(</a:t>
            </a:r>
            <a:r>
              <a:rPr lang="ko-KR" altLang="en-US" dirty="0"/>
              <a:t>표준출력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7C851-0140-4CF4-BCB5-5A0C36EC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C3B07-9E0F-47C7-9F15-778CEA23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9B5A90-AE35-4983-AB2B-C01ED2FE0882}"/>
              </a:ext>
            </a:extLst>
          </p:cNvPr>
          <p:cNvSpPr/>
          <p:nvPr/>
        </p:nvSpPr>
        <p:spPr>
          <a:xfrm>
            <a:off x="2401204" y="4312120"/>
            <a:ext cx="7179675" cy="646331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표준스트림</a:t>
            </a:r>
            <a:r>
              <a:rPr lang="en-US" dirty="0"/>
              <a:t> </a:t>
            </a:r>
            <a:r>
              <a:rPr lang="en-US" dirty="0" err="1"/>
              <a:t>이름</a:t>
            </a:r>
            <a:r>
              <a:rPr lang="en-US" dirty="0"/>
              <a:t> (</a:t>
            </a:r>
            <a:r>
              <a:rPr lang="en-US" dirty="0" err="1"/>
              <a:t>stdout</a:t>
            </a:r>
            <a:r>
              <a:rPr lang="en-US" dirty="0"/>
              <a:t>, </a:t>
            </a:r>
            <a:r>
              <a:rPr lang="en-US" dirty="0" err="1"/>
              <a:t>stdin,stderr</a:t>
            </a:r>
            <a:r>
              <a:rPr lang="en-US" dirty="0"/>
              <a:t>) 은 </a:t>
            </a:r>
            <a:r>
              <a:rPr lang="en-US" dirty="0" err="1"/>
              <a:t>이미</a:t>
            </a:r>
            <a:r>
              <a:rPr lang="en-US" dirty="0"/>
              <a:t> </a:t>
            </a:r>
            <a:r>
              <a:rPr lang="en-US" dirty="0" err="1"/>
              <a:t>stdio.h</a:t>
            </a:r>
            <a:r>
              <a:rPr lang="en-US" dirty="0"/>
              <a:t> </a:t>
            </a:r>
            <a:r>
              <a:rPr lang="en-US" dirty="0" err="1"/>
              <a:t>헤더</a:t>
            </a:r>
            <a:r>
              <a:rPr lang="en-US" dirty="0"/>
              <a:t> </a:t>
            </a:r>
            <a:r>
              <a:rPr lang="en-US" dirty="0" err="1"/>
              <a:t>파일에</a:t>
            </a:r>
            <a:r>
              <a:rPr lang="en-US" dirty="0"/>
              <a:t> </a:t>
            </a:r>
            <a:r>
              <a:rPr lang="en-US" dirty="0" err="1"/>
              <a:t>선언되었으며</a:t>
            </a:r>
            <a:r>
              <a:rPr lang="en-US" dirty="0"/>
              <a:t>, </a:t>
            </a:r>
            <a:r>
              <a:rPr lang="en-US" dirty="0" err="1"/>
              <a:t>프로그램에서</a:t>
            </a:r>
            <a:r>
              <a:rPr lang="en-US" dirty="0"/>
              <a:t> </a:t>
            </a:r>
            <a:r>
              <a:rPr lang="en-US" dirty="0" err="1"/>
              <a:t>다시</a:t>
            </a:r>
            <a:r>
              <a:rPr lang="en-US" dirty="0"/>
              <a:t> </a:t>
            </a:r>
            <a:r>
              <a:rPr lang="en-US" dirty="0" err="1"/>
              <a:t>선언</a:t>
            </a:r>
            <a:r>
              <a:rPr lang="en-US" dirty="0"/>
              <a:t> 할 수 </a:t>
            </a:r>
            <a:r>
              <a:rPr lang="en-US" dirty="0" err="1"/>
              <a:t>없습니다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15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239C0-E492-46F1-80C6-66DD46F0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</a:t>
            </a:r>
            <a:r>
              <a:rPr lang="ko-KR" altLang="en-US" dirty="0"/>
              <a:t>과 </a:t>
            </a:r>
            <a:r>
              <a:rPr lang="en-US" altLang="ko-KR" dirty="0"/>
              <a:t>stream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2D5C5-8040-4812-95A0-3DAF5AE8B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표준 파일 </a:t>
            </a:r>
            <a:r>
              <a:rPr lang="en-US" altLang="ko-KR" dirty="0"/>
              <a:t>stream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371A9-1B42-419F-95D6-9880D3A9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D4CF9-78D2-4C49-96D2-CDEB3DFC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Group 42">
            <a:extLst>
              <a:ext uri="{FF2B5EF4-FFF2-40B4-BE49-F238E27FC236}">
                <a16:creationId xmlns:a16="http://schemas.microsoft.com/office/drawing/2014/main" id="{50B24D21-88AD-436B-89AF-6C069DBD67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7351808"/>
              </p:ext>
            </p:extLst>
          </p:nvPr>
        </p:nvGraphicFramePr>
        <p:xfrm>
          <a:off x="1035714" y="1746391"/>
          <a:ext cx="10120572" cy="2520280"/>
        </p:xfrm>
        <a:graphic>
          <a:graphicData uri="http://schemas.openxmlformats.org/drawingml/2006/table">
            <a:tbl>
              <a:tblPr/>
              <a:tblGrid>
                <a:gridCol w="2147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0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2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204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Standard C files in </a:t>
                      </a:r>
                      <a:r>
                        <a:rPr kumimoji="1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stdio.h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2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Written in C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Name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Remark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stdin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표준 입력 파일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키보드와 연결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9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stdout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표준 출력 파일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모니터화면과 연결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2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stderr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표준 오류 파일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모니터화면과 연결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4A07BDD-0765-4240-9535-DC8B9D1B32D9}"/>
              </a:ext>
            </a:extLst>
          </p:cNvPr>
          <p:cNvSpPr txBox="1"/>
          <p:nvPr/>
        </p:nvSpPr>
        <p:spPr>
          <a:xfrm>
            <a:off x="3103880" y="4888615"/>
            <a:ext cx="5984240" cy="646331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표준 </a:t>
            </a:r>
            <a:r>
              <a:rPr lang="en-US" altLang="ko-KR" dirty="0"/>
              <a:t>stream</a:t>
            </a:r>
            <a:r>
              <a:rPr lang="ko-KR" altLang="en-US" dirty="0"/>
              <a:t>들에 대해서는 </a:t>
            </a:r>
            <a:r>
              <a:rPr lang="en-US" altLang="ko-KR" dirty="0"/>
              <a:t>open</a:t>
            </a:r>
            <a:r>
              <a:rPr lang="ko-KR" altLang="en-US" dirty="0"/>
              <a:t>과 </a:t>
            </a:r>
            <a:r>
              <a:rPr lang="en-US" altLang="ko-KR" dirty="0"/>
              <a:t>close</a:t>
            </a:r>
            <a:r>
              <a:rPr lang="ko-KR" altLang="en-US" dirty="0"/>
              <a:t>를 할 필요가 없음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운영체제에서 자동적으로 관리를 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7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645D-EECB-4DD0-A545-72FAD0AA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</a:t>
            </a:r>
            <a:r>
              <a:rPr lang="ko-KR" altLang="en-US" dirty="0"/>
              <a:t>과 </a:t>
            </a:r>
            <a:r>
              <a:rPr lang="en-US" altLang="ko-KR" dirty="0"/>
              <a:t>stream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8ECFF-929E-4A62-8105-783FC6F4D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516" y="1124447"/>
            <a:ext cx="10515600" cy="5052516"/>
          </a:xfrm>
        </p:spPr>
        <p:txBody>
          <a:bodyPr/>
          <a:lstStyle/>
          <a:p>
            <a:r>
              <a:rPr lang="ko-KR" altLang="en-US" dirty="0"/>
              <a:t>표준 입력 파일</a:t>
            </a:r>
            <a:r>
              <a:rPr lang="en-US" altLang="ko-KR" dirty="0"/>
              <a:t>(stdin), </a:t>
            </a:r>
            <a:br>
              <a:rPr lang="en-US" altLang="ko-KR" dirty="0"/>
            </a:br>
            <a:r>
              <a:rPr lang="ko-KR" altLang="en-US" dirty="0"/>
              <a:t>표준 출력 파일</a:t>
            </a:r>
            <a:r>
              <a:rPr lang="en-US" altLang="ko-KR" dirty="0"/>
              <a:t>(</a:t>
            </a:r>
            <a:r>
              <a:rPr lang="en-US" altLang="ko-KR" dirty="0" err="1"/>
              <a:t>stdout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표준 오류 파일</a:t>
            </a:r>
            <a:r>
              <a:rPr lang="en-US" altLang="ko-KR" dirty="0"/>
              <a:t>(stderr)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D3EE4-0E29-418E-B794-E4D9D3C3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1D172-9D87-47EA-9283-4EEFE6FE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9</a:t>
            </a:fld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DFEA507-88F6-4572-8410-38FA7F8088D2}"/>
              </a:ext>
            </a:extLst>
          </p:cNvPr>
          <p:cNvSpPr/>
          <p:nvPr/>
        </p:nvSpPr>
        <p:spPr>
          <a:xfrm>
            <a:off x="4724400" y="1168400"/>
            <a:ext cx="304800" cy="119888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FE86C8-6C7E-4260-BB64-B3CAB7DEFAF6}"/>
              </a:ext>
            </a:extLst>
          </p:cNvPr>
          <p:cNvSpPr txBox="1"/>
          <p:nvPr/>
        </p:nvSpPr>
        <p:spPr>
          <a:xfrm>
            <a:off x="5258358" y="1583174"/>
            <a:ext cx="348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</a:t>
            </a:r>
            <a:r>
              <a:rPr lang="ko-KR" altLang="en-US" dirty="0"/>
              <a:t>을 파일이라고 하는 이유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77FFC-2E7D-4B87-8EEF-D629FDD8C355}"/>
              </a:ext>
            </a:extLst>
          </p:cNvPr>
          <p:cNvSpPr txBox="1"/>
          <p:nvPr/>
        </p:nvSpPr>
        <p:spPr>
          <a:xfrm>
            <a:off x="5242562" y="2044114"/>
            <a:ext cx="384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</a:t>
            </a:r>
            <a:r>
              <a:rPr lang="ko-KR" altLang="en-US" dirty="0"/>
              <a:t>은 </a:t>
            </a:r>
            <a:r>
              <a:rPr lang="en-US" altLang="ko-KR" dirty="0"/>
              <a:t>file</a:t>
            </a:r>
            <a:r>
              <a:rPr lang="ko-KR" altLang="en-US" dirty="0"/>
              <a:t>구조체를 통하여 구현되기 때문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2E78D0-DB8F-43EA-BA8F-4E4E3C53163A}"/>
              </a:ext>
            </a:extLst>
          </p:cNvPr>
          <p:cNvSpPr/>
          <p:nvPr/>
        </p:nvSpPr>
        <p:spPr>
          <a:xfrm>
            <a:off x="2742084" y="3011195"/>
            <a:ext cx="6096000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iobuf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 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파일포인터로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파일의 현재 위치를 나타낸다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입력버퍼에서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사용할 수 있는 문자의 개수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 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_base; 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메모리상에 있는 파일 원형의 주소를 가리킨다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_flag; 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파일 포인터가 파일의 끝에 오면 제 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5bit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가 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이 됨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_file;  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파일 식별자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charbuf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문자열 버퍼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bufsiz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 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버퍼의 크기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 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tmpfname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임시 파일 이름의 위치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?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 FILE;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A168C1-80AE-4438-BA5C-D1095D71A77A}"/>
              </a:ext>
            </a:extLst>
          </p:cNvPr>
          <p:cNvSpPr txBox="1"/>
          <p:nvPr/>
        </p:nvSpPr>
        <p:spPr>
          <a:xfrm>
            <a:off x="3728720" y="5486881"/>
            <a:ext cx="388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ko-KR" altLang="en-US" dirty="0"/>
              <a:t>언어</a:t>
            </a:r>
            <a:r>
              <a:rPr lang="en-US" altLang="ko-KR" dirty="0"/>
              <a:t>(</a:t>
            </a:r>
            <a:r>
              <a:rPr lang="en-US" altLang="ko-KR" dirty="0" err="1"/>
              <a:t>stdio.h</a:t>
            </a:r>
            <a:r>
              <a:rPr lang="en-US" altLang="ko-KR" dirty="0"/>
              <a:t>)</a:t>
            </a:r>
            <a:r>
              <a:rPr lang="ko-KR" altLang="en-US" dirty="0"/>
              <a:t>에 정의된 파일 구조체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12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16332</TotalTime>
  <Words>2577</Words>
  <Application>Microsoft Office PowerPoint</Application>
  <PresentationFormat>Widescreen</PresentationFormat>
  <Paragraphs>853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굴림</vt:lpstr>
      <vt:lpstr>맑은 고딕</vt:lpstr>
      <vt:lpstr>Abadi</vt:lpstr>
      <vt:lpstr>Arial</vt:lpstr>
      <vt:lpstr>Arial Black</vt:lpstr>
      <vt:lpstr>Calibri</vt:lpstr>
      <vt:lpstr>Calibri Light</vt:lpstr>
      <vt:lpstr>Consolas</vt:lpstr>
      <vt:lpstr>Wingdings</vt:lpstr>
      <vt:lpstr>Office Theme</vt:lpstr>
      <vt:lpstr>C프로그래밍6</vt:lpstr>
      <vt:lpstr>File I/O</vt:lpstr>
      <vt:lpstr>Files </vt:lpstr>
      <vt:lpstr>Stream</vt:lpstr>
      <vt:lpstr>stream</vt:lpstr>
      <vt:lpstr>Stream</vt:lpstr>
      <vt:lpstr>File과 stream</vt:lpstr>
      <vt:lpstr>File과 stream</vt:lpstr>
      <vt:lpstr>File과 stream</vt:lpstr>
      <vt:lpstr>입출력 함수의 분류</vt:lpstr>
      <vt:lpstr>File Stream Processing</vt:lpstr>
      <vt:lpstr>File open and close</vt:lpstr>
      <vt:lpstr>File open and close</vt:lpstr>
      <vt:lpstr>File Open and Close</vt:lpstr>
      <vt:lpstr>File open and close</vt:lpstr>
      <vt:lpstr>File open and close</vt:lpstr>
      <vt:lpstr>File open and close</vt:lpstr>
      <vt:lpstr>형식화된 Input/output 함수</vt:lpstr>
      <vt:lpstr>형식화된 Input/output 함수</vt:lpstr>
      <vt:lpstr>형식화된 Input/output 함수</vt:lpstr>
      <vt:lpstr>Repl.it 데이터 파일 생성</vt:lpstr>
      <vt:lpstr>Repl.it 데이터 파일 생성</vt:lpstr>
      <vt:lpstr>형식화된 Input/output 함수 입출력 실습</vt:lpstr>
      <vt:lpstr>형식화된 Input/output 함수</vt:lpstr>
      <vt:lpstr>fscanf(), fprintf() 예제</vt:lpstr>
      <vt:lpstr>실습</vt:lpstr>
      <vt:lpstr>문자 입출력 함수</vt:lpstr>
      <vt:lpstr>문자 입출력 함수</vt:lpstr>
      <vt:lpstr>문자 입출력 함수</vt:lpstr>
      <vt:lpstr>문자 입출력 함수 예시1</vt:lpstr>
      <vt:lpstr>문자 입출력 함수 예시2</vt:lpstr>
      <vt:lpstr>실습</vt:lpstr>
      <vt:lpstr>문자 입출력 함수</vt:lpstr>
      <vt:lpstr>실습</vt:lpstr>
      <vt:lpstr>Reading strings</vt:lpstr>
      <vt:lpstr>Reading strings</vt:lpstr>
      <vt:lpstr>Reading strings</vt:lpstr>
      <vt:lpstr>Reading strings</vt:lpstr>
      <vt:lpstr>Writing string</vt:lpstr>
      <vt:lpstr>Writing string</vt:lpstr>
      <vt:lpstr>Writing string</vt:lpstr>
      <vt:lpstr>Writing string</vt:lpstr>
      <vt:lpstr>Writing string</vt:lpstr>
      <vt:lpstr>Writing string</vt:lpstr>
      <vt:lpstr>Writing string</vt:lpstr>
      <vt:lpstr>Writing string</vt:lpstr>
      <vt:lpstr>실습</vt:lpstr>
      <vt:lpstr>File buffering</vt:lpstr>
      <vt:lpstr>File buffering</vt:lpstr>
      <vt:lpstr>File buffering</vt:lpstr>
      <vt:lpstr>String I/O</vt:lpstr>
      <vt:lpstr>String I/O</vt:lpstr>
      <vt:lpstr>String I/O 예시</vt:lpstr>
      <vt:lpstr>String I/O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C프로그래밍</dc:title>
  <dc:creator>nara sori</dc:creator>
  <cp:lastModifiedBy>nara sori</cp:lastModifiedBy>
  <cp:revision>631</cp:revision>
  <dcterms:created xsi:type="dcterms:W3CDTF">2019-09-14T05:33:52Z</dcterms:created>
  <dcterms:modified xsi:type="dcterms:W3CDTF">2019-10-14T18:09:54Z</dcterms:modified>
</cp:coreProperties>
</file>