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7.png" ContentType="image/png"/>
  <Override PartName="/ppt/media/image5.jpeg" ContentType="image/jpeg"/>
  <Override PartName="/ppt/media/image6.png" ContentType="image/png"/>
  <Override PartName="/ppt/media/image8.png" ContentType="image/png"/>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2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3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45"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4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4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5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5"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5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6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6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7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86"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88"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9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9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9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9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9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9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0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5"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107"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8"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11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115"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8"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126"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128"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13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3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13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3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3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13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4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14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5"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147"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8"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1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155"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8"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1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1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6731280" y="3609000"/>
            <a:ext cx="1772280" cy="274320"/>
          </a:xfrm>
          <a:prstGeom prst="rect">
            <a:avLst/>
          </a:prstGeom>
          <a:noFill/>
          <a:ln>
            <a:noFill/>
          </a:ln>
        </p:spPr>
        <p:style>
          <a:lnRef idx="0"/>
          <a:fillRef idx="0"/>
          <a:effectRef idx="0"/>
          <a:fontRef idx="minor"/>
        </p:style>
      </p:sp>
      <p:sp>
        <p:nvSpPr>
          <p:cNvPr id="1" name="PlaceHolder 2"/>
          <p:cNvSpPr>
            <a:spLocks noGrp="1"/>
          </p:cNvSpPr>
          <p:nvPr>
            <p:ph type="title"/>
          </p:nvPr>
        </p:nvSpPr>
        <p:spPr>
          <a:xfrm>
            <a:off x="311760" y="744480"/>
            <a:ext cx="8520120" cy="2052360"/>
          </a:xfrm>
          <a:prstGeom prst="rect">
            <a:avLst/>
          </a:prstGeom>
        </p:spPr>
        <p:txBody>
          <a:bodyPr lIns="0" rIns="0" tIns="0" bIns="0" anchor="ctr"/>
          <a:p>
            <a:r>
              <a:rPr b="0" lang="en-US" sz="1400" spc="-1" strike="noStrike">
                <a:solidFill>
                  <a:srgbClr val="000000"/>
                </a:solidFill>
                <a:latin typeface="Arial"/>
              </a:rPr>
              <a:t>Cliquez pour éditer le format du texte-titre</a:t>
            </a:r>
            <a:endParaRPr b="0" lang="en-US" sz="1400" spc="-1" strike="noStrike">
              <a:solidFill>
                <a:srgbClr val="000000"/>
              </a:solidFill>
              <a:latin typeface="Arial"/>
            </a:endParaRPr>
          </a:p>
        </p:txBody>
      </p:sp>
      <p:sp>
        <p:nvSpPr>
          <p:cNvPr id="2" name="PlaceHolder 3"/>
          <p:cNvSpPr>
            <a:spLocks noGrp="1"/>
          </p:cNvSpPr>
          <p:nvPr>
            <p:ph type="sldNum"/>
          </p:nvPr>
        </p:nvSpPr>
        <p:spPr>
          <a:xfrm>
            <a:off x="7634160" y="4749840"/>
            <a:ext cx="1509480" cy="393120"/>
          </a:xfrm>
          <a:prstGeom prst="rect">
            <a:avLst/>
          </a:prstGeom>
        </p:spPr>
        <p:txBody>
          <a:bodyPr tIns="91440" bIns="91440" anchor="ctr"/>
          <a:p>
            <a:pPr algn="r">
              <a:lnSpc>
                <a:spcPct val="100000"/>
              </a:lnSpc>
            </a:pPr>
            <a:fld id="{2B155C8B-1D41-490E-B578-E4DFCD32AE09}" type="slidenum">
              <a:rPr b="0" i="1" lang="en-US" sz="1000" spc="-1" strike="noStrike">
                <a:solidFill>
                  <a:srgbClr val="595959"/>
                </a:solidFill>
                <a:latin typeface="Arial"/>
                <a:ea typeface="Arial"/>
              </a:rPr>
              <a:t>&lt;numéro&gt;</a:t>
            </a:fld>
            <a:endParaRPr b="0" lang="en-US" sz="1000" spc="-1" strike="noStrike">
              <a:latin typeface="Times New Roman"/>
            </a:endParaRPr>
          </a:p>
        </p:txBody>
      </p:sp>
      <p:sp>
        <p:nvSpPr>
          <p:cNvPr id="3"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Cliquez pour éditer le format du plan de texte</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niveau de plan</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Troisième niveau de plan</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Quatrième niveau de plan</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Cinquième niveau de plan</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Sixième niveau de plan</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Septième niveau de plan</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a:off x="6731280" y="3609000"/>
            <a:ext cx="1772280" cy="274320"/>
          </a:xfrm>
          <a:prstGeom prst="rect">
            <a:avLst/>
          </a:prstGeom>
          <a:noFill/>
          <a:ln>
            <a:noFill/>
          </a:ln>
        </p:spPr>
        <p:style>
          <a:lnRef idx="0"/>
          <a:fillRef idx="0"/>
          <a:effectRef idx="0"/>
          <a:fontRef idx="minor"/>
        </p:style>
      </p:sp>
      <p:sp>
        <p:nvSpPr>
          <p:cNvPr id="41" name="PlaceHolder 2"/>
          <p:cNvSpPr>
            <a:spLocks noGrp="1"/>
          </p:cNvSpPr>
          <p:nvPr>
            <p:ph type="sldNum"/>
          </p:nvPr>
        </p:nvSpPr>
        <p:spPr>
          <a:xfrm>
            <a:off x="7634160" y="4749840"/>
            <a:ext cx="1509480" cy="393120"/>
          </a:xfrm>
          <a:prstGeom prst="rect">
            <a:avLst/>
          </a:prstGeom>
        </p:spPr>
        <p:txBody>
          <a:bodyPr tIns="91440" bIns="91440" anchor="ctr"/>
          <a:p>
            <a:pPr algn="r">
              <a:lnSpc>
                <a:spcPct val="100000"/>
              </a:lnSpc>
            </a:pPr>
            <a:fld id="{351CA455-6AB6-4227-B746-589B94141FE0}" type="slidenum">
              <a:rPr b="0" i="1" lang="en-US" sz="1000" spc="-1" strike="noStrike">
                <a:solidFill>
                  <a:srgbClr val="595959"/>
                </a:solidFill>
                <a:latin typeface="Arial"/>
                <a:ea typeface="Arial"/>
              </a:rPr>
              <a:t>&lt;numéro&gt;</a:t>
            </a:fld>
            <a:endParaRPr b="0" lang="en-US" sz="1000" spc="-1" strike="noStrike">
              <a:latin typeface="Times New Roman"/>
            </a:endParaRPr>
          </a:p>
        </p:txBody>
      </p:sp>
      <p:sp>
        <p:nvSpPr>
          <p:cNvPr id="42" name="PlaceHolder 3"/>
          <p:cNvSpPr>
            <a:spLocks noGrp="1"/>
          </p:cNvSpPr>
          <p:nvPr>
            <p:ph type="title"/>
          </p:nvPr>
        </p:nvSpPr>
        <p:spPr>
          <a:xfrm>
            <a:off x="457200" y="205200"/>
            <a:ext cx="8229240" cy="858600"/>
          </a:xfrm>
          <a:prstGeom prst="rect">
            <a:avLst/>
          </a:prstGeom>
        </p:spPr>
        <p:txBody>
          <a:bodyPr lIns="0" rIns="0" tIns="0" bIns="0" anchor="ctr"/>
          <a:p>
            <a:r>
              <a:rPr b="0" lang="en-US" sz="1400" spc="-1" strike="noStrike">
                <a:solidFill>
                  <a:srgbClr val="000000"/>
                </a:solidFill>
                <a:latin typeface="Arial"/>
              </a:rPr>
              <a:t>Cliquez pour éditer le format du texte-titre</a:t>
            </a:r>
            <a:endParaRPr b="0" lang="en-US" sz="1400" spc="-1" strike="noStrike">
              <a:solidFill>
                <a:srgbClr val="000000"/>
              </a:solidFill>
              <a:latin typeface="Arial"/>
            </a:endParaRPr>
          </a:p>
        </p:txBody>
      </p:sp>
      <p:sp>
        <p:nvSpPr>
          <p:cNvPr id="43"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Cliquez pour éditer le format du plan de texte</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niveau de plan</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Troisième niveau de plan</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Quatrième niveau de plan</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Cinquième niveau de plan</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Sixième niveau de plan</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Septième niveau de plan</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CustomShape 1"/>
          <p:cNvSpPr/>
          <p:nvPr/>
        </p:nvSpPr>
        <p:spPr>
          <a:xfrm>
            <a:off x="6731280" y="3609000"/>
            <a:ext cx="1772280" cy="274320"/>
          </a:xfrm>
          <a:prstGeom prst="rect">
            <a:avLst/>
          </a:prstGeom>
          <a:noFill/>
          <a:ln>
            <a:noFill/>
          </a:ln>
        </p:spPr>
        <p:style>
          <a:lnRef idx="0"/>
          <a:fillRef idx="0"/>
          <a:effectRef idx="0"/>
          <a:fontRef idx="minor"/>
        </p:style>
      </p:sp>
      <p:sp>
        <p:nvSpPr>
          <p:cNvPr id="81" name="PlaceHolder 2"/>
          <p:cNvSpPr>
            <a:spLocks noGrp="1"/>
          </p:cNvSpPr>
          <p:nvPr>
            <p:ph type="title"/>
          </p:nvPr>
        </p:nvSpPr>
        <p:spPr>
          <a:xfrm>
            <a:off x="311760" y="444960"/>
            <a:ext cx="8520120" cy="572400"/>
          </a:xfrm>
          <a:prstGeom prst="rect">
            <a:avLst/>
          </a:prstGeom>
        </p:spPr>
        <p:txBody>
          <a:bodyPr lIns="0" rIns="0" tIns="0" bIns="0" anchor="ctr"/>
          <a:p>
            <a:r>
              <a:rPr b="0" lang="en-US" sz="1400" spc="-1" strike="noStrike">
                <a:solidFill>
                  <a:srgbClr val="000000"/>
                </a:solidFill>
                <a:latin typeface="Arial"/>
              </a:rPr>
              <a:t>Cliquez pour éditer le format du texte-titre</a:t>
            </a:r>
            <a:endParaRPr b="0" lang="en-US" sz="1400" spc="-1" strike="noStrike">
              <a:solidFill>
                <a:srgbClr val="000000"/>
              </a:solidFill>
              <a:latin typeface="Arial"/>
            </a:endParaRPr>
          </a:p>
        </p:txBody>
      </p:sp>
      <p:sp>
        <p:nvSpPr>
          <p:cNvPr id="82" name="PlaceHolder 3"/>
          <p:cNvSpPr>
            <a:spLocks noGrp="1"/>
          </p:cNvSpPr>
          <p:nvPr>
            <p:ph type="body"/>
          </p:nvPr>
        </p:nvSpPr>
        <p:spPr>
          <a:xfrm>
            <a:off x="311760" y="1152360"/>
            <a:ext cx="3999600" cy="34160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Cliquez pour éditer le format du plan de texte</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niveau de plan</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Troisième niveau de plan</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Quatrième niveau de plan</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Cinquième niveau de plan</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Sixième niveau de plan</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Septième niveau de plan</a:t>
            </a:r>
            <a:endParaRPr b="0" lang="en-US" sz="2000" spc="-1" strike="noStrike">
              <a:solidFill>
                <a:srgbClr val="000000"/>
              </a:solidFill>
              <a:latin typeface="Arial"/>
            </a:endParaRPr>
          </a:p>
        </p:txBody>
      </p:sp>
      <p:sp>
        <p:nvSpPr>
          <p:cNvPr id="83" name="PlaceHolder 4"/>
          <p:cNvSpPr>
            <a:spLocks noGrp="1"/>
          </p:cNvSpPr>
          <p:nvPr>
            <p:ph type="body"/>
          </p:nvPr>
        </p:nvSpPr>
        <p:spPr>
          <a:xfrm>
            <a:off x="4832280" y="1152360"/>
            <a:ext cx="3999600" cy="34160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Cliquez pour éditer le format du plan de texte</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niveau de plan</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Troisième niveau de plan</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Quatrième niveau de plan</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Cinquième niveau de plan</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Sixième niveau de plan</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Septième niveau de plan</a:t>
            </a:r>
            <a:endParaRPr b="0" lang="en-US" sz="2000" spc="-1" strike="noStrike">
              <a:solidFill>
                <a:srgbClr val="000000"/>
              </a:solidFill>
              <a:latin typeface="Arial"/>
            </a:endParaRPr>
          </a:p>
        </p:txBody>
      </p:sp>
      <p:sp>
        <p:nvSpPr>
          <p:cNvPr id="84" name="PlaceHolder 5"/>
          <p:cNvSpPr>
            <a:spLocks noGrp="1"/>
          </p:cNvSpPr>
          <p:nvPr>
            <p:ph type="sldNum"/>
          </p:nvPr>
        </p:nvSpPr>
        <p:spPr>
          <a:xfrm>
            <a:off x="7634160" y="4749840"/>
            <a:ext cx="1509480" cy="393120"/>
          </a:xfrm>
          <a:prstGeom prst="rect">
            <a:avLst/>
          </a:prstGeom>
        </p:spPr>
        <p:txBody>
          <a:bodyPr tIns="91440" bIns="91440" anchor="ctr"/>
          <a:p>
            <a:pPr algn="r">
              <a:lnSpc>
                <a:spcPct val="100000"/>
              </a:lnSpc>
            </a:pPr>
            <a:fld id="{45FBB7D6-F129-435F-BF85-CA6C26E357FA}" type="slidenum">
              <a:rPr b="0" i="1" lang="en-US" sz="1000" spc="-1" strike="noStrike">
                <a:solidFill>
                  <a:srgbClr val="595959"/>
                </a:solidFill>
                <a:latin typeface="Arial"/>
                <a:ea typeface="Arial"/>
              </a:rPr>
              <a:t>&lt;numéro&gt;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1" name="CustomShape 1"/>
          <p:cNvSpPr/>
          <p:nvPr/>
        </p:nvSpPr>
        <p:spPr>
          <a:xfrm>
            <a:off x="6731280" y="3609000"/>
            <a:ext cx="1772280" cy="274320"/>
          </a:xfrm>
          <a:prstGeom prst="rect">
            <a:avLst/>
          </a:prstGeom>
          <a:noFill/>
          <a:ln>
            <a:noFill/>
          </a:ln>
        </p:spPr>
        <p:style>
          <a:lnRef idx="0"/>
          <a:fillRef idx="0"/>
          <a:effectRef idx="0"/>
          <a:fontRef idx="minor"/>
        </p:style>
      </p:sp>
      <p:sp>
        <p:nvSpPr>
          <p:cNvPr id="122" name="PlaceHolder 2"/>
          <p:cNvSpPr>
            <a:spLocks noGrp="1"/>
          </p:cNvSpPr>
          <p:nvPr>
            <p:ph type="title"/>
          </p:nvPr>
        </p:nvSpPr>
        <p:spPr>
          <a:xfrm>
            <a:off x="311760" y="444960"/>
            <a:ext cx="8520120" cy="572400"/>
          </a:xfrm>
          <a:prstGeom prst="rect">
            <a:avLst/>
          </a:prstGeom>
        </p:spPr>
        <p:txBody>
          <a:bodyPr lIns="0" rIns="0" tIns="0" bIns="0" anchor="ctr"/>
          <a:p>
            <a:r>
              <a:rPr b="0" lang="en-US" sz="1400" spc="-1" strike="noStrike">
                <a:solidFill>
                  <a:srgbClr val="000000"/>
                </a:solidFill>
                <a:latin typeface="Arial"/>
              </a:rPr>
              <a:t>Cliquez pour éditer le format du texte-titre</a:t>
            </a:r>
            <a:endParaRPr b="0" lang="en-US" sz="1400" spc="-1" strike="noStrike">
              <a:solidFill>
                <a:srgbClr val="000000"/>
              </a:solidFill>
              <a:latin typeface="Arial"/>
            </a:endParaRPr>
          </a:p>
        </p:txBody>
      </p:sp>
      <p:sp>
        <p:nvSpPr>
          <p:cNvPr id="123" name="PlaceHolder 3"/>
          <p:cNvSpPr>
            <a:spLocks noGrp="1"/>
          </p:cNvSpPr>
          <p:nvPr>
            <p:ph type="sldNum"/>
          </p:nvPr>
        </p:nvSpPr>
        <p:spPr>
          <a:xfrm>
            <a:off x="7634160" y="4749840"/>
            <a:ext cx="1509480" cy="393120"/>
          </a:xfrm>
          <a:prstGeom prst="rect">
            <a:avLst/>
          </a:prstGeom>
        </p:spPr>
        <p:txBody>
          <a:bodyPr tIns="91440" bIns="91440" anchor="ctr"/>
          <a:p>
            <a:pPr algn="r">
              <a:lnSpc>
                <a:spcPct val="100000"/>
              </a:lnSpc>
            </a:pPr>
            <a:fld id="{E39664C3-3E57-4981-ADA3-EA51C46DD1E4}" type="slidenum">
              <a:rPr b="0" i="1" lang="en-US" sz="1000" spc="-1" strike="noStrike">
                <a:solidFill>
                  <a:srgbClr val="595959"/>
                </a:solidFill>
                <a:latin typeface="Arial"/>
                <a:ea typeface="Arial"/>
              </a:rPr>
              <a:t>&lt;numéro&gt;</a:t>
            </a:fld>
            <a:endParaRPr b="0" lang="en-US" sz="1000" spc="-1" strike="noStrike">
              <a:latin typeface="Times New Roman"/>
            </a:endParaRPr>
          </a:p>
        </p:txBody>
      </p:sp>
      <p:sp>
        <p:nvSpPr>
          <p:cNvPr id="124"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Cliquez pour éditer le format du plan de texte</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niveau de plan</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Troisième niveau de plan</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Quatrième niveau de plan</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Cinquième niveau de plan</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Sixième niveau de plan</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Septième niveau de plan</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hyperlink" Target="https://informationisbeautiful.net/visualizations/when-sea-levels-attack-2/" TargetMode="External"/><Relationship Id="rId3" Type="http://schemas.openxmlformats.org/officeDocument/2006/relationships/slideLayout" Target="../slideLayouts/slideLayout4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hyperlink" Target="https://flowingdata.com/2018/08/16/more-wildfires-than-ever/" TargetMode="External"/><Relationship Id="rId3" Type="http://schemas.openxmlformats.org/officeDocument/2006/relationships/slideLayout" Target="../slideLayouts/slideLayout4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hyperlink" Target="https://informationisbeautiful.net/visualizations/biggest-fake-news-of-2017/" TargetMode="External"/><Relationship Id="rId4" Type="http://schemas.openxmlformats.org/officeDocument/2006/relationships/image" Target="../media/image3.png"/><Relationship Id="rId5"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4.xml.rels><?xml version="1.0" encoding="UTF-8"?>
<Relationships xmlns="http://schemas.openxmlformats.org/package/2006/relationships"><Relationship Id="rId1" Type="http://schemas.openxmlformats.org/officeDocument/2006/relationships/hyperlink" Target="https://informationisbeautiful.net/visualizations/senseless-conflict-deaths-per-hour/" TargetMode="External"/><Relationship Id="rId2" Type="http://schemas.openxmlformats.org/officeDocument/2006/relationships/image" Target="../media/image4.png"/><Relationship Id="rId3" Type="http://schemas.openxmlformats.org/officeDocument/2006/relationships/slideLayout" Target="../slideLayouts/slideLayout28.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41.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hyperlink" Target="https://informationisbeautiful.net/visualizations/extreme-global-warming-solutions-currently-on-the-table/" TargetMode="External"/><Relationship Id="rId3" Type="http://schemas.openxmlformats.org/officeDocument/2006/relationships/slideLayout" Target="../slideLayouts/slideLayout4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311760" y="448200"/>
            <a:ext cx="8520120" cy="922320"/>
          </a:xfrm>
          <a:prstGeom prst="rect">
            <a:avLst/>
          </a:prstGeom>
          <a:noFill/>
          <a:ln>
            <a:noFill/>
          </a:ln>
        </p:spPr>
        <p:txBody>
          <a:bodyPr tIns="91440" bIns="91440" anchor="b"/>
          <a:p>
            <a:pPr algn="ctr">
              <a:lnSpc>
                <a:spcPct val="100000"/>
              </a:lnSpc>
            </a:pPr>
            <a:r>
              <a:rPr b="0" lang="en-US" sz="4800" spc="-1" strike="noStrike">
                <a:solidFill>
                  <a:srgbClr val="000000"/>
                </a:solidFill>
                <a:latin typeface="Arial"/>
                <a:ea typeface="Arial"/>
              </a:rPr>
              <a:t>UM02 - Visualizations</a:t>
            </a:r>
            <a:endParaRPr b="0" lang="en-US" sz="4800" spc="-1" strike="noStrike">
              <a:solidFill>
                <a:srgbClr val="000000"/>
              </a:solidFill>
              <a:latin typeface="Arial"/>
            </a:endParaRPr>
          </a:p>
        </p:txBody>
      </p:sp>
      <p:sp>
        <p:nvSpPr>
          <p:cNvPr id="162" name="TextShape 2"/>
          <p:cNvSpPr txBox="1"/>
          <p:nvPr/>
        </p:nvSpPr>
        <p:spPr>
          <a:xfrm>
            <a:off x="311760" y="1612440"/>
            <a:ext cx="8520120" cy="3018960"/>
          </a:xfrm>
          <a:prstGeom prst="rect">
            <a:avLst/>
          </a:prstGeom>
          <a:noFill/>
          <a:ln>
            <a:noFill/>
          </a:ln>
        </p:spPr>
        <p:txBody>
          <a:bodyPr tIns="91440" bIns="91440"/>
          <a:p>
            <a:pPr marL="457200" indent="-418680">
              <a:lnSpc>
                <a:spcPct val="100000"/>
              </a:lnSpc>
              <a:buClr>
                <a:srgbClr val="595959"/>
              </a:buClr>
              <a:buFont typeface="Arial"/>
              <a:buChar char="●"/>
            </a:pPr>
            <a:r>
              <a:rPr b="0" lang="en-US" sz="3000" spc="-1" strike="noStrike">
                <a:solidFill>
                  <a:srgbClr val="595959"/>
                </a:solidFill>
                <a:latin typeface="Arial"/>
                <a:ea typeface="Arial"/>
              </a:rPr>
              <a:t>Fake News of 2017</a:t>
            </a:r>
            <a:endParaRPr b="0" lang="en-US" sz="3000" spc="-1" strike="noStrike">
              <a:latin typeface="Arial"/>
            </a:endParaRPr>
          </a:p>
          <a:p>
            <a:pPr marL="457200" indent="-418680">
              <a:lnSpc>
                <a:spcPct val="100000"/>
              </a:lnSpc>
              <a:buClr>
                <a:srgbClr val="595959"/>
              </a:buClr>
              <a:buFont typeface="Arial"/>
              <a:buChar char="●"/>
            </a:pPr>
            <a:r>
              <a:rPr b="0" lang="en-US" sz="3000" spc="-1" strike="noStrike">
                <a:solidFill>
                  <a:srgbClr val="595959"/>
                </a:solidFill>
                <a:latin typeface="Arial"/>
                <a:ea typeface="Arial"/>
              </a:rPr>
              <a:t>Senseless - Conflict Death per Hour</a:t>
            </a:r>
            <a:endParaRPr b="0" lang="en-US" sz="3000" spc="-1" strike="noStrike">
              <a:latin typeface="Arial"/>
            </a:endParaRPr>
          </a:p>
          <a:p>
            <a:pPr marL="457200" indent="-418680">
              <a:lnSpc>
                <a:spcPct val="100000"/>
              </a:lnSpc>
              <a:buClr>
                <a:srgbClr val="595959"/>
              </a:buClr>
              <a:buFont typeface="Arial"/>
              <a:buChar char="●"/>
            </a:pPr>
            <a:r>
              <a:rPr b="0" lang="en-US" sz="3000" spc="-1" strike="noStrike">
                <a:solidFill>
                  <a:srgbClr val="595959"/>
                </a:solidFill>
                <a:latin typeface="Arial"/>
                <a:ea typeface="Arial"/>
              </a:rPr>
              <a:t>Extreme global warming solutions currently on the table</a:t>
            </a:r>
            <a:endParaRPr b="0" lang="en-US" sz="3000" spc="-1" strike="noStrike">
              <a:latin typeface="Arial"/>
            </a:endParaRPr>
          </a:p>
          <a:p>
            <a:pPr marL="457200" indent="-418680">
              <a:lnSpc>
                <a:spcPct val="100000"/>
              </a:lnSpc>
              <a:buClr>
                <a:srgbClr val="595959"/>
              </a:buClr>
              <a:buFont typeface="Arial"/>
              <a:buChar char="●"/>
            </a:pPr>
            <a:r>
              <a:rPr b="0" lang="en-US" sz="3000" spc="-1" strike="noStrike">
                <a:solidFill>
                  <a:srgbClr val="595959"/>
                </a:solidFill>
                <a:latin typeface="Arial"/>
                <a:ea typeface="Arial"/>
              </a:rPr>
              <a:t>When Sea Levels Attack!</a:t>
            </a:r>
            <a:endParaRPr b="0" lang="en-US" sz="3000" spc="-1" strike="noStrike">
              <a:latin typeface="Arial"/>
            </a:endParaRPr>
          </a:p>
          <a:p>
            <a:pPr marL="457200" indent="-418680">
              <a:lnSpc>
                <a:spcPct val="130000"/>
              </a:lnSpc>
              <a:buClr>
                <a:srgbClr val="595959"/>
              </a:buClr>
              <a:buFont typeface="Arial"/>
              <a:buChar char="●"/>
            </a:pPr>
            <a:r>
              <a:rPr b="0" lang="en-US" sz="3000" spc="-1" strike="noStrike">
                <a:solidFill>
                  <a:srgbClr val="595959"/>
                </a:solidFill>
                <a:latin typeface="Arial"/>
                <a:ea typeface="Arial"/>
              </a:rPr>
              <a:t>More wildfires than ever</a:t>
            </a:r>
            <a:endParaRPr b="0" lang="en-US" sz="3000" spc="-1" strike="noStrike">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When Sea Levels Attack!</a:t>
            </a:r>
            <a:endParaRPr b="0" lang="en-US" sz="2800" spc="-1" strike="noStrike">
              <a:solidFill>
                <a:srgbClr val="000000"/>
              </a:solidFill>
              <a:latin typeface="Arial"/>
            </a:endParaRPr>
          </a:p>
        </p:txBody>
      </p:sp>
      <p:pic>
        <p:nvPicPr>
          <p:cNvPr id="198" name="Google Shape;128;p22" descr=""/>
          <p:cNvPicPr/>
          <p:nvPr/>
        </p:nvPicPr>
        <p:blipFill>
          <a:blip r:embed="rId1"/>
          <a:stretch/>
        </p:blipFill>
        <p:spPr>
          <a:xfrm>
            <a:off x="152280" y="1017720"/>
            <a:ext cx="6145200" cy="3972960"/>
          </a:xfrm>
          <a:prstGeom prst="rect">
            <a:avLst/>
          </a:prstGeom>
          <a:ln>
            <a:noFill/>
          </a:ln>
        </p:spPr>
      </p:pic>
      <p:sp>
        <p:nvSpPr>
          <p:cNvPr id="199" name="CustomShape 2"/>
          <p:cNvSpPr/>
          <p:nvPr/>
        </p:nvSpPr>
        <p:spPr>
          <a:xfrm>
            <a:off x="6755040" y="1036800"/>
            <a:ext cx="2077200" cy="2594880"/>
          </a:xfrm>
          <a:prstGeom prst="rect">
            <a:avLst/>
          </a:prstGeom>
          <a:noFill/>
          <a:ln>
            <a:noFill/>
          </a:ln>
        </p:spPr>
        <p:style>
          <a:lnRef idx="0"/>
          <a:fillRef idx="0"/>
          <a:effectRef idx="0"/>
          <a:fontRef idx="minor"/>
        </p:style>
        <p:txBody>
          <a:bodyPr tIns="91440" bIns="91440"/>
          <a:p>
            <a:pPr>
              <a:lnSpc>
                <a:spcPct val="100000"/>
              </a:lnSpc>
            </a:pPr>
            <a:r>
              <a:rPr b="0" lang="en-US" sz="1800" spc="-1" strike="noStrike" u="sng">
                <a:solidFill>
                  <a:srgbClr val="0097a7"/>
                </a:solidFill>
                <a:uFillTx/>
                <a:latin typeface="Arial"/>
                <a:ea typeface="Arial"/>
                <a:hlinkClick r:id="rId2"/>
              </a:rPr>
              <a:t>https://informationisbeautiful.net/visualizations/when-sea-levels-attack-2/</a:t>
            </a:r>
            <a:endParaRPr b="0" lang="en-US" sz="1800" spc="-1" strike="noStrike">
              <a:latin typeface="Arial"/>
            </a:endParaRPr>
          </a:p>
          <a:p>
            <a:pPr>
              <a:lnSpc>
                <a:spcPct val="100000"/>
              </a:lnSpc>
            </a:pPr>
            <a:endParaRPr b="0" lang="en-US" sz="1800" spc="-1" strike="noStrike">
              <a:latin typeface="Arial"/>
            </a:endParaRPr>
          </a:p>
        </p:txBody>
      </p:sp>
      <p:sp>
        <p:nvSpPr>
          <p:cNvPr id="200" name="TextShape 3"/>
          <p:cNvSpPr txBox="1"/>
          <p:nvPr/>
        </p:nvSpPr>
        <p:spPr>
          <a:xfrm>
            <a:off x="7634160" y="4749840"/>
            <a:ext cx="1509480" cy="393120"/>
          </a:xfrm>
          <a:prstGeom prst="rect">
            <a:avLst/>
          </a:prstGeom>
          <a:noFill/>
          <a:ln>
            <a:noFill/>
          </a:ln>
        </p:spPr>
        <p:txBody>
          <a:bodyPr tIns="91440" bIns="91440" anchor="ctr"/>
          <a:p>
            <a:pPr algn="r">
              <a:lnSpc>
                <a:spcPct val="100000"/>
              </a:lnSpc>
            </a:pPr>
            <a:fld id="{EAB52897-D0E7-4DBB-B8CD-C80DE94AF5E0}" type="slidenum">
              <a:rPr b="0" i="1" lang="en-US" sz="1000" spc="-1" strike="noStrike">
                <a:solidFill>
                  <a:srgbClr val="595959"/>
                </a:solidFill>
                <a:latin typeface="Arial"/>
                <a:ea typeface="Arial"/>
              </a:rPr>
              <a:t>&lt;numéro&gt;</a:t>
            </a:fld>
            <a:endParaRPr b="0" lang="en-US" sz="1000" spc="-1" strike="noStrike">
              <a:latin typeface="Times New Roman"/>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When Sea Levels Attack! </a:t>
            </a:r>
            <a:br/>
            <a:endParaRPr b="0" lang="en-US" sz="2800" spc="-1" strike="noStrike">
              <a:solidFill>
                <a:srgbClr val="000000"/>
              </a:solidFill>
              <a:latin typeface="Arial"/>
            </a:endParaRPr>
          </a:p>
        </p:txBody>
      </p:sp>
      <p:sp>
        <p:nvSpPr>
          <p:cNvPr id="202" name="TextShape 2"/>
          <p:cNvSpPr txBox="1"/>
          <p:nvPr/>
        </p:nvSpPr>
        <p:spPr>
          <a:xfrm>
            <a:off x="307800" y="2823840"/>
            <a:ext cx="3999600" cy="1996920"/>
          </a:xfrm>
          <a:prstGeom prst="rect">
            <a:avLst/>
          </a:prstGeom>
          <a:noFill/>
          <a:ln>
            <a:noFill/>
          </a:ln>
        </p:spPr>
        <p:txBody>
          <a:bodyPr tIns="91440" bIns="91440"/>
          <a:p>
            <a:pPr>
              <a:lnSpc>
                <a:spcPct val="115000"/>
              </a:lnSpc>
            </a:pPr>
            <a:r>
              <a:rPr b="1" lang="en-US" sz="1400" spc="-1" strike="noStrike">
                <a:solidFill>
                  <a:srgbClr val="595959"/>
                </a:solidFill>
                <a:latin typeface="Arial"/>
                <a:ea typeface="Arial"/>
              </a:rPr>
              <a:t>Pros:</a:t>
            </a:r>
            <a:endParaRPr b="0" lang="en-US" sz="1400" spc="-1" strike="noStrike">
              <a:solidFill>
                <a:srgbClr val="000000"/>
              </a:solidFill>
              <a:latin typeface="Arial"/>
            </a:endParaRPr>
          </a:p>
          <a:p>
            <a:pPr marL="457200" indent="-317160">
              <a:lnSpc>
                <a:spcPct val="115000"/>
              </a:lnSpc>
              <a:spcBef>
                <a:spcPts val="1599"/>
              </a:spcBef>
              <a:buClr>
                <a:srgbClr val="595959"/>
              </a:buClr>
              <a:buFont typeface="Arial"/>
              <a:buChar char="●"/>
            </a:pPr>
            <a:r>
              <a:rPr b="0" lang="en-US" sz="1400" spc="-1" strike="noStrike">
                <a:solidFill>
                  <a:srgbClr val="595959"/>
                </a:solidFill>
                <a:latin typeface="Arial"/>
                <a:ea typeface="Arial"/>
              </a:rPr>
              <a:t>The visualization is very explicit, for each increase we are seeing exactly which town will be underwater</a:t>
            </a:r>
            <a:endParaRPr b="0" lang="en-US" sz="1400" spc="-1" strike="noStrike">
              <a:solidFill>
                <a:srgbClr val="000000"/>
              </a:solidFill>
              <a:latin typeface="Arial"/>
            </a:endParaRPr>
          </a:p>
          <a:p>
            <a:pPr marL="457200" indent="-317160">
              <a:lnSpc>
                <a:spcPct val="115000"/>
              </a:lnSpc>
              <a:buClr>
                <a:srgbClr val="595959"/>
              </a:buClr>
              <a:buFont typeface="Arial"/>
              <a:buChar char="●"/>
            </a:pPr>
            <a:r>
              <a:rPr b="0" lang="en-US" sz="1400" spc="-1" strike="noStrike">
                <a:solidFill>
                  <a:srgbClr val="595959"/>
                </a:solidFill>
                <a:latin typeface="Arial"/>
                <a:ea typeface="Arial"/>
              </a:rPr>
              <a:t>small maps resume the all situation on earth </a:t>
            </a:r>
            <a:endParaRPr b="0" lang="en-US" sz="1400" spc="-1" strike="noStrike">
              <a:solidFill>
                <a:srgbClr val="000000"/>
              </a:solidFill>
              <a:latin typeface="Arial"/>
            </a:endParaRPr>
          </a:p>
          <a:p>
            <a:pPr marL="457200">
              <a:lnSpc>
                <a:spcPct val="115000"/>
              </a:lnSpc>
              <a:spcBef>
                <a:spcPts val="1599"/>
              </a:spcBef>
              <a:spcAft>
                <a:spcPts val="1599"/>
              </a:spcAft>
            </a:pPr>
            <a:endParaRPr b="0" lang="en-US" sz="1400" spc="-1" strike="noStrike">
              <a:solidFill>
                <a:srgbClr val="000000"/>
              </a:solidFill>
              <a:latin typeface="Arial"/>
            </a:endParaRPr>
          </a:p>
        </p:txBody>
      </p:sp>
      <p:sp>
        <p:nvSpPr>
          <p:cNvPr id="203" name="TextShape 3"/>
          <p:cNvSpPr txBox="1"/>
          <p:nvPr/>
        </p:nvSpPr>
        <p:spPr>
          <a:xfrm>
            <a:off x="4828680" y="2823840"/>
            <a:ext cx="3999600" cy="1996920"/>
          </a:xfrm>
          <a:prstGeom prst="rect">
            <a:avLst/>
          </a:prstGeom>
          <a:noFill/>
          <a:ln>
            <a:noFill/>
          </a:ln>
        </p:spPr>
        <p:txBody>
          <a:bodyPr tIns="91440" bIns="91440"/>
          <a:p>
            <a:pPr>
              <a:lnSpc>
                <a:spcPct val="115000"/>
              </a:lnSpc>
            </a:pPr>
            <a:r>
              <a:rPr b="1" lang="en-US" sz="1400" spc="-1" strike="noStrike">
                <a:solidFill>
                  <a:srgbClr val="595959"/>
                </a:solidFill>
                <a:latin typeface="Arial"/>
                <a:ea typeface="Arial"/>
              </a:rPr>
              <a:t>Cons: </a:t>
            </a:r>
            <a:endParaRPr b="0" lang="en-US" sz="1400" spc="-1" strike="noStrike">
              <a:solidFill>
                <a:srgbClr val="000000"/>
              </a:solidFill>
              <a:latin typeface="Arial"/>
            </a:endParaRPr>
          </a:p>
          <a:p>
            <a:pPr marL="457200" indent="-317160">
              <a:lnSpc>
                <a:spcPct val="115000"/>
              </a:lnSpc>
              <a:spcBef>
                <a:spcPts val="1599"/>
              </a:spcBef>
              <a:buClr>
                <a:srgbClr val="595959"/>
              </a:buClr>
              <a:buFont typeface="Arial"/>
              <a:buChar char="●"/>
            </a:pPr>
            <a:r>
              <a:rPr b="0" lang="en-US" sz="1400" spc="-1" strike="noStrike">
                <a:solidFill>
                  <a:srgbClr val="595959"/>
                </a:solidFill>
                <a:latin typeface="Arial"/>
                <a:ea typeface="Arial"/>
              </a:rPr>
              <a:t>we don’t understand how the total contributions list is organized.</a:t>
            </a:r>
            <a:endParaRPr b="0" lang="en-US" sz="1400" spc="-1" strike="noStrike">
              <a:solidFill>
                <a:srgbClr val="000000"/>
              </a:solidFill>
              <a:latin typeface="Arial"/>
            </a:endParaRPr>
          </a:p>
          <a:p>
            <a:pPr marL="457200" indent="-317160">
              <a:lnSpc>
                <a:spcPct val="115000"/>
              </a:lnSpc>
              <a:buClr>
                <a:srgbClr val="595959"/>
              </a:buClr>
              <a:buFont typeface="Arial"/>
              <a:buChar char="●"/>
            </a:pPr>
            <a:r>
              <a:rPr b="0" lang="en-US" sz="1400" spc="-1" strike="noStrike">
                <a:solidFill>
                  <a:srgbClr val="595959"/>
                </a:solidFill>
                <a:latin typeface="Arial"/>
                <a:ea typeface="Arial"/>
              </a:rPr>
              <a:t>how the connection is made between years and sea level? </a:t>
            </a:r>
            <a:endParaRPr b="0" lang="en-US" sz="1400" spc="-1" strike="noStrike">
              <a:solidFill>
                <a:srgbClr val="000000"/>
              </a:solidFill>
              <a:latin typeface="Arial"/>
            </a:endParaRPr>
          </a:p>
          <a:p>
            <a:pPr marL="457200">
              <a:lnSpc>
                <a:spcPct val="115000"/>
              </a:lnSpc>
              <a:spcBef>
                <a:spcPts val="1599"/>
              </a:spcBef>
              <a:spcAft>
                <a:spcPts val="1599"/>
              </a:spcAft>
            </a:pPr>
            <a:endParaRPr b="0" lang="en-US" sz="1400" spc="-1" strike="noStrike">
              <a:solidFill>
                <a:srgbClr val="000000"/>
              </a:solidFill>
              <a:latin typeface="Arial"/>
            </a:endParaRPr>
          </a:p>
        </p:txBody>
      </p:sp>
      <p:sp>
        <p:nvSpPr>
          <p:cNvPr id="204" name="TextShape 4"/>
          <p:cNvSpPr txBox="1"/>
          <p:nvPr/>
        </p:nvSpPr>
        <p:spPr>
          <a:xfrm>
            <a:off x="311760" y="1279800"/>
            <a:ext cx="8520120" cy="1118520"/>
          </a:xfrm>
          <a:prstGeom prst="rect">
            <a:avLst/>
          </a:prstGeom>
          <a:noFill/>
          <a:ln>
            <a:noFill/>
          </a:ln>
        </p:spPr>
        <p:txBody>
          <a:bodyPr tIns="91440" bIns="91440"/>
          <a:p>
            <a:pPr algn="just">
              <a:lnSpc>
                <a:spcPct val="115000"/>
              </a:lnSpc>
              <a:spcAft>
                <a:spcPts val="1599"/>
              </a:spcAft>
            </a:pPr>
            <a:r>
              <a:rPr b="1" lang="en-US" sz="1400" spc="-1" strike="noStrike">
                <a:solidFill>
                  <a:srgbClr val="595959"/>
                </a:solidFill>
                <a:latin typeface="Arial"/>
                <a:ea typeface="Arial"/>
              </a:rPr>
              <a:t>The goal of this data visualization is to show the consequences of the sea level rise: if the sea level increases by 1 meters then Venice will be under water. For each increase matches with a amount of years ( 1m -&gt; 100 years). But we don’t really know how the connection is made, if it’s link or not at your current way of life. It will be interesting to have the different years/ sea level according to global warming scenario (+1,5 °C, +2°C, +3°C...).</a:t>
            </a:r>
            <a:endParaRPr b="0" lang="en-US" sz="1400" spc="-1" strike="noStrike">
              <a:solidFill>
                <a:srgbClr val="000000"/>
              </a:solidFill>
              <a:latin typeface="Arial"/>
            </a:endParaRPr>
          </a:p>
        </p:txBody>
      </p:sp>
      <p:sp>
        <p:nvSpPr>
          <p:cNvPr id="205" name="TextShape 5"/>
          <p:cNvSpPr txBox="1"/>
          <p:nvPr/>
        </p:nvSpPr>
        <p:spPr>
          <a:xfrm>
            <a:off x="7634160" y="4749840"/>
            <a:ext cx="1509480" cy="393120"/>
          </a:xfrm>
          <a:prstGeom prst="rect">
            <a:avLst/>
          </a:prstGeom>
          <a:noFill/>
          <a:ln>
            <a:noFill/>
          </a:ln>
        </p:spPr>
        <p:txBody>
          <a:bodyPr tIns="91440" bIns="91440" anchor="ctr"/>
          <a:p>
            <a:pPr algn="r">
              <a:lnSpc>
                <a:spcPct val="100000"/>
              </a:lnSpc>
            </a:pPr>
            <a:fld id="{F9833F66-5323-45C0-BD5F-FE403592A482}" type="slidenum">
              <a:rPr b="0" i="1" lang="en-US" sz="1000" spc="-1" strike="noStrike">
                <a:solidFill>
                  <a:srgbClr val="595959"/>
                </a:solidFill>
                <a:latin typeface="Arial"/>
                <a:ea typeface="Arial"/>
              </a:rPr>
              <a:t>&lt;numéro&gt;</a:t>
            </a:fld>
            <a:endParaRPr b="0" lang="en-US" sz="1000" spc="-1" strike="noStrike">
              <a:latin typeface="Times New Roman"/>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More wildfires than ever</a:t>
            </a:r>
            <a:br/>
            <a:endParaRPr b="0" lang="en-US" sz="2800" spc="-1" strike="noStrike">
              <a:solidFill>
                <a:srgbClr val="000000"/>
              </a:solidFill>
              <a:latin typeface="Arial"/>
            </a:endParaRPr>
          </a:p>
        </p:txBody>
      </p:sp>
      <p:sp>
        <p:nvSpPr>
          <p:cNvPr id="207" name="TextShape 2"/>
          <p:cNvSpPr txBox="1"/>
          <p:nvPr/>
        </p:nvSpPr>
        <p:spPr>
          <a:xfrm>
            <a:off x="7634160" y="4749840"/>
            <a:ext cx="1509480" cy="393120"/>
          </a:xfrm>
          <a:prstGeom prst="rect">
            <a:avLst/>
          </a:prstGeom>
          <a:noFill/>
          <a:ln>
            <a:noFill/>
          </a:ln>
        </p:spPr>
        <p:txBody>
          <a:bodyPr tIns="91440" bIns="91440" anchor="ctr"/>
          <a:p>
            <a:pPr algn="r">
              <a:lnSpc>
                <a:spcPct val="100000"/>
              </a:lnSpc>
            </a:pPr>
            <a:fld id="{0FCB5F1A-39A8-4493-95F6-D03E2FF77E59}" type="slidenum">
              <a:rPr b="0" i="1" lang="en-US" sz="1000" spc="-1" strike="noStrike">
                <a:solidFill>
                  <a:srgbClr val="595959"/>
                </a:solidFill>
                <a:latin typeface="Arial"/>
                <a:ea typeface="Arial"/>
              </a:rPr>
              <a:t>&lt;numéro&gt;</a:t>
            </a:fld>
            <a:endParaRPr b="0" lang="en-US" sz="1000" spc="-1" strike="noStrike">
              <a:latin typeface="Times New Roman"/>
            </a:endParaRPr>
          </a:p>
        </p:txBody>
      </p:sp>
      <p:pic>
        <p:nvPicPr>
          <p:cNvPr id="208" name="Google Shape;146;p24" descr=""/>
          <p:cNvPicPr/>
          <p:nvPr/>
        </p:nvPicPr>
        <p:blipFill>
          <a:blip r:embed="rId1"/>
          <a:stretch/>
        </p:blipFill>
        <p:spPr>
          <a:xfrm>
            <a:off x="4381200" y="285480"/>
            <a:ext cx="4572360" cy="4572360"/>
          </a:xfrm>
          <a:prstGeom prst="rect">
            <a:avLst/>
          </a:prstGeom>
          <a:ln>
            <a:noFill/>
          </a:ln>
        </p:spPr>
      </p:pic>
      <p:sp>
        <p:nvSpPr>
          <p:cNvPr id="209" name="CustomShape 3"/>
          <p:cNvSpPr/>
          <p:nvPr/>
        </p:nvSpPr>
        <p:spPr>
          <a:xfrm>
            <a:off x="311760" y="1292400"/>
            <a:ext cx="3327480" cy="2078640"/>
          </a:xfrm>
          <a:prstGeom prst="rect">
            <a:avLst/>
          </a:prstGeom>
          <a:noFill/>
          <a:ln>
            <a:noFill/>
          </a:ln>
        </p:spPr>
        <p:style>
          <a:lnRef idx="0"/>
          <a:fillRef idx="0"/>
          <a:effectRef idx="0"/>
          <a:fontRef idx="minor"/>
        </p:style>
        <p:txBody>
          <a:bodyPr tIns="91440" bIns="91440"/>
          <a:p>
            <a:pPr>
              <a:lnSpc>
                <a:spcPct val="100000"/>
              </a:lnSpc>
            </a:pPr>
            <a:r>
              <a:rPr b="0" lang="en-US" sz="1400" spc="-1" strike="noStrike" u="sng">
                <a:solidFill>
                  <a:srgbClr val="0097a7"/>
                </a:solidFill>
                <a:uFillTx/>
                <a:latin typeface="Arial"/>
                <a:ea typeface="Arial"/>
                <a:hlinkClick r:id="rId2"/>
              </a:rPr>
              <a:t>https://flowingdata.com/2018/08/16/more-wildfires-than-ever/</a:t>
            </a:r>
            <a:endParaRPr b="0" lang="en-US" sz="1400" spc="-1" strike="noStrike">
              <a:latin typeface="Arial"/>
            </a:endParaRPr>
          </a:p>
          <a:p>
            <a:pPr>
              <a:lnSpc>
                <a:spcPct val="100000"/>
              </a:lnSpc>
            </a:pPr>
            <a:endParaRPr b="0" lang="en-US" sz="1400" spc="-1" strike="noStrike">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More wildfires than ever</a:t>
            </a:r>
            <a:endParaRPr b="0" lang="en-US" sz="2800" spc="-1" strike="noStrike">
              <a:solidFill>
                <a:srgbClr val="000000"/>
              </a:solidFill>
              <a:latin typeface="Arial"/>
            </a:endParaRPr>
          </a:p>
        </p:txBody>
      </p:sp>
      <p:sp>
        <p:nvSpPr>
          <p:cNvPr id="211" name="TextShape 2"/>
          <p:cNvSpPr txBox="1"/>
          <p:nvPr/>
        </p:nvSpPr>
        <p:spPr>
          <a:xfrm>
            <a:off x="7634160" y="4749840"/>
            <a:ext cx="1509480" cy="393120"/>
          </a:xfrm>
          <a:prstGeom prst="rect">
            <a:avLst/>
          </a:prstGeom>
          <a:noFill/>
          <a:ln>
            <a:noFill/>
          </a:ln>
        </p:spPr>
        <p:txBody>
          <a:bodyPr tIns="91440" bIns="91440" anchor="ctr"/>
          <a:p>
            <a:pPr algn="r">
              <a:lnSpc>
                <a:spcPct val="100000"/>
              </a:lnSpc>
            </a:pPr>
            <a:fld id="{A7BF0F3B-ABE7-46AB-80D7-E086934B5C3A}" type="slidenum">
              <a:rPr b="0" i="1" lang="en-US" sz="1000" spc="-1" strike="noStrike">
                <a:solidFill>
                  <a:srgbClr val="595959"/>
                </a:solidFill>
                <a:latin typeface="Arial"/>
                <a:ea typeface="Arial"/>
              </a:rPr>
              <a:t>&lt;numéro&gt;</a:t>
            </a:fld>
            <a:endParaRPr b="0" lang="en-US" sz="1000" spc="-1" strike="noStrike">
              <a:latin typeface="Times New Roman"/>
            </a:endParaRPr>
          </a:p>
        </p:txBody>
      </p:sp>
      <p:sp>
        <p:nvSpPr>
          <p:cNvPr id="212" name="TextShape 3"/>
          <p:cNvSpPr txBox="1"/>
          <p:nvPr/>
        </p:nvSpPr>
        <p:spPr>
          <a:xfrm>
            <a:off x="307800" y="2823840"/>
            <a:ext cx="3999600" cy="1996920"/>
          </a:xfrm>
          <a:prstGeom prst="rect">
            <a:avLst/>
          </a:prstGeom>
          <a:noFill/>
          <a:ln>
            <a:noFill/>
          </a:ln>
        </p:spPr>
        <p:txBody>
          <a:bodyPr tIns="91440" bIns="91440"/>
          <a:p>
            <a:pPr>
              <a:lnSpc>
                <a:spcPct val="115000"/>
              </a:lnSpc>
            </a:pPr>
            <a:r>
              <a:rPr b="1" lang="en-US" sz="1400" spc="-1" strike="noStrike">
                <a:solidFill>
                  <a:srgbClr val="595959"/>
                </a:solidFill>
                <a:latin typeface="Arial"/>
                <a:ea typeface="Arial"/>
              </a:rPr>
              <a:t>Pros:</a:t>
            </a:r>
            <a:endParaRPr b="0" lang="en-US" sz="1400" spc="-1" strike="noStrike">
              <a:solidFill>
                <a:srgbClr val="000000"/>
              </a:solidFill>
              <a:latin typeface="Arial"/>
            </a:endParaRPr>
          </a:p>
          <a:p>
            <a:pPr marL="457200" indent="-317160">
              <a:lnSpc>
                <a:spcPct val="115000"/>
              </a:lnSpc>
              <a:spcBef>
                <a:spcPts val="1599"/>
              </a:spcBef>
              <a:buClr>
                <a:srgbClr val="595959"/>
              </a:buClr>
              <a:buFont typeface="Arial"/>
              <a:buChar char="●"/>
            </a:pPr>
            <a:r>
              <a:rPr b="0" lang="en-US" sz="1400" spc="-1" strike="noStrike">
                <a:solidFill>
                  <a:srgbClr val="595959"/>
                </a:solidFill>
                <a:latin typeface="Arial"/>
                <a:ea typeface="Arial"/>
              </a:rPr>
              <a:t>Readable </a:t>
            </a:r>
            <a:endParaRPr b="0" lang="en-US" sz="1400" spc="-1" strike="noStrike">
              <a:solidFill>
                <a:srgbClr val="000000"/>
              </a:solidFill>
              <a:latin typeface="Arial"/>
            </a:endParaRPr>
          </a:p>
          <a:p>
            <a:pPr marL="457200" indent="-317160">
              <a:lnSpc>
                <a:spcPct val="115000"/>
              </a:lnSpc>
              <a:buClr>
                <a:srgbClr val="595959"/>
              </a:buClr>
              <a:buFont typeface="Arial"/>
              <a:buChar char="●"/>
            </a:pPr>
            <a:r>
              <a:rPr b="0" lang="en-US" sz="1400" spc="-1" strike="noStrike">
                <a:solidFill>
                  <a:srgbClr val="595959"/>
                </a:solidFill>
                <a:latin typeface="Arial"/>
                <a:ea typeface="Arial"/>
              </a:rPr>
              <a:t>Allow us to know in which period of the years the are most of the fire and not only the augmentation of the fire</a:t>
            </a:r>
            <a:endParaRPr b="0" lang="en-US" sz="1400" spc="-1" strike="noStrike">
              <a:solidFill>
                <a:srgbClr val="000000"/>
              </a:solidFill>
              <a:latin typeface="Arial"/>
            </a:endParaRPr>
          </a:p>
          <a:p>
            <a:pPr marL="457200">
              <a:lnSpc>
                <a:spcPct val="115000"/>
              </a:lnSpc>
              <a:spcBef>
                <a:spcPts val="1599"/>
              </a:spcBef>
              <a:spcAft>
                <a:spcPts val="1599"/>
              </a:spcAft>
            </a:pPr>
            <a:endParaRPr b="0" lang="en-US" sz="1400" spc="-1" strike="noStrike">
              <a:solidFill>
                <a:srgbClr val="000000"/>
              </a:solidFill>
              <a:latin typeface="Arial"/>
            </a:endParaRPr>
          </a:p>
        </p:txBody>
      </p:sp>
      <p:sp>
        <p:nvSpPr>
          <p:cNvPr id="213" name="TextShape 4"/>
          <p:cNvSpPr txBox="1"/>
          <p:nvPr/>
        </p:nvSpPr>
        <p:spPr>
          <a:xfrm>
            <a:off x="4828680" y="2823840"/>
            <a:ext cx="3999600" cy="1996920"/>
          </a:xfrm>
          <a:prstGeom prst="rect">
            <a:avLst/>
          </a:prstGeom>
          <a:noFill/>
          <a:ln>
            <a:noFill/>
          </a:ln>
        </p:spPr>
        <p:txBody>
          <a:bodyPr tIns="91440" bIns="91440"/>
          <a:p>
            <a:pPr>
              <a:lnSpc>
                <a:spcPct val="115000"/>
              </a:lnSpc>
            </a:pPr>
            <a:r>
              <a:rPr b="1" lang="en-US" sz="1400" spc="-1" strike="noStrike">
                <a:solidFill>
                  <a:srgbClr val="595959"/>
                </a:solidFill>
                <a:latin typeface="Arial"/>
                <a:ea typeface="Arial"/>
              </a:rPr>
              <a:t>Cons: </a:t>
            </a:r>
            <a:endParaRPr b="0" lang="en-US" sz="1400" spc="-1" strike="noStrike">
              <a:solidFill>
                <a:srgbClr val="000000"/>
              </a:solidFill>
              <a:latin typeface="Arial"/>
            </a:endParaRPr>
          </a:p>
          <a:p>
            <a:pPr marL="457200" indent="-317160">
              <a:lnSpc>
                <a:spcPct val="115000"/>
              </a:lnSpc>
              <a:spcBef>
                <a:spcPts val="1599"/>
              </a:spcBef>
              <a:buClr>
                <a:srgbClr val="595959"/>
              </a:buClr>
              <a:buFont typeface="Arial"/>
              <a:buChar char="●"/>
            </a:pPr>
            <a:r>
              <a:rPr b="0" lang="en-US" sz="1400" spc="-1" strike="noStrike">
                <a:solidFill>
                  <a:srgbClr val="595959"/>
                </a:solidFill>
                <a:latin typeface="Arial"/>
                <a:ea typeface="Arial"/>
              </a:rPr>
              <a:t>lack of information, there is no scale and explanation for the size of the dot. </a:t>
            </a:r>
            <a:endParaRPr b="0" lang="en-US" sz="1400" spc="-1" strike="noStrike">
              <a:solidFill>
                <a:srgbClr val="000000"/>
              </a:solidFill>
              <a:latin typeface="Arial"/>
            </a:endParaRPr>
          </a:p>
          <a:p>
            <a:pPr marL="457200">
              <a:lnSpc>
                <a:spcPct val="115000"/>
              </a:lnSpc>
              <a:spcBef>
                <a:spcPts val="1599"/>
              </a:spcBef>
              <a:spcAft>
                <a:spcPts val="1599"/>
              </a:spcAft>
            </a:pPr>
            <a:endParaRPr b="0" lang="en-US" sz="1400" spc="-1" strike="noStrike">
              <a:solidFill>
                <a:srgbClr val="000000"/>
              </a:solidFill>
              <a:latin typeface="Arial"/>
            </a:endParaRPr>
          </a:p>
        </p:txBody>
      </p:sp>
      <p:sp>
        <p:nvSpPr>
          <p:cNvPr id="214" name="TextShape 5"/>
          <p:cNvSpPr txBox="1"/>
          <p:nvPr/>
        </p:nvSpPr>
        <p:spPr>
          <a:xfrm>
            <a:off x="311760" y="1279800"/>
            <a:ext cx="8520120" cy="1118520"/>
          </a:xfrm>
          <a:prstGeom prst="rect">
            <a:avLst/>
          </a:prstGeom>
          <a:noFill/>
          <a:ln>
            <a:noFill/>
          </a:ln>
        </p:spPr>
        <p:txBody>
          <a:bodyPr tIns="91440" bIns="91440"/>
          <a:p>
            <a:pPr algn="just">
              <a:lnSpc>
                <a:spcPct val="115000"/>
              </a:lnSpc>
              <a:spcAft>
                <a:spcPts val="1599"/>
              </a:spcAft>
            </a:pPr>
            <a:r>
              <a:rPr b="1" lang="en-US" sz="1400" spc="-1" strike="noStrike">
                <a:solidFill>
                  <a:srgbClr val="595959"/>
                </a:solidFill>
                <a:latin typeface="Arial"/>
                <a:ea typeface="Arial"/>
              </a:rPr>
              <a:t>The visualization shows that there is more and more wildfires (in California) over the years and mostly during the summer. There is no scale on the graph so I assume the size of the mark is in connection with the number of fire at this period. Nevertheless the size of the mark could also be link with the size of the fire. </a:t>
            </a:r>
            <a:endParaRPr b="0" lang="en-US" sz="1400" spc="-1" strike="noStrike">
              <a:solidFill>
                <a:srgbClr val="000000"/>
              </a:solid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3" name="Google Shape;61;p14" descr=""/>
          <p:cNvPicPr/>
          <p:nvPr/>
        </p:nvPicPr>
        <p:blipFill>
          <a:blip r:embed="rId1"/>
          <a:stretch/>
        </p:blipFill>
        <p:spPr>
          <a:xfrm>
            <a:off x="52920" y="0"/>
            <a:ext cx="1910880" cy="5143320"/>
          </a:xfrm>
          <a:prstGeom prst="rect">
            <a:avLst/>
          </a:prstGeom>
          <a:ln>
            <a:noFill/>
          </a:ln>
        </p:spPr>
      </p:pic>
      <p:pic>
        <p:nvPicPr>
          <p:cNvPr id="164" name="Google Shape;62;p14" descr=""/>
          <p:cNvPicPr/>
          <p:nvPr/>
        </p:nvPicPr>
        <p:blipFill>
          <a:blip r:embed="rId2"/>
          <a:srcRect l="0" t="0" r="0" b="5067"/>
          <a:stretch/>
        </p:blipFill>
        <p:spPr>
          <a:xfrm>
            <a:off x="1964160" y="261000"/>
            <a:ext cx="2795400" cy="4882320"/>
          </a:xfrm>
          <a:prstGeom prst="rect">
            <a:avLst/>
          </a:prstGeom>
          <a:ln>
            <a:noFill/>
          </a:ln>
        </p:spPr>
      </p:pic>
      <p:sp>
        <p:nvSpPr>
          <p:cNvPr id="165" name="CustomShape 1"/>
          <p:cNvSpPr/>
          <p:nvPr/>
        </p:nvSpPr>
        <p:spPr>
          <a:xfrm>
            <a:off x="5263200" y="261000"/>
            <a:ext cx="3655440" cy="1676880"/>
          </a:xfrm>
          <a:prstGeom prst="rect">
            <a:avLst/>
          </a:prstGeom>
          <a:noFill/>
          <a:ln>
            <a:noFill/>
          </a:ln>
        </p:spPr>
        <p:style>
          <a:lnRef idx="0"/>
          <a:fillRef idx="0"/>
          <a:effectRef idx="0"/>
          <a:fontRef idx="minor"/>
        </p:style>
        <p:txBody>
          <a:bodyPr tIns="91440" bIns="91440"/>
          <a:p>
            <a:pPr>
              <a:lnSpc>
                <a:spcPct val="100000"/>
              </a:lnSpc>
            </a:pPr>
            <a:r>
              <a:rPr b="0" lang="en-US" sz="2800" spc="-1" strike="noStrike">
                <a:solidFill>
                  <a:srgbClr val="000000"/>
                </a:solidFill>
                <a:latin typeface="Arial"/>
                <a:ea typeface="Arial"/>
              </a:rPr>
              <a:t>Fake News of 2017</a:t>
            </a:r>
            <a:endParaRPr b="0" lang="en-US" sz="2800" spc="-1" strike="noStrike">
              <a:latin typeface="Arial"/>
            </a:endParaRPr>
          </a:p>
          <a:p>
            <a:pPr>
              <a:lnSpc>
                <a:spcPct val="100000"/>
              </a:lnSpc>
            </a:pPr>
            <a:r>
              <a:rPr b="0" lang="en-US" sz="1400" spc="-1" strike="noStrike" u="sng">
                <a:solidFill>
                  <a:srgbClr val="0097a7"/>
                </a:solidFill>
                <a:uFillTx/>
                <a:latin typeface="Arial"/>
                <a:ea typeface="Arial"/>
                <a:hlinkClick r:id="rId3"/>
              </a:rPr>
              <a:t>https://informationisbeautiful.net/visualizations/biggest-fake-news-of-2017/</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Arial"/>
              </a:rPr>
              <a:t>Visualization and </a:t>
            </a:r>
            <a:endParaRPr b="0" lang="en-US" sz="1400" spc="-1" strike="noStrike">
              <a:latin typeface="Arial"/>
            </a:endParaRPr>
          </a:p>
          <a:p>
            <a:pPr>
              <a:lnSpc>
                <a:spcPct val="100000"/>
              </a:lnSpc>
            </a:pPr>
            <a:r>
              <a:rPr b="0" lang="en-US" sz="1400" spc="-1" strike="noStrike">
                <a:solidFill>
                  <a:srgbClr val="000000"/>
                </a:solidFill>
                <a:latin typeface="Arial"/>
                <a:ea typeface="Arial"/>
              </a:rPr>
              <a:t>original data</a:t>
            </a:r>
            <a:endParaRPr b="0" lang="en-US" sz="1400" spc="-1" strike="noStrike">
              <a:latin typeface="Arial"/>
            </a:endParaRPr>
          </a:p>
          <a:p>
            <a:pPr>
              <a:lnSpc>
                <a:spcPct val="100000"/>
              </a:lnSpc>
            </a:pPr>
            <a:endParaRPr b="0" lang="en-US" sz="1400" spc="-1" strike="noStrike">
              <a:latin typeface="Arial"/>
            </a:endParaRPr>
          </a:p>
        </p:txBody>
      </p:sp>
      <p:pic>
        <p:nvPicPr>
          <p:cNvPr id="166" name="Google Shape;64;p14" descr=""/>
          <p:cNvPicPr/>
          <p:nvPr/>
        </p:nvPicPr>
        <p:blipFill>
          <a:blip r:embed="rId4"/>
          <a:srcRect l="0" t="0" r="29989" b="0"/>
          <a:stretch/>
        </p:blipFill>
        <p:spPr>
          <a:xfrm>
            <a:off x="4834800" y="2571840"/>
            <a:ext cx="4308840" cy="1932480"/>
          </a:xfrm>
          <a:prstGeom prst="rect">
            <a:avLst/>
          </a:prstGeom>
          <a:ln>
            <a:noFill/>
          </a:ln>
        </p:spPr>
      </p:pic>
      <p:sp>
        <p:nvSpPr>
          <p:cNvPr id="167" name="CustomShape 2"/>
          <p:cNvSpPr/>
          <p:nvPr/>
        </p:nvSpPr>
        <p:spPr>
          <a:xfrm>
            <a:off x="4834800" y="1578960"/>
            <a:ext cx="465840" cy="213840"/>
          </a:xfrm>
          <a:prstGeom prst="leftArrow">
            <a:avLst>
              <a:gd name="adj1" fmla="val 50000"/>
              <a:gd name="adj2" fmla="val 50000"/>
            </a:avLst>
          </a:prstGeom>
          <a:solidFill>
            <a:srgbClr val="eeeeee"/>
          </a:solidFill>
          <a:ln w="9360">
            <a:solidFill>
              <a:srgbClr val="595959"/>
            </a:solidFill>
            <a:round/>
          </a:ln>
        </p:spPr>
        <p:style>
          <a:lnRef idx="0"/>
          <a:fillRef idx="0"/>
          <a:effectRef idx="0"/>
          <a:fontRef idx="minor"/>
        </p:style>
      </p:sp>
      <p:sp>
        <p:nvSpPr>
          <p:cNvPr id="168" name="CustomShape 3"/>
          <p:cNvSpPr/>
          <p:nvPr/>
        </p:nvSpPr>
        <p:spPr>
          <a:xfrm>
            <a:off x="5609880" y="1906560"/>
            <a:ext cx="201240" cy="562320"/>
          </a:xfrm>
          <a:prstGeom prst="downArrow">
            <a:avLst>
              <a:gd name="adj1" fmla="val 50000"/>
              <a:gd name="adj2" fmla="val 50000"/>
            </a:avLst>
          </a:prstGeom>
          <a:solidFill>
            <a:srgbClr val="eeeeee"/>
          </a:solidFill>
          <a:ln w="9360">
            <a:solidFill>
              <a:srgbClr val="595959"/>
            </a:solidFill>
            <a:round/>
          </a:ln>
        </p:spPr>
        <p:style>
          <a:lnRef idx="0"/>
          <a:fillRef idx="0"/>
          <a:effectRef idx="0"/>
          <a:fontRef idx="minor"/>
        </p:style>
      </p:sp>
      <p:sp>
        <p:nvSpPr>
          <p:cNvPr id="169" name="TextShape 4"/>
          <p:cNvSpPr txBox="1"/>
          <p:nvPr/>
        </p:nvSpPr>
        <p:spPr>
          <a:xfrm>
            <a:off x="7634160" y="4749840"/>
            <a:ext cx="1509480" cy="393120"/>
          </a:xfrm>
          <a:prstGeom prst="rect">
            <a:avLst/>
          </a:prstGeom>
          <a:noFill/>
          <a:ln>
            <a:noFill/>
          </a:ln>
        </p:spPr>
        <p:txBody>
          <a:bodyPr tIns="91440" bIns="91440" anchor="ctr"/>
          <a:p>
            <a:pPr algn="r">
              <a:lnSpc>
                <a:spcPct val="100000"/>
              </a:lnSpc>
            </a:pPr>
            <a:fld id="{6BD710CB-E1AB-402E-A840-06082DD648BC}" type="slidenum">
              <a:rPr b="0" i="1" lang="en-US" sz="1000" spc="-1" strike="noStrike">
                <a:solidFill>
                  <a:srgbClr val="595959"/>
                </a:solidFill>
                <a:latin typeface="Arial"/>
                <a:ea typeface="Arial"/>
              </a:rPr>
              <a:t>&lt;numéro&gt;</a:t>
            </a:fld>
            <a:endParaRPr b="0" lang="en-US" sz="1000" spc="-1" strike="noStrike">
              <a:latin typeface="Times New Roman"/>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Fake News of 2017 </a:t>
            </a:r>
            <a:endParaRPr b="0" lang="en-US" sz="2800" spc="-1" strike="noStrike">
              <a:solidFill>
                <a:srgbClr val="000000"/>
              </a:solidFill>
              <a:latin typeface="Arial"/>
            </a:endParaRPr>
          </a:p>
        </p:txBody>
      </p:sp>
      <p:sp>
        <p:nvSpPr>
          <p:cNvPr id="171" name="TextShape 2"/>
          <p:cNvSpPr txBox="1"/>
          <p:nvPr/>
        </p:nvSpPr>
        <p:spPr>
          <a:xfrm>
            <a:off x="311760" y="2571840"/>
            <a:ext cx="3999600" cy="1996920"/>
          </a:xfrm>
          <a:prstGeom prst="rect">
            <a:avLst/>
          </a:prstGeom>
          <a:noFill/>
          <a:ln>
            <a:noFill/>
          </a:ln>
        </p:spPr>
        <p:txBody>
          <a:bodyPr tIns="91440" bIns="91440"/>
          <a:p>
            <a:pPr>
              <a:lnSpc>
                <a:spcPct val="115000"/>
              </a:lnSpc>
            </a:pPr>
            <a:r>
              <a:rPr b="1" lang="en-US" sz="1400" spc="-1" strike="noStrike">
                <a:solidFill>
                  <a:srgbClr val="595959"/>
                </a:solidFill>
                <a:latin typeface="Arial"/>
                <a:ea typeface="Arial"/>
              </a:rPr>
              <a:t>Pros: </a:t>
            </a:r>
            <a:endParaRPr b="0" lang="en-US" sz="1400" spc="-1" strike="noStrike">
              <a:solidFill>
                <a:srgbClr val="000000"/>
              </a:solidFill>
              <a:latin typeface="Arial"/>
            </a:endParaRPr>
          </a:p>
          <a:p>
            <a:pPr marL="457200" indent="-317160">
              <a:lnSpc>
                <a:spcPct val="115000"/>
              </a:lnSpc>
              <a:spcBef>
                <a:spcPts val="1599"/>
              </a:spcBef>
              <a:buClr>
                <a:srgbClr val="595959"/>
              </a:buClr>
              <a:buFont typeface="Arial"/>
              <a:buChar char="●"/>
            </a:pPr>
            <a:r>
              <a:rPr b="0" lang="en-US" sz="1400" spc="-1" strike="noStrike">
                <a:solidFill>
                  <a:srgbClr val="595959"/>
                </a:solidFill>
                <a:latin typeface="Arial"/>
                <a:ea typeface="Arial"/>
              </a:rPr>
              <a:t>good looking as compared to original data</a:t>
            </a:r>
            <a:endParaRPr b="0" lang="en-US" sz="1400" spc="-1" strike="noStrike">
              <a:solidFill>
                <a:srgbClr val="000000"/>
              </a:solidFill>
              <a:latin typeface="Arial"/>
            </a:endParaRPr>
          </a:p>
          <a:p>
            <a:pPr marL="457200" indent="-317160">
              <a:lnSpc>
                <a:spcPct val="115000"/>
              </a:lnSpc>
              <a:buClr>
                <a:srgbClr val="595959"/>
              </a:buClr>
              <a:buFont typeface="Arial"/>
              <a:buChar char="●"/>
            </a:pPr>
            <a:r>
              <a:rPr b="0" lang="en-US" sz="1400" spc="-1" strike="noStrike">
                <a:solidFill>
                  <a:srgbClr val="595959"/>
                </a:solidFill>
                <a:latin typeface="Arial"/>
                <a:ea typeface="Arial"/>
              </a:rPr>
              <a:t>color for the theme </a:t>
            </a:r>
            <a:endParaRPr b="0" lang="en-US" sz="1400" spc="-1" strike="noStrike">
              <a:solidFill>
                <a:srgbClr val="000000"/>
              </a:solidFill>
              <a:latin typeface="Arial"/>
            </a:endParaRPr>
          </a:p>
        </p:txBody>
      </p:sp>
      <p:sp>
        <p:nvSpPr>
          <p:cNvPr id="172" name="TextShape 3"/>
          <p:cNvSpPr txBox="1"/>
          <p:nvPr/>
        </p:nvSpPr>
        <p:spPr>
          <a:xfrm>
            <a:off x="4832280" y="2571840"/>
            <a:ext cx="3999600" cy="1996920"/>
          </a:xfrm>
          <a:prstGeom prst="rect">
            <a:avLst/>
          </a:prstGeom>
          <a:noFill/>
          <a:ln>
            <a:noFill/>
          </a:ln>
        </p:spPr>
        <p:txBody>
          <a:bodyPr tIns="91440" bIns="91440"/>
          <a:p>
            <a:pPr>
              <a:lnSpc>
                <a:spcPct val="115000"/>
              </a:lnSpc>
            </a:pPr>
            <a:r>
              <a:rPr b="1" lang="en-US" sz="1400" spc="-1" strike="noStrike">
                <a:solidFill>
                  <a:srgbClr val="595959"/>
                </a:solidFill>
                <a:latin typeface="Arial"/>
                <a:ea typeface="Arial"/>
              </a:rPr>
              <a:t>Cons: </a:t>
            </a:r>
            <a:endParaRPr b="0" lang="en-US" sz="1400" spc="-1" strike="noStrike">
              <a:solidFill>
                <a:srgbClr val="000000"/>
              </a:solidFill>
              <a:latin typeface="Arial"/>
            </a:endParaRPr>
          </a:p>
          <a:p>
            <a:pPr marL="457200" indent="-317160">
              <a:lnSpc>
                <a:spcPct val="115000"/>
              </a:lnSpc>
              <a:spcBef>
                <a:spcPts val="1599"/>
              </a:spcBef>
              <a:buClr>
                <a:srgbClr val="595959"/>
              </a:buClr>
              <a:buFont typeface="Arial"/>
              <a:buChar char="●"/>
            </a:pPr>
            <a:r>
              <a:rPr b="0" lang="en-US" sz="1400" spc="-1" strike="noStrike">
                <a:solidFill>
                  <a:srgbClr val="595959"/>
                </a:solidFill>
                <a:latin typeface="Arial"/>
                <a:ea typeface="Arial"/>
              </a:rPr>
              <a:t>visualization is very big. It’s not possible to see the entirety at once. If you try, it’s not possible to read the smallest fake news</a:t>
            </a:r>
            <a:endParaRPr b="0" lang="en-US" sz="1400" spc="-1" strike="noStrike">
              <a:solidFill>
                <a:srgbClr val="000000"/>
              </a:solidFill>
              <a:latin typeface="Arial"/>
            </a:endParaRPr>
          </a:p>
          <a:p>
            <a:pPr marL="457200" indent="-317160">
              <a:lnSpc>
                <a:spcPct val="115000"/>
              </a:lnSpc>
              <a:buClr>
                <a:srgbClr val="595959"/>
              </a:buClr>
              <a:buFont typeface="Arial"/>
              <a:buChar char="●"/>
            </a:pPr>
            <a:r>
              <a:rPr b="0" lang="en-US" sz="1400" spc="-1" strike="noStrike">
                <a:solidFill>
                  <a:srgbClr val="595959"/>
                </a:solidFill>
                <a:latin typeface="Arial"/>
                <a:ea typeface="Arial"/>
              </a:rPr>
              <a:t>it’s difficult to know which theme is the most important </a:t>
            </a:r>
            <a:endParaRPr b="0" lang="en-US" sz="1400" spc="-1" strike="noStrike">
              <a:solidFill>
                <a:srgbClr val="000000"/>
              </a:solidFill>
              <a:latin typeface="Arial"/>
            </a:endParaRPr>
          </a:p>
        </p:txBody>
      </p:sp>
      <p:sp>
        <p:nvSpPr>
          <p:cNvPr id="173" name="TextShape 4"/>
          <p:cNvSpPr txBox="1"/>
          <p:nvPr/>
        </p:nvSpPr>
        <p:spPr>
          <a:xfrm>
            <a:off x="311760" y="1185120"/>
            <a:ext cx="8520120" cy="1118520"/>
          </a:xfrm>
          <a:prstGeom prst="rect">
            <a:avLst/>
          </a:prstGeom>
          <a:noFill/>
          <a:ln>
            <a:noFill/>
          </a:ln>
        </p:spPr>
        <p:txBody>
          <a:bodyPr tIns="91440" bIns="91440"/>
          <a:p>
            <a:pPr algn="just">
              <a:lnSpc>
                <a:spcPct val="115000"/>
              </a:lnSpc>
              <a:spcAft>
                <a:spcPts val="1599"/>
              </a:spcAft>
            </a:pPr>
            <a:r>
              <a:rPr b="1" lang="en-US" sz="1400" spc="-1" strike="noStrike">
                <a:solidFill>
                  <a:srgbClr val="595959"/>
                </a:solidFill>
                <a:latin typeface="Arial"/>
                <a:ea typeface="Arial"/>
              </a:rPr>
              <a:t>Try to visualize the most important fake news during 2017. More the fake news is important more the square is big. There are different color for the different theme, they are recap at the beginning of the visualization. I think we can understand clearly which fake news is the most important but not which theme. </a:t>
            </a:r>
            <a:endParaRPr b="0" lang="en-US" sz="1400" spc="-1" strike="noStrike">
              <a:solidFill>
                <a:srgbClr val="000000"/>
              </a:solidFill>
              <a:latin typeface="Arial"/>
            </a:endParaRPr>
          </a:p>
        </p:txBody>
      </p:sp>
      <p:sp>
        <p:nvSpPr>
          <p:cNvPr id="174" name="TextShape 5"/>
          <p:cNvSpPr txBox="1"/>
          <p:nvPr/>
        </p:nvSpPr>
        <p:spPr>
          <a:xfrm>
            <a:off x="7634160" y="4749840"/>
            <a:ext cx="1509480" cy="393120"/>
          </a:xfrm>
          <a:prstGeom prst="rect">
            <a:avLst/>
          </a:prstGeom>
          <a:noFill/>
          <a:ln>
            <a:noFill/>
          </a:ln>
        </p:spPr>
        <p:txBody>
          <a:bodyPr tIns="91440" bIns="91440" anchor="ctr"/>
          <a:p>
            <a:pPr algn="r">
              <a:lnSpc>
                <a:spcPct val="100000"/>
              </a:lnSpc>
            </a:pPr>
            <a:fld id="{F4DB3FF8-4C0E-4ED1-BEA1-0F6617AD6122}" type="slidenum">
              <a:rPr b="0" i="1" lang="en-US" sz="1000" spc="-1" strike="noStrike">
                <a:solidFill>
                  <a:srgbClr val="595959"/>
                </a:solidFill>
                <a:latin typeface="Arial"/>
                <a:ea typeface="Arial"/>
              </a:rPr>
              <a:t>&lt;numéro&gt;</a:t>
            </a:fld>
            <a:endParaRPr b="0" lang="en-US" sz="1000" spc="-1" strike="noStrike">
              <a:latin typeface="Times New Roman"/>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Senseless - Conflict Death per Hour  </a:t>
            </a:r>
            <a:endParaRPr b="0" lang="en-US" sz="2800" spc="-1" strike="noStrike">
              <a:solidFill>
                <a:srgbClr val="000000"/>
              </a:solidFill>
              <a:latin typeface="Arial"/>
            </a:endParaRPr>
          </a:p>
        </p:txBody>
      </p:sp>
      <p:sp>
        <p:nvSpPr>
          <p:cNvPr id="176" name="TextShape 2"/>
          <p:cNvSpPr txBox="1"/>
          <p:nvPr/>
        </p:nvSpPr>
        <p:spPr>
          <a:xfrm>
            <a:off x="311760" y="1152360"/>
            <a:ext cx="3999600" cy="3416040"/>
          </a:xfrm>
          <a:prstGeom prst="rect">
            <a:avLst/>
          </a:prstGeom>
          <a:noFill/>
          <a:ln>
            <a:noFill/>
          </a:ln>
        </p:spPr>
        <p:txBody>
          <a:bodyPr tIns="91440" bIns="91440"/>
          <a:p>
            <a:endParaRPr b="0" lang="en-US" sz="1400" spc="-1" strike="noStrike">
              <a:solidFill>
                <a:srgbClr val="000000"/>
              </a:solidFill>
              <a:latin typeface="Arial"/>
            </a:endParaRPr>
          </a:p>
        </p:txBody>
      </p:sp>
      <p:sp>
        <p:nvSpPr>
          <p:cNvPr id="177" name="TextShape 3"/>
          <p:cNvSpPr txBox="1"/>
          <p:nvPr/>
        </p:nvSpPr>
        <p:spPr>
          <a:xfrm>
            <a:off x="6933600" y="1152360"/>
            <a:ext cx="1898280" cy="3416040"/>
          </a:xfrm>
          <a:prstGeom prst="rect">
            <a:avLst/>
          </a:prstGeom>
          <a:noFill/>
          <a:ln>
            <a:noFill/>
          </a:ln>
        </p:spPr>
        <p:txBody>
          <a:bodyPr tIns="91440" bIns="91440"/>
          <a:p>
            <a:pPr>
              <a:lnSpc>
                <a:spcPct val="115000"/>
              </a:lnSpc>
            </a:pPr>
            <a:r>
              <a:rPr b="0" lang="en-US" sz="1400" spc="-1" strike="noStrike" u="sng">
                <a:solidFill>
                  <a:srgbClr val="0097a7"/>
                </a:solidFill>
                <a:uFillTx/>
                <a:latin typeface="Arial"/>
                <a:ea typeface="Arial"/>
                <a:hlinkClick r:id="rId1"/>
              </a:rPr>
              <a:t>https://informationisbeautiful.net/visualizations/senseless-conflict-deaths-per-hour/</a:t>
            </a:r>
            <a:endParaRPr b="0" lang="en-US" sz="1400" spc="-1" strike="noStrike">
              <a:solidFill>
                <a:srgbClr val="000000"/>
              </a:solidFill>
              <a:latin typeface="Arial"/>
            </a:endParaRPr>
          </a:p>
          <a:p>
            <a:pPr>
              <a:lnSpc>
                <a:spcPct val="115000"/>
              </a:lnSpc>
              <a:spcBef>
                <a:spcPts val="1599"/>
              </a:spcBef>
              <a:spcAft>
                <a:spcPts val="1599"/>
              </a:spcAft>
            </a:pPr>
            <a:endParaRPr b="0" lang="en-US" sz="1400" spc="-1" strike="noStrike">
              <a:solidFill>
                <a:srgbClr val="000000"/>
              </a:solidFill>
              <a:latin typeface="Arial"/>
            </a:endParaRPr>
          </a:p>
        </p:txBody>
      </p:sp>
      <p:sp>
        <p:nvSpPr>
          <p:cNvPr id="178" name="TextShape 4"/>
          <p:cNvSpPr txBox="1"/>
          <p:nvPr/>
        </p:nvSpPr>
        <p:spPr>
          <a:xfrm>
            <a:off x="7634160" y="4749840"/>
            <a:ext cx="1509480" cy="393120"/>
          </a:xfrm>
          <a:prstGeom prst="rect">
            <a:avLst/>
          </a:prstGeom>
          <a:noFill/>
          <a:ln>
            <a:noFill/>
          </a:ln>
        </p:spPr>
        <p:txBody>
          <a:bodyPr tIns="91440" bIns="91440" anchor="ctr"/>
          <a:p>
            <a:pPr algn="r">
              <a:lnSpc>
                <a:spcPct val="100000"/>
              </a:lnSpc>
            </a:pPr>
            <a:fld id="{60E912AD-68F2-41E8-9A02-ED70122879C4}" type="slidenum">
              <a:rPr b="0" i="1" lang="en-US" sz="1000" spc="-1" strike="noStrike">
                <a:solidFill>
                  <a:srgbClr val="595959"/>
                </a:solidFill>
                <a:latin typeface="Arial"/>
                <a:ea typeface="Arial"/>
              </a:rPr>
              <a:t>&lt;numéro&gt;</a:t>
            </a:fld>
            <a:endParaRPr b="0" lang="en-US" sz="1000" spc="-1" strike="noStrike">
              <a:latin typeface="Times New Roman"/>
            </a:endParaRPr>
          </a:p>
        </p:txBody>
      </p:sp>
      <p:pic>
        <p:nvPicPr>
          <p:cNvPr id="179" name="Google Shape;85;p16" descr=""/>
          <p:cNvPicPr/>
          <p:nvPr/>
        </p:nvPicPr>
        <p:blipFill>
          <a:blip r:embed="rId2"/>
          <a:stretch/>
        </p:blipFill>
        <p:spPr>
          <a:xfrm>
            <a:off x="146160" y="1152360"/>
            <a:ext cx="6701400" cy="3695040"/>
          </a:xfrm>
          <a:prstGeom prst="rect">
            <a:avLst/>
          </a:prstGeom>
          <a:ln>
            <a:noFill/>
          </a:ln>
        </p:spPr>
      </p:pic>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Senseless - Conflict Death per Hour  </a:t>
            </a:r>
            <a:endParaRPr b="0" lang="en-US" sz="2800" spc="-1" strike="noStrike">
              <a:solidFill>
                <a:srgbClr val="000000"/>
              </a:solidFill>
              <a:latin typeface="Arial"/>
            </a:endParaRPr>
          </a:p>
        </p:txBody>
      </p:sp>
      <p:sp>
        <p:nvSpPr>
          <p:cNvPr id="181" name="TextShape 2"/>
          <p:cNvSpPr txBox="1"/>
          <p:nvPr/>
        </p:nvSpPr>
        <p:spPr>
          <a:xfrm>
            <a:off x="271080" y="1017720"/>
            <a:ext cx="8520120" cy="3299400"/>
          </a:xfrm>
          <a:prstGeom prst="rect">
            <a:avLst/>
          </a:prstGeom>
          <a:noFill/>
          <a:ln>
            <a:noFill/>
          </a:ln>
        </p:spPr>
        <p:txBody>
          <a:bodyPr tIns="91440" bIns="91440"/>
          <a:p>
            <a:pPr algn="just">
              <a:lnSpc>
                <a:spcPct val="115000"/>
              </a:lnSpc>
            </a:pPr>
            <a:r>
              <a:rPr b="1" lang="en-US" sz="1400" spc="-1" strike="noStrike">
                <a:solidFill>
                  <a:srgbClr val="595959"/>
                </a:solidFill>
                <a:latin typeface="Arial"/>
                <a:ea typeface="Arial"/>
              </a:rPr>
              <a:t>Try to visualize the number of death per hour for the most important conflicts on earth. The graph contains another information: the length of the conflict in order to understand if there is a lot of death in a small or big period of time. When you click on the dot, you can see an short explanation and the total of death during the conflict.</a:t>
            </a:r>
            <a:r>
              <a:rPr b="0" lang="en-US" sz="1400" spc="-1" strike="noStrike">
                <a:solidFill>
                  <a:srgbClr val="595959"/>
                </a:solidFill>
                <a:latin typeface="Arial"/>
                <a:ea typeface="Arial"/>
              </a:rPr>
              <a:t> </a:t>
            </a:r>
            <a:r>
              <a:rPr b="1" lang="en-US" sz="1400" spc="-1" strike="noStrike">
                <a:solidFill>
                  <a:srgbClr val="595959"/>
                </a:solidFill>
                <a:latin typeface="Arial"/>
                <a:ea typeface="Arial"/>
              </a:rPr>
              <a:t>Therefore, there are many informations (may be to much) </a:t>
            </a:r>
            <a:endParaRPr b="0" lang="en-US" sz="1400" spc="-1" strike="noStrike">
              <a:solidFill>
                <a:srgbClr val="000000"/>
              </a:solidFill>
              <a:latin typeface="Arial"/>
            </a:endParaRPr>
          </a:p>
          <a:p>
            <a:pPr algn="just">
              <a:lnSpc>
                <a:spcPct val="115000"/>
              </a:lnSpc>
              <a:spcBef>
                <a:spcPts val="1599"/>
              </a:spcBef>
            </a:pPr>
            <a:r>
              <a:rPr b="1" lang="en-US" sz="1400" spc="-1" strike="noStrike">
                <a:solidFill>
                  <a:srgbClr val="595959"/>
                </a:solidFill>
                <a:latin typeface="Arial"/>
                <a:ea typeface="Arial"/>
              </a:rPr>
              <a:t>Pros: </a:t>
            </a:r>
            <a:r>
              <a:rPr b="0" lang="en-US" sz="1400" spc="-1" strike="noStrike">
                <a:solidFill>
                  <a:srgbClr val="595959"/>
                </a:solidFill>
                <a:latin typeface="Arial"/>
                <a:ea typeface="Arial"/>
              </a:rPr>
              <a:t>Nice visualization like constellation and many information</a:t>
            </a:r>
            <a:r>
              <a:rPr b="1" lang="en-US" sz="1400" spc="-1" strike="noStrike">
                <a:solidFill>
                  <a:srgbClr val="595959"/>
                </a:solidFill>
                <a:latin typeface="Arial"/>
                <a:ea typeface="Arial"/>
              </a:rPr>
              <a:t> </a:t>
            </a:r>
            <a:endParaRPr b="0" lang="en-US" sz="1400" spc="-1" strike="noStrike">
              <a:solidFill>
                <a:srgbClr val="000000"/>
              </a:solidFill>
              <a:latin typeface="Arial"/>
            </a:endParaRPr>
          </a:p>
          <a:p>
            <a:pPr algn="just">
              <a:lnSpc>
                <a:spcPct val="115000"/>
              </a:lnSpc>
              <a:spcBef>
                <a:spcPts val="1599"/>
              </a:spcBef>
            </a:pPr>
            <a:r>
              <a:rPr b="1" lang="en-US" sz="1400" spc="-1" strike="noStrike">
                <a:solidFill>
                  <a:srgbClr val="595959"/>
                </a:solidFill>
                <a:latin typeface="Arial"/>
                <a:ea typeface="Arial"/>
              </a:rPr>
              <a:t>Cons: </a:t>
            </a:r>
            <a:r>
              <a:rPr b="0" lang="en-US" sz="1400" spc="-1" strike="noStrike">
                <a:solidFill>
                  <a:srgbClr val="595959"/>
                </a:solidFill>
                <a:latin typeface="Arial"/>
                <a:ea typeface="Arial"/>
              </a:rPr>
              <a:t>Difficult to understand at the first look because there are many information and different parameters possible on each axis. For example: if the lines begin at 4 it’s because it’s correspond to the average conflict lenght. But I don’t really understand the purpose and interest to connect all the dot. I think the line aren’t a smart move and add misunderstanding. </a:t>
            </a:r>
            <a:endParaRPr b="0" lang="en-US" sz="1400" spc="-1" strike="noStrike">
              <a:solidFill>
                <a:srgbClr val="000000"/>
              </a:solidFill>
              <a:latin typeface="Arial"/>
            </a:endParaRPr>
          </a:p>
          <a:p>
            <a:pPr algn="just">
              <a:lnSpc>
                <a:spcPct val="115000"/>
              </a:lnSpc>
              <a:spcBef>
                <a:spcPts val="1599"/>
              </a:spcBef>
            </a:pPr>
            <a:endParaRPr b="0" lang="en-US" sz="1400" spc="-1" strike="noStrike">
              <a:solidFill>
                <a:srgbClr val="000000"/>
              </a:solidFill>
              <a:latin typeface="Arial"/>
            </a:endParaRPr>
          </a:p>
          <a:p>
            <a:pPr algn="just">
              <a:lnSpc>
                <a:spcPct val="115000"/>
              </a:lnSpc>
              <a:spcBef>
                <a:spcPts val="1599"/>
              </a:spcBef>
              <a:spcAft>
                <a:spcPts val="1599"/>
              </a:spcAft>
            </a:pPr>
            <a:endParaRPr b="0" lang="en-US" sz="1400" spc="-1" strike="noStrike">
              <a:solidFill>
                <a:srgbClr val="000000"/>
              </a:solidFill>
              <a:latin typeface="Arial"/>
            </a:endParaRPr>
          </a:p>
        </p:txBody>
      </p:sp>
      <p:sp>
        <p:nvSpPr>
          <p:cNvPr id="182" name="TextShape 3"/>
          <p:cNvSpPr txBox="1"/>
          <p:nvPr/>
        </p:nvSpPr>
        <p:spPr>
          <a:xfrm>
            <a:off x="7634160" y="4749840"/>
            <a:ext cx="1509480" cy="393120"/>
          </a:xfrm>
          <a:prstGeom prst="rect">
            <a:avLst/>
          </a:prstGeom>
          <a:noFill/>
          <a:ln>
            <a:noFill/>
          </a:ln>
        </p:spPr>
        <p:txBody>
          <a:bodyPr tIns="91440" bIns="91440" anchor="ctr"/>
          <a:p>
            <a:pPr algn="r">
              <a:lnSpc>
                <a:spcPct val="100000"/>
              </a:lnSpc>
            </a:pPr>
            <a:fld id="{424300E5-B175-424B-A6E8-62C318966B75}" type="slidenum">
              <a:rPr b="0" i="1" lang="en-US" sz="1000" spc="-1" strike="noStrike">
                <a:solidFill>
                  <a:srgbClr val="595959"/>
                </a:solidFill>
                <a:latin typeface="Arial"/>
                <a:ea typeface="Arial"/>
              </a:rPr>
              <a:t>&lt;numéro&gt;</a:t>
            </a:fld>
            <a:endParaRPr b="0" lang="en-US" sz="1000" spc="-1" strike="noStrike">
              <a:latin typeface="Times New Roman"/>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Senseless - Conflict Death per Hour : Redesign </a:t>
            </a:r>
            <a:endParaRPr b="0" lang="en-US" sz="2800" spc="-1" strike="noStrike">
              <a:solidFill>
                <a:srgbClr val="000000"/>
              </a:solidFill>
              <a:latin typeface="Arial"/>
            </a:endParaRPr>
          </a:p>
        </p:txBody>
      </p:sp>
      <p:sp>
        <p:nvSpPr>
          <p:cNvPr id="184" name="TextShape 2"/>
          <p:cNvSpPr txBox="1"/>
          <p:nvPr/>
        </p:nvSpPr>
        <p:spPr>
          <a:xfrm>
            <a:off x="311760" y="1185120"/>
            <a:ext cx="8520120" cy="3299400"/>
          </a:xfrm>
          <a:prstGeom prst="rect">
            <a:avLst/>
          </a:prstGeom>
          <a:noFill/>
          <a:ln>
            <a:noFill/>
          </a:ln>
        </p:spPr>
        <p:txBody>
          <a:bodyPr tIns="91440" bIns="91440"/>
          <a:p>
            <a:pPr marL="457200" indent="-317160" algn="just">
              <a:lnSpc>
                <a:spcPct val="115000"/>
              </a:lnSpc>
              <a:buClr>
                <a:srgbClr val="595959"/>
              </a:buClr>
              <a:buFont typeface="Arial"/>
              <a:buChar char="-"/>
            </a:pPr>
            <a:r>
              <a:rPr b="0" lang="en-US" sz="1400" spc="-1" strike="noStrike">
                <a:solidFill>
                  <a:srgbClr val="595959"/>
                </a:solidFill>
                <a:latin typeface="Arial"/>
                <a:ea typeface="Arial"/>
              </a:rPr>
              <a:t>Use the same axis (Y: death per hours, X: Years of conflicts)</a:t>
            </a:r>
            <a:endParaRPr b="0" lang="en-US" sz="1400" spc="-1" strike="noStrike">
              <a:solidFill>
                <a:srgbClr val="000000"/>
              </a:solidFill>
              <a:latin typeface="Arial"/>
            </a:endParaRPr>
          </a:p>
          <a:p>
            <a:pPr marL="457200" indent="-317160" algn="just">
              <a:lnSpc>
                <a:spcPct val="115000"/>
              </a:lnSpc>
              <a:buClr>
                <a:srgbClr val="595959"/>
              </a:buClr>
              <a:buFont typeface="Arial"/>
              <a:buChar char="-"/>
            </a:pPr>
            <a:r>
              <a:rPr b="0" lang="en-US" sz="1400" spc="-1" strike="noStrike">
                <a:solidFill>
                  <a:srgbClr val="595959"/>
                </a:solidFill>
                <a:latin typeface="Arial"/>
                <a:ea typeface="Arial"/>
              </a:rPr>
              <a:t>Remove the lines</a:t>
            </a:r>
            <a:endParaRPr b="0" lang="en-US" sz="1400" spc="-1" strike="noStrike">
              <a:solidFill>
                <a:srgbClr val="000000"/>
              </a:solidFill>
              <a:latin typeface="Arial"/>
            </a:endParaRPr>
          </a:p>
          <a:p>
            <a:pPr marL="457200" indent="-317160" algn="just">
              <a:lnSpc>
                <a:spcPct val="115000"/>
              </a:lnSpc>
              <a:buClr>
                <a:srgbClr val="595959"/>
              </a:buClr>
              <a:buFont typeface="Arial"/>
              <a:buChar char="-"/>
            </a:pPr>
            <a:r>
              <a:rPr b="0" lang="en-US" sz="1400" spc="-1" strike="noStrike">
                <a:solidFill>
                  <a:srgbClr val="595959"/>
                </a:solidFill>
                <a:latin typeface="Arial"/>
                <a:ea typeface="Arial"/>
              </a:rPr>
              <a:t>Use a system of color scale for the Total death: there are conflict far from each other on the graph (because of different duration) but with the same amount of death. It would be interesting to link them using a same color. (There is no degrade of color in the picture because I only have 4 pens...)</a:t>
            </a:r>
            <a:endParaRPr b="0" lang="en-US" sz="1400" spc="-1" strike="noStrike">
              <a:solidFill>
                <a:srgbClr val="000000"/>
              </a:solidFill>
              <a:latin typeface="Arial"/>
            </a:endParaRPr>
          </a:p>
        </p:txBody>
      </p:sp>
      <p:sp>
        <p:nvSpPr>
          <p:cNvPr id="185" name="TextShape 3"/>
          <p:cNvSpPr txBox="1"/>
          <p:nvPr/>
        </p:nvSpPr>
        <p:spPr>
          <a:xfrm>
            <a:off x="7634160" y="4749840"/>
            <a:ext cx="1509480" cy="393120"/>
          </a:xfrm>
          <a:prstGeom prst="rect">
            <a:avLst/>
          </a:prstGeom>
          <a:noFill/>
          <a:ln>
            <a:noFill/>
          </a:ln>
        </p:spPr>
        <p:txBody>
          <a:bodyPr tIns="91440" bIns="91440" anchor="ctr"/>
          <a:p>
            <a:pPr algn="r">
              <a:lnSpc>
                <a:spcPct val="100000"/>
              </a:lnSpc>
            </a:pPr>
            <a:fld id="{15EE86AF-7CDA-4437-AE80-853229C07D6C}" type="slidenum">
              <a:rPr b="0" i="1" lang="en-US" sz="1000" spc="-1" strike="noStrike">
                <a:solidFill>
                  <a:srgbClr val="595959"/>
                </a:solidFill>
                <a:latin typeface="Arial"/>
                <a:ea typeface="Arial"/>
              </a:rPr>
              <a:t>&lt;numéro&gt;</a:t>
            </a:fld>
            <a:endParaRPr b="0" lang="en-US" sz="1000" spc="-1" strike="noStrike">
              <a:latin typeface="Times New Roman"/>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7634160" y="4749840"/>
            <a:ext cx="1509480" cy="393120"/>
          </a:xfrm>
          <a:prstGeom prst="rect">
            <a:avLst/>
          </a:prstGeom>
          <a:noFill/>
          <a:ln>
            <a:noFill/>
          </a:ln>
        </p:spPr>
        <p:txBody>
          <a:bodyPr tIns="91440" bIns="91440" anchor="ctr"/>
          <a:p>
            <a:pPr algn="r">
              <a:lnSpc>
                <a:spcPct val="100000"/>
              </a:lnSpc>
            </a:pPr>
            <a:fld id="{39BE21D1-6308-4F50-AEA9-C83AC4161A26}" type="slidenum">
              <a:rPr b="0" i="1" lang="en-US" sz="1000" spc="-1" strike="noStrike">
                <a:solidFill>
                  <a:srgbClr val="595959"/>
                </a:solidFill>
                <a:latin typeface="Arial"/>
                <a:ea typeface="Arial"/>
              </a:rPr>
              <a:t>&lt;numéro&gt;</a:t>
            </a:fld>
            <a:endParaRPr b="0" lang="en-US" sz="1000" spc="-1" strike="noStrike">
              <a:latin typeface="Times New Roman"/>
            </a:endParaRPr>
          </a:p>
        </p:txBody>
      </p:sp>
      <p:pic>
        <p:nvPicPr>
          <p:cNvPr id="187" name="Google Shape;105;p19" descr=""/>
          <p:cNvPicPr/>
          <p:nvPr/>
        </p:nvPicPr>
        <p:blipFill>
          <a:blip r:embed="rId1"/>
          <a:stretch/>
        </p:blipFill>
        <p:spPr>
          <a:xfrm>
            <a:off x="680400" y="419400"/>
            <a:ext cx="7782480" cy="4304520"/>
          </a:xfrm>
          <a:prstGeom prst="rect">
            <a:avLst/>
          </a:prstGeom>
          <a:ln>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Extreme global warming solutions currently on the table</a:t>
            </a:r>
            <a:endParaRPr b="0" lang="en-US" sz="2800" spc="-1" strike="noStrike">
              <a:solidFill>
                <a:srgbClr val="000000"/>
              </a:solidFill>
              <a:latin typeface="Arial"/>
            </a:endParaRPr>
          </a:p>
        </p:txBody>
      </p:sp>
      <p:pic>
        <p:nvPicPr>
          <p:cNvPr id="189" name="Google Shape;111;p20" descr=""/>
          <p:cNvPicPr/>
          <p:nvPr/>
        </p:nvPicPr>
        <p:blipFill>
          <a:blip r:embed="rId1"/>
          <a:stretch/>
        </p:blipFill>
        <p:spPr>
          <a:xfrm>
            <a:off x="2807280" y="1093320"/>
            <a:ext cx="6024600" cy="3820680"/>
          </a:xfrm>
          <a:prstGeom prst="rect">
            <a:avLst/>
          </a:prstGeom>
          <a:ln>
            <a:noFill/>
          </a:ln>
        </p:spPr>
      </p:pic>
      <p:sp>
        <p:nvSpPr>
          <p:cNvPr id="190" name="TextShape 2"/>
          <p:cNvSpPr txBox="1"/>
          <p:nvPr/>
        </p:nvSpPr>
        <p:spPr>
          <a:xfrm>
            <a:off x="311760" y="1524240"/>
            <a:ext cx="1898280" cy="3416040"/>
          </a:xfrm>
          <a:prstGeom prst="rect">
            <a:avLst/>
          </a:prstGeom>
          <a:noFill/>
          <a:ln>
            <a:noFill/>
          </a:ln>
        </p:spPr>
        <p:txBody>
          <a:bodyPr tIns="91440" bIns="91440"/>
          <a:p>
            <a:pPr>
              <a:lnSpc>
                <a:spcPct val="115000"/>
              </a:lnSpc>
            </a:pPr>
            <a:r>
              <a:rPr b="0" lang="en-US" sz="1800" spc="-1" strike="noStrike" u="sng">
                <a:solidFill>
                  <a:srgbClr val="0097a7"/>
                </a:solidFill>
                <a:uFillTx/>
                <a:latin typeface="Arial"/>
                <a:ea typeface="Arial"/>
                <a:hlinkClick r:id="rId2"/>
              </a:rPr>
              <a:t>https://informationisbeautiful.net/visualizations/extreme-global-warming-solutions-currently-on-the-table/</a:t>
            </a:r>
            <a:endParaRPr b="0" lang="en-US" sz="1800" spc="-1" strike="noStrike">
              <a:solidFill>
                <a:srgbClr val="000000"/>
              </a:solidFill>
              <a:latin typeface="Arial"/>
            </a:endParaRPr>
          </a:p>
          <a:p>
            <a:pPr>
              <a:lnSpc>
                <a:spcPct val="115000"/>
              </a:lnSpc>
              <a:spcBef>
                <a:spcPts val="1599"/>
              </a:spcBef>
            </a:pPr>
            <a:endParaRPr b="0" lang="en-US" sz="1800" spc="-1" strike="noStrike">
              <a:solidFill>
                <a:srgbClr val="000000"/>
              </a:solidFill>
              <a:latin typeface="Arial"/>
            </a:endParaRPr>
          </a:p>
          <a:p>
            <a:pPr>
              <a:lnSpc>
                <a:spcPct val="115000"/>
              </a:lnSpc>
              <a:spcBef>
                <a:spcPts val="1599"/>
              </a:spcBef>
              <a:spcAft>
                <a:spcPts val="1599"/>
              </a:spcAft>
            </a:pPr>
            <a:endParaRPr b="0" lang="en-US" sz="1800" spc="-1" strike="noStrike">
              <a:solidFill>
                <a:srgbClr val="000000"/>
              </a:solidFill>
              <a:latin typeface="Arial"/>
            </a:endParaRPr>
          </a:p>
        </p:txBody>
      </p:sp>
      <p:sp>
        <p:nvSpPr>
          <p:cNvPr id="191" name="TextShape 3"/>
          <p:cNvSpPr txBox="1"/>
          <p:nvPr/>
        </p:nvSpPr>
        <p:spPr>
          <a:xfrm>
            <a:off x="7634160" y="4749840"/>
            <a:ext cx="1509480" cy="393120"/>
          </a:xfrm>
          <a:prstGeom prst="rect">
            <a:avLst/>
          </a:prstGeom>
          <a:noFill/>
          <a:ln>
            <a:noFill/>
          </a:ln>
        </p:spPr>
        <p:txBody>
          <a:bodyPr tIns="91440" bIns="91440" anchor="ctr"/>
          <a:p>
            <a:pPr algn="r">
              <a:lnSpc>
                <a:spcPct val="100000"/>
              </a:lnSpc>
            </a:pPr>
            <a:fld id="{349457E4-F887-40BB-8CA3-6A0881E61739}" type="slidenum">
              <a:rPr b="0" i="1" lang="en-US" sz="1000" spc="-1" strike="noStrike">
                <a:solidFill>
                  <a:srgbClr val="595959"/>
                </a:solidFill>
                <a:latin typeface="Arial"/>
                <a:ea typeface="Arial"/>
              </a:rPr>
              <a:t>&lt;numéro&gt;</a:t>
            </a:fld>
            <a:endParaRPr b="0" lang="en-US" sz="1000" spc="-1" strike="noStrike">
              <a:latin typeface="Times New Roman"/>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311760" y="444960"/>
            <a:ext cx="85129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Extreme global warming solutions currently on the table</a:t>
            </a:r>
            <a:br/>
            <a:endParaRPr b="0" lang="en-US" sz="2800" spc="-1" strike="noStrike">
              <a:solidFill>
                <a:srgbClr val="000000"/>
              </a:solidFill>
              <a:latin typeface="Arial"/>
            </a:endParaRPr>
          </a:p>
        </p:txBody>
      </p:sp>
      <p:sp>
        <p:nvSpPr>
          <p:cNvPr id="193" name="TextShape 2"/>
          <p:cNvSpPr txBox="1"/>
          <p:nvPr/>
        </p:nvSpPr>
        <p:spPr>
          <a:xfrm>
            <a:off x="307800" y="2823840"/>
            <a:ext cx="3999600" cy="1996920"/>
          </a:xfrm>
          <a:prstGeom prst="rect">
            <a:avLst/>
          </a:prstGeom>
          <a:noFill/>
          <a:ln>
            <a:noFill/>
          </a:ln>
        </p:spPr>
        <p:txBody>
          <a:bodyPr tIns="91440" bIns="91440"/>
          <a:p>
            <a:pPr>
              <a:lnSpc>
                <a:spcPct val="115000"/>
              </a:lnSpc>
            </a:pPr>
            <a:r>
              <a:rPr b="1" lang="en-US" sz="1400" spc="-1" strike="noStrike">
                <a:solidFill>
                  <a:srgbClr val="595959"/>
                </a:solidFill>
                <a:latin typeface="Arial"/>
                <a:ea typeface="Arial"/>
              </a:rPr>
              <a:t>Pros:</a:t>
            </a:r>
            <a:endParaRPr b="0" lang="en-US" sz="1400" spc="-1" strike="noStrike">
              <a:solidFill>
                <a:srgbClr val="000000"/>
              </a:solidFill>
              <a:latin typeface="Arial"/>
            </a:endParaRPr>
          </a:p>
          <a:p>
            <a:pPr marL="457200" indent="-317160">
              <a:lnSpc>
                <a:spcPct val="115000"/>
              </a:lnSpc>
              <a:spcBef>
                <a:spcPts val="1599"/>
              </a:spcBef>
              <a:buClr>
                <a:srgbClr val="595959"/>
              </a:buClr>
              <a:buFont typeface="Arial"/>
              <a:buChar char="●"/>
            </a:pPr>
            <a:r>
              <a:rPr b="0" lang="en-US" sz="1400" spc="-1" strike="noStrike">
                <a:solidFill>
                  <a:srgbClr val="595959"/>
                </a:solidFill>
                <a:latin typeface="Arial"/>
                <a:ea typeface="Arial"/>
              </a:rPr>
              <a:t>There are many information but the datavisualization is really readable</a:t>
            </a:r>
            <a:endParaRPr b="0" lang="en-US" sz="1400" spc="-1" strike="noStrike">
              <a:solidFill>
                <a:srgbClr val="000000"/>
              </a:solidFill>
              <a:latin typeface="Arial"/>
            </a:endParaRPr>
          </a:p>
          <a:p>
            <a:pPr marL="457200" indent="-317160">
              <a:lnSpc>
                <a:spcPct val="115000"/>
              </a:lnSpc>
              <a:buClr>
                <a:srgbClr val="595959"/>
              </a:buClr>
              <a:buFont typeface="Arial"/>
              <a:buChar char="●"/>
            </a:pPr>
            <a:r>
              <a:rPr b="0" lang="en-US" sz="1400" spc="-1" strike="noStrike">
                <a:solidFill>
                  <a:srgbClr val="595959"/>
                </a:solidFill>
                <a:latin typeface="Arial"/>
                <a:ea typeface="Arial"/>
              </a:rPr>
              <a:t>Several ways of reading: which kind of solution (CO2 removal or solar) cost the most / are the most likely / are the most effective</a:t>
            </a:r>
            <a:endParaRPr b="0" lang="en-US" sz="1400" spc="-1" strike="noStrike">
              <a:solidFill>
                <a:srgbClr val="000000"/>
              </a:solidFill>
              <a:latin typeface="Arial"/>
            </a:endParaRPr>
          </a:p>
          <a:p>
            <a:pPr marL="457200">
              <a:lnSpc>
                <a:spcPct val="115000"/>
              </a:lnSpc>
              <a:spcBef>
                <a:spcPts val="1599"/>
              </a:spcBef>
              <a:spcAft>
                <a:spcPts val="1599"/>
              </a:spcAft>
            </a:pPr>
            <a:endParaRPr b="0" lang="en-US" sz="1400" spc="-1" strike="noStrike">
              <a:solidFill>
                <a:srgbClr val="000000"/>
              </a:solidFill>
              <a:latin typeface="Arial"/>
            </a:endParaRPr>
          </a:p>
        </p:txBody>
      </p:sp>
      <p:sp>
        <p:nvSpPr>
          <p:cNvPr id="194" name="TextShape 3"/>
          <p:cNvSpPr txBox="1"/>
          <p:nvPr/>
        </p:nvSpPr>
        <p:spPr>
          <a:xfrm>
            <a:off x="4828680" y="2823840"/>
            <a:ext cx="3999600" cy="1996920"/>
          </a:xfrm>
          <a:prstGeom prst="rect">
            <a:avLst/>
          </a:prstGeom>
          <a:noFill/>
          <a:ln>
            <a:noFill/>
          </a:ln>
        </p:spPr>
        <p:txBody>
          <a:bodyPr tIns="91440" bIns="91440"/>
          <a:p>
            <a:pPr>
              <a:lnSpc>
                <a:spcPct val="115000"/>
              </a:lnSpc>
            </a:pPr>
            <a:r>
              <a:rPr b="1" lang="en-US" sz="1400" spc="-1" strike="noStrike">
                <a:solidFill>
                  <a:srgbClr val="595959"/>
                </a:solidFill>
                <a:latin typeface="Arial"/>
                <a:ea typeface="Arial"/>
              </a:rPr>
              <a:t>Cons: </a:t>
            </a:r>
            <a:endParaRPr b="0" lang="en-US" sz="1400" spc="-1" strike="noStrike">
              <a:solidFill>
                <a:srgbClr val="000000"/>
              </a:solidFill>
              <a:latin typeface="Arial"/>
            </a:endParaRPr>
          </a:p>
          <a:p>
            <a:pPr marL="457200" indent="-317160">
              <a:lnSpc>
                <a:spcPct val="115000"/>
              </a:lnSpc>
              <a:spcBef>
                <a:spcPts val="1599"/>
              </a:spcBef>
              <a:buClr>
                <a:srgbClr val="595959"/>
              </a:buClr>
              <a:buFont typeface="Arial"/>
              <a:buChar char="●"/>
            </a:pPr>
            <a:r>
              <a:rPr b="0" lang="en-US" sz="1400" spc="-1" strike="noStrike">
                <a:solidFill>
                  <a:srgbClr val="595959"/>
                </a:solidFill>
                <a:latin typeface="Arial"/>
                <a:ea typeface="Arial"/>
              </a:rPr>
              <a:t>No quantification for effectiveness and likely/unlikely. We don’t know on what it’s based. But if this information are added may be the graph will be less readable</a:t>
            </a:r>
            <a:endParaRPr b="0" lang="en-US" sz="1400" spc="-1" strike="noStrike">
              <a:solidFill>
                <a:srgbClr val="000000"/>
              </a:solidFill>
              <a:latin typeface="Arial"/>
            </a:endParaRPr>
          </a:p>
          <a:p>
            <a:pPr marL="457200">
              <a:lnSpc>
                <a:spcPct val="115000"/>
              </a:lnSpc>
              <a:spcBef>
                <a:spcPts val="1599"/>
              </a:spcBef>
              <a:spcAft>
                <a:spcPts val="1599"/>
              </a:spcAft>
            </a:pPr>
            <a:endParaRPr b="0" lang="en-US" sz="1400" spc="-1" strike="noStrike">
              <a:solidFill>
                <a:srgbClr val="000000"/>
              </a:solidFill>
              <a:latin typeface="Arial"/>
            </a:endParaRPr>
          </a:p>
        </p:txBody>
      </p:sp>
      <p:sp>
        <p:nvSpPr>
          <p:cNvPr id="195" name="TextShape 4"/>
          <p:cNvSpPr txBox="1"/>
          <p:nvPr/>
        </p:nvSpPr>
        <p:spPr>
          <a:xfrm>
            <a:off x="307800" y="1437120"/>
            <a:ext cx="8520120" cy="1118520"/>
          </a:xfrm>
          <a:prstGeom prst="rect">
            <a:avLst/>
          </a:prstGeom>
          <a:noFill/>
          <a:ln>
            <a:noFill/>
          </a:ln>
        </p:spPr>
        <p:txBody>
          <a:bodyPr tIns="91440" bIns="91440"/>
          <a:p>
            <a:pPr algn="just">
              <a:lnSpc>
                <a:spcPct val="115000"/>
              </a:lnSpc>
              <a:spcAft>
                <a:spcPts val="1599"/>
              </a:spcAft>
            </a:pPr>
            <a:r>
              <a:rPr b="1" lang="en-US" sz="1400" spc="-1" strike="noStrike">
                <a:solidFill>
                  <a:srgbClr val="595959"/>
                </a:solidFill>
                <a:latin typeface="Arial"/>
                <a:ea typeface="Arial"/>
              </a:rPr>
              <a:t>There are four information about the solution on the graph:  Effectiveness, likely or unlikely to happen, the expense and if it’s a solar management or CO2 removal solution (yellow or blue). I think the highlight information is the expense because the first thing we see is the size of the circle. After we take a look at the color  and the location of the circle. </a:t>
            </a:r>
            <a:endParaRPr b="0" lang="en-US" sz="1400" spc="-1" strike="noStrike">
              <a:solidFill>
                <a:srgbClr val="000000"/>
              </a:solidFill>
              <a:latin typeface="Arial"/>
            </a:endParaRPr>
          </a:p>
        </p:txBody>
      </p:sp>
      <p:sp>
        <p:nvSpPr>
          <p:cNvPr id="196" name="TextShape 5"/>
          <p:cNvSpPr txBox="1"/>
          <p:nvPr/>
        </p:nvSpPr>
        <p:spPr>
          <a:xfrm>
            <a:off x="7634160" y="4749840"/>
            <a:ext cx="1509480" cy="393120"/>
          </a:xfrm>
          <a:prstGeom prst="rect">
            <a:avLst/>
          </a:prstGeom>
          <a:noFill/>
          <a:ln>
            <a:noFill/>
          </a:ln>
        </p:spPr>
        <p:txBody>
          <a:bodyPr tIns="91440" bIns="91440" anchor="ctr"/>
          <a:p>
            <a:pPr algn="r">
              <a:lnSpc>
                <a:spcPct val="100000"/>
              </a:lnSpc>
            </a:pPr>
            <a:fld id="{4E0BA5E5-1483-4D0E-B1EC-D021BE6B01CB}" type="slidenum">
              <a:rPr b="0" i="1" lang="en-US" sz="1000" spc="-1" strike="noStrike">
                <a:solidFill>
                  <a:srgbClr val="595959"/>
                </a:solidFill>
                <a:latin typeface="Arial"/>
                <a:ea typeface="Arial"/>
              </a:rPr>
              <a:t>&lt;numéro&gt;</a:t>
            </a:fld>
            <a:endParaRPr b="0" lang="en-US" sz="1000" spc="-1" strike="noStrike">
              <a:latin typeface="Times New Roman"/>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LibreOffice/6.0.6.2$Windows_X86_64 LibreOffice_project/0c292870b25a325b5ed35f6b45599d2ea4458e77</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fr-FR</dc:language>
  <cp:lastModifiedBy/>
  <dcterms:modified xsi:type="dcterms:W3CDTF">2018-10-10T15:57:20Z</dcterms:modified>
  <cp:revision>1</cp:revision>
  <dc:subject/>
  <dc:title/>
</cp:coreProperties>
</file>