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15179A-94BA-492E-A37A-475C8824DE34}">
  <a:tblStyle styleId="{5415179A-94BA-492E-A37A-475C8824DE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3f500b93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3f500b93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59435ebd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659435ebd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3f500b93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43f500b93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6d76e3f3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6d76e3f3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6d76e3f3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6d76e3f3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3f500b93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3f500b93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6d76e3f3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6d76e3f3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3f500b93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3f500b93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3f500b93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3f500b93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3f500b93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3f500b93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3f500b93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3f500b93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3f500b93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3f500b93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Exploitation pédagogique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SYSTÈME</a:t>
            </a:r>
            <a:r>
              <a:rPr lang="fr"/>
              <a:t> - CLASSE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87900" y="7702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Séance X- cadre</a:t>
            </a:r>
            <a:endParaRPr/>
          </a:p>
        </p:txBody>
      </p:sp>
      <p:graphicFrame>
        <p:nvGraphicFramePr>
          <p:cNvPr id="119" name="Google Shape;119;p22"/>
          <p:cNvGraphicFramePr/>
          <p:nvPr/>
        </p:nvGraphicFramePr>
        <p:xfrm>
          <a:off x="387900" y="91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{5415179A-94BA-492E-A37A-475C8824DE34}</a:tableStyleId>
              </a:tblPr>
              <a:tblGrid>
                <a:gridCol w="1407400"/>
                <a:gridCol w="6061550"/>
                <a:gridCol w="899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Repères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Séquence X -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Séance X - 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200">
                          <a:solidFill>
                            <a:schemeClr val="dk1"/>
                          </a:solidFill>
                        </a:rPr>
                        <a:t>classe 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200">
                          <a:solidFill>
                            <a:schemeClr val="dk1"/>
                          </a:solidFill>
                        </a:rPr>
                        <a:t>temporalité 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200">
                          <a:solidFill>
                            <a:schemeClr val="dk1"/>
                          </a:solidFill>
                        </a:rPr>
                        <a:t>durée horaire 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" sz="1200">
                          <a:solidFill>
                            <a:schemeClr val="dk1"/>
                          </a:solidFill>
                        </a:rPr>
                        <a:t>X élèves</a:t>
                      </a:r>
                      <a:endParaRPr b="1" i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Compétences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t/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Objectifs 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200">
                          <a:solidFill>
                            <a:schemeClr val="dk1"/>
                          </a:solidFill>
                        </a:rPr>
                        <a:t>Démarche : d'investigation / résolution de problème / projet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Mise en situation et problématique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Prérequis 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Ressources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Matériel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Orga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Groupe de 4 élèves : répartition des rôles (2 modélisateurs sur Matlab / 2 </a:t>
                      </a:r>
                      <a:r>
                        <a:rPr lang="fr" sz="1200">
                          <a:solidFill>
                            <a:schemeClr val="dk1"/>
                          </a:solidFill>
                        </a:rPr>
                        <a:t>expérimentateurs</a:t>
                      </a:r>
                      <a:r>
                        <a:rPr lang="fr" sz="1200">
                          <a:solidFill>
                            <a:schemeClr val="dk1"/>
                          </a:solidFill>
                        </a:rPr>
                        <a:t> sur le système)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Différentiation / Type d’évaluation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Objectifs pédagogiques de la séance 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Stratégie pédagogique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Pertinence du support </a:t>
            </a:r>
            <a:endParaRPr/>
          </a:p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87900" y="6972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Séance X - déroulé </a:t>
            </a:r>
            <a:endParaRPr/>
          </a:p>
        </p:txBody>
      </p:sp>
      <p:graphicFrame>
        <p:nvGraphicFramePr>
          <p:cNvPr id="133" name="Google Shape;133;p24"/>
          <p:cNvGraphicFramePr/>
          <p:nvPr/>
        </p:nvGraphicFramePr>
        <p:xfrm>
          <a:off x="314875" y="76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{5415179A-94BA-492E-A37A-475C8824DE34}</a:tableStyleId>
              </a:tblPr>
              <a:tblGrid>
                <a:gridCol w="1507325"/>
                <a:gridCol w="5672325"/>
                <a:gridCol w="572400"/>
                <a:gridCol w="908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Phase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Contenu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Durée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Médium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Accueil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Appel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Retour sur la séance précédente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Historicité de la séquence en cours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Lancement séance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mise en situation et problématique 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Activité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Restitution: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Présentation  et Structuration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1 ou 2 passages d’élèves </a:t>
                      </a:r>
                      <a:r>
                        <a:rPr i="1" lang="fr" sz="1200">
                          <a:solidFill>
                            <a:schemeClr val="dk1"/>
                          </a:solidFill>
                        </a:rPr>
                        <a:t>préparation présentation du travail (diaporama)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200"/>
              <a:t>‹#›</a:t>
            </a:fld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 pour votre attention</a:t>
            </a:r>
            <a:endParaRPr/>
          </a:p>
        </p:txBody>
      </p:sp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du système étudié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fr"/>
              <a:t>Présentation des activités menées (approche spécialisée uniquement)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Présentation du contexte pédagogique imposé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Réflexions et choix de modalités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Séquence proposée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	Trame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Séance proposée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	Cadrage et pertinence de l’activité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	Déroulé 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du système étudié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r"/>
              <a:t>Présentation du contexte pédagogique imposé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87900" y="15322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Séquence proposée 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8133875" y="77562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419338" y="128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{5415179A-94BA-492E-A37A-475C8824DE34}</a:tableStyleId>
              </a:tblPr>
              <a:tblGrid>
                <a:gridCol w="2768450"/>
                <a:gridCol w="4729200"/>
                <a:gridCol w="9975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Repères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Séquence X: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200">
                          <a:solidFill>
                            <a:schemeClr val="dk1"/>
                          </a:solidFill>
                        </a:rPr>
                        <a:t>classe : 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200">
                          <a:solidFill>
                            <a:schemeClr val="dk1"/>
                          </a:solidFill>
                        </a:rPr>
                        <a:t>temporalité :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200">
                          <a:solidFill>
                            <a:schemeClr val="dk1"/>
                          </a:solidFill>
                        </a:rPr>
                        <a:t>durée : 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200">
                          <a:solidFill>
                            <a:schemeClr val="dk1"/>
                          </a:solidFill>
                        </a:rPr>
                        <a:t>effectif : 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8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Compétences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Connaissances 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81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Mise en situation 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31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Problématique 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200">
                          <a:solidFill>
                            <a:schemeClr val="dk1"/>
                          </a:solidFill>
                        </a:rPr>
                        <a:t>hypothèses élèves : 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Objectifs pédagogiques de la séquence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87900" y="1185025"/>
            <a:ext cx="8368200" cy="3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Vérifier et consolider les connaissances de base des élèves en début d’année 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Architecture fonctionnelle et structurelle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Chaîne</a:t>
            </a:r>
            <a:r>
              <a:rPr lang="fr"/>
              <a:t> d’information et d’énergie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Algorithmie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Nature de l’information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Lancer la construction de connaissances sur des notions essentielles 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Systèmes asservis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Correcteurs </a:t>
            </a:r>
            <a:endParaRPr/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87900" y="92850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Semaine 1</a:t>
            </a:r>
            <a:endParaRPr/>
          </a:p>
        </p:txBody>
      </p:sp>
      <p:graphicFrame>
        <p:nvGraphicFramePr>
          <p:cNvPr id="97" name="Google Shape;97;p19"/>
          <p:cNvGraphicFramePr/>
          <p:nvPr/>
        </p:nvGraphicFramePr>
        <p:xfrm>
          <a:off x="536200" y="79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{5415179A-94BA-492E-A37A-475C8824DE34}</a:tableStyleId>
              </a:tblPr>
              <a:tblGrid>
                <a:gridCol w="717875"/>
                <a:gridCol w="3916175"/>
                <a:gridCol w="2705075"/>
                <a:gridCol w="732475"/>
              </a:tblGrid>
              <a:tr h="32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1"/>
                          </a:solidFill>
                        </a:rPr>
                        <a:t>Sem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1"/>
                          </a:solidFill>
                        </a:rPr>
                        <a:t>Activité 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1"/>
                          </a:solidFill>
                        </a:rPr>
                        <a:t>Compétences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1"/>
                          </a:solidFill>
                        </a:rPr>
                        <a:t>Durée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S1.1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1"/>
                          </a:solidFill>
                        </a:rPr>
                        <a:t>Lancement de séquence :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S1.2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S1.3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Évaluation formative (visuellement et oralement de la réalisation des exos) 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87900" y="92850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Semaine 2</a:t>
            </a:r>
            <a:endParaRPr/>
          </a:p>
        </p:txBody>
      </p:sp>
      <p:graphicFrame>
        <p:nvGraphicFramePr>
          <p:cNvPr id="104" name="Google Shape;104;p20"/>
          <p:cNvGraphicFramePr/>
          <p:nvPr/>
        </p:nvGraphicFramePr>
        <p:xfrm>
          <a:off x="536200" y="87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{5415179A-94BA-492E-A37A-475C8824DE34}</a:tableStyleId>
              </a:tblPr>
              <a:tblGrid>
                <a:gridCol w="717875"/>
                <a:gridCol w="3916175"/>
                <a:gridCol w="2705075"/>
                <a:gridCol w="732475"/>
              </a:tblGrid>
              <a:tr h="32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1"/>
                          </a:solidFill>
                        </a:rPr>
                        <a:t>Sem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1"/>
                          </a:solidFill>
                        </a:rPr>
                        <a:t>Activité 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1"/>
                          </a:solidFill>
                        </a:rPr>
                        <a:t>Compétences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1"/>
                          </a:solidFill>
                        </a:rPr>
                        <a:t>Durée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S2.1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S2.2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S2.3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87900" y="92850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Semaine 3 + tâche finale (éval) </a:t>
            </a:r>
            <a:endParaRPr/>
          </a:p>
        </p:txBody>
      </p:sp>
      <p:graphicFrame>
        <p:nvGraphicFramePr>
          <p:cNvPr id="111" name="Google Shape;111;p21"/>
          <p:cNvGraphicFramePr/>
          <p:nvPr/>
        </p:nvGraphicFramePr>
        <p:xfrm>
          <a:off x="536200" y="87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{5415179A-94BA-492E-A37A-475C8824DE34}</a:tableStyleId>
              </a:tblPr>
              <a:tblGrid>
                <a:gridCol w="717875"/>
                <a:gridCol w="3916175"/>
                <a:gridCol w="2705075"/>
                <a:gridCol w="732475"/>
              </a:tblGrid>
              <a:tr h="32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1"/>
                          </a:solidFill>
                        </a:rPr>
                        <a:t>Sem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1"/>
                          </a:solidFill>
                        </a:rPr>
                        <a:t>Activité 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1"/>
                          </a:solidFill>
                        </a:rPr>
                        <a:t>Compétences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1"/>
                          </a:solidFill>
                        </a:rPr>
                        <a:t>Durée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S3.1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S3.2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S3.3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2" name="Google Shape;112;p21"/>
          <p:cNvGraphicFramePr/>
          <p:nvPr/>
        </p:nvGraphicFramePr>
        <p:xfrm>
          <a:off x="536200" y="395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{5415179A-94BA-492E-A37A-475C8824DE34}</a:tableStyleId>
              </a:tblPr>
              <a:tblGrid>
                <a:gridCol w="717875"/>
                <a:gridCol w="3916175"/>
                <a:gridCol w="2705075"/>
                <a:gridCol w="732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S4.1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FIN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Evaluation </a:t>
                      </a:r>
                      <a:r>
                        <a:rPr b="1" lang="fr" sz="1100">
                          <a:solidFill>
                            <a:schemeClr val="dk1"/>
                          </a:solidFill>
                        </a:rPr>
                        <a:t>sommative 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Validation des compétences étudiées pendant la séquence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