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2" r:id="rId15"/>
    <p:sldId id="269" r:id="rId16"/>
    <p:sldId id="270" r:id="rId17"/>
    <p:sldId id="271" r:id="rId18"/>
    <p:sldId id="273" r:id="rId19"/>
    <p:sldId id="313" r:id="rId20"/>
    <p:sldId id="315" r:id="rId21"/>
    <p:sldId id="316" r:id="rId22"/>
    <p:sldId id="317" r:id="rId23"/>
    <p:sldId id="314" r:id="rId24"/>
    <p:sldId id="318" r:id="rId25"/>
    <p:sldId id="319" r:id="rId26"/>
    <p:sldId id="320" r:id="rId27"/>
    <p:sldId id="325" r:id="rId28"/>
    <p:sldId id="296" r:id="rId29"/>
    <p:sldId id="297" r:id="rId30"/>
    <p:sldId id="310"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278" r:id="rId44"/>
    <p:sldId id="279" r:id="rId45"/>
    <p:sldId id="280" r:id="rId46"/>
    <p:sldId id="282" r:id="rId47"/>
    <p:sldId id="283" r:id="rId48"/>
    <p:sldId id="284" r:id="rId49"/>
    <p:sldId id="312" r:id="rId50"/>
    <p:sldId id="274" r:id="rId51"/>
    <p:sldId id="275" r:id="rId52"/>
    <p:sldId id="276" r:id="rId53"/>
    <p:sldId id="277" r:id="rId54"/>
    <p:sldId id="311" r:id="rId55"/>
    <p:sldId id="285" r:id="rId56"/>
    <p:sldId id="286" r:id="rId57"/>
    <p:sldId id="287" r:id="rId58"/>
    <p:sldId id="288" r:id="rId59"/>
    <p:sldId id="289" r:id="rId60"/>
    <p:sldId id="290" r:id="rId61"/>
    <p:sldId id="291" r:id="rId62"/>
    <p:sldId id="292" r:id="rId63"/>
    <p:sldId id="293" r:id="rId64"/>
    <p:sldId id="294" r:id="rId65"/>
    <p:sldId id="295" r:id="rId66"/>
    <p:sldId id="321" r:id="rId67"/>
    <p:sldId id="322" r:id="rId68"/>
    <p:sldId id="323" r:id="rId69"/>
    <p:sldId id="324" r:id="rId7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e Nicolò" initials="DN" lastIdx="1" clrIdx="0">
    <p:extLst>
      <p:ext uri="{19B8F6BF-5375-455C-9EA6-DF929625EA0E}">
        <p15:presenceInfo xmlns:p15="http://schemas.microsoft.com/office/powerpoint/2012/main" userId="Daniele Nicolò"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D846E-A688-40A1-B0EE-E7EB2C6DE016}" type="datetimeFigureOut">
              <a:rPr lang="it-IT" smtClean="0"/>
              <a:t>07/02/2021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883A0-450E-4159-8835-0DF48887A580}" type="slidenum">
              <a:rPr lang="it-IT" smtClean="0"/>
              <a:t>‹N›</a:t>
            </a:fld>
            <a:endParaRPr lang="it-IT"/>
          </a:p>
        </p:txBody>
      </p:sp>
    </p:spTree>
    <p:extLst>
      <p:ext uri="{BB962C8B-B14F-4D97-AF65-F5344CB8AC3E}">
        <p14:creationId xmlns:p14="http://schemas.microsoft.com/office/powerpoint/2010/main" val="2719795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8E883A0-450E-4159-8835-0DF48887A580}" type="slidenum">
              <a:rPr lang="it-IT" smtClean="0"/>
              <a:t>69</a:t>
            </a:fld>
            <a:endParaRPr lang="it-IT"/>
          </a:p>
        </p:txBody>
      </p:sp>
    </p:spTree>
    <p:extLst>
      <p:ext uri="{BB962C8B-B14F-4D97-AF65-F5344CB8AC3E}">
        <p14:creationId xmlns:p14="http://schemas.microsoft.com/office/powerpoint/2010/main" val="3147905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32436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5450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88756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25871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56756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97177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683923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18068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64730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311466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77851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‹N›</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36622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4447161-7F3E-4285-9B05-79E6BD2A7B03}"/>
              </a:ext>
            </a:extLst>
          </p:cNvPr>
          <p:cNvSpPr>
            <a:spLocks noGrp="1"/>
          </p:cNvSpPr>
          <p:nvPr>
            <p:ph type="ctrTitle"/>
          </p:nvPr>
        </p:nvSpPr>
        <p:spPr>
          <a:xfrm>
            <a:off x="8141110" y="639098"/>
            <a:ext cx="3401961" cy="3370194"/>
          </a:xfrm>
        </p:spPr>
        <p:txBody>
          <a:bodyPr>
            <a:normAutofit/>
          </a:bodyPr>
          <a:lstStyle/>
          <a:p>
            <a:r>
              <a:rPr lang="it-IT" sz="3600" dirty="0">
                <a:latin typeface="Calibri" panose="020F0502020204030204" pitchFamily="34" charset="0"/>
                <a:cs typeface="Calibri" panose="020F0502020204030204" pitchFamily="34" charset="0"/>
              </a:rPr>
              <a:t>Data </a:t>
            </a:r>
            <a:r>
              <a:rPr lang="it-IT" sz="3600" dirty="0" err="1">
                <a:latin typeface="Calibri" panose="020F0502020204030204" pitchFamily="34" charset="0"/>
                <a:cs typeface="Calibri" panose="020F0502020204030204" pitchFamily="34" charset="0"/>
              </a:rPr>
              <a:t>Bases</a:t>
            </a:r>
            <a:r>
              <a:rPr lang="it-IT" sz="3600" dirty="0">
                <a:latin typeface="Calibri" panose="020F0502020204030204" pitchFamily="34" charset="0"/>
                <a:cs typeface="Calibri" panose="020F0502020204030204" pitchFamily="34" charset="0"/>
              </a:rPr>
              <a:t> 2</a:t>
            </a:r>
            <a:br>
              <a:rPr lang="it-IT" sz="3600" dirty="0">
                <a:latin typeface="Calibri" panose="020F0502020204030204" pitchFamily="34" charset="0"/>
                <a:cs typeface="Calibri" panose="020F0502020204030204" pitchFamily="34" charset="0"/>
              </a:rPr>
            </a:br>
            <a:r>
              <a:rPr lang="it-IT" sz="3600" dirty="0">
                <a:latin typeface="Calibri" panose="020F0502020204030204" pitchFamily="34" charset="0"/>
                <a:cs typeface="Calibri" panose="020F0502020204030204" pitchFamily="34" charset="0"/>
              </a:rPr>
              <a:t>Project</a:t>
            </a:r>
            <a:br>
              <a:rPr lang="it-IT" sz="3600" dirty="0">
                <a:latin typeface="Calibri" panose="020F0502020204030204" pitchFamily="34" charset="0"/>
                <a:cs typeface="Calibri" panose="020F0502020204030204" pitchFamily="34" charset="0"/>
              </a:rPr>
            </a:br>
            <a:r>
              <a:rPr lang="it-IT" sz="3600" dirty="0">
                <a:latin typeface="Calibri" panose="020F0502020204030204" pitchFamily="34" charset="0"/>
                <a:cs typeface="Calibri" panose="020F0502020204030204" pitchFamily="34" charset="0"/>
              </a:rPr>
              <a:t>A.Y. 2020-2021 – </a:t>
            </a:r>
            <a:r>
              <a:rPr lang="it-IT" sz="3600" dirty="0" err="1">
                <a:latin typeface="Calibri" panose="020F0502020204030204" pitchFamily="34" charset="0"/>
                <a:cs typeface="Calibri" panose="020F0502020204030204" pitchFamily="34" charset="0"/>
              </a:rPr>
              <a:t>Gamified</a:t>
            </a:r>
            <a:r>
              <a:rPr lang="it-IT" sz="3600" dirty="0">
                <a:latin typeface="Calibri" panose="020F0502020204030204" pitchFamily="34" charset="0"/>
                <a:cs typeface="Calibri" panose="020F0502020204030204" pitchFamily="34" charset="0"/>
              </a:rPr>
              <a:t> marketing </a:t>
            </a:r>
            <a:r>
              <a:rPr lang="it-IT" sz="3600" dirty="0" err="1">
                <a:latin typeface="Calibri" panose="020F0502020204030204" pitchFamily="34" charset="0"/>
                <a:cs typeface="Calibri" panose="020F0502020204030204" pitchFamily="34" charset="0"/>
              </a:rPr>
              <a:t>application</a:t>
            </a:r>
            <a:endParaRPr lang="it-IT" sz="3600" dirty="0">
              <a:latin typeface="Calibri" panose="020F0502020204030204" pitchFamily="34" charset="0"/>
              <a:cs typeface="Calibri" panose="020F0502020204030204" pitchFamily="34" charset="0"/>
            </a:endParaRPr>
          </a:p>
        </p:txBody>
      </p:sp>
      <p:pic>
        <p:nvPicPr>
          <p:cNvPr id="5" name="Immagine 4">
            <a:extLst>
              <a:ext uri="{FF2B5EF4-FFF2-40B4-BE49-F238E27FC236}">
                <a16:creationId xmlns:a16="http://schemas.microsoft.com/office/drawing/2014/main" id="{050213C5-5064-4BBF-8FAC-78E39B90C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84" y="640081"/>
            <a:ext cx="6694247" cy="5054156"/>
          </a:xfrm>
          <a:prstGeom prst="rect">
            <a:avLst/>
          </a:prstGeom>
        </p:spPr>
      </p:pic>
      <p:cxnSp>
        <p:nvCxnSpPr>
          <p:cNvPr id="12" name="Straight Connector 11">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84884FC5-D1B4-4977-86BE-F6C8DB12ECE8}"/>
              </a:ext>
            </a:extLst>
          </p:cNvPr>
          <p:cNvSpPr txBox="1"/>
          <p:nvPr/>
        </p:nvSpPr>
        <p:spPr>
          <a:xfrm>
            <a:off x="8209305" y="4459459"/>
            <a:ext cx="3200400" cy="954107"/>
          </a:xfrm>
          <a:prstGeom prst="rect">
            <a:avLst/>
          </a:prstGeom>
          <a:noFill/>
        </p:spPr>
        <p:txBody>
          <a:bodyPr wrap="square" rtlCol="0">
            <a:spAutoFit/>
          </a:bodyPr>
          <a:lstStyle/>
          <a:p>
            <a:r>
              <a:rPr lang="it-IT" sz="2800" dirty="0">
                <a:latin typeface="Calibri" panose="020F0502020204030204" pitchFamily="34" charset="0"/>
                <a:cs typeface="Calibri" panose="020F0502020204030204" pitchFamily="34" charset="0"/>
              </a:rPr>
              <a:t>Gioele Mombelli</a:t>
            </a:r>
          </a:p>
          <a:p>
            <a:r>
              <a:rPr lang="it-IT" sz="2800" dirty="0">
                <a:latin typeface="Calibri" panose="020F0502020204030204" pitchFamily="34" charset="0"/>
                <a:cs typeface="Calibri" panose="020F0502020204030204" pitchFamily="34" charset="0"/>
              </a:rPr>
              <a:t>Daniele Nicolò</a:t>
            </a:r>
          </a:p>
        </p:txBody>
      </p:sp>
    </p:spTree>
    <p:extLst>
      <p:ext uri="{BB962C8B-B14F-4D97-AF65-F5344CB8AC3E}">
        <p14:creationId xmlns:p14="http://schemas.microsoft.com/office/powerpoint/2010/main" val="238193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C848E51F-9108-4459-9872-FCF0768F9163}"/>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lnSpc>
                <a:spcPct val="90000"/>
              </a:lnSpc>
            </a:pPr>
            <a:r>
              <a:rPr lang="en-US" sz="4800">
                <a:solidFill>
                  <a:srgbClr val="FFFFFF"/>
                </a:solidFill>
              </a:rPr>
              <a:t>Create a new product</a:t>
            </a:r>
          </a:p>
        </p:txBody>
      </p:sp>
      <p:pic>
        <p:nvPicPr>
          <p:cNvPr id="7" name="Immagine 6" descr="Immagine che contiene testo&#10;&#10;Descrizione generata automaticamente">
            <a:extLst>
              <a:ext uri="{FF2B5EF4-FFF2-40B4-BE49-F238E27FC236}">
                <a16:creationId xmlns:a16="http://schemas.microsoft.com/office/drawing/2014/main" id="{E4D77BD8-ADEB-458F-A9B1-43691EE4F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731" y="1282035"/>
            <a:ext cx="5731396" cy="2316627"/>
          </a:xfrm>
          <a:prstGeom prst="rect">
            <a:avLst/>
          </a:prstGeom>
        </p:spPr>
      </p:pic>
      <p:pic>
        <p:nvPicPr>
          <p:cNvPr id="5" name="Segnaposto contenuto 4" descr="Immagine che contiene testo&#10;&#10;Descrizione generata automaticamente">
            <a:extLst>
              <a:ext uri="{FF2B5EF4-FFF2-40B4-BE49-F238E27FC236}">
                <a16:creationId xmlns:a16="http://schemas.microsoft.com/office/drawing/2014/main" id="{9965AE72-C6FC-40DD-A9A5-E1AA9D69BE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283010"/>
            <a:ext cx="6256143" cy="2557455"/>
          </a:xfrm>
          <a:prstGeom prst="rect">
            <a:avLst/>
          </a:prstGeom>
        </p:spPr>
      </p:pic>
      <p:cxnSp>
        <p:nvCxnSpPr>
          <p:cNvPr id="20"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02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9758D2C8-A6AC-44D0-A86F-58030869C6EC}"/>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lnSpc>
                <a:spcPct val="90000"/>
              </a:lnSpc>
            </a:pPr>
            <a:r>
              <a:rPr lang="en-US" sz="4800">
                <a:solidFill>
                  <a:srgbClr val="FFFFFF"/>
                </a:solidFill>
              </a:rPr>
              <a:t>Delete a questionnaire</a:t>
            </a:r>
          </a:p>
        </p:txBody>
      </p:sp>
      <p:pic>
        <p:nvPicPr>
          <p:cNvPr id="5" name="Segnaposto contenuto 4" descr="Immagine che contiene testo&#10;&#10;Descrizione generata automaticamente">
            <a:extLst>
              <a:ext uri="{FF2B5EF4-FFF2-40B4-BE49-F238E27FC236}">
                <a16:creationId xmlns:a16="http://schemas.microsoft.com/office/drawing/2014/main" id="{EBD53175-58BF-4CF2-8337-C26D3A3956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71" y="89442"/>
            <a:ext cx="11331147" cy="2039607"/>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F026C14D-FB96-48C0-A3B2-CC6D703A57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65" y="2614765"/>
            <a:ext cx="11432253" cy="2229290"/>
          </a:xfrm>
          <a:prstGeom prst="rect">
            <a:avLst/>
          </a:prstGeom>
        </p:spPr>
      </p:pic>
      <p:cxnSp>
        <p:nvCxnSpPr>
          <p:cNvPr id="20"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082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04AA088-DD81-4D7F-8AC3-CB426C55D3AB}"/>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a:lnSpc>
                <a:spcPct val="90000"/>
              </a:lnSpc>
            </a:pPr>
            <a:r>
              <a:rPr lang="en-US" sz="9600">
                <a:solidFill>
                  <a:schemeClr val="tx1">
                    <a:lumMod val="85000"/>
                    <a:lumOff val="15000"/>
                  </a:schemeClr>
                </a:solidFill>
              </a:rPr>
              <a:t>Entity-Relationship Diagram</a:t>
            </a:r>
          </a:p>
        </p:txBody>
      </p:sp>
      <p:sp>
        <p:nvSpPr>
          <p:cNvPr id="13" name="Rectangle 1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051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F07280F8-7799-4440-96F3-99FBF88EA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785" y="2151"/>
            <a:ext cx="9049478" cy="6398649"/>
          </a:xfrm>
          <a:prstGeom prst="rect">
            <a:avLst/>
          </a:prstGeom>
        </p:spPr>
      </p:pic>
    </p:spTree>
    <p:extLst>
      <p:ext uri="{BB962C8B-B14F-4D97-AF65-F5344CB8AC3E}">
        <p14:creationId xmlns:p14="http://schemas.microsoft.com/office/powerpoint/2010/main" val="191416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515D71C-A7F3-41EA-8CC9-F519FB49EE84}"/>
              </a:ext>
            </a:extLst>
          </p:cNvPr>
          <p:cNvSpPr>
            <a:spLocks noGrp="1"/>
          </p:cNvSpPr>
          <p:nvPr>
            <p:ph type="ctrTitle"/>
          </p:nvPr>
        </p:nvSpPr>
        <p:spPr>
          <a:xfrm>
            <a:off x="1097280" y="758952"/>
            <a:ext cx="10058400" cy="3892168"/>
          </a:xfrm>
        </p:spPr>
        <p:txBody>
          <a:bodyPr>
            <a:normAutofit/>
          </a:bodyPr>
          <a:lstStyle/>
          <a:p>
            <a:r>
              <a:rPr lang="it-IT" sz="9600"/>
              <a:t>Logical Schema</a:t>
            </a:r>
          </a:p>
        </p:txBody>
      </p:sp>
      <p:sp>
        <p:nvSpPr>
          <p:cNvPr id="9" name="Rectangle 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605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5BE284B-8727-40DD-971E-EA6C624A8E75}"/>
              </a:ext>
            </a:extLst>
          </p:cNvPr>
          <p:cNvSpPr>
            <a:spLocks noGrp="1"/>
          </p:cNvSpPr>
          <p:nvPr>
            <p:ph idx="4294967295"/>
          </p:nvPr>
        </p:nvSpPr>
        <p:spPr>
          <a:xfrm>
            <a:off x="705285" y="365589"/>
            <a:ext cx="6073775" cy="4351337"/>
          </a:xfrm>
        </p:spPr>
        <p:txBody>
          <a:bodyPr>
            <a:normAutofit fontScale="92500" lnSpcReduction="20000"/>
          </a:bodyPr>
          <a:lstStyle/>
          <a:p>
            <a:pPr marL="0" indent="0">
              <a:buNone/>
            </a:pPr>
            <a:endParaRPr lang="it-IT" dirty="0">
              <a:latin typeface="Consolas" panose="020B0609020204030204" pitchFamily="49" charset="0"/>
            </a:endParaRPr>
          </a:p>
          <a:p>
            <a:pPr marL="0" indent="0">
              <a:buNone/>
            </a:pPr>
            <a:r>
              <a:rPr lang="it-IT" sz="1600" dirty="0">
                <a:latin typeface="Consolas" panose="020B0609020204030204" pitchFamily="49" charset="0"/>
              </a:rPr>
              <a:t>CREATE TABLE player (</a:t>
            </a:r>
          </a:p>
          <a:p>
            <a:pPr marL="0" indent="0">
              <a:buNone/>
            </a:pPr>
            <a:endParaRPr lang="it-IT" sz="1600" dirty="0">
              <a:latin typeface="Consolas" panose="020B0609020204030204" pitchFamily="49" charset="0"/>
            </a:endParaRPr>
          </a:p>
          <a:p>
            <a:pPr marL="0" indent="0">
              <a:buNone/>
            </a:pPr>
            <a:r>
              <a:rPr lang="it-IT" sz="1600" dirty="0">
                <a:latin typeface="Consolas" panose="020B0609020204030204" pitchFamily="49" charset="0"/>
              </a:rPr>
              <a:t>id </a:t>
            </a:r>
            <a:r>
              <a:rPr lang="it-IT" sz="1600" dirty="0" err="1">
                <a:latin typeface="Consolas" panose="020B0609020204030204" pitchFamily="49" charset="0"/>
              </a:rPr>
              <a:t>int</a:t>
            </a:r>
            <a:r>
              <a:rPr lang="it-IT" sz="1600" dirty="0">
                <a:latin typeface="Consolas" panose="020B0609020204030204" pitchFamily="49" charset="0"/>
              </a:rPr>
              <a:t> PRIMARY KEY NOT NULL AUTO_INCREMENT,</a:t>
            </a:r>
          </a:p>
          <a:p>
            <a:pPr marL="0" indent="0">
              <a:buNone/>
            </a:pPr>
            <a:r>
              <a:rPr lang="it-IT" sz="1600" dirty="0">
                <a:latin typeface="Consolas" panose="020B0609020204030204" pitchFamily="49" charset="0"/>
              </a:rPr>
              <a:t>username </a:t>
            </a:r>
            <a:r>
              <a:rPr lang="it-IT" sz="1600" dirty="0" err="1">
                <a:latin typeface="Consolas" panose="020B0609020204030204" pitchFamily="49" charset="0"/>
              </a:rPr>
              <a:t>varchar</a:t>
            </a:r>
            <a:r>
              <a:rPr lang="it-IT" sz="1600" dirty="0">
                <a:latin typeface="Consolas" panose="020B0609020204030204" pitchFamily="49" charset="0"/>
              </a:rPr>
              <a:t>(32) NOT NULL UNIQUE,</a:t>
            </a:r>
          </a:p>
          <a:p>
            <a:pPr marL="0" indent="0">
              <a:buNone/>
            </a:pPr>
            <a:r>
              <a:rPr lang="it-IT" sz="1600" dirty="0" err="1">
                <a:latin typeface="Consolas" panose="020B0609020204030204" pitchFamily="49" charset="0"/>
              </a:rPr>
              <a:t>pwd</a:t>
            </a:r>
            <a:r>
              <a:rPr lang="it-IT" sz="1600" dirty="0">
                <a:latin typeface="Consolas" panose="020B0609020204030204" pitchFamily="49" charset="0"/>
              </a:rPr>
              <a:t> </a:t>
            </a:r>
            <a:r>
              <a:rPr lang="it-IT" sz="1600" dirty="0" err="1">
                <a:latin typeface="Consolas" panose="020B0609020204030204" pitchFamily="49" charset="0"/>
              </a:rPr>
              <a:t>varchar</a:t>
            </a:r>
            <a:r>
              <a:rPr lang="it-IT" sz="1600" dirty="0">
                <a:latin typeface="Consolas" panose="020B0609020204030204" pitchFamily="49" charset="0"/>
              </a:rPr>
              <a:t>(32) NOT NULL,</a:t>
            </a:r>
          </a:p>
          <a:p>
            <a:pPr marL="0" indent="0">
              <a:buNone/>
            </a:pPr>
            <a:r>
              <a:rPr lang="it-IT" sz="1600" dirty="0">
                <a:latin typeface="Consolas" panose="020B0609020204030204" pitchFamily="49" charset="0"/>
              </a:rPr>
              <a:t>email </a:t>
            </a:r>
            <a:r>
              <a:rPr lang="it-IT" sz="1600" dirty="0" err="1">
                <a:latin typeface="Consolas" panose="020B0609020204030204" pitchFamily="49" charset="0"/>
              </a:rPr>
              <a:t>varchar</a:t>
            </a:r>
            <a:r>
              <a:rPr lang="it-IT" sz="1600" dirty="0">
                <a:latin typeface="Consolas" panose="020B0609020204030204" pitchFamily="49" charset="0"/>
              </a:rPr>
              <a:t>(32) NOT NULL UNIQUE,</a:t>
            </a:r>
          </a:p>
          <a:p>
            <a:pPr marL="0" indent="0">
              <a:buNone/>
            </a:pPr>
            <a:r>
              <a:rPr lang="it-IT" sz="1600" dirty="0">
                <a:latin typeface="Consolas" panose="020B0609020204030204" pitchFamily="49" charset="0"/>
              </a:rPr>
              <a:t>score </a:t>
            </a:r>
            <a:r>
              <a:rPr lang="it-IT" sz="1600" dirty="0" err="1">
                <a:latin typeface="Consolas" panose="020B0609020204030204" pitchFamily="49" charset="0"/>
              </a:rPr>
              <a:t>int</a:t>
            </a:r>
            <a:r>
              <a:rPr lang="it-IT" sz="1600" dirty="0">
                <a:latin typeface="Consolas" panose="020B0609020204030204" pitchFamily="49" charset="0"/>
              </a:rPr>
              <a:t> DEFAULT 0,</a:t>
            </a:r>
          </a:p>
          <a:p>
            <a:pPr marL="0" indent="0">
              <a:buNone/>
            </a:pPr>
            <a:r>
              <a:rPr lang="it-IT" sz="1600" dirty="0" err="1">
                <a:latin typeface="Consolas" panose="020B0609020204030204" pitchFamily="49" charset="0"/>
              </a:rPr>
              <a:t>blocked</a:t>
            </a:r>
            <a:r>
              <a:rPr lang="it-IT" sz="1600" dirty="0">
                <a:latin typeface="Consolas" panose="020B0609020204030204" pitchFamily="49" charset="0"/>
              </a:rPr>
              <a:t> BOOLEAN DEFAULT FALSE</a:t>
            </a:r>
          </a:p>
          <a:p>
            <a:pPr marL="0" indent="0">
              <a:buNone/>
            </a:pPr>
            <a:endParaRPr lang="it-IT" sz="1600" dirty="0">
              <a:latin typeface="Consolas" panose="020B0609020204030204" pitchFamily="49" charset="0"/>
            </a:endParaRPr>
          </a:p>
          <a:p>
            <a:pPr marL="0" indent="0">
              <a:buNone/>
            </a:pPr>
            <a:r>
              <a:rPr lang="it-IT" sz="1600" dirty="0">
                <a:latin typeface="Consolas" panose="020B0609020204030204" pitchFamily="49" charset="0"/>
              </a:rPr>
              <a:t>);</a:t>
            </a:r>
          </a:p>
          <a:p>
            <a:pPr marL="0" indent="0">
              <a:buNone/>
            </a:pPr>
            <a:endParaRPr lang="it-IT" dirty="0"/>
          </a:p>
        </p:txBody>
      </p:sp>
      <p:sp>
        <p:nvSpPr>
          <p:cNvPr id="4" name="CasellaDiTesto 3">
            <a:extLst>
              <a:ext uri="{FF2B5EF4-FFF2-40B4-BE49-F238E27FC236}">
                <a16:creationId xmlns:a16="http://schemas.microsoft.com/office/drawing/2014/main" id="{A615212B-CCD5-4532-87BC-DE949268325F}"/>
              </a:ext>
            </a:extLst>
          </p:cNvPr>
          <p:cNvSpPr txBox="1"/>
          <p:nvPr/>
        </p:nvSpPr>
        <p:spPr>
          <a:xfrm>
            <a:off x="7038155" y="766744"/>
            <a:ext cx="4786184" cy="4555093"/>
          </a:xfrm>
          <a:prstGeom prst="rect">
            <a:avLst/>
          </a:prstGeom>
          <a:noFill/>
        </p:spPr>
        <p:txBody>
          <a:bodyPr wrap="square" rtlCol="0">
            <a:spAutoFit/>
          </a:bodyPr>
          <a:lstStyle/>
          <a:p>
            <a:r>
              <a:rPr lang="it-IT" sz="1600" kern="150" dirty="0">
                <a:effectLst/>
                <a:latin typeface="Consolas" panose="020B0609020204030204" pitchFamily="49" charset="0"/>
                <a:ea typeface="Andale Sans UI"/>
                <a:cs typeface="Tahoma" panose="020B0604030504040204" pitchFamily="34" charset="0"/>
              </a:rPr>
              <a:t>CREATE TABLE </a:t>
            </a:r>
            <a:r>
              <a:rPr lang="it-IT" sz="1600" kern="150" dirty="0" err="1">
                <a:effectLst/>
                <a:latin typeface="Consolas" panose="020B0609020204030204" pitchFamily="49" charset="0"/>
                <a:ea typeface="Andale Sans UI"/>
                <a:cs typeface="Tahoma" panose="020B0604030504040204" pitchFamily="34" charset="0"/>
              </a:rPr>
              <a:t>badwords</a:t>
            </a:r>
            <a:r>
              <a:rPr lang="it-IT" sz="1600" kern="150" dirty="0">
                <a:effectLst/>
                <a:latin typeface="Consolas" panose="020B0609020204030204" pitchFamily="49" charset="0"/>
                <a:ea typeface="Andale Sans UI"/>
                <a:cs typeface="Tahoma" panose="020B0604030504040204" pitchFamily="34" charset="0"/>
              </a:rPr>
              <a:t> (</a:t>
            </a:r>
            <a:endParaRPr lang="it-IT" sz="1600" kern="150" dirty="0">
              <a:effectLst/>
              <a:latin typeface="Times New Roman" panose="02020603050405020304" pitchFamily="18" charset="0"/>
              <a:ea typeface="Andale Sans UI"/>
              <a:cs typeface="Tahoma" panose="020B0604030504040204" pitchFamily="34" charset="0"/>
            </a:endParaRPr>
          </a:p>
          <a:p>
            <a:r>
              <a:rPr lang="it-IT" sz="1600" kern="150" dirty="0">
                <a:effectLst/>
                <a:latin typeface="Consolas" panose="020B0609020204030204" pitchFamily="49" charset="0"/>
                <a:ea typeface="Andale Sans UI"/>
                <a:cs typeface="Tahoma" panose="020B0604030504040204" pitchFamily="34" charset="0"/>
              </a:rPr>
              <a:t> </a:t>
            </a:r>
            <a:endParaRPr lang="it-IT" sz="1600" kern="150" dirty="0">
              <a:effectLst/>
              <a:latin typeface="Times New Roman" panose="02020603050405020304" pitchFamily="18" charset="0"/>
              <a:ea typeface="Andale Sans UI"/>
              <a:cs typeface="Tahoma" panose="020B0604030504040204" pitchFamily="34" charset="0"/>
            </a:endParaRPr>
          </a:p>
          <a:p>
            <a:r>
              <a:rPr lang="it-IT" sz="1600" kern="150" dirty="0">
                <a:effectLst/>
                <a:latin typeface="Consolas" panose="020B0609020204030204" pitchFamily="49" charset="0"/>
                <a:ea typeface="Andale Sans UI"/>
                <a:cs typeface="Tahoma" panose="020B0604030504040204" pitchFamily="34" charset="0"/>
              </a:rPr>
              <a:t>word </a:t>
            </a:r>
            <a:r>
              <a:rPr lang="it-IT" sz="1600" kern="150" dirty="0" err="1">
                <a:effectLst/>
                <a:latin typeface="Consolas" panose="020B0609020204030204" pitchFamily="49" charset="0"/>
                <a:ea typeface="Andale Sans UI"/>
                <a:cs typeface="Tahoma" panose="020B0604030504040204" pitchFamily="34" charset="0"/>
              </a:rPr>
              <a:t>varchar</a:t>
            </a:r>
            <a:r>
              <a:rPr lang="it-IT" sz="1600" kern="150" dirty="0">
                <a:effectLst/>
                <a:latin typeface="Consolas" panose="020B0609020204030204" pitchFamily="49" charset="0"/>
                <a:ea typeface="Andale Sans UI"/>
                <a:cs typeface="Tahoma" panose="020B0604030504040204" pitchFamily="34" charset="0"/>
              </a:rPr>
              <a:t>(32) PRIMARY KEY,</a:t>
            </a:r>
            <a:endParaRPr lang="it-IT" sz="1600" kern="150" dirty="0">
              <a:effectLst/>
              <a:latin typeface="Times New Roman" panose="02020603050405020304" pitchFamily="18" charset="0"/>
              <a:ea typeface="Andale Sans UI"/>
              <a:cs typeface="Tahoma" panose="020B0604030504040204" pitchFamily="34" charset="0"/>
            </a:endParaRPr>
          </a:p>
          <a:p>
            <a:r>
              <a:rPr lang="it-IT" sz="1600" kern="150" dirty="0" err="1">
                <a:effectLst/>
                <a:latin typeface="Consolas" panose="020B0609020204030204" pitchFamily="49" charset="0"/>
                <a:ea typeface="Andale Sans UI"/>
                <a:cs typeface="Tahoma" panose="020B0604030504040204" pitchFamily="34" charset="0"/>
              </a:rPr>
              <a:t>estabilished_by</a:t>
            </a:r>
            <a:r>
              <a:rPr lang="it-IT" sz="1600" kern="150" dirty="0">
                <a:effectLst/>
                <a:latin typeface="Consolas" panose="020B0609020204030204" pitchFamily="49" charset="0"/>
                <a:ea typeface="Andale Sans UI"/>
                <a:cs typeface="Tahoma" panose="020B0604030504040204" pitchFamily="34" charset="0"/>
              </a:rPr>
              <a:t> </a:t>
            </a:r>
            <a:r>
              <a:rPr lang="it-IT" sz="1600" kern="150" dirty="0" err="1">
                <a:effectLst/>
                <a:latin typeface="Consolas" panose="020B0609020204030204" pitchFamily="49" charset="0"/>
                <a:ea typeface="Andale Sans UI"/>
                <a:cs typeface="Tahoma" panose="020B0604030504040204" pitchFamily="34" charset="0"/>
              </a:rPr>
              <a:t>varchar</a:t>
            </a:r>
            <a:r>
              <a:rPr lang="it-IT" sz="1600" kern="150" dirty="0">
                <a:effectLst/>
                <a:latin typeface="Consolas" panose="020B0609020204030204" pitchFamily="49" charset="0"/>
                <a:ea typeface="Andale Sans UI"/>
                <a:cs typeface="Tahoma" panose="020B0604030504040204" pitchFamily="34" charset="0"/>
              </a:rPr>
              <a:t>(32) NOT NULL</a:t>
            </a:r>
            <a:endParaRPr lang="it-IT" sz="1600" kern="150" dirty="0">
              <a:effectLst/>
              <a:latin typeface="Times New Roman" panose="02020603050405020304" pitchFamily="18" charset="0"/>
              <a:ea typeface="Andale Sans UI"/>
              <a:cs typeface="Tahoma" panose="020B0604030504040204" pitchFamily="34" charset="0"/>
            </a:endParaRPr>
          </a:p>
          <a:p>
            <a:r>
              <a:rPr lang="it-IT" sz="1600" kern="150" dirty="0">
                <a:effectLst/>
                <a:latin typeface="Consolas" panose="020B0609020204030204" pitchFamily="49" charset="0"/>
                <a:ea typeface="Andale Sans UI"/>
                <a:cs typeface="Tahoma" panose="020B0604030504040204" pitchFamily="34" charset="0"/>
              </a:rPr>
              <a:t> </a:t>
            </a:r>
            <a:endParaRPr lang="it-IT" sz="1600" kern="150" dirty="0">
              <a:effectLst/>
              <a:latin typeface="Times New Roman" panose="02020603050405020304" pitchFamily="18" charset="0"/>
              <a:ea typeface="Andale Sans UI"/>
              <a:cs typeface="Tahoma" panose="020B0604030504040204" pitchFamily="34" charset="0"/>
            </a:endParaRPr>
          </a:p>
          <a:p>
            <a:r>
              <a:rPr lang="it-IT" sz="1600" kern="150" dirty="0">
                <a:effectLst/>
                <a:latin typeface="Consolas" panose="020B0609020204030204" pitchFamily="49" charset="0"/>
                <a:ea typeface="Andale Sans UI"/>
                <a:cs typeface="Tahoma" panose="020B0604030504040204" pitchFamily="34" charset="0"/>
              </a:rPr>
              <a:t>);</a:t>
            </a:r>
            <a:endParaRPr lang="it-IT" sz="1600" kern="150" dirty="0">
              <a:effectLst/>
              <a:latin typeface="Times New Roman" panose="02020603050405020304" pitchFamily="18" charset="0"/>
              <a:ea typeface="Andale Sans UI"/>
              <a:cs typeface="Tahoma" panose="020B0604030504040204" pitchFamily="34" charset="0"/>
            </a:endParaRPr>
          </a:p>
          <a:p>
            <a:r>
              <a:rPr lang="it-IT" sz="1600" kern="150" dirty="0">
                <a:effectLst/>
                <a:latin typeface="Consolas" panose="020B0609020204030204" pitchFamily="49" charset="0"/>
                <a:ea typeface="Andale Sans UI"/>
                <a:cs typeface="Tahoma" panose="020B0604030504040204" pitchFamily="34" charset="0"/>
              </a:rPr>
              <a:t> </a:t>
            </a:r>
          </a:p>
          <a:p>
            <a:endParaRPr lang="it-IT" sz="1600" kern="150" dirty="0">
              <a:effectLst/>
              <a:latin typeface="Times New Roman" panose="02020603050405020304" pitchFamily="18" charset="0"/>
              <a:ea typeface="Andale Sans UI"/>
              <a:cs typeface="Tahoma" panose="020B0604030504040204" pitchFamily="34" charset="0"/>
            </a:endParaRPr>
          </a:p>
          <a:p>
            <a:r>
              <a:rPr lang="it-IT" sz="1600" kern="150" dirty="0">
                <a:effectLst/>
                <a:latin typeface="Consolas" panose="020B0609020204030204" pitchFamily="49" charset="0"/>
                <a:ea typeface="Andale Sans UI"/>
                <a:cs typeface="Tahoma" panose="020B0604030504040204" pitchFamily="34" charset="0"/>
              </a:rPr>
              <a:t>CREATE TABLE product (</a:t>
            </a:r>
            <a:endParaRPr lang="it-IT" sz="1600" kern="150" dirty="0">
              <a:effectLst/>
              <a:latin typeface="Times New Roman" panose="02020603050405020304" pitchFamily="18" charset="0"/>
              <a:ea typeface="Andale Sans UI"/>
              <a:cs typeface="Tahoma" panose="020B0604030504040204" pitchFamily="34" charset="0"/>
            </a:endParaRPr>
          </a:p>
          <a:p>
            <a:r>
              <a:rPr lang="it-IT" sz="1600" kern="150" dirty="0">
                <a:effectLst/>
                <a:latin typeface="Consolas" panose="020B0609020204030204" pitchFamily="49" charset="0"/>
                <a:ea typeface="Andale Sans UI"/>
                <a:cs typeface="Tahoma" panose="020B0604030504040204" pitchFamily="34" charset="0"/>
              </a:rPr>
              <a:t> </a:t>
            </a:r>
            <a:endParaRPr lang="it-IT" sz="1600" kern="150" dirty="0">
              <a:effectLst/>
              <a:latin typeface="Times New Roman" panose="02020603050405020304" pitchFamily="18" charset="0"/>
              <a:ea typeface="Andale Sans UI"/>
              <a:cs typeface="Tahoma" panose="020B0604030504040204" pitchFamily="34" charset="0"/>
            </a:endParaRPr>
          </a:p>
          <a:p>
            <a:r>
              <a:rPr lang="it-IT" sz="1600" kern="150" dirty="0">
                <a:effectLst/>
                <a:latin typeface="Consolas" panose="020B0609020204030204" pitchFamily="49" charset="0"/>
                <a:ea typeface="Andale Sans UI"/>
                <a:cs typeface="Tahoma" panose="020B0604030504040204" pitchFamily="34" charset="0"/>
              </a:rPr>
              <a:t>id </a:t>
            </a:r>
            <a:r>
              <a:rPr lang="it-IT" sz="1600" kern="150" dirty="0" err="1">
                <a:effectLst/>
                <a:latin typeface="Consolas" panose="020B0609020204030204" pitchFamily="49" charset="0"/>
                <a:ea typeface="Andale Sans UI"/>
                <a:cs typeface="Tahoma" panose="020B0604030504040204" pitchFamily="34" charset="0"/>
              </a:rPr>
              <a:t>int</a:t>
            </a:r>
            <a:r>
              <a:rPr lang="it-IT" sz="1600" kern="150" dirty="0">
                <a:effectLst/>
                <a:latin typeface="Consolas" panose="020B0609020204030204" pitchFamily="49" charset="0"/>
                <a:ea typeface="Andale Sans UI"/>
                <a:cs typeface="Tahoma" panose="020B0604030504040204" pitchFamily="34" charset="0"/>
              </a:rPr>
              <a:t> PRIMARY KEY NOT NULL AUTO_INCREMENT,</a:t>
            </a:r>
            <a:endParaRPr lang="it-IT" sz="1600" kern="150" dirty="0">
              <a:effectLst/>
              <a:latin typeface="Times New Roman" panose="02020603050405020304" pitchFamily="18" charset="0"/>
              <a:ea typeface="Andale Sans UI"/>
              <a:cs typeface="Tahoma" panose="020B0604030504040204" pitchFamily="34" charset="0"/>
            </a:endParaRPr>
          </a:p>
          <a:p>
            <a:r>
              <a:rPr lang="it-IT" sz="1600" kern="150" dirty="0">
                <a:effectLst/>
                <a:latin typeface="Consolas" panose="020B0609020204030204" pitchFamily="49" charset="0"/>
                <a:ea typeface="Andale Sans UI"/>
                <a:cs typeface="Tahoma" panose="020B0604030504040204" pitchFamily="34" charset="0"/>
              </a:rPr>
              <a:t>name </a:t>
            </a:r>
            <a:r>
              <a:rPr lang="it-IT" sz="1600" kern="150" dirty="0" err="1">
                <a:effectLst/>
                <a:latin typeface="Consolas" panose="020B0609020204030204" pitchFamily="49" charset="0"/>
                <a:ea typeface="Andale Sans UI"/>
                <a:cs typeface="Tahoma" panose="020B0604030504040204" pitchFamily="34" charset="0"/>
              </a:rPr>
              <a:t>varchar</a:t>
            </a:r>
            <a:r>
              <a:rPr lang="it-IT" sz="1600" kern="150" dirty="0">
                <a:effectLst/>
                <a:latin typeface="Consolas" panose="020B0609020204030204" pitchFamily="49" charset="0"/>
                <a:ea typeface="Andale Sans UI"/>
                <a:cs typeface="Tahoma" panose="020B0604030504040204" pitchFamily="34" charset="0"/>
              </a:rPr>
              <a:t>(32) NOT NULL,</a:t>
            </a:r>
            <a:endParaRPr lang="it-IT" sz="1600" kern="150" dirty="0">
              <a:effectLst/>
              <a:latin typeface="Times New Roman" panose="02020603050405020304" pitchFamily="18" charset="0"/>
              <a:ea typeface="Andale Sans UI"/>
              <a:cs typeface="Tahoma" panose="020B0604030504040204" pitchFamily="34" charset="0"/>
            </a:endParaRPr>
          </a:p>
          <a:p>
            <a:r>
              <a:rPr lang="it-IT" sz="1600" kern="150" dirty="0" err="1">
                <a:effectLst/>
                <a:latin typeface="Consolas" panose="020B0609020204030204" pitchFamily="49" charset="0"/>
                <a:ea typeface="Andale Sans UI"/>
                <a:cs typeface="Tahoma" panose="020B0604030504040204" pitchFamily="34" charset="0"/>
              </a:rPr>
              <a:t>pointsgiven</a:t>
            </a:r>
            <a:r>
              <a:rPr lang="it-IT" sz="1600" kern="150" dirty="0">
                <a:effectLst/>
                <a:latin typeface="Consolas" panose="020B0609020204030204" pitchFamily="49" charset="0"/>
                <a:ea typeface="Andale Sans UI"/>
                <a:cs typeface="Tahoma" panose="020B0604030504040204" pitchFamily="34" charset="0"/>
              </a:rPr>
              <a:t> </a:t>
            </a:r>
            <a:r>
              <a:rPr lang="it-IT" sz="1600" kern="150" dirty="0" err="1">
                <a:effectLst/>
                <a:latin typeface="Consolas" panose="020B0609020204030204" pitchFamily="49" charset="0"/>
                <a:ea typeface="Andale Sans UI"/>
                <a:cs typeface="Tahoma" panose="020B0604030504040204" pitchFamily="34" charset="0"/>
              </a:rPr>
              <a:t>int</a:t>
            </a:r>
            <a:r>
              <a:rPr lang="it-IT" sz="1600" kern="150" dirty="0">
                <a:effectLst/>
                <a:latin typeface="Consolas" panose="020B0609020204030204" pitchFamily="49" charset="0"/>
                <a:ea typeface="Andale Sans UI"/>
                <a:cs typeface="Tahoma" panose="020B0604030504040204" pitchFamily="34" charset="0"/>
              </a:rPr>
              <a:t>,</a:t>
            </a:r>
            <a:endParaRPr lang="it-IT" sz="1600" kern="150" dirty="0">
              <a:effectLst/>
              <a:latin typeface="Times New Roman" panose="02020603050405020304" pitchFamily="18" charset="0"/>
              <a:ea typeface="Andale Sans UI"/>
              <a:cs typeface="Tahoma" panose="020B0604030504040204" pitchFamily="34" charset="0"/>
            </a:endParaRPr>
          </a:p>
          <a:p>
            <a:r>
              <a:rPr lang="it-IT" sz="1600" kern="150" dirty="0">
                <a:effectLst/>
                <a:latin typeface="Consolas" panose="020B0609020204030204" pitchFamily="49" charset="0"/>
                <a:ea typeface="Andale Sans UI"/>
                <a:cs typeface="Tahoma" panose="020B0604030504040204" pitchFamily="34" charset="0"/>
              </a:rPr>
              <a:t>image MEDIUMBLOB,</a:t>
            </a:r>
            <a:endParaRPr lang="it-IT" sz="1600" kern="150" dirty="0">
              <a:effectLst/>
              <a:latin typeface="Times New Roman" panose="02020603050405020304" pitchFamily="18" charset="0"/>
              <a:ea typeface="Andale Sans UI"/>
              <a:cs typeface="Tahoma" panose="020B0604030504040204" pitchFamily="34" charset="0"/>
            </a:endParaRPr>
          </a:p>
          <a:p>
            <a:r>
              <a:rPr lang="it-IT" sz="1600" kern="150" dirty="0" err="1">
                <a:effectLst/>
                <a:latin typeface="Consolas" panose="020B0609020204030204" pitchFamily="49" charset="0"/>
                <a:ea typeface="Andale Sans UI"/>
                <a:cs typeface="Tahoma" panose="020B0604030504040204" pitchFamily="34" charset="0"/>
              </a:rPr>
              <a:t>PODdate</a:t>
            </a:r>
            <a:r>
              <a:rPr lang="it-IT" sz="1600" kern="150" dirty="0">
                <a:effectLst/>
                <a:latin typeface="Consolas" panose="020B0609020204030204" pitchFamily="49" charset="0"/>
                <a:ea typeface="Andale Sans UI"/>
                <a:cs typeface="Tahoma" panose="020B0604030504040204" pitchFamily="34" charset="0"/>
              </a:rPr>
              <a:t> date</a:t>
            </a:r>
            <a:endParaRPr lang="it-IT" sz="1600" kern="150" dirty="0">
              <a:effectLst/>
              <a:latin typeface="Times New Roman" panose="02020603050405020304" pitchFamily="18" charset="0"/>
              <a:ea typeface="Andale Sans UI"/>
              <a:cs typeface="Tahoma" panose="020B0604030504040204" pitchFamily="34" charset="0"/>
            </a:endParaRPr>
          </a:p>
          <a:p>
            <a:r>
              <a:rPr lang="it-IT" sz="1600" kern="150" dirty="0">
                <a:effectLst/>
                <a:latin typeface="Consolas" panose="020B0609020204030204" pitchFamily="49" charset="0"/>
                <a:ea typeface="Andale Sans UI"/>
                <a:cs typeface="Tahoma" panose="020B0604030504040204" pitchFamily="34" charset="0"/>
              </a:rPr>
              <a:t>);</a:t>
            </a:r>
            <a:endParaRPr lang="it-IT" sz="1600" kern="150" dirty="0">
              <a:effectLst/>
              <a:latin typeface="Times New Roman" panose="02020603050405020304" pitchFamily="18" charset="0"/>
              <a:ea typeface="Andale Sans UI"/>
              <a:cs typeface="Tahoma" panose="020B0604030504040204" pitchFamily="34" charset="0"/>
            </a:endParaRPr>
          </a:p>
          <a:p>
            <a:endParaRPr lang="it-IT" dirty="0"/>
          </a:p>
        </p:txBody>
      </p:sp>
    </p:spTree>
    <p:extLst>
      <p:ext uri="{BB962C8B-B14F-4D97-AF65-F5344CB8AC3E}">
        <p14:creationId xmlns:p14="http://schemas.microsoft.com/office/powerpoint/2010/main" val="1984781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DA81D45-9CE7-4C13-8423-BEFC113E3FA6}"/>
              </a:ext>
            </a:extLst>
          </p:cNvPr>
          <p:cNvSpPr>
            <a:spLocks noGrp="1"/>
          </p:cNvSpPr>
          <p:nvPr>
            <p:ph idx="4294967295"/>
          </p:nvPr>
        </p:nvSpPr>
        <p:spPr>
          <a:xfrm>
            <a:off x="0" y="0"/>
            <a:ext cx="12192000" cy="6386731"/>
          </a:xfrm>
        </p:spPr>
        <p:txBody>
          <a:bodyPr>
            <a:normAutofit fontScale="40000" lnSpcReduction="20000"/>
          </a:bodyPr>
          <a:lstStyle/>
          <a:p>
            <a:pPr marL="292608" lvl="1" indent="0">
              <a:buNone/>
            </a:pPr>
            <a:endParaRPr lang="it-IT" sz="4000" kern="150" dirty="0">
              <a:effectLst/>
              <a:latin typeface="Consolas" panose="020B0609020204030204" pitchFamily="49" charset="0"/>
              <a:ea typeface="Andale Sans UI"/>
              <a:cs typeface="Tahoma" panose="020B0604030504040204" pitchFamily="34" charset="0"/>
            </a:endParaRPr>
          </a:p>
          <a:p>
            <a:pPr marL="292608" lvl="1" indent="0">
              <a:buNone/>
            </a:pPr>
            <a:r>
              <a:rPr lang="it-IT" sz="4000" kern="150" dirty="0">
                <a:effectLst/>
                <a:latin typeface="Consolas" panose="020B0609020204030204" pitchFamily="49" charset="0"/>
                <a:ea typeface="Andale Sans UI"/>
                <a:cs typeface="Tahoma" panose="020B0604030504040204" pitchFamily="34" charset="0"/>
              </a:rPr>
              <a:t>CREATE TABLE </a:t>
            </a:r>
            <a:r>
              <a:rPr lang="it-IT" sz="4000" kern="150" dirty="0" err="1">
                <a:effectLst/>
                <a:latin typeface="Consolas" panose="020B0609020204030204" pitchFamily="49" charset="0"/>
                <a:ea typeface="Andale Sans UI"/>
                <a:cs typeface="Tahoma" panose="020B0604030504040204" pitchFamily="34" charset="0"/>
              </a:rPr>
              <a:t>administrator</a:t>
            </a:r>
            <a:r>
              <a:rPr lang="it-IT" sz="4000" kern="150" dirty="0">
                <a:effectLst/>
                <a:latin typeface="Consolas" panose="020B0609020204030204" pitchFamily="49" charset="0"/>
                <a:ea typeface="Andale Sans UI"/>
                <a:cs typeface="Tahoma" panose="020B0604030504040204" pitchFamily="34" charset="0"/>
              </a:rPr>
              <a:t> (</a:t>
            </a:r>
            <a:endParaRPr lang="it-IT" sz="4000" kern="150" dirty="0">
              <a:effectLst/>
              <a:latin typeface="Times New Roman" panose="02020603050405020304" pitchFamily="18" charset="0"/>
              <a:ea typeface="Andale Sans UI"/>
              <a:cs typeface="Tahoma" panose="020B0604030504040204" pitchFamily="34" charset="0"/>
            </a:endParaRPr>
          </a:p>
          <a:p>
            <a:pPr marL="292608" lvl="1" indent="0">
              <a:buNone/>
            </a:pPr>
            <a:endParaRPr lang="it-IT" sz="4000" kern="150" dirty="0">
              <a:effectLst/>
              <a:latin typeface="Times New Roman" panose="02020603050405020304" pitchFamily="18" charset="0"/>
              <a:ea typeface="Andale Sans UI"/>
              <a:cs typeface="Tahoma" panose="020B0604030504040204" pitchFamily="34" charset="0"/>
            </a:endParaRPr>
          </a:p>
          <a:p>
            <a:pPr marL="292608" lvl="1" indent="0">
              <a:buNone/>
            </a:pPr>
            <a:r>
              <a:rPr lang="it-IT" sz="4000" kern="150" dirty="0">
                <a:effectLst/>
                <a:latin typeface="Consolas" panose="020B0609020204030204" pitchFamily="49" charset="0"/>
                <a:ea typeface="Andale Sans UI"/>
                <a:cs typeface="Tahoma" panose="020B0604030504040204" pitchFamily="34" charset="0"/>
              </a:rPr>
              <a:t>id </a:t>
            </a:r>
            <a:r>
              <a:rPr lang="it-IT" sz="4000" kern="150" dirty="0" err="1">
                <a:effectLst/>
                <a:latin typeface="Consolas" panose="020B0609020204030204" pitchFamily="49" charset="0"/>
                <a:ea typeface="Andale Sans UI"/>
                <a:cs typeface="Tahoma" panose="020B0604030504040204" pitchFamily="34" charset="0"/>
              </a:rPr>
              <a:t>int</a:t>
            </a:r>
            <a:r>
              <a:rPr lang="it-IT" sz="4000" kern="150" dirty="0">
                <a:effectLst/>
                <a:latin typeface="Consolas" panose="020B0609020204030204" pitchFamily="49" charset="0"/>
                <a:ea typeface="Andale Sans UI"/>
                <a:cs typeface="Tahoma" panose="020B0604030504040204" pitchFamily="34" charset="0"/>
              </a:rPr>
              <a:t> PRIMARY KEY NOT NULL AUTO_INCREMENT,</a:t>
            </a:r>
            <a:endParaRPr lang="it-IT" sz="4000" kern="150" dirty="0">
              <a:effectLst/>
              <a:latin typeface="Times New Roman" panose="02020603050405020304" pitchFamily="18" charset="0"/>
              <a:ea typeface="Andale Sans UI"/>
              <a:cs typeface="Tahoma" panose="020B0604030504040204" pitchFamily="34" charset="0"/>
            </a:endParaRPr>
          </a:p>
          <a:p>
            <a:pPr marL="292608" lvl="1" indent="0">
              <a:buNone/>
            </a:pPr>
            <a:r>
              <a:rPr lang="it-IT" sz="4000" kern="150" dirty="0">
                <a:effectLst/>
                <a:latin typeface="Consolas" panose="020B0609020204030204" pitchFamily="49" charset="0"/>
                <a:ea typeface="Andale Sans UI"/>
                <a:cs typeface="Tahoma" panose="020B0604030504040204" pitchFamily="34" charset="0"/>
              </a:rPr>
              <a:t>username </a:t>
            </a:r>
            <a:r>
              <a:rPr lang="it-IT" sz="4000" kern="150" dirty="0" err="1">
                <a:effectLst/>
                <a:latin typeface="Consolas" panose="020B0609020204030204" pitchFamily="49" charset="0"/>
                <a:ea typeface="Andale Sans UI"/>
                <a:cs typeface="Tahoma" panose="020B0604030504040204" pitchFamily="34" charset="0"/>
              </a:rPr>
              <a:t>varchar</a:t>
            </a:r>
            <a:r>
              <a:rPr lang="it-IT" sz="4000" kern="150" dirty="0">
                <a:effectLst/>
                <a:latin typeface="Consolas" panose="020B0609020204030204" pitchFamily="49" charset="0"/>
                <a:ea typeface="Andale Sans UI"/>
                <a:cs typeface="Tahoma" panose="020B0604030504040204" pitchFamily="34" charset="0"/>
              </a:rPr>
              <a:t>(32) NOT NULL UNIQUE,</a:t>
            </a:r>
            <a:endParaRPr lang="it-IT" sz="4000" kern="150" dirty="0">
              <a:effectLst/>
              <a:latin typeface="Times New Roman" panose="02020603050405020304" pitchFamily="18" charset="0"/>
              <a:ea typeface="Andale Sans UI"/>
              <a:cs typeface="Tahoma" panose="020B0604030504040204" pitchFamily="34" charset="0"/>
            </a:endParaRPr>
          </a:p>
          <a:p>
            <a:pPr marL="292608" lvl="1" indent="0">
              <a:buNone/>
            </a:pPr>
            <a:r>
              <a:rPr lang="it-IT" sz="4000" kern="150" dirty="0" err="1">
                <a:effectLst/>
                <a:latin typeface="Consolas" panose="020B0609020204030204" pitchFamily="49" charset="0"/>
                <a:ea typeface="Andale Sans UI"/>
                <a:cs typeface="Tahoma" panose="020B0604030504040204" pitchFamily="34" charset="0"/>
              </a:rPr>
              <a:t>pwd</a:t>
            </a:r>
            <a:r>
              <a:rPr lang="it-IT" sz="4000" kern="150" dirty="0">
                <a:effectLst/>
                <a:latin typeface="Consolas" panose="020B0609020204030204" pitchFamily="49" charset="0"/>
                <a:ea typeface="Andale Sans UI"/>
                <a:cs typeface="Tahoma" panose="020B0604030504040204" pitchFamily="34" charset="0"/>
              </a:rPr>
              <a:t> </a:t>
            </a:r>
            <a:r>
              <a:rPr lang="it-IT" sz="4000" kern="150" dirty="0" err="1">
                <a:effectLst/>
                <a:latin typeface="Consolas" panose="020B0609020204030204" pitchFamily="49" charset="0"/>
                <a:ea typeface="Andale Sans UI"/>
                <a:cs typeface="Tahoma" panose="020B0604030504040204" pitchFamily="34" charset="0"/>
              </a:rPr>
              <a:t>varchar</a:t>
            </a:r>
            <a:r>
              <a:rPr lang="it-IT" sz="4000" kern="150" dirty="0">
                <a:effectLst/>
                <a:latin typeface="Consolas" panose="020B0609020204030204" pitchFamily="49" charset="0"/>
                <a:ea typeface="Andale Sans UI"/>
                <a:cs typeface="Tahoma" panose="020B0604030504040204" pitchFamily="34" charset="0"/>
              </a:rPr>
              <a:t>(32) NOT NULL,</a:t>
            </a:r>
            <a:endParaRPr lang="it-IT" sz="4000" kern="150" dirty="0">
              <a:effectLst/>
              <a:latin typeface="Times New Roman" panose="02020603050405020304" pitchFamily="18" charset="0"/>
              <a:ea typeface="Andale Sans UI"/>
              <a:cs typeface="Tahoma" panose="020B0604030504040204" pitchFamily="34" charset="0"/>
            </a:endParaRPr>
          </a:p>
          <a:p>
            <a:pPr marL="292608" lvl="1" indent="0">
              <a:buNone/>
            </a:pPr>
            <a:r>
              <a:rPr lang="it-IT" sz="4000" kern="150" dirty="0">
                <a:effectLst/>
                <a:latin typeface="Consolas" panose="020B0609020204030204" pitchFamily="49" charset="0"/>
                <a:ea typeface="Andale Sans UI"/>
                <a:cs typeface="Tahoma" panose="020B0604030504040204" pitchFamily="34" charset="0"/>
              </a:rPr>
              <a:t>email </a:t>
            </a:r>
            <a:r>
              <a:rPr lang="it-IT" sz="4000" kern="150" dirty="0" err="1">
                <a:effectLst/>
                <a:latin typeface="Consolas" panose="020B0609020204030204" pitchFamily="49" charset="0"/>
                <a:ea typeface="Andale Sans UI"/>
                <a:cs typeface="Tahoma" panose="020B0604030504040204" pitchFamily="34" charset="0"/>
              </a:rPr>
              <a:t>varchar</a:t>
            </a:r>
            <a:r>
              <a:rPr lang="it-IT" sz="4000" kern="150" dirty="0">
                <a:effectLst/>
                <a:latin typeface="Consolas" panose="020B0609020204030204" pitchFamily="49" charset="0"/>
                <a:ea typeface="Andale Sans UI"/>
                <a:cs typeface="Tahoma" panose="020B0604030504040204" pitchFamily="34" charset="0"/>
              </a:rPr>
              <a:t>(32) NOT NULL UNIQUE</a:t>
            </a:r>
            <a:endParaRPr lang="it-IT" sz="4000" kern="150" dirty="0">
              <a:effectLst/>
              <a:latin typeface="Times New Roman" panose="02020603050405020304" pitchFamily="18" charset="0"/>
              <a:ea typeface="Andale Sans UI"/>
              <a:cs typeface="Tahoma" panose="020B0604030504040204" pitchFamily="34" charset="0"/>
            </a:endParaRPr>
          </a:p>
          <a:p>
            <a:pPr marL="292608" lvl="1" indent="0">
              <a:buNone/>
            </a:pPr>
            <a:endParaRPr lang="it-IT" sz="4000" kern="150" dirty="0">
              <a:effectLst/>
              <a:latin typeface="Times New Roman" panose="02020603050405020304" pitchFamily="18" charset="0"/>
              <a:ea typeface="Andale Sans UI"/>
              <a:cs typeface="Tahoma" panose="020B0604030504040204" pitchFamily="34" charset="0"/>
            </a:endParaRPr>
          </a:p>
          <a:p>
            <a:pPr marL="292608" lvl="1" indent="0">
              <a:buNone/>
            </a:pPr>
            <a:r>
              <a:rPr lang="it-IT" sz="4000" kern="150" dirty="0">
                <a:effectLst/>
                <a:latin typeface="Consolas" panose="020B0609020204030204" pitchFamily="49" charset="0"/>
                <a:ea typeface="Andale Sans UI"/>
                <a:cs typeface="Tahoma" panose="020B0604030504040204" pitchFamily="34" charset="0"/>
              </a:rPr>
              <a:t>);</a:t>
            </a:r>
          </a:p>
          <a:p>
            <a:pPr marL="292608" lvl="1" indent="0">
              <a:buNone/>
            </a:pPr>
            <a:endParaRPr lang="it-IT" sz="4000" kern="150" dirty="0">
              <a:effectLst/>
              <a:latin typeface="Consolas" panose="020B0609020204030204" pitchFamily="49" charset="0"/>
              <a:ea typeface="Andale Sans UI"/>
              <a:cs typeface="Tahoma" panose="020B0604030504040204" pitchFamily="34" charset="0"/>
            </a:endParaRPr>
          </a:p>
          <a:p>
            <a:pPr marL="292608" lvl="1" indent="0">
              <a:buNone/>
            </a:pPr>
            <a:endParaRPr lang="it-IT" sz="4000" kern="150" dirty="0">
              <a:latin typeface="Consolas" panose="020B0609020204030204" pitchFamily="49" charset="0"/>
              <a:ea typeface="Andale Sans UI"/>
              <a:cs typeface="Tahoma" panose="020B0604030504040204" pitchFamily="34" charset="0"/>
            </a:endParaRPr>
          </a:p>
          <a:p>
            <a:pPr marL="292608" lvl="1" indent="0">
              <a:buNone/>
            </a:pPr>
            <a:r>
              <a:rPr lang="it-IT" sz="4000" kern="150" dirty="0">
                <a:effectLst/>
                <a:latin typeface="Consolas" panose="020B0609020204030204" pitchFamily="49" charset="0"/>
                <a:ea typeface="Andale Sans UI"/>
                <a:cs typeface="Tahoma" panose="020B0604030504040204" pitchFamily="34" charset="0"/>
              </a:rPr>
              <a:t>CREATE TABLE session (</a:t>
            </a:r>
            <a:endParaRPr lang="it-IT" sz="4000" kern="150" dirty="0">
              <a:effectLst/>
              <a:latin typeface="Times New Roman" panose="02020603050405020304" pitchFamily="18" charset="0"/>
              <a:ea typeface="Andale Sans UI"/>
              <a:cs typeface="Tahoma" panose="020B0604030504040204" pitchFamily="34" charset="0"/>
            </a:endParaRPr>
          </a:p>
          <a:p>
            <a:pPr marL="292608" lvl="1" indent="0">
              <a:buNone/>
            </a:pPr>
            <a:r>
              <a:rPr lang="it-IT" sz="4000" kern="150" dirty="0">
                <a:effectLst/>
                <a:latin typeface="Consolas" panose="020B0609020204030204" pitchFamily="49" charset="0"/>
                <a:ea typeface="Andale Sans UI"/>
                <a:cs typeface="Tahoma" panose="020B0604030504040204" pitchFamily="34" charset="0"/>
              </a:rPr>
              <a:t> </a:t>
            </a:r>
            <a:endParaRPr lang="it-IT" sz="4000" kern="150" dirty="0">
              <a:effectLst/>
              <a:latin typeface="Times New Roman" panose="02020603050405020304" pitchFamily="18" charset="0"/>
              <a:ea typeface="Andale Sans UI"/>
              <a:cs typeface="Tahoma" panose="020B0604030504040204" pitchFamily="34" charset="0"/>
            </a:endParaRPr>
          </a:p>
          <a:p>
            <a:pPr marL="292608" lvl="1" indent="0">
              <a:buNone/>
            </a:pPr>
            <a:r>
              <a:rPr lang="it-IT" sz="4000" kern="150" dirty="0">
                <a:effectLst/>
                <a:latin typeface="Consolas" panose="020B0609020204030204" pitchFamily="49" charset="0"/>
                <a:ea typeface="Andale Sans UI"/>
                <a:cs typeface="Tahoma" panose="020B0604030504040204" pitchFamily="34" charset="0"/>
              </a:rPr>
              <a:t>id </a:t>
            </a:r>
            <a:r>
              <a:rPr lang="it-IT" sz="4000" kern="150" dirty="0" err="1">
                <a:effectLst/>
                <a:latin typeface="Consolas" panose="020B0609020204030204" pitchFamily="49" charset="0"/>
                <a:ea typeface="Andale Sans UI"/>
                <a:cs typeface="Tahoma" panose="020B0604030504040204" pitchFamily="34" charset="0"/>
              </a:rPr>
              <a:t>int</a:t>
            </a:r>
            <a:r>
              <a:rPr lang="it-IT" sz="4000" kern="150" dirty="0">
                <a:effectLst/>
                <a:latin typeface="Consolas" panose="020B0609020204030204" pitchFamily="49" charset="0"/>
                <a:ea typeface="Andale Sans UI"/>
                <a:cs typeface="Tahoma" panose="020B0604030504040204" pitchFamily="34" charset="0"/>
              </a:rPr>
              <a:t> PRIMARY KEY NOT NULL AUTO_INCREMENT,</a:t>
            </a:r>
            <a:endParaRPr lang="it-IT" sz="4000" kern="150" dirty="0">
              <a:effectLst/>
              <a:latin typeface="Times New Roman" panose="02020603050405020304" pitchFamily="18" charset="0"/>
              <a:ea typeface="Andale Sans UI"/>
              <a:cs typeface="Tahoma" panose="020B0604030504040204" pitchFamily="34" charset="0"/>
            </a:endParaRPr>
          </a:p>
          <a:p>
            <a:pPr marL="292608" lvl="1" indent="0">
              <a:buNone/>
            </a:pPr>
            <a:r>
              <a:rPr lang="it-IT" sz="4000" kern="150" dirty="0" err="1">
                <a:effectLst/>
                <a:latin typeface="Consolas" panose="020B0609020204030204" pitchFamily="49" charset="0"/>
                <a:ea typeface="Andale Sans UI"/>
                <a:cs typeface="Tahoma" panose="020B0604030504040204" pitchFamily="34" charset="0"/>
              </a:rPr>
              <a:t>player_id</a:t>
            </a:r>
            <a:r>
              <a:rPr lang="it-IT" sz="4000" kern="150" dirty="0">
                <a:effectLst/>
                <a:latin typeface="Consolas" panose="020B0609020204030204" pitchFamily="49" charset="0"/>
                <a:ea typeface="Andale Sans UI"/>
                <a:cs typeface="Tahoma" panose="020B0604030504040204" pitchFamily="34" charset="0"/>
              </a:rPr>
              <a:t> </a:t>
            </a:r>
            <a:r>
              <a:rPr lang="it-IT" sz="4000" kern="150" dirty="0" err="1">
                <a:effectLst/>
                <a:latin typeface="Consolas" panose="020B0609020204030204" pitchFamily="49" charset="0"/>
                <a:ea typeface="Andale Sans UI"/>
                <a:cs typeface="Tahoma" panose="020B0604030504040204" pitchFamily="34" charset="0"/>
              </a:rPr>
              <a:t>int</a:t>
            </a:r>
            <a:r>
              <a:rPr lang="it-IT" sz="4000" kern="150" dirty="0">
                <a:effectLst/>
                <a:latin typeface="Consolas" panose="020B0609020204030204" pitchFamily="49" charset="0"/>
                <a:ea typeface="Andale Sans UI"/>
                <a:cs typeface="Tahoma" panose="020B0604030504040204" pitchFamily="34" charset="0"/>
              </a:rPr>
              <a:t> NOT NULL,</a:t>
            </a:r>
            <a:endParaRPr lang="it-IT" sz="4000" kern="150" dirty="0">
              <a:effectLst/>
              <a:latin typeface="Times New Roman" panose="02020603050405020304" pitchFamily="18" charset="0"/>
              <a:ea typeface="Andale Sans UI"/>
              <a:cs typeface="Tahoma" panose="020B0604030504040204" pitchFamily="34" charset="0"/>
            </a:endParaRPr>
          </a:p>
          <a:p>
            <a:pPr marL="292608" lvl="1" indent="0">
              <a:buNone/>
            </a:pPr>
            <a:r>
              <a:rPr lang="it-IT" sz="4000" kern="150" dirty="0" err="1">
                <a:effectLst/>
                <a:latin typeface="Consolas" panose="020B0609020204030204" pitchFamily="49" charset="0"/>
                <a:ea typeface="Andale Sans UI"/>
                <a:cs typeface="Tahoma" panose="020B0604030504040204" pitchFamily="34" charset="0"/>
              </a:rPr>
              <a:t>logdate</a:t>
            </a:r>
            <a:r>
              <a:rPr lang="it-IT" sz="4000" kern="150" dirty="0">
                <a:effectLst/>
                <a:latin typeface="Consolas" panose="020B0609020204030204" pitchFamily="49" charset="0"/>
                <a:ea typeface="Andale Sans UI"/>
                <a:cs typeface="Tahoma" panose="020B0604030504040204" pitchFamily="34" charset="0"/>
              </a:rPr>
              <a:t> DATE,</a:t>
            </a:r>
            <a:endParaRPr lang="it-IT" sz="4000" kern="150" dirty="0">
              <a:effectLst/>
              <a:latin typeface="Times New Roman" panose="02020603050405020304" pitchFamily="18" charset="0"/>
              <a:ea typeface="Andale Sans UI"/>
              <a:cs typeface="Tahoma" panose="020B0604030504040204" pitchFamily="34" charset="0"/>
            </a:endParaRPr>
          </a:p>
          <a:p>
            <a:pPr marL="292608" lvl="1" indent="0">
              <a:buNone/>
            </a:pPr>
            <a:r>
              <a:rPr lang="it-IT" sz="4000" kern="150" dirty="0" err="1">
                <a:effectLst/>
                <a:latin typeface="Consolas" panose="020B0609020204030204" pitchFamily="49" charset="0"/>
                <a:ea typeface="Andale Sans UI"/>
                <a:cs typeface="Tahoma" panose="020B0604030504040204" pitchFamily="34" charset="0"/>
              </a:rPr>
              <a:t>logtime</a:t>
            </a:r>
            <a:r>
              <a:rPr lang="it-IT" sz="4000" kern="150" dirty="0">
                <a:effectLst/>
                <a:latin typeface="Consolas" panose="020B0609020204030204" pitchFamily="49" charset="0"/>
                <a:ea typeface="Andale Sans UI"/>
                <a:cs typeface="Tahoma" panose="020B0604030504040204" pitchFamily="34" charset="0"/>
              </a:rPr>
              <a:t> TIME,</a:t>
            </a:r>
            <a:endParaRPr lang="it-IT" sz="4000" kern="150" dirty="0">
              <a:effectLst/>
              <a:latin typeface="Times New Roman" panose="02020603050405020304" pitchFamily="18" charset="0"/>
              <a:ea typeface="Andale Sans UI"/>
              <a:cs typeface="Tahoma" panose="020B0604030504040204" pitchFamily="34" charset="0"/>
            </a:endParaRPr>
          </a:p>
          <a:p>
            <a:pPr marL="292608" lvl="1" indent="0">
              <a:buNone/>
            </a:pPr>
            <a:r>
              <a:rPr lang="it-IT" sz="4000" kern="150" dirty="0" err="1">
                <a:effectLst/>
                <a:latin typeface="Consolas" panose="020B0609020204030204" pitchFamily="49" charset="0"/>
                <a:ea typeface="Andale Sans UI"/>
                <a:cs typeface="Tahoma" panose="020B0604030504040204" pitchFamily="34" charset="0"/>
              </a:rPr>
              <a:t>hascancelled</a:t>
            </a:r>
            <a:r>
              <a:rPr lang="it-IT" sz="4000" kern="150" dirty="0">
                <a:effectLst/>
                <a:latin typeface="Consolas" panose="020B0609020204030204" pitchFamily="49" charset="0"/>
                <a:ea typeface="Andale Sans UI"/>
                <a:cs typeface="Tahoma" panose="020B0604030504040204" pitchFamily="34" charset="0"/>
              </a:rPr>
              <a:t> BOOLEAN,</a:t>
            </a:r>
            <a:endParaRPr lang="it-IT" sz="4000" kern="150" dirty="0">
              <a:effectLst/>
              <a:latin typeface="Times New Roman" panose="02020603050405020304" pitchFamily="18" charset="0"/>
              <a:ea typeface="Andale Sans UI"/>
              <a:cs typeface="Tahoma" panose="020B0604030504040204" pitchFamily="34" charset="0"/>
            </a:endParaRPr>
          </a:p>
          <a:p>
            <a:pPr marL="292608" lvl="1" indent="0">
              <a:buNone/>
            </a:pPr>
            <a:r>
              <a:rPr lang="it-IT" sz="4000" kern="150" dirty="0">
                <a:effectLst/>
                <a:latin typeface="Consolas" panose="020B0609020204030204" pitchFamily="49" charset="0"/>
                <a:ea typeface="Andale Sans UI"/>
                <a:cs typeface="Tahoma" panose="020B0604030504040204" pitchFamily="34" charset="0"/>
              </a:rPr>
              <a:t>CONSTRAINT FOREIGN KEY (</a:t>
            </a:r>
            <a:r>
              <a:rPr lang="it-IT" sz="4000" kern="150" dirty="0" err="1">
                <a:effectLst/>
                <a:latin typeface="Consolas" panose="020B0609020204030204" pitchFamily="49" charset="0"/>
                <a:ea typeface="Andale Sans UI"/>
                <a:cs typeface="Tahoma" panose="020B0604030504040204" pitchFamily="34" charset="0"/>
              </a:rPr>
              <a:t>player_id</a:t>
            </a:r>
            <a:r>
              <a:rPr lang="it-IT" sz="4000" kern="150" dirty="0">
                <a:effectLst/>
                <a:latin typeface="Consolas" panose="020B0609020204030204" pitchFamily="49" charset="0"/>
                <a:ea typeface="Andale Sans UI"/>
                <a:cs typeface="Tahoma" panose="020B0604030504040204" pitchFamily="34" charset="0"/>
              </a:rPr>
              <a:t>) REFERENCES player(id) ON DELETE CASCADE ON UPDATE CASCADE</a:t>
            </a:r>
            <a:endParaRPr lang="it-IT" sz="4000" kern="150" dirty="0">
              <a:effectLst/>
              <a:latin typeface="Times New Roman" panose="02020603050405020304" pitchFamily="18" charset="0"/>
              <a:ea typeface="Andale Sans UI"/>
              <a:cs typeface="Tahoma" panose="020B0604030504040204" pitchFamily="34" charset="0"/>
            </a:endParaRPr>
          </a:p>
          <a:p>
            <a:pPr marL="292608" lvl="1" indent="0">
              <a:buNone/>
            </a:pPr>
            <a:r>
              <a:rPr lang="it-IT" sz="4000" kern="150" dirty="0">
                <a:effectLst/>
                <a:latin typeface="Consolas" panose="020B0609020204030204" pitchFamily="49" charset="0"/>
                <a:ea typeface="Andale Sans UI"/>
                <a:cs typeface="Tahoma" panose="020B0604030504040204" pitchFamily="34" charset="0"/>
              </a:rPr>
              <a:t> </a:t>
            </a:r>
            <a:endParaRPr lang="it-IT" sz="4000" kern="150" dirty="0">
              <a:effectLst/>
              <a:latin typeface="Times New Roman" panose="02020603050405020304" pitchFamily="18" charset="0"/>
              <a:ea typeface="Andale Sans UI"/>
              <a:cs typeface="Tahoma" panose="020B0604030504040204" pitchFamily="34" charset="0"/>
            </a:endParaRPr>
          </a:p>
          <a:p>
            <a:pPr marL="292608" lvl="1" indent="0">
              <a:buNone/>
            </a:pPr>
            <a:r>
              <a:rPr lang="it-IT" sz="4000" kern="150" dirty="0">
                <a:effectLst/>
                <a:latin typeface="Consolas" panose="020B0609020204030204" pitchFamily="49" charset="0"/>
                <a:ea typeface="Andale Sans UI"/>
                <a:cs typeface="Tahoma" panose="020B0604030504040204" pitchFamily="34" charset="0"/>
              </a:rPr>
              <a:t>);</a:t>
            </a:r>
            <a:endParaRPr lang="it-IT" sz="4000" kern="150" dirty="0">
              <a:effectLst/>
              <a:latin typeface="Times New Roman" panose="02020603050405020304" pitchFamily="18" charset="0"/>
              <a:ea typeface="Andale Sans UI"/>
              <a:cs typeface="Tahoma" panose="020B0604030504040204" pitchFamily="34" charset="0"/>
            </a:endParaRPr>
          </a:p>
          <a:p>
            <a:pPr marL="0" indent="0">
              <a:buNone/>
            </a:pPr>
            <a:endParaRPr lang="it-IT" sz="1400" kern="150" dirty="0">
              <a:effectLst/>
              <a:latin typeface="Times New Roman" panose="02020603050405020304" pitchFamily="18" charset="0"/>
              <a:ea typeface="Andale Sans UI"/>
              <a:cs typeface="Tahoma" panose="020B0604030504040204" pitchFamily="34" charset="0"/>
            </a:endParaRPr>
          </a:p>
        </p:txBody>
      </p:sp>
      <p:sp>
        <p:nvSpPr>
          <p:cNvPr id="4" name="Rettangolo 3">
            <a:extLst>
              <a:ext uri="{FF2B5EF4-FFF2-40B4-BE49-F238E27FC236}">
                <a16:creationId xmlns:a16="http://schemas.microsoft.com/office/drawing/2014/main" id="{61D90461-6489-4810-88C0-044B809A0C59}"/>
              </a:ext>
            </a:extLst>
          </p:cNvPr>
          <p:cNvSpPr/>
          <p:nvPr/>
        </p:nvSpPr>
        <p:spPr>
          <a:xfrm>
            <a:off x="7143413" y="2967438"/>
            <a:ext cx="3979572" cy="1375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8D3B9455-0F61-4F80-9D11-52F3087DD7D3}"/>
              </a:ext>
            </a:extLst>
          </p:cNvPr>
          <p:cNvSpPr txBox="1"/>
          <p:nvPr/>
        </p:nvSpPr>
        <p:spPr>
          <a:xfrm>
            <a:off x="7201368" y="3089787"/>
            <a:ext cx="3808304" cy="1200329"/>
          </a:xfrm>
          <a:prstGeom prst="rect">
            <a:avLst/>
          </a:prstGeom>
          <a:noFill/>
        </p:spPr>
        <p:txBody>
          <a:bodyPr wrap="square" rtlCol="0">
            <a:spAutoFit/>
          </a:bodyPr>
          <a:lstStyle/>
          <a:p>
            <a:r>
              <a:rPr lang="it-IT" dirty="0" err="1"/>
              <a:t>When</a:t>
            </a:r>
            <a:r>
              <a:rPr lang="it-IT" dirty="0"/>
              <a:t> a player </a:t>
            </a:r>
            <a:r>
              <a:rPr lang="it-IT" dirty="0" err="1"/>
              <a:t>decides</a:t>
            </a:r>
            <a:r>
              <a:rPr lang="it-IT" dirty="0"/>
              <a:t> to </a:t>
            </a:r>
            <a:r>
              <a:rPr lang="it-IT" dirty="0" err="1"/>
              <a:t>cancel</a:t>
            </a:r>
            <a:r>
              <a:rPr lang="it-IT" dirty="0"/>
              <a:t> the </a:t>
            </a:r>
            <a:r>
              <a:rPr lang="it-IT" dirty="0" err="1"/>
              <a:t>questionnaire</a:t>
            </a:r>
            <a:r>
              <a:rPr lang="it-IT" dirty="0"/>
              <a:t> </a:t>
            </a:r>
            <a:r>
              <a:rPr lang="it-IT" dirty="0" err="1"/>
              <a:t>without</a:t>
            </a:r>
            <a:r>
              <a:rPr lang="it-IT" dirty="0"/>
              <a:t> </a:t>
            </a:r>
            <a:r>
              <a:rPr lang="it-IT" dirty="0" err="1"/>
              <a:t>submitting</a:t>
            </a:r>
            <a:r>
              <a:rPr lang="it-IT" dirty="0"/>
              <a:t> </a:t>
            </a:r>
            <a:r>
              <a:rPr lang="it-IT" dirty="0" err="1"/>
              <a:t>it</a:t>
            </a:r>
            <a:r>
              <a:rPr lang="it-IT" dirty="0"/>
              <a:t>, the </a:t>
            </a:r>
            <a:r>
              <a:rPr lang="it-IT" dirty="0" err="1"/>
              <a:t>value</a:t>
            </a:r>
            <a:r>
              <a:rPr lang="it-IT" dirty="0"/>
              <a:t> </a:t>
            </a:r>
            <a:r>
              <a:rPr lang="it-IT" dirty="0" err="1"/>
              <a:t>hascancelled</a:t>
            </a:r>
            <a:r>
              <a:rPr lang="it-IT" dirty="0"/>
              <a:t> </a:t>
            </a:r>
            <a:r>
              <a:rPr lang="it-IT" dirty="0" err="1"/>
              <a:t>is</a:t>
            </a:r>
            <a:r>
              <a:rPr lang="it-IT" dirty="0"/>
              <a:t> set to TRUE for </a:t>
            </a:r>
            <a:r>
              <a:rPr lang="it-IT" dirty="0" err="1"/>
              <a:t>his</a:t>
            </a:r>
            <a:r>
              <a:rPr lang="it-IT" dirty="0"/>
              <a:t>/</a:t>
            </a:r>
            <a:r>
              <a:rPr lang="it-IT" dirty="0" err="1"/>
              <a:t>her</a:t>
            </a:r>
            <a:r>
              <a:rPr lang="it-IT" dirty="0"/>
              <a:t> </a:t>
            </a:r>
            <a:r>
              <a:rPr lang="it-IT" dirty="0" err="1"/>
              <a:t>current</a:t>
            </a:r>
            <a:r>
              <a:rPr lang="it-IT" dirty="0"/>
              <a:t> session.</a:t>
            </a:r>
          </a:p>
        </p:txBody>
      </p:sp>
    </p:spTree>
    <p:extLst>
      <p:ext uri="{BB962C8B-B14F-4D97-AF65-F5344CB8AC3E}">
        <p14:creationId xmlns:p14="http://schemas.microsoft.com/office/powerpoint/2010/main" val="1529540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885D80F-B6B1-4638-867D-761684DBE3C1}"/>
              </a:ext>
            </a:extLst>
          </p:cNvPr>
          <p:cNvSpPr>
            <a:spLocks noGrp="1"/>
          </p:cNvSpPr>
          <p:nvPr>
            <p:ph idx="4294967295"/>
          </p:nvPr>
        </p:nvSpPr>
        <p:spPr>
          <a:xfrm>
            <a:off x="281354" y="312264"/>
            <a:ext cx="5126038" cy="5830887"/>
          </a:xfrm>
        </p:spPr>
        <p:txBody>
          <a:bodyPr/>
          <a:lstStyle/>
          <a:p>
            <a:pPr marL="0" indent="0">
              <a:buNone/>
            </a:pPr>
            <a:r>
              <a:rPr lang="it-IT" sz="1600" kern="150" dirty="0">
                <a:effectLst/>
                <a:latin typeface="Consolas" panose="020B0609020204030204" pitchFamily="49" charset="0"/>
                <a:ea typeface="Andale Sans UI"/>
                <a:cs typeface="Tahoma" panose="020B0604030504040204" pitchFamily="34" charset="0"/>
              </a:rPr>
              <a:t>CREATE TABLE review (</a:t>
            </a:r>
            <a:endParaRPr lang="it-IT" sz="1600" kern="150" dirty="0">
              <a:effectLst/>
              <a:latin typeface="Times New Roman" panose="02020603050405020304" pitchFamily="18" charset="0"/>
              <a:ea typeface="Andale Sans UI"/>
              <a:cs typeface="Tahoma" panose="020B0604030504040204" pitchFamily="34" charset="0"/>
            </a:endParaRPr>
          </a:p>
          <a:p>
            <a:pPr marL="0" indent="0">
              <a:buNone/>
            </a:pPr>
            <a:r>
              <a:rPr lang="it-IT" sz="1600" kern="150" dirty="0">
                <a:effectLst/>
                <a:latin typeface="Consolas" panose="020B0609020204030204" pitchFamily="49" charset="0"/>
                <a:ea typeface="Andale Sans UI"/>
                <a:cs typeface="Tahoma" panose="020B0604030504040204" pitchFamily="34" charset="0"/>
              </a:rPr>
              <a:t> </a:t>
            </a:r>
            <a:endParaRPr lang="it-IT" sz="1600" kern="150" dirty="0">
              <a:effectLst/>
              <a:latin typeface="Times New Roman" panose="02020603050405020304" pitchFamily="18" charset="0"/>
              <a:ea typeface="Andale Sans UI"/>
              <a:cs typeface="Tahoma" panose="020B0604030504040204" pitchFamily="34" charset="0"/>
            </a:endParaRPr>
          </a:p>
          <a:p>
            <a:pPr marL="0" indent="0">
              <a:buNone/>
            </a:pPr>
            <a:r>
              <a:rPr lang="it-IT" sz="1600" kern="150" dirty="0">
                <a:effectLst/>
                <a:latin typeface="Consolas" panose="020B0609020204030204" pitchFamily="49" charset="0"/>
                <a:ea typeface="Andale Sans UI"/>
                <a:cs typeface="Tahoma" panose="020B0604030504040204" pitchFamily="34" charset="0"/>
              </a:rPr>
              <a:t>id </a:t>
            </a:r>
            <a:r>
              <a:rPr lang="it-IT" sz="1600" kern="150" dirty="0" err="1">
                <a:effectLst/>
                <a:latin typeface="Consolas" panose="020B0609020204030204" pitchFamily="49" charset="0"/>
                <a:ea typeface="Andale Sans UI"/>
                <a:cs typeface="Tahoma" panose="020B0604030504040204" pitchFamily="34" charset="0"/>
              </a:rPr>
              <a:t>int</a:t>
            </a:r>
            <a:r>
              <a:rPr lang="it-IT" sz="1600" kern="150" dirty="0">
                <a:effectLst/>
                <a:latin typeface="Consolas" panose="020B0609020204030204" pitchFamily="49" charset="0"/>
                <a:ea typeface="Andale Sans UI"/>
                <a:cs typeface="Tahoma" panose="020B0604030504040204" pitchFamily="34" charset="0"/>
              </a:rPr>
              <a:t> NOT NULL PRIMARY KEY AUTO_INCREMENT,</a:t>
            </a:r>
            <a:endParaRPr lang="it-IT" sz="1600" kern="150" dirty="0">
              <a:effectLst/>
              <a:latin typeface="Times New Roman" panose="02020603050405020304" pitchFamily="18" charset="0"/>
              <a:ea typeface="Andale Sans UI"/>
              <a:cs typeface="Tahoma" panose="020B0604030504040204" pitchFamily="34" charset="0"/>
            </a:endParaRPr>
          </a:p>
          <a:p>
            <a:pPr marL="0" indent="0">
              <a:buNone/>
            </a:pPr>
            <a:r>
              <a:rPr lang="it-IT" sz="1600" kern="150" dirty="0" err="1">
                <a:effectLst/>
                <a:latin typeface="Consolas" panose="020B0609020204030204" pitchFamily="49" charset="0"/>
                <a:ea typeface="Andale Sans UI"/>
                <a:cs typeface="Tahoma" panose="020B0604030504040204" pitchFamily="34" charset="0"/>
              </a:rPr>
              <a:t>product_id</a:t>
            </a:r>
            <a:r>
              <a:rPr lang="it-IT" sz="1600" kern="150" dirty="0">
                <a:effectLst/>
                <a:latin typeface="Consolas" panose="020B0609020204030204" pitchFamily="49" charset="0"/>
                <a:ea typeface="Andale Sans UI"/>
                <a:cs typeface="Tahoma" panose="020B0604030504040204" pitchFamily="34" charset="0"/>
              </a:rPr>
              <a:t> </a:t>
            </a:r>
            <a:r>
              <a:rPr lang="it-IT" sz="1600" kern="150" dirty="0" err="1">
                <a:effectLst/>
                <a:latin typeface="Consolas" panose="020B0609020204030204" pitchFamily="49" charset="0"/>
                <a:ea typeface="Andale Sans UI"/>
                <a:cs typeface="Tahoma" panose="020B0604030504040204" pitchFamily="34" charset="0"/>
              </a:rPr>
              <a:t>int</a:t>
            </a:r>
            <a:r>
              <a:rPr lang="it-IT" sz="1600" kern="150" dirty="0">
                <a:effectLst/>
                <a:latin typeface="Consolas" panose="020B0609020204030204" pitchFamily="49" charset="0"/>
                <a:ea typeface="Andale Sans UI"/>
                <a:cs typeface="Tahoma" panose="020B0604030504040204" pitchFamily="34" charset="0"/>
              </a:rPr>
              <a:t> NOT NULL,</a:t>
            </a:r>
            <a:endParaRPr lang="it-IT" sz="1600" kern="150" dirty="0">
              <a:effectLst/>
              <a:latin typeface="Times New Roman" panose="02020603050405020304" pitchFamily="18" charset="0"/>
              <a:ea typeface="Andale Sans UI"/>
              <a:cs typeface="Tahoma" panose="020B0604030504040204" pitchFamily="34" charset="0"/>
            </a:endParaRPr>
          </a:p>
          <a:p>
            <a:pPr marL="0" indent="0">
              <a:buNone/>
            </a:pPr>
            <a:r>
              <a:rPr lang="it-IT" sz="1600" kern="150" dirty="0" err="1">
                <a:effectLst/>
                <a:latin typeface="Consolas" panose="020B0609020204030204" pitchFamily="49" charset="0"/>
                <a:ea typeface="Andale Sans UI"/>
                <a:cs typeface="Tahoma" panose="020B0604030504040204" pitchFamily="34" charset="0"/>
              </a:rPr>
              <a:t>player_id</a:t>
            </a:r>
            <a:r>
              <a:rPr lang="it-IT" sz="1600" kern="150" dirty="0">
                <a:effectLst/>
                <a:latin typeface="Consolas" panose="020B0609020204030204" pitchFamily="49" charset="0"/>
                <a:ea typeface="Andale Sans UI"/>
                <a:cs typeface="Tahoma" panose="020B0604030504040204" pitchFamily="34" charset="0"/>
              </a:rPr>
              <a:t> </a:t>
            </a:r>
            <a:r>
              <a:rPr lang="it-IT" sz="1600" kern="150" dirty="0" err="1">
                <a:effectLst/>
                <a:latin typeface="Consolas" panose="020B0609020204030204" pitchFamily="49" charset="0"/>
                <a:ea typeface="Andale Sans UI"/>
                <a:cs typeface="Tahoma" panose="020B0604030504040204" pitchFamily="34" charset="0"/>
              </a:rPr>
              <a:t>int</a:t>
            </a:r>
            <a:r>
              <a:rPr lang="it-IT" sz="1600" kern="150" dirty="0">
                <a:effectLst/>
                <a:latin typeface="Consolas" panose="020B0609020204030204" pitchFamily="49" charset="0"/>
                <a:ea typeface="Andale Sans UI"/>
                <a:cs typeface="Tahoma" panose="020B0604030504040204" pitchFamily="34" charset="0"/>
              </a:rPr>
              <a:t>,</a:t>
            </a:r>
            <a:endParaRPr lang="it-IT" sz="1600" kern="150" dirty="0">
              <a:effectLst/>
              <a:latin typeface="Times New Roman" panose="02020603050405020304" pitchFamily="18" charset="0"/>
              <a:ea typeface="Andale Sans UI"/>
              <a:cs typeface="Tahoma" panose="020B0604030504040204" pitchFamily="34" charset="0"/>
            </a:endParaRPr>
          </a:p>
          <a:p>
            <a:pPr marL="0" indent="0">
              <a:buNone/>
            </a:pPr>
            <a:r>
              <a:rPr lang="it-IT" sz="1600" kern="150" dirty="0">
                <a:effectLst/>
                <a:latin typeface="Consolas" panose="020B0609020204030204" pitchFamily="49" charset="0"/>
                <a:ea typeface="Andale Sans UI"/>
                <a:cs typeface="Tahoma" panose="020B0604030504040204" pitchFamily="34" charset="0"/>
              </a:rPr>
              <a:t>text </a:t>
            </a:r>
            <a:r>
              <a:rPr lang="it-IT" sz="1600" kern="150" dirty="0" err="1">
                <a:effectLst/>
                <a:latin typeface="Consolas" panose="020B0609020204030204" pitchFamily="49" charset="0"/>
                <a:ea typeface="Andale Sans UI"/>
                <a:cs typeface="Tahoma" panose="020B0604030504040204" pitchFamily="34" charset="0"/>
              </a:rPr>
              <a:t>varchar</a:t>
            </a:r>
            <a:r>
              <a:rPr lang="it-IT" sz="1600" kern="150" dirty="0">
                <a:effectLst/>
                <a:latin typeface="Consolas" panose="020B0609020204030204" pitchFamily="49" charset="0"/>
                <a:ea typeface="Andale Sans UI"/>
                <a:cs typeface="Tahoma" panose="020B0604030504040204" pitchFamily="34" charset="0"/>
              </a:rPr>
              <a:t>(2048) NOT NULL,</a:t>
            </a:r>
            <a:endParaRPr lang="it-IT" sz="1600" kern="150" dirty="0">
              <a:effectLst/>
              <a:latin typeface="Times New Roman" panose="02020603050405020304" pitchFamily="18" charset="0"/>
              <a:ea typeface="Andale Sans UI"/>
              <a:cs typeface="Tahoma" panose="020B0604030504040204" pitchFamily="34" charset="0"/>
            </a:endParaRPr>
          </a:p>
          <a:p>
            <a:pPr marL="0" indent="0">
              <a:buNone/>
            </a:pPr>
            <a:r>
              <a:rPr lang="it-IT" sz="1600" kern="150" dirty="0">
                <a:effectLst/>
                <a:latin typeface="Consolas" panose="020B0609020204030204" pitchFamily="49" charset="0"/>
                <a:ea typeface="Andale Sans UI"/>
                <a:cs typeface="Tahoma" panose="020B0604030504040204" pitchFamily="34" charset="0"/>
              </a:rPr>
              <a:t>CONSTRAINT FOREIGN KEY (</a:t>
            </a:r>
            <a:r>
              <a:rPr lang="it-IT" sz="1600" kern="150" dirty="0" err="1">
                <a:effectLst/>
                <a:latin typeface="Consolas" panose="020B0609020204030204" pitchFamily="49" charset="0"/>
                <a:ea typeface="Andale Sans UI"/>
                <a:cs typeface="Tahoma" panose="020B0604030504040204" pitchFamily="34" charset="0"/>
              </a:rPr>
              <a:t>product_id</a:t>
            </a:r>
            <a:r>
              <a:rPr lang="it-IT" sz="1600" kern="150" dirty="0">
                <a:effectLst/>
                <a:latin typeface="Consolas" panose="020B0609020204030204" pitchFamily="49" charset="0"/>
                <a:ea typeface="Andale Sans UI"/>
                <a:cs typeface="Tahoma" panose="020B0604030504040204" pitchFamily="34" charset="0"/>
              </a:rPr>
              <a:t>) REFERENCES product(id) ON DELETE CASCADE ON UPDATE CASCADE,</a:t>
            </a:r>
            <a:endParaRPr lang="it-IT" sz="1600" kern="150" dirty="0">
              <a:effectLst/>
              <a:latin typeface="Times New Roman" panose="02020603050405020304" pitchFamily="18" charset="0"/>
              <a:ea typeface="Andale Sans UI"/>
              <a:cs typeface="Tahoma" panose="020B0604030504040204" pitchFamily="34" charset="0"/>
            </a:endParaRPr>
          </a:p>
          <a:p>
            <a:pPr marL="0" indent="0">
              <a:buNone/>
            </a:pPr>
            <a:r>
              <a:rPr lang="it-IT" sz="1600" kern="150" dirty="0">
                <a:effectLst/>
                <a:latin typeface="Consolas" panose="020B0609020204030204" pitchFamily="49" charset="0"/>
                <a:ea typeface="Andale Sans UI"/>
                <a:cs typeface="Tahoma" panose="020B0604030504040204" pitchFamily="34" charset="0"/>
              </a:rPr>
              <a:t>CONSTRAINT FOREIGN KEY (</a:t>
            </a:r>
            <a:r>
              <a:rPr lang="it-IT" sz="1600" kern="150" dirty="0" err="1">
                <a:effectLst/>
                <a:latin typeface="Consolas" panose="020B0609020204030204" pitchFamily="49" charset="0"/>
                <a:ea typeface="Andale Sans UI"/>
                <a:cs typeface="Tahoma" panose="020B0604030504040204" pitchFamily="34" charset="0"/>
              </a:rPr>
              <a:t>player_id</a:t>
            </a:r>
            <a:r>
              <a:rPr lang="it-IT" sz="1600" kern="150" dirty="0">
                <a:effectLst/>
                <a:latin typeface="Consolas" panose="020B0609020204030204" pitchFamily="49" charset="0"/>
                <a:ea typeface="Andale Sans UI"/>
                <a:cs typeface="Tahoma" panose="020B0604030504040204" pitchFamily="34" charset="0"/>
              </a:rPr>
              <a:t>) REFERENCES player(id) ON DELETE </a:t>
            </a:r>
            <a:r>
              <a:rPr lang="it-IT" sz="1600" kern="150" dirty="0">
                <a:latin typeface="Consolas" panose="020B0609020204030204" pitchFamily="49" charset="0"/>
                <a:ea typeface="Andale Sans UI"/>
                <a:cs typeface="Tahoma" panose="020B0604030504040204" pitchFamily="34" charset="0"/>
              </a:rPr>
              <a:t>CASCADE</a:t>
            </a:r>
            <a:r>
              <a:rPr lang="it-IT" sz="1600" kern="150" dirty="0">
                <a:effectLst/>
                <a:latin typeface="Consolas" panose="020B0609020204030204" pitchFamily="49" charset="0"/>
                <a:ea typeface="Andale Sans UI"/>
                <a:cs typeface="Tahoma" panose="020B0604030504040204" pitchFamily="34" charset="0"/>
              </a:rPr>
              <a:t> ON UPDATE CASCADE</a:t>
            </a:r>
            <a:endParaRPr lang="it-IT" sz="1600" kern="150" dirty="0">
              <a:effectLst/>
              <a:latin typeface="Times New Roman" panose="02020603050405020304" pitchFamily="18" charset="0"/>
              <a:ea typeface="Andale Sans UI"/>
              <a:cs typeface="Tahoma" panose="020B0604030504040204" pitchFamily="34" charset="0"/>
            </a:endParaRPr>
          </a:p>
          <a:p>
            <a:pPr marL="0" indent="0">
              <a:buNone/>
            </a:pPr>
            <a:r>
              <a:rPr lang="it-IT" sz="1600" kern="150" dirty="0">
                <a:effectLst/>
                <a:latin typeface="Consolas" panose="020B0609020204030204" pitchFamily="49" charset="0"/>
                <a:ea typeface="Andale Sans UI"/>
                <a:cs typeface="Tahoma" panose="020B0604030504040204" pitchFamily="34" charset="0"/>
              </a:rPr>
              <a:t> </a:t>
            </a:r>
            <a:endParaRPr lang="it-IT" sz="1600" kern="150" dirty="0">
              <a:effectLst/>
              <a:latin typeface="Times New Roman" panose="02020603050405020304" pitchFamily="18" charset="0"/>
              <a:ea typeface="Andale Sans UI"/>
              <a:cs typeface="Tahoma" panose="020B0604030504040204" pitchFamily="34" charset="0"/>
            </a:endParaRPr>
          </a:p>
          <a:p>
            <a:pPr marL="0" indent="0">
              <a:buNone/>
            </a:pPr>
            <a:r>
              <a:rPr lang="it-IT" sz="1600" kern="150" dirty="0">
                <a:effectLst/>
                <a:latin typeface="Consolas" panose="020B0609020204030204" pitchFamily="49" charset="0"/>
                <a:ea typeface="Andale Sans UI"/>
                <a:cs typeface="Tahoma" panose="020B0604030504040204" pitchFamily="34" charset="0"/>
              </a:rPr>
              <a:t>);</a:t>
            </a:r>
            <a:endParaRPr lang="it-IT" sz="1600" kern="150" dirty="0">
              <a:effectLst/>
              <a:latin typeface="Times New Roman" panose="02020603050405020304" pitchFamily="18" charset="0"/>
              <a:ea typeface="Andale Sans UI"/>
              <a:cs typeface="Tahoma" panose="020B0604030504040204" pitchFamily="34" charset="0"/>
            </a:endParaRPr>
          </a:p>
          <a:p>
            <a:endParaRPr lang="it-IT" dirty="0"/>
          </a:p>
        </p:txBody>
      </p:sp>
      <p:sp>
        <p:nvSpPr>
          <p:cNvPr id="4" name="Segnaposto contenuto 2">
            <a:extLst>
              <a:ext uri="{FF2B5EF4-FFF2-40B4-BE49-F238E27FC236}">
                <a16:creationId xmlns:a16="http://schemas.microsoft.com/office/drawing/2014/main" id="{CA36FF94-6D1B-4D00-A934-A07B4AF2D973}"/>
              </a:ext>
            </a:extLst>
          </p:cNvPr>
          <p:cNvSpPr txBox="1">
            <a:spLocks/>
          </p:cNvSpPr>
          <p:nvPr/>
        </p:nvSpPr>
        <p:spPr>
          <a:xfrm>
            <a:off x="6581936" y="312177"/>
            <a:ext cx="5125995" cy="5830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kern="150" dirty="0">
                <a:latin typeface="Consolas" panose="020B0609020204030204" pitchFamily="49" charset="0"/>
                <a:ea typeface="Andale Sans UI"/>
                <a:cs typeface="Tahoma" panose="020B0604030504040204" pitchFamily="34" charset="0"/>
              </a:rPr>
              <a:t>CREATE TABLE questions (</a:t>
            </a:r>
          </a:p>
          <a:p>
            <a:pPr marL="0" indent="0">
              <a:buFont typeface="Arial" panose="020B0604020202020204" pitchFamily="34" charset="0"/>
              <a:buNone/>
            </a:pPr>
            <a:endParaRPr lang="en-US" sz="1600" kern="150" dirty="0">
              <a:latin typeface="Consolas" panose="020B0609020204030204" pitchFamily="49" charset="0"/>
              <a:ea typeface="Andale Sans UI"/>
              <a:cs typeface="Tahoma" panose="020B0604030504040204" pitchFamily="34" charset="0"/>
            </a:endParaRPr>
          </a:p>
          <a:p>
            <a:pPr marL="0" indent="0">
              <a:buFont typeface="Arial" panose="020B0604020202020204" pitchFamily="34" charset="0"/>
              <a:buNone/>
            </a:pPr>
            <a:r>
              <a:rPr lang="en-US" sz="1600" kern="150" dirty="0">
                <a:latin typeface="Consolas" panose="020B0609020204030204" pitchFamily="49" charset="0"/>
                <a:ea typeface="Andale Sans UI"/>
                <a:cs typeface="Tahoma" panose="020B0604030504040204" pitchFamily="34" charset="0"/>
              </a:rPr>
              <a:t>id int NOT NULL PRIMARY KEY AUTO_INCREMENT,</a:t>
            </a:r>
          </a:p>
          <a:p>
            <a:pPr marL="0" indent="0">
              <a:buFont typeface="Arial" panose="020B0604020202020204" pitchFamily="34" charset="0"/>
              <a:buNone/>
            </a:pPr>
            <a:r>
              <a:rPr lang="en-US" sz="1600" kern="150" dirty="0" err="1">
                <a:latin typeface="Consolas" panose="020B0609020204030204" pitchFamily="49" charset="0"/>
                <a:ea typeface="Andale Sans UI"/>
                <a:cs typeface="Tahoma" panose="020B0604030504040204" pitchFamily="34" charset="0"/>
              </a:rPr>
              <a:t>product_id</a:t>
            </a:r>
            <a:r>
              <a:rPr lang="en-US" sz="1600" kern="150" dirty="0">
                <a:latin typeface="Consolas" panose="020B0609020204030204" pitchFamily="49" charset="0"/>
                <a:ea typeface="Andale Sans UI"/>
                <a:cs typeface="Tahoma" panose="020B0604030504040204" pitchFamily="34" charset="0"/>
              </a:rPr>
              <a:t> int NOT NULL,</a:t>
            </a:r>
          </a:p>
          <a:p>
            <a:pPr marL="0" indent="0">
              <a:buFont typeface="Arial" panose="020B0604020202020204" pitchFamily="34" charset="0"/>
              <a:buNone/>
            </a:pPr>
            <a:r>
              <a:rPr lang="en-US" sz="1600" kern="150" dirty="0">
                <a:latin typeface="Consolas" panose="020B0609020204030204" pitchFamily="49" charset="0"/>
                <a:ea typeface="Andale Sans UI"/>
                <a:cs typeface="Tahoma" panose="020B0604030504040204" pitchFamily="34" charset="0"/>
              </a:rPr>
              <a:t>text varchar(2048) NOT NULL,</a:t>
            </a:r>
          </a:p>
          <a:p>
            <a:pPr marL="0" indent="0">
              <a:buFont typeface="Arial" panose="020B0604020202020204" pitchFamily="34" charset="0"/>
              <a:buNone/>
            </a:pPr>
            <a:r>
              <a:rPr lang="en-US" sz="1600" kern="150" dirty="0">
                <a:latin typeface="Consolas" panose="020B0609020204030204" pitchFamily="49" charset="0"/>
                <a:ea typeface="Andale Sans UI"/>
                <a:cs typeface="Tahoma" panose="020B0604030504040204" pitchFamily="34" charset="0"/>
              </a:rPr>
              <a:t>CONSTRAINT FOREIGN KEY (</a:t>
            </a:r>
            <a:r>
              <a:rPr lang="en-US" sz="1600" kern="150" dirty="0" err="1">
                <a:latin typeface="Consolas" panose="020B0609020204030204" pitchFamily="49" charset="0"/>
                <a:ea typeface="Andale Sans UI"/>
                <a:cs typeface="Tahoma" panose="020B0604030504040204" pitchFamily="34" charset="0"/>
              </a:rPr>
              <a:t>product_id</a:t>
            </a:r>
            <a:r>
              <a:rPr lang="en-US" sz="1600" kern="150" dirty="0">
                <a:latin typeface="Consolas" panose="020B0609020204030204" pitchFamily="49" charset="0"/>
                <a:ea typeface="Andale Sans UI"/>
                <a:cs typeface="Tahoma" panose="020B0604030504040204" pitchFamily="34" charset="0"/>
              </a:rPr>
              <a:t>) REFERENCES product(id) ON DELETE CASCADE ON UPDATE CASCADE</a:t>
            </a:r>
          </a:p>
          <a:p>
            <a:pPr marL="0" indent="0">
              <a:buFont typeface="Arial" panose="020B0604020202020204" pitchFamily="34" charset="0"/>
              <a:buNone/>
            </a:pPr>
            <a:endParaRPr lang="en-US" sz="1600" kern="150" dirty="0">
              <a:latin typeface="Consolas" panose="020B0609020204030204" pitchFamily="49" charset="0"/>
              <a:ea typeface="Andale Sans UI"/>
              <a:cs typeface="Tahoma" panose="020B0604030504040204" pitchFamily="34" charset="0"/>
            </a:endParaRPr>
          </a:p>
          <a:p>
            <a:pPr marL="0" indent="0">
              <a:buFont typeface="Arial" panose="020B0604020202020204" pitchFamily="34" charset="0"/>
              <a:buNone/>
            </a:pPr>
            <a:r>
              <a:rPr lang="en-US" sz="1600" kern="150" dirty="0">
                <a:latin typeface="Consolas" panose="020B0609020204030204" pitchFamily="49" charset="0"/>
                <a:ea typeface="Andale Sans UI"/>
                <a:cs typeface="Tahoma" panose="020B0604030504040204" pitchFamily="34" charset="0"/>
              </a:rPr>
              <a:t>);</a:t>
            </a:r>
          </a:p>
        </p:txBody>
      </p:sp>
    </p:spTree>
    <p:extLst>
      <p:ext uri="{BB962C8B-B14F-4D97-AF65-F5344CB8AC3E}">
        <p14:creationId xmlns:p14="http://schemas.microsoft.com/office/powerpoint/2010/main" val="3694151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9B1881F-39D8-409F-B9E6-188ACC4F2164}"/>
              </a:ext>
            </a:extLst>
          </p:cNvPr>
          <p:cNvSpPr>
            <a:spLocks noGrp="1"/>
          </p:cNvSpPr>
          <p:nvPr>
            <p:ph idx="4294967295"/>
          </p:nvPr>
        </p:nvSpPr>
        <p:spPr>
          <a:xfrm>
            <a:off x="717452" y="274857"/>
            <a:ext cx="10515600" cy="5888038"/>
          </a:xfrm>
        </p:spPr>
        <p:txBody>
          <a:bodyPr>
            <a:normAutofit fontScale="92500" lnSpcReduction="10000"/>
          </a:bodyPr>
          <a:lstStyle/>
          <a:p>
            <a:pPr marL="0" indent="0">
              <a:buNone/>
            </a:pPr>
            <a:r>
              <a:rPr lang="it-IT" sz="1700" dirty="0">
                <a:latin typeface="Consolas" panose="020B0609020204030204" pitchFamily="49" charset="0"/>
              </a:rPr>
              <a:t>CREATE TABLE </a:t>
            </a:r>
            <a:r>
              <a:rPr lang="it-IT" sz="1700" dirty="0" err="1">
                <a:latin typeface="Consolas" panose="020B0609020204030204" pitchFamily="49" charset="0"/>
              </a:rPr>
              <a:t>answers</a:t>
            </a:r>
            <a:r>
              <a:rPr lang="it-IT" sz="1700" dirty="0">
                <a:latin typeface="Consolas" panose="020B0609020204030204" pitchFamily="49" charset="0"/>
              </a:rPr>
              <a:t> (</a:t>
            </a:r>
          </a:p>
          <a:p>
            <a:pPr marL="0" indent="0">
              <a:buNone/>
            </a:pPr>
            <a:endParaRPr lang="it-IT" sz="1700" dirty="0">
              <a:latin typeface="Consolas" panose="020B0609020204030204" pitchFamily="49" charset="0"/>
            </a:endParaRPr>
          </a:p>
          <a:p>
            <a:pPr marL="0" indent="0">
              <a:buNone/>
            </a:pPr>
            <a:r>
              <a:rPr lang="it-IT" sz="1700" dirty="0">
                <a:latin typeface="Consolas" panose="020B0609020204030204" pitchFamily="49" charset="0"/>
              </a:rPr>
              <a:t>id </a:t>
            </a:r>
            <a:r>
              <a:rPr lang="it-IT" sz="1700" dirty="0" err="1">
                <a:latin typeface="Consolas" panose="020B0609020204030204" pitchFamily="49" charset="0"/>
              </a:rPr>
              <a:t>int</a:t>
            </a:r>
            <a:r>
              <a:rPr lang="it-IT" sz="1700" dirty="0">
                <a:latin typeface="Consolas" panose="020B0609020204030204" pitchFamily="49" charset="0"/>
              </a:rPr>
              <a:t> NOT NULL PRIMARY KEY AUTO_INCREMENT,</a:t>
            </a:r>
          </a:p>
          <a:p>
            <a:pPr marL="0" indent="0">
              <a:buNone/>
            </a:pPr>
            <a:r>
              <a:rPr lang="it-IT" sz="1700" dirty="0" err="1">
                <a:latin typeface="Consolas" panose="020B0609020204030204" pitchFamily="49" charset="0"/>
              </a:rPr>
              <a:t>question_id</a:t>
            </a:r>
            <a:r>
              <a:rPr lang="it-IT" sz="1700" dirty="0">
                <a:latin typeface="Consolas" panose="020B0609020204030204" pitchFamily="49" charset="0"/>
              </a:rPr>
              <a:t> </a:t>
            </a:r>
            <a:r>
              <a:rPr lang="it-IT" sz="1700" dirty="0" err="1">
                <a:latin typeface="Consolas" panose="020B0609020204030204" pitchFamily="49" charset="0"/>
              </a:rPr>
              <a:t>int</a:t>
            </a:r>
            <a:r>
              <a:rPr lang="it-IT" sz="1700" dirty="0">
                <a:latin typeface="Consolas" panose="020B0609020204030204" pitchFamily="49" charset="0"/>
              </a:rPr>
              <a:t> NOT NULL,</a:t>
            </a:r>
          </a:p>
          <a:p>
            <a:pPr marL="0" indent="0">
              <a:buNone/>
            </a:pPr>
            <a:r>
              <a:rPr lang="it-IT" sz="1700" dirty="0" err="1">
                <a:latin typeface="Consolas" panose="020B0609020204030204" pitchFamily="49" charset="0"/>
              </a:rPr>
              <a:t>player_id</a:t>
            </a:r>
            <a:r>
              <a:rPr lang="it-IT" sz="1700" dirty="0">
                <a:latin typeface="Consolas" panose="020B0609020204030204" pitchFamily="49" charset="0"/>
              </a:rPr>
              <a:t> </a:t>
            </a:r>
            <a:r>
              <a:rPr lang="it-IT" sz="1700" dirty="0" err="1">
                <a:latin typeface="Consolas" panose="020B0609020204030204" pitchFamily="49" charset="0"/>
              </a:rPr>
              <a:t>int</a:t>
            </a:r>
            <a:r>
              <a:rPr lang="it-IT" sz="1700" dirty="0">
                <a:latin typeface="Consolas" panose="020B0609020204030204" pitchFamily="49" charset="0"/>
              </a:rPr>
              <a:t>,</a:t>
            </a:r>
          </a:p>
          <a:p>
            <a:pPr marL="0" indent="0">
              <a:buNone/>
            </a:pPr>
            <a:r>
              <a:rPr lang="it-IT" sz="1700" dirty="0">
                <a:latin typeface="Consolas" panose="020B0609020204030204" pitchFamily="49" charset="0"/>
              </a:rPr>
              <a:t>text </a:t>
            </a:r>
            <a:r>
              <a:rPr lang="it-IT" sz="1700" dirty="0" err="1">
                <a:latin typeface="Consolas" panose="020B0609020204030204" pitchFamily="49" charset="0"/>
              </a:rPr>
              <a:t>varchar</a:t>
            </a:r>
            <a:r>
              <a:rPr lang="it-IT" sz="1700" dirty="0">
                <a:latin typeface="Consolas" panose="020B0609020204030204" pitchFamily="49" charset="0"/>
              </a:rPr>
              <a:t>(2048) NOT NULL,</a:t>
            </a:r>
          </a:p>
          <a:p>
            <a:pPr marL="0" indent="0">
              <a:buNone/>
            </a:pPr>
            <a:r>
              <a:rPr lang="it-IT" sz="1700" dirty="0">
                <a:latin typeface="Consolas" panose="020B0609020204030204" pitchFamily="49" charset="0"/>
              </a:rPr>
              <a:t>sex </a:t>
            </a:r>
            <a:r>
              <a:rPr lang="it-IT" sz="1700" dirty="0" err="1">
                <a:latin typeface="Consolas" panose="020B0609020204030204" pitchFamily="49" charset="0"/>
              </a:rPr>
              <a:t>varchar</a:t>
            </a:r>
            <a:r>
              <a:rPr lang="it-IT" sz="1700" dirty="0">
                <a:latin typeface="Consolas" panose="020B0609020204030204" pitchFamily="49" charset="0"/>
              </a:rPr>
              <a:t>(1),</a:t>
            </a:r>
          </a:p>
          <a:p>
            <a:pPr marL="0" indent="0">
              <a:buNone/>
            </a:pPr>
            <a:r>
              <a:rPr lang="it-IT" sz="1700" dirty="0" err="1">
                <a:latin typeface="Consolas" panose="020B0609020204030204" pitchFamily="49" charset="0"/>
              </a:rPr>
              <a:t>exp_level</a:t>
            </a:r>
            <a:r>
              <a:rPr lang="it-IT" sz="1700" dirty="0">
                <a:latin typeface="Consolas" panose="020B0609020204030204" pitchFamily="49" charset="0"/>
              </a:rPr>
              <a:t>  </a:t>
            </a:r>
            <a:r>
              <a:rPr lang="it-IT" sz="1700" dirty="0" err="1">
                <a:latin typeface="Consolas" panose="020B0609020204030204" pitchFamily="49" charset="0"/>
              </a:rPr>
              <a:t>varchar</a:t>
            </a:r>
            <a:r>
              <a:rPr lang="it-IT" sz="1700" dirty="0">
                <a:latin typeface="Consolas" panose="020B0609020204030204" pitchFamily="49" charset="0"/>
              </a:rPr>
              <a:t>(6),</a:t>
            </a:r>
          </a:p>
          <a:p>
            <a:pPr marL="0" indent="0">
              <a:buNone/>
            </a:pPr>
            <a:r>
              <a:rPr lang="it-IT" sz="1700" dirty="0" err="1">
                <a:latin typeface="Consolas" panose="020B0609020204030204" pitchFamily="49" charset="0"/>
              </a:rPr>
              <a:t>age</a:t>
            </a:r>
            <a:r>
              <a:rPr lang="it-IT" sz="1700" dirty="0">
                <a:latin typeface="Consolas" panose="020B0609020204030204" pitchFamily="49" charset="0"/>
              </a:rPr>
              <a:t> </a:t>
            </a:r>
            <a:r>
              <a:rPr lang="it-IT" sz="1700" dirty="0" err="1">
                <a:latin typeface="Consolas" panose="020B0609020204030204" pitchFamily="49" charset="0"/>
              </a:rPr>
              <a:t>int</a:t>
            </a:r>
            <a:r>
              <a:rPr lang="it-IT" sz="1700" dirty="0">
                <a:latin typeface="Consolas" panose="020B0609020204030204" pitchFamily="49" charset="0"/>
              </a:rPr>
              <a:t>,</a:t>
            </a:r>
          </a:p>
          <a:p>
            <a:pPr marL="0" indent="0">
              <a:buNone/>
            </a:pPr>
            <a:r>
              <a:rPr lang="it-IT" sz="1700" dirty="0">
                <a:latin typeface="Consolas" panose="020B0609020204030204" pitchFamily="49" charset="0"/>
              </a:rPr>
              <a:t>CONSTRAINT FOREIGN KEY (</a:t>
            </a:r>
            <a:r>
              <a:rPr lang="it-IT" sz="1700" dirty="0" err="1">
                <a:latin typeface="Consolas" panose="020B0609020204030204" pitchFamily="49" charset="0"/>
              </a:rPr>
              <a:t>player_id</a:t>
            </a:r>
            <a:r>
              <a:rPr lang="it-IT" sz="1700" dirty="0">
                <a:latin typeface="Consolas" panose="020B0609020204030204" pitchFamily="49" charset="0"/>
              </a:rPr>
              <a:t>) REFERENCES player(id) ON DELETE SET NULL ON UPDATE CASCADE,</a:t>
            </a:r>
          </a:p>
          <a:p>
            <a:pPr marL="0" indent="0">
              <a:buNone/>
            </a:pPr>
            <a:r>
              <a:rPr lang="it-IT" sz="1700" dirty="0">
                <a:latin typeface="Consolas" panose="020B0609020204030204" pitchFamily="49" charset="0"/>
              </a:rPr>
              <a:t>CONSTRAINT FOREIGN KEY (</a:t>
            </a:r>
            <a:r>
              <a:rPr lang="it-IT" sz="1700" dirty="0" err="1">
                <a:latin typeface="Consolas" panose="020B0609020204030204" pitchFamily="49" charset="0"/>
              </a:rPr>
              <a:t>question_id</a:t>
            </a:r>
            <a:r>
              <a:rPr lang="it-IT" sz="1700" dirty="0">
                <a:latin typeface="Consolas" panose="020B0609020204030204" pitchFamily="49" charset="0"/>
              </a:rPr>
              <a:t>) REFERENCES </a:t>
            </a:r>
            <a:r>
              <a:rPr lang="it-IT" sz="1700" dirty="0" err="1">
                <a:latin typeface="Consolas" panose="020B0609020204030204" pitchFamily="49" charset="0"/>
              </a:rPr>
              <a:t>questions</a:t>
            </a:r>
            <a:r>
              <a:rPr lang="it-IT" sz="1700" dirty="0">
                <a:latin typeface="Consolas" panose="020B0609020204030204" pitchFamily="49" charset="0"/>
              </a:rPr>
              <a:t>(id) ON DELETE CASCADE ON UPDATE CASCADE</a:t>
            </a:r>
          </a:p>
          <a:p>
            <a:pPr marL="0" indent="0">
              <a:buNone/>
            </a:pPr>
            <a:endParaRPr lang="it-IT" sz="1700" dirty="0">
              <a:latin typeface="Consolas" panose="020B0609020204030204" pitchFamily="49" charset="0"/>
            </a:endParaRPr>
          </a:p>
          <a:p>
            <a:pPr marL="0" indent="0">
              <a:buNone/>
            </a:pPr>
            <a:r>
              <a:rPr lang="it-IT" sz="1700" dirty="0">
                <a:latin typeface="Consolas" panose="020B0609020204030204" pitchFamily="49" charset="0"/>
              </a:rPr>
              <a:t>);</a:t>
            </a:r>
          </a:p>
          <a:p>
            <a:pPr marL="0" indent="0">
              <a:buNone/>
            </a:pPr>
            <a:endParaRPr lang="it-IT" dirty="0"/>
          </a:p>
        </p:txBody>
      </p:sp>
      <p:sp>
        <p:nvSpPr>
          <p:cNvPr id="4" name="Rettangolo 3">
            <a:extLst>
              <a:ext uri="{FF2B5EF4-FFF2-40B4-BE49-F238E27FC236}">
                <a16:creationId xmlns:a16="http://schemas.microsoft.com/office/drawing/2014/main" id="{AC4FD90F-3A61-48BA-89E9-567D86E9C048}"/>
              </a:ext>
            </a:extLst>
          </p:cNvPr>
          <p:cNvSpPr/>
          <p:nvPr/>
        </p:nvSpPr>
        <p:spPr>
          <a:xfrm>
            <a:off x="6705611" y="1588804"/>
            <a:ext cx="3866259" cy="1727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E31F6EF7-0897-45DB-A298-C986009AD80B}"/>
              </a:ext>
            </a:extLst>
          </p:cNvPr>
          <p:cNvSpPr txBox="1"/>
          <p:nvPr/>
        </p:nvSpPr>
        <p:spPr>
          <a:xfrm>
            <a:off x="6763566" y="1711153"/>
            <a:ext cx="3808304" cy="1477328"/>
          </a:xfrm>
          <a:prstGeom prst="rect">
            <a:avLst/>
          </a:prstGeom>
          <a:noFill/>
        </p:spPr>
        <p:txBody>
          <a:bodyPr wrap="square" rtlCol="0">
            <a:spAutoFit/>
          </a:bodyPr>
          <a:lstStyle/>
          <a:p>
            <a:r>
              <a:rPr lang="it-IT" dirty="0" err="1"/>
              <a:t>When</a:t>
            </a:r>
            <a:r>
              <a:rPr lang="it-IT" dirty="0"/>
              <a:t> a player </a:t>
            </a:r>
            <a:r>
              <a:rPr lang="it-IT" dirty="0" err="1"/>
              <a:t>is</a:t>
            </a:r>
            <a:r>
              <a:rPr lang="it-IT" dirty="0"/>
              <a:t> </a:t>
            </a:r>
            <a:r>
              <a:rPr lang="it-IT" dirty="0" err="1"/>
              <a:t>deleted</a:t>
            </a:r>
            <a:r>
              <a:rPr lang="it-IT" dirty="0"/>
              <a:t> from the DB </a:t>
            </a:r>
            <a:r>
              <a:rPr lang="it-IT" dirty="0" err="1"/>
              <a:t>his</a:t>
            </a:r>
            <a:r>
              <a:rPr lang="it-IT" dirty="0"/>
              <a:t> </a:t>
            </a:r>
            <a:r>
              <a:rPr lang="it-IT" dirty="0" err="1"/>
              <a:t>answers</a:t>
            </a:r>
            <a:r>
              <a:rPr lang="it-IT" dirty="0"/>
              <a:t> are </a:t>
            </a:r>
            <a:r>
              <a:rPr lang="it-IT" dirty="0" err="1"/>
              <a:t>not</a:t>
            </a:r>
            <a:r>
              <a:rPr lang="it-IT" dirty="0"/>
              <a:t> </a:t>
            </a:r>
            <a:r>
              <a:rPr lang="it-IT" dirty="0" err="1"/>
              <a:t>removed</a:t>
            </a:r>
            <a:r>
              <a:rPr lang="it-IT" dirty="0"/>
              <a:t> </a:t>
            </a:r>
            <a:r>
              <a:rPr lang="it-IT" dirty="0" err="1"/>
              <a:t>but</a:t>
            </a:r>
            <a:r>
              <a:rPr lang="it-IT" dirty="0"/>
              <a:t> the player id on the </a:t>
            </a:r>
            <a:r>
              <a:rPr lang="it-IT" dirty="0" err="1"/>
              <a:t>answers</a:t>
            </a:r>
            <a:r>
              <a:rPr lang="it-IT" dirty="0"/>
              <a:t> </a:t>
            </a:r>
            <a:r>
              <a:rPr lang="it-IT" dirty="0" err="1"/>
              <a:t>table</a:t>
            </a:r>
            <a:r>
              <a:rPr lang="it-IT" dirty="0"/>
              <a:t> </a:t>
            </a:r>
            <a:r>
              <a:rPr lang="it-IT" dirty="0" err="1"/>
              <a:t>is</a:t>
            </a:r>
            <a:r>
              <a:rPr lang="it-IT" dirty="0"/>
              <a:t> set to </a:t>
            </a:r>
            <a:r>
              <a:rPr lang="it-IT" dirty="0" err="1"/>
              <a:t>null</a:t>
            </a:r>
            <a:r>
              <a:rPr lang="it-IT" dirty="0"/>
              <a:t>. </a:t>
            </a:r>
            <a:r>
              <a:rPr lang="it-IT" dirty="0" err="1"/>
              <a:t>It</a:t>
            </a:r>
            <a:r>
              <a:rPr lang="it-IT" dirty="0"/>
              <a:t> can be </a:t>
            </a:r>
            <a:r>
              <a:rPr lang="it-IT" dirty="0" err="1"/>
              <a:t>useful</a:t>
            </a:r>
            <a:r>
              <a:rPr lang="it-IT" dirty="0"/>
              <a:t> to </a:t>
            </a:r>
            <a:r>
              <a:rPr lang="it-IT" dirty="0" err="1"/>
              <a:t>keep</a:t>
            </a:r>
            <a:r>
              <a:rPr lang="it-IT" dirty="0"/>
              <a:t> the </a:t>
            </a:r>
            <a:r>
              <a:rPr lang="it-IT" dirty="0" err="1"/>
              <a:t>anwers</a:t>
            </a:r>
            <a:r>
              <a:rPr lang="it-IT" dirty="0"/>
              <a:t> for </a:t>
            </a:r>
            <a:r>
              <a:rPr lang="it-IT" dirty="0" err="1"/>
              <a:t>statistical</a:t>
            </a:r>
            <a:r>
              <a:rPr lang="it-IT" dirty="0"/>
              <a:t> </a:t>
            </a:r>
            <a:r>
              <a:rPr lang="it-IT" dirty="0" err="1"/>
              <a:t>reasons</a:t>
            </a:r>
            <a:r>
              <a:rPr lang="it-IT" dirty="0"/>
              <a:t>.</a:t>
            </a:r>
          </a:p>
        </p:txBody>
      </p:sp>
    </p:spTree>
    <p:extLst>
      <p:ext uri="{BB962C8B-B14F-4D97-AF65-F5344CB8AC3E}">
        <p14:creationId xmlns:p14="http://schemas.microsoft.com/office/powerpoint/2010/main" val="272532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7C0E013-87EC-433E-9DF4-AA42326C4EA8}"/>
              </a:ext>
            </a:extLst>
          </p:cNvPr>
          <p:cNvSpPr>
            <a:spLocks noGrp="1"/>
          </p:cNvSpPr>
          <p:nvPr>
            <p:ph type="ctrTitle"/>
          </p:nvPr>
        </p:nvSpPr>
        <p:spPr>
          <a:xfrm>
            <a:off x="1097280" y="758952"/>
            <a:ext cx="10058400" cy="3892168"/>
          </a:xfrm>
        </p:spPr>
        <p:txBody>
          <a:bodyPr>
            <a:normAutofit/>
          </a:bodyPr>
          <a:lstStyle/>
          <a:p>
            <a:r>
              <a:rPr lang="it-IT" sz="9600" dirty="0" err="1"/>
              <a:t>Relationships</a:t>
            </a:r>
            <a:endParaRPr lang="it-IT" sz="9600" dirty="0"/>
          </a:p>
        </p:txBody>
      </p:sp>
      <p:sp>
        <p:nvSpPr>
          <p:cNvPr id="9" name="Rectangle 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844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0931E2-1A55-40B9-A925-C0C895B0D13C}"/>
              </a:ext>
            </a:extLst>
          </p:cNvPr>
          <p:cNvSpPr>
            <a:spLocks noGrp="1"/>
          </p:cNvSpPr>
          <p:nvPr>
            <p:ph type="title"/>
          </p:nvPr>
        </p:nvSpPr>
        <p:spPr>
          <a:xfrm>
            <a:off x="1097280" y="263529"/>
            <a:ext cx="10058400" cy="1450757"/>
          </a:xfrm>
        </p:spPr>
        <p:txBody>
          <a:bodyPr/>
          <a:lstStyle/>
          <a:p>
            <a:r>
              <a:rPr lang="it-IT" dirty="0" err="1"/>
              <a:t>Functional</a:t>
            </a:r>
            <a:r>
              <a:rPr lang="it-IT" dirty="0"/>
              <a:t> </a:t>
            </a:r>
            <a:r>
              <a:rPr lang="it-IT" dirty="0" err="1"/>
              <a:t>specifications</a:t>
            </a:r>
            <a:endParaRPr lang="it-IT" dirty="0"/>
          </a:p>
        </p:txBody>
      </p:sp>
      <p:sp>
        <p:nvSpPr>
          <p:cNvPr id="3" name="Segnaposto contenuto 2">
            <a:extLst>
              <a:ext uri="{FF2B5EF4-FFF2-40B4-BE49-F238E27FC236}">
                <a16:creationId xmlns:a16="http://schemas.microsoft.com/office/drawing/2014/main" id="{09AAB9D6-D1B5-4F5B-9F49-207C421191F3}"/>
              </a:ext>
            </a:extLst>
          </p:cNvPr>
          <p:cNvSpPr>
            <a:spLocks noGrp="1"/>
          </p:cNvSpPr>
          <p:nvPr>
            <p:ph idx="1"/>
          </p:nvPr>
        </p:nvSpPr>
        <p:spPr>
          <a:xfrm>
            <a:off x="1097280" y="2108201"/>
            <a:ext cx="10058400" cy="4306667"/>
          </a:xfrm>
        </p:spPr>
        <p:txBody>
          <a:bodyPr>
            <a:normAutofit fontScale="70000" lnSpcReduction="20000"/>
          </a:bodyPr>
          <a:lstStyle/>
          <a:p>
            <a:pPr marL="0" indent="0">
              <a:buNone/>
            </a:pPr>
            <a:r>
              <a:rPr lang="en-US" sz="1800" b="0" i="0" u="none" strike="noStrike" baseline="0" dirty="0">
                <a:solidFill>
                  <a:srgbClr val="000000"/>
                </a:solidFill>
                <a:latin typeface="Calibri" panose="020F0502020204030204" pitchFamily="34" charset="0"/>
              </a:rPr>
              <a:t> An application deals with gamified consumer data collection. A user registers with a username, a password and an email. A registered user logs in and accesses a HOME PAGE where a “Questionnaire of the day” is published. </a:t>
            </a:r>
          </a:p>
          <a:p>
            <a:pPr marL="0" indent="0">
              <a:buNone/>
            </a:pPr>
            <a:r>
              <a:rPr lang="en-US" sz="1800" b="0" i="0" u="none" strike="noStrike" baseline="0" dirty="0">
                <a:solidFill>
                  <a:srgbClr val="000000"/>
                </a:solidFill>
                <a:latin typeface="Calibri" panose="020F0502020204030204" pitchFamily="34" charset="0"/>
              </a:rPr>
              <a:t>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a:t>
            </a:r>
            <a:r>
              <a:rPr lang="en-US" sz="1800" b="0" i="1" u="none" strike="noStrike" baseline="0" dirty="0">
                <a:solidFill>
                  <a:srgbClr val="000000"/>
                </a:solidFill>
                <a:latin typeface="Calibri" panose="020F0502020204030204" pitchFamily="34" charset="0"/>
              </a:rPr>
              <a:t>next </a:t>
            </a:r>
            <a:r>
              <a:rPr lang="en-US" sz="1800" b="0" i="0" u="none" strike="noStrike" baseline="0" dirty="0">
                <a:solidFill>
                  <a:srgbClr val="000000"/>
                </a:solidFill>
                <a:latin typeface="Calibri" panose="020F0502020204030204" pitchFamily="34" charset="0"/>
              </a:rPr>
              <a:t>button) the statistical section where she can complete the questionnaire and submit it (with a </a:t>
            </a:r>
            <a:r>
              <a:rPr lang="en-US" sz="1800" b="0" i="1" u="none" strike="noStrike" baseline="0" dirty="0">
                <a:solidFill>
                  <a:srgbClr val="000000"/>
                </a:solidFill>
                <a:latin typeface="Calibri" panose="020F0502020204030204" pitchFamily="34" charset="0"/>
              </a:rPr>
              <a:t>submit </a:t>
            </a:r>
            <a:r>
              <a:rPr lang="en-US" sz="1800" b="0" i="0" u="none" strike="noStrike" baseline="0" dirty="0">
                <a:solidFill>
                  <a:srgbClr val="000000"/>
                </a:solidFill>
                <a:latin typeface="Calibri" panose="020F0502020204030204" pitchFamily="34" charset="0"/>
              </a:rPr>
              <a:t>button), cancel it (with a </a:t>
            </a:r>
            <a:r>
              <a:rPr lang="en-US" sz="1800" b="0" i="1" u="none" strike="noStrike" baseline="0" dirty="0">
                <a:solidFill>
                  <a:srgbClr val="000000"/>
                </a:solidFill>
                <a:latin typeface="Calibri" panose="020F0502020204030204" pitchFamily="34" charset="0"/>
              </a:rPr>
              <a:t>cancel </a:t>
            </a:r>
            <a:r>
              <a:rPr lang="en-US" sz="1800" b="0" i="0" u="none" strike="noStrike" baseline="0" dirty="0">
                <a:solidFill>
                  <a:srgbClr val="000000"/>
                </a:solidFill>
                <a:latin typeface="Calibri" panose="020F0502020204030204" pitchFamily="34" charset="0"/>
              </a:rPr>
              <a:t>button), or go back to the previous section and change the answers (with a </a:t>
            </a:r>
            <a:r>
              <a:rPr lang="en-US" sz="1800" b="0" i="1" u="none" strike="noStrike" baseline="0" dirty="0">
                <a:solidFill>
                  <a:srgbClr val="000000"/>
                </a:solidFill>
                <a:latin typeface="Calibri" panose="020F0502020204030204" pitchFamily="34" charset="0"/>
              </a:rPr>
              <a:t>previous </a:t>
            </a:r>
            <a:r>
              <a:rPr lang="en-US" sz="1800" b="0" i="0" u="none" strike="noStrike" baseline="0" dirty="0">
                <a:solidFill>
                  <a:srgbClr val="000000"/>
                </a:solidFill>
                <a:latin typeface="Calibri" panose="020F0502020204030204" pitchFamily="34" charset="0"/>
              </a:rPr>
              <a:t>button). All inputs of the marketing section are mandatory. All inputs of the statistical section are optional. </a:t>
            </a:r>
          </a:p>
          <a:p>
            <a:pPr marL="0" indent="0">
              <a:buNone/>
            </a:pPr>
            <a:r>
              <a:rPr lang="en-US" sz="1800" b="0" i="0" u="none" strike="noStrike" baseline="0" dirty="0">
                <a:solidFill>
                  <a:srgbClr val="000000"/>
                </a:solidFill>
                <a:latin typeface="Calibri" panose="020F0502020204030204" pitchFamily="34" charset="0"/>
              </a:rPr>
              <a:t>After successfully submitting the questionnaire, the user is routed to a page with a thanks and greetings message. </a:t>
            </a:r>
          </a:p>
          <a:p>
            <a:pPr marL="0" indent="0">
              <a:buNone/>
            </a:pPr>
            <a:r>
              <a:rPr lang="en-US" sz="1800" b="0" i="0" u="none" strike="noStrike" baseline="0" dirty="0">
                <a:solidFill>
                  <a:srgbClr val="000000"/>
                </a:solidFill>
                <a:latin typeface="Calibri" panose="020F0502020204030204" pitchFamily="34" charset="0"/>
              </a:rPr>
              <a:t>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a:t>
            </a:r>
          </a:p>
          <a:p>
            <a:pPr marL="0" indent="0">
              <a:buNone/>
            </a:pPr>
            <a:r>
              <a:rPr lang="en-US" sz="1800" b="0" i="0" u="none" strike="noStrike" baseline="0" dirty="0">
                <a:solidFill>
                  <a:srgbClr val="000000"/>
                </a:solidFill>
                <a:latin typeface="Calibri" panose="020F0502020204030204" pitchFamily="34" charset="0"/>
              </a:rPr>
              <a:t>When the user submits the questionnaire one or more trigger compute the gamification points to assign to the user for the specific questionnaire, according to the following rule: </a:t>
            </a:r>
          </a:p>
          <a:p>
            <a:pPr marL="0" indent="0">
              <a:buNone/>
            </a:pPr>
            <a:r>
              <a:rPr lang="en-US" sz="1800" b="0" i="0" u="none" strike="noStrike" baseline="0" dirty="0">
                <a:solidFill>
                  <a:srgbClr val="000000"/>
                </a:solidFill>
                <a:latin typeface="Calibri" panose="020F0502020204030204" pitchFamily="34" charset="0"/>
              </a:rPr>
              <a:t>1. One point is assigned for every answered question of section 1 (remember that the number of questions can vary in different questionnaires). </a:t>
            </a:r>
          </a:p>
          <a:p>
            <a:pPr marL="0" indent="0">
              <a:buNone/>
            </a:pPr>
            <a:r>
              <a:rPr lang="en-US" sz="1800" b="0" i="0" u="none" strike="noStrike" baseline="0" dirty="0">
                <a:solidFill>
                  <a:srgbClr val="000000"/>
                </a:solidFill>
                <a:latin typeface="Calibri" panose="020F0502020204030204" pitchFamily="34" charset="0"/>
              </a:rPr>
              <a:t>2. Two points are assigned for every answered optional question of section 2. </a:t>
            </a:r>
          </a:p>
          <a:p>
            <a:endParaRPr lang="it-IT" sz="1800" b="0" i="0" u="none" strike="noStrike" baseline="0" dirty="0">
              <a:solidFill>
                <a:srgbClr val="000000"/>
              </a:solidFill>
              <a:latin typeface="Calibri" panose="020F0502020204030204" pitchFamily="34" charset="0"/>
            </a:endParaRPr>
          </a:p>
          <a:p>
            <a:endParaRPr lang="it-IT"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769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773FF4-A300-4180-833E-65ECFEC60C3E}"/>
              </a:ext>
            </a:extLst>
          </p:cNvPr>
          <p:cNvSpPr>
            <a:spLocks noGrp="1"/>
          </p:cNvSpPr>
          <p:nvPr>
            <p:ph type="title" idx="4294967295"/>
          </p:nvPr>
        </p:nvSpPr>
        <p:spPr>
          <a:xfrm>
            <a:off x="2595716" y="130790"/>
            <a:ext cx="10058400" cy="798359"/>
          </a:xfrm>
        </p:spPr>
        <p:txBody>
          <a:bodyPr/>
          <a:lstStyle/>
          <a:p>
            <a:r>
              <a:rPr lang="it-IT" dirty="0"/>
              <a:t>Player WRITES Review</a:t>
            </a:r>
          </a:p>
        </p:txBody>
      </p:sp>
      <p:pic>
        <p:nvPicPr>
          <p:cNvPr id="5" name="Segnaposto contenuto 4" descr="Immagine che contiene orologio&#10;&#10;Descrizione generata automaticamente">
            <a:extLst>
              <a:ext uri="{FF2B5EF4-FFF2-40B4-BE49-F238E27FC236}">
                <a16:creationId xmlns:a16="http://schemas.microsoft.com/office/drawing/2014/main" id="{3F16DDAC-6FCF-4194-93BA-DA21E123361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24464" y="791139"/>
            <a:ext cx="10572340" cy="1745584"/>
          </a:xfrm>
        </p:spPr>
      </p:pic>
      <p:pic>
        <p:nvPicPr>
          <p:cNvPr id="7" name="Immagine 6" descr="Immagine che contiene testo&#10;&#10;Descrizione generata automaticamente">
            <a:extLst>
              <a:ext uri="{FF2B5EF4-FFF2-40B4-BE49-F238E27FC236}">
                <a16:creationId xmlns:a16="http://schemas.microsoft.com/office/drawing/2014/main" id="{E16DCF9D-84B1-4454-949C-72618C0CA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97072"/>
            <a:ext cx="9063752" cy="991470"/>
          </a:xfrm>
          <a:prstGeom prst="rect">
            <a:avLst/>
          </a:prstGeom>
        </p:spPr>
      </p:pic>
      <p:sp>
        <p:nvSpPr>
          <p:cNvPr id="8" name="CasellaDiTesto 7">
            <a:extLst>
              <a:ext uri="{FF2B5EF4-FFF2-40B4-BE49-F238E27FC236}">
                <a16:creationId xmlns:a16="http://schemas.microsoft.com/office/drawing/2014/main" id="{933F3D7E-FBC4-49F6-8B74-F1F21E5BC304}"/>
              </a:ext>
            </a:extLst>
          </p:cNvPr>
          <p:cNvSpPr txBox="1"/>
          <p:nvPr/>
        </p:nvSpPr>
        <p:spPr>
          <a:xfrm>
            <a:off x="206477" y="2682231"/>
            <a:ext cx="4336026" cy="461665"/>
          </a:xfrm>
          <a:prstGeom prst="rect">
            <a:avLst/>
          </a:prstGeom>
          <a:noFill/>
        </p:spPr>
        <p:txBody>
          <a:bodyPr wrap="square" rtlCol="0">
            <a:spAutoFit/>
          </a:bodyPr>
          <a:lstStyle/>
          <a:p>
            <a:r>
              <a:rPr lang="it-IT" sz="2400" dirty="0" err="1"/>
              <a:t>Relationship</a:t>
            </a:r>
            <a:r>
              <a:rPr lang="it-IT" sz="2400" dirty="0"/>
              <a:t> in Player </a:t>
            </a:r>
            <a:r>
              <a:rPr lang="it-IT" sz="2400" dirty="0" err="1"/>
              <a:t>Entity</a:t>
            </a:r>
            <a:endParaRPr lang="it-IT" sz="2400" dirty="0"/>
          </a:p>
        </p:txBody>
      </p:sp>
      <p:sp>
        <p:nvSpPr>
          <p:cNvPr id="9" name="CasellaDiTesto 8">
            <a:extLst>
              <a:ext uri="{FF2B5EF4-FFF2-40B4-BE49-F238E27FC236}">
                <a16:creationId xmlns:a16="http://schemas.microsoft.com/office/drawing/2014/main" id="{B5500CA8-E65C-47F6-A22A-FD7F0FBCF686}"/>
              </a:ext>
            </a:extLst>
          </p:cNvPr>
          <p:cNvSpPr txBox="1"/>
          <p:nvPr/>
        </p:nvSpPr>
        <p:spPr>
          <a:xfrm>
            <a:off x="206477" y="4357308"/>
            <a:ext cx="3701846" cy="461665"/>
          </a:xfrm>
          <a:prstGeom prst="rect">
            <a:avLst/>
          </a:prstGeom>
          <a:noFill/>
        </p:spPr>
        <p:txBody>
          <a:bodyPr wrap="square" rtlCol="0">
            <a:spAutoFit/>
          </a:bodyPr>
          <a:lstStyle/>
          <a:p>
            <a:r>
              <a:rPr lang="it-IT" sz="2400" dirty="0" err="1"/>
              <a:t>Relationship</a:t>
            </a:r>
            <a:r>
              <a:rPr lang="it-IT" sz="2400" dirty="0"/>
              <a:t> in Review </a:t>
            </a:r>
            <a:r>
              <a:rPr lang="it-IT" sz="2400" dirty="0" err="1"/>
              <a:t>Entity</a:t>
            </a:r>
            <a:endParaRPr lang="it-IT" sz="2400" dirty="0"/>
          </a:p>
        </p:txBody>
      </p:sp>
      <p:pic>
        <p:nvPicPr>
          <p:cNvPr id="11" name="Immagine 10" descr="Immagine che contiene testo&#10;&#10;Descrizione generata automaticamente">
            <a:extLst>
              <a:ext uri="{FF2B5EF4-FFF2-40B4-BE49-F238E27FC236}">
                <a16:creationId xmlns:a16="http://schemas.microsoft.com/office/drawing/2014/main" id="{C1984C29-8ECE-4FE7-8966-80A74B5317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87740"/>
            <a:ext cx="8328922" cy="1126764"/>
          </a:xfrm>
          <a:prstGeom prst="rect">
            <a:avLst/>
          </a:prstGeom>
        </p:spPr>
      </p:pic>
    </p:spTree>
    <p:extLst>
      <p:ext uri="{BB962C8B-B14F-4D97-AF65-F5344CB8AC3E}">
        <p14:creationId xmlns:p14="http://schemas.microsoft.com/office/powerpoint/2010/main" val="24700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C6CFF7-AEEA-4BB9-A768-A20E2F3B68F4}"/>
              </a:ext>
            </a:extLst>
          </p:cNvPr>
          <p:cNvSpPr>
            <a:spLocks noGrp="1"/>
          </p:cNvSpPr>
          <p:nvPr>
            <p:ph type="ctrTitle" idx="4294967295"/>
          </p:nvPr>
        </p:nvSpPr>
        <p:spPr>
          <a:xfrm>
            <a:off x="3024554" y="140677"/>
            <a:ext cx="9345930" cy="731520"/>
          </a:xfrm>
        </p:spPr>
        <p:txBody>
          <a:bodyPr>
            <a:normAutofit fontScale="90000"/>
          </a:bodyPr>
          <a:lstStyle/>
          <a:p>
            <a:r>
              <a:rPr lang="it-IT" dirty="0"/>
              <a:t>Player STARTS Session</a:t>
            </a:r>
          </a:p>
        </p:txBody>
      </p:sp>
      <p:pic>
        <p:nvPicPr>
          <p:cNvPr id="5" name="Immagine 4" descr="Immagine che contiene orologio&#10;&#10;Descrizione generata automaticamente">
            <a:extLst>
              <a:ext uri="{FF2B5EF4-FFF2-40B4-BE49-F238E27FC236}">
                <a16:creationId xmlns:a16="http://schemas.microsoft.com/office/drawing/2014/main" id="{2144378E-A5E4-4CC7-A11E-569F62AE1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440" y="872197"/>
            <a:ext cx="10355120" cy="1695687"/>
          </a:xfrm>
          <a:prstGeom prst="rect">
            <a:avLst/>
          </a:prstGeom>
        </p:spPr>
      </p:pic>
      <p:sp>
        <p:nvSpPr>
          <p:cNvPr id="6" name="CasellaDiTesto 5">
            <a:extLst>
              <a:ext uri="{FF2B5EF4-FFF2-40B4-BE49-F238E27FC236}">
                <a16:creationId xmlns:a16="http://schemas.microsoft.com/office/drawing/2014/main" id="{99E00ABC-7363-4E23-ACF4-29529728687D}"/>
              </a:ext>
            </a:extLst>
          </p:cNvPr>
          <p:cNvSpPr txBox="1"/>
          <p:nvPr/>
        </p:nvSpPr>
        <p:spPr>
          <a:xfrm>
            <a:off x="604909" y="2567884"/>
            <a:ext cx="3615397" cy="461665"/>
          </a:xfrm>
          <a:prstGeom prst="rect">
            <a:avLst/>
          </a:prstGeom>
          <a:noFill/>
        </p:spPr>
        <p:txBody>
          <a:bodyPr wrap="square" rtlCol="0">
            <a:spAutoFit/>
          </a:bodyPr>
          <a:lstStyle/>
          <a:p>
            <a:r>
              <a:rPr lang="it-IT" sz="2400" dirty="0" err="1"/>
              <a:t>Relationship</a:t>
            </a:r>
            <a:r>
              <a:rPr lang="it-IT" sz="2400" dirty="0"/>
              <a:t> in Player </a:t>
            </a:r>
            <a:r>
              <a:rPr lang="it-IT" sz="2400" dirty="0" err="1"/>
              <a:t>Entity</a:t>
            </a:r>
            <a:endParaRPr lang="it-IT" sz="2400" dirty="0"/>
          </a:p>
        </p:txBody>
      </p:sp>
      <p:sp>
        <p:nvSpPr>
          <p:cNvPr id="8" name="CasellaDiTesto 7">
            <a:extLst>
              <a:ext uri="{FF2B5EF4-FFF2-40B4-BE49-F238E27FC236}">
                <a16:creationId xmlns:a16="http://schemas.microsoft.com/office/drawing/2014/main" id="{77C32AD7-5234-4154-95BB-C4C6A0515957}"/>
              </a:ext>
            </a:extLst>
          </p:cNvPr>
          <p:cNvSpPr txBox="1"/>
          <p:nvPr/>
        </p:nvSpPr>
        <p:spPr>
          <a:xfrm>
            <a:off x="604908" y="4226057"/>
            <a:ext cx="3615397" cy="461665"/>
          </a:xfrm>
          <a:prstGeom prst="rect">
            <a:avLst/>
          </a:prstGeom>
          <a:noFill/>
        </p:spPr>
        <p:txBody>
          <a:bodyPr wrap="square" rtlCol="0">
            <a:spAutoFit/>
          </a:bodyPr>
          <a:lstStyle/>
          <a:p>
            <a:r>
              <a:rPr lang="it-IT" sz="2400" dirty="0" err="1"/>
              <a:t>Relationship</a:t>
            </a:r>
            <a:r>
              <a:rPr lang="it-IT" sz="2400" dirty="0"/>
              <a:t> in Session </a:t>
            </a:r>
            <a:r>
              <a:rPr lang="it-IT" sz="2400" dirty="0" err="1"/>
              <a:t>Entity</a:t>
            </a:r>
            <a:endParaRPr lang="it-IT" sz="2400" dirty="0"/>
          </a:p>
        </p:txBody>
      </p:sp>
      <p:pic>
        <p:nvPicPr>
          <p:cNvPr id="11" name="Immagine 10" descr="Immagine che contiene testo&#10;&#10;Descrizione generata automaticamente">
            <a:extLst>
              <a:ext uri="{FF2B5EF4-FFF2-40B4-BE49-F238E27FC236}">
                <a16:creationId xmlns:a16="http://schemas.microsoft.com/office/drawing/2014/main" id="{B3536107-D2F9-48DC-B3DB-D0A53C226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15" y="3192823"/>
            <a:ext cx="8065629" cy="814575"/>
          </a:xfrm>
          <a:prstGeom prst="rect">
            <a:avLst/>
          </a:prstGeom>
        </p:spPr>
      </p:pic>
      <p:pic>
        <p:nvPicPr>
          <p:cNvPr id="13" name="Immagine 12" descr="Immagine che contiene testo&#10;&#10;Descrizione generata automaticamente">
            <a:extLst>
              <a:ext uri="{FF2B5EF4-FFF2-40B4-BE49-F238E27FC236}">
                <a16:creationId xmlns:a16="http://schemas.microsoft.com/office/drawing/2014/main" id="{2174D177-04A3-4994-9E73-33D0F0B7CF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908" y="4906381"/>
            <a:ext cx="7469947" cy="951669"/>
          </a:xfrm>
          <a:prstGeom prst="rect">
            <a:avLst/>
          </a:prstGeom>
        </p:spPr>
      </p:pic>
    </p:spTree>
    <p:extLst>
      <p:ext uri="{BB962C8B-B14F-4D97-AF65-F5344CB8AC3E}">
        <p14:creationId xmlns:p14="http://schemas.microsoft.com/office/powerpoint/2010/main" val="1048548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1F52A0-84F6-46F6-ADF3-43FF85CEE7E4}"/>
              </a:ext>
            </a:extLst>
          </p:cNvPr>
          <p:cNvSpPr>
            <a:spLocks noGrp="1"/>
          </p:cNvSpPr>
          <p:nvPr>
            <p:ph type="ctrTitle" idx="4294967295"/>
          </p:nvPr>
        </p:nvSpPr>
        <p:spPr>
          <a:xfrm>
            <a:off x="3062361" y="14068"/>
            <a:ext cx="7905750" cy="928688"/>
          </a:xfrm>
        </p:spPr>
        <p:txBody>
          <a:bodyPr>
            <a:normAutofit/>
          </a:bodyPr>
          <a:lstStyle/>
          <a:p>
            <a:r>
              <a:rPr lang="it-IT" sz="5400" dirty="0"/>
              <a:t>Player GIVES </a:t>
            </a:r>
            <a:r>
              <a:rPr lang="it-IT" sz="5400" dirty="0" err="1"/>
              <a:t>Answers</a:t>
            </a:r>
            <a:endParaRPr lang="it-IT" sz="5400" dirty="0"/>
          </a:p>
        </p:txBody>
      </p:sp>
      <p:pic>
        <p:nvPicPr>
          <p:cNvPr id="5" name="Immagine 4" descr="Immagine che contiene orologio&#10;&#10;Descrizione generata automaticamente">
            <a:extLst>
              <a:ext uri="{FF2B5EF4-FFF2-40B4-BE49-F238E27FC236}">
                <a16:creationId xmlns:a16="http://schemas.microsoft.com/office/drawing/2014/main" id="{BF0BE077-A827-4FAB-88C1-EC1F11A76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50" y="942756"/>
            <a:ext cx="10202699" cy="1914792"/>
          </a:xfrm>
          <a:prstGeom prst="rect">
            <a:avLst/>
          </a:prstGeom>
        </p:spPr>
      </p:pic>
      <p:sp>
        <p:nvSpPr>
          <p:cNvPr id="6" name="CasellaDiTesto 5">
            <a:extLst>
              <a:ext uri="{FF2B5EF4-FFF2-40B4-BE49-F238E27FC236}">
                <a16:creationId xmlns:a16="http://schemas.microsoft.com/office/drawing/2014/main" id="{2AA10ECC-C731-41B9-B2E0-A19388FED071}"/>
              </a:ext>
            </a:extLst>
          </p:cNvPr>
          <p:cNvSpPr txBox="1"/>
          <p:nvPr/>
        </p:nvSpPr>
        <p:spPr>
          <a:xfrm>
            <a:off x="520505" y="2982351"/>
            <a:ext cx="3713870" cy="461665"/>
          </a:xfrm>
          <a:prstGeom prst="rect">
            <a:avLst/>
          </a:prstGeom>
          <a:noFill/>
        </p:spPr>
        <p:txBody>
          <a:bodyPr wrap="square" rtlCol="0">
            <a:spAutoFit/>
          </a:bodyPr>
          <a:lstStyle/>
          <a:p>
            <a:r>
              <a:rPr lang="it-IT" sz="2400" dirty="0" err="1"/>
              <a:t>Relationship</a:t>
            </a:r>
            <a:r>
              <a:rPr lang="it-IT" sz="2400" dirty="0"/>
              <a:t> in Player </a:t>
            </a:r>
            <a:r>
              <a:rPr lang="it-IT" sz="2400" dirty="0" err="1"/>
              <a:t>Entity</a:t>
            </a:r>
            <a:endParaRPr lang="it-IT" sz="2400" dirty="0"/>
          </a:p>
        </p:txBody>
      </p:sp>
      <p:sp>
        <p:nvSpPr>
          <p:cNvPr id="7" name="CasellaDiTesto 6">
            <a:extLst>
              <a:ext uri="{FF2B5EF4-FFF2-40B4-BE49-F238E27FC236}">
                <a16:creationId xmlns:a16="http://schemas.microsoft.com/office/drawing/2014/main" id="{9C9CFBAC-8F3D-4B2F-ADBD-0DED38D59D1A}"/>
              </a:ext>
            </a:extLst>
          </p:cNvPr>
          <p:cNvSpPr txBox="1"/>
          <p:nvPr/>
        </p:nvSpPr>
        <p:spPr>
          <a:xfrm>
            <a:off x="520505" y="4586068"/>
            <a:ext cx="3713870" cy="461665"/>
          </a:xfrm>
          <a:prstGeom prst="rect">
            <a:avLst/>
          </a:prstGeom>
          <a:noFill/>
        </p:spPr>
        <p:txBody>
          <a:bodyPr wrap="square" rtlCol="0">
            <a:spAutoFit/>
          </a:bodyPr>
          <a:lstStyle/>
          <a:p>
            <a:r>
              <a:rPr lang="it-IT" sz="2400" dirty="0" err="1"/>
              <a:t>Relationship</a:t>
            </a:r>
            <a:r>
              <a:rPr lang="it-IT" sz="2400" dirty="0"/>
              <a:t> in </a:t>
            </a:r>
            <a:r>
              <a:rPr lang="it-IT" sz="2400" dirty="0" err="1"/>
              <a:t>Answers</a:t>
            </a:r>
            <a:r>
              <a:rPr lang="it-IT" sz="2400" dirty="0"/>
              <a:t> </a:t>
            </a:r>
            <a:r>
              <a:rPr lang="it-IT" sz="2400" dirty="0" err="1"/>
              <a:t>Entity</a:t>
            </a:r>
            <a:endParaRPr lang="it-IT" sz="2400" dirty="0"/>
          </a:p>
        </p:txBody>
      </p:sp>
      <p:pic>
        <p:nvPicPr>
          <p:cNvPr id="11" name="Immagine 10" descr="Immagine che contiene testo&#10;&#10;Descrizione generata automaticamente">
            <a:extLst>
              <a:ext uri="{FF2B5EF4-FFF2-40B4-BE49-F238E27FC236}">
                <a16:creationId xmlns:a16="http://schemas.microsoft.com/office/drawing/2014/main" id="{E194C8DB-F940-4744-B263-A264315B9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05" y="5129148"/>
            <a:ext cx="6902904" cy="904875"/>
          </a:xfrm>
          <a:prstGeom prst="rect">
            <a:avLst/>
          </a:prstGeom>
        </p:spPr>
      </p:pic>
      <p:pic>
        <p:nvPicPr>
          <p:cNvPr id="13" name="Immagine 12" descr="Immagine che contiene testo&#10;&#10;Descrizione generata automaticamente">
            <a:extLst>
              <a:ext uri="{FF2B5EF4-FFF2-40B4-BE49-F238E27FC236}">
                <a16:creationId xmlns:a16="http://schemas.microsoft.com/office/drawing/2014/main" id="{F6D0489B-1E31-4721-A7EA-D1A09F8495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505" y="3480659"/>
            <a:ext cx="8085396" cy="884969"/>
          </a:xfrm>
          <a:prstGeom prst="rect">
            <a:avLst/>
          </a:prstGeom>
        </p:spPr>
      </p:pic>
    </p:spTree>
    <p:extLst>
      <p:ext uri="{BB962C8B-B14F-4D97-AF65-F5344CB8AC3E}">
        <p14:creationId xmlns:p14="http://schemas.microsoft.com/office/powerpoint/2010/main" val="2610171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6D8B87-EFC4-4CD8-93A9-0C434455CA4F}"/>
              </a:ext>
            </a:extLst>
          </p:cNvPr>
          <p:cNvSpPr>
            <a:spLocks noGrp="1"/>
          </p:cNvSpPr>
          <p:nvPr>
            <p:ph type="title" idx="4294967295"/>
          </p:nvPr>
        </p:nvSpPr>
        <p:spPr>
          <a:xfrm>
            <a:off x="1486486" y="0"/>
            <a:ext cx="10058400" cy="701675"/>
          </a:xfrm>
        </p:spPr>
        <p:txBody>
          <a:bodyPr>
            <a:normAutofit fontScale="90000"/>
          </a:bodyPr>
          <a:lstStyle/>
          <a:p>
            <a:r>
              <a:rPr lang="it-IT" dirty="0" err="1"/>
              <a:t>Answers</a:t>
            </a:r>
            <a:r>
              <a:rPr lang="it-IT" dirty="0"/>
              <a:t> ASSOCIATED TO </a:t>
            </a:r>
            <a:r>
              <a:rPr lang="it-IT" dirty="0" err="1"/>
              <a:t>Questions</a:t>
            </a:r>
            <a:endParaRPr lang="it-IT" dirty="0"/>
          </a:p>
        </p:txBody>
      </p:sp>
      <p:pic>
        <p:nvPicPr>
          <p:cNvPr id="5" name="Immagine 4" descr="Immagine che contiene testo, orologio&#10;&#10;Descrizione generata automaticamente">
            <a:extLst>
              <a:ext uri="{FF2B5EF4-FFF2-40B4-BE49-F238E27FC236}">
                <a16:creationId xmlns:a16="http://schemas.microsoft.com/office/drawing/2014/main" id="{86DAC32B-93CF-4E97-AA30-4C776D014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762" y="701675"/>
            <a:ext cx="10736173" cy="1667108"/>
          </a:xfrm>
          <a:prstGeom prst="rect">
            <a:avLst/>
          </a:prstGeom>
        </p:spPr>
      </p:pic>
      <p:sp>
        <p:nvSpPr>
          <p:cNvPr id="6" name="CasellaDiTesto 5">
            <a:extLst>
              <a:ext uri="{FF2B5EF4-FFF2-40B4-BE49-F238E27FC236}">
                <a16:creationId xmlns:a16="http://schemas.microsoft.com/office/drawing/2014/main" id="{337B08A0-60C6-4BD1-A927-AEA5D0FD7B3C}"/>
              </a:ext>
            </a:extLst>
          </p:cNvPr>
          <p:cNvSpPr txBox="1"/>
          <p:nvPr/>
        </p:nvSpPr>
        <p:spPr>
          <a:xfrm>
            <a:off x="488762" y="2368783"/>
            <a:ext cx="4519336" cy="461665"/>
          </a:xfrm>
          <a:prstGeom prst="rect">
            <a:avLst/>
          </a:prstGeom>
          <a:noFill/>
        </p:spPr>
        <p:txBody>
          <a:bodyPr wrap="square" rtlCol="0">
            <a:spAutoFit/>
          </a:bodyPr>
          <a:lstStyle/>
          <a:p>
            <a:r>
              <a:rPr lang="it-IT" sz="2400" dirty="0" err="1"/>
              <a:t>Relationship</a:t>
            </a:r>
            <a:r>
              <a:rPr lang="it-IT" sz="2400" dirty="0"/>
              <a:t> in </a:t>
            </a:r>
            <a:r>
              <a:rPr lang="it-IT" sz="2400" dirty="0" err="1"/>
              <a:t>Questions</a:t>
            </a:r>
            <a:r>
              <a:rPr lang="it-IT" sz="2400" dirty="0"/>
              <a:t> </a:t>
            </a:r>
            <a:r>
              <a:rPr lang="it-IT" sz="2400" dirty="0" err="1"/>
              <a:t>Entity</a:t>
            </a:r>
            <a:endParaRPr lang="it-IT" sz="2400" dirty="0"/>
          </a:p>
        </p:txBody>
      </p:sp>
      <p:sp>
        <p:nvSpPr>
          <p:cNvPr id="7" name="CasellaDiTesto 6">
            <a:extLst>
              <a:ext uri="{FF2B5EF4-FFF2-40B4-BE49-F238E27FC236}">
                <a16:creationId xmlns:a16="http://schemas.microsoft.com/office/drawing/2014/main" id="{DF3981AA-09EE-40C6-AA25-DFEEDFAA66B9}"/>
              </a:ext>
            </a:extLst>
          </p:cNvPr>
          <p:cNvSpPr txBox="1"/>
          <p:nvPr/>
        </p:nvSpPr>
        <p:spPr>
          <a:xfrm>
            <a:off x="474694" y="4258385"/>
            <a:ext cx="4533404" cy="461665"/>
          </a:xfrm>
          <a:prstGeom prst="rect">
            <a:avLst/>
          </a:prstGeom>
          <a:noFill/>
        </p:spPr>
        <p:txBody>
          <a:bodyPr wrap="square" rtlCol="0">
            <a:spAutoFit/>
          </a:bodyPr>
          <a:lstStyle/>
          <a:p>
            <a:r>
              <a:rPr lang="it-IT" sz="2400" dirty="0" err="1"/>
              <a:t>Relationship</a:t>
            </a:r>
            <a:r>
              <a:rPr lang="it-IT" sz="2400" dirty="0"/>
              <a:t> in </a:t>
            </a:r>
            <a:r>
              <a:rPr lang="it-IT" sz="2400" dirty="0" err="1"/>
              <a:t>Answers</a:t>
            </a:r>
            <a:r>
              <a:rPr lang="it-IT" sz="2400" dirty="0"/>
              <a:t> </a:t>
            </a:r>
            <a:r>
              <a:rPr lang="it-IT" sz="2400" dirty="0" err="1"/>
              <a:t>Entity</a:t>
            </a:r>
            <a:endParaRPr lang="it-IT" sz="2400" dirty="0"/>
          </a:p>
        </p:txBody>
      </p:sp>
      <p:pic>
        <p:nvPicPr>
          <p:cNvPr id="9" name="Immagine 8" descr="Immagine che contiene testo&#10;&#10;Descrizione generata automaticamente">
            <a:extLst>
              <a:ext uri="{FF2B5EF4-FFF2-40B4-BE49-F238E27FC236}">
                <a16:creationId xmlns:a16="http://schemas.microsoft.com/office/drawing/2014/main" id="{E64FFF1F-7816-4F41-BFC6-2C0481276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94" y="2942678"/>
            <a:ext cx="8974442" cy="897444"/>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330D5EF8-5803-4A76-BF7C-EEDF3549F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762" y="4869147"/>
            <a:ext cx="8289478" cy="1005656"/>
          </a:xfrm>
          <a:prstGeom prst="rect">
            <a:avLst/>
          </a:prstGeom>
        </p:spPr>
      </p:pic>
    </p:spTree>
    <p:extLst>
      <p:ext uri="{BB962C8B-B14F-4D97-AF65-F5344CB8AC3E}">
        <p14:creationId xmlns:p14="http://schemas.microsoft.com/office/powerpoint/2010/main" val="644890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2E3C7F-EF8E-47B1-B8A4-690BA88A94EB}"/>
              </a:ext>
            </a:extLst>
          </p:cNvPr>
          <p:cNvSpPr>
            <a:spLocks noGrp="1"/>
          </p:cNvSpPr>
          <p:nvPr>
            <p:ph type="ctrTitle" idx="4294967295"/>
          </p:nvPr>
        </p:nvSpPr>
        <p:spPr>
          <a:xfrm>
            <a:off x="2105465" y="0"/>
            <a:ext cx="9542585" cy="746418"/>
          </a:xfrm>
        </p:spPr>
        <p:txBody>
          <a:bodyPr>
            <a:normAutofit fontScale="90000"/>
          </a:bodyPr>
          <a:lstStyle/>
          <a:p>
            <a:r>
              <a:rPr lang="it-IT" dirty="0" err="1"/>
              <a:t>Questions</a:t>
            </a:r>
            <a:r>
              <a:rPr lang="it-IT" dirty="0"/>
              <a:t> RELATED TO Product</a:t>
            </a:r>
          </a:p>
        </p:txBody>
      </p:sp>
      <p:pic>
        <p:nvPicPr>
          <p:cNvPr id="5" name="Immagine 4" descr="Immagine che contiene orologio&#10;&#10;Descrizione generata automaticamente">
            <a:extLst>
              <a:ext uri="{FF2B5EF4-FFF2-40B4-BE49-F238E27FC236}">
                <a16:creationId xmlns:a16="http://schemas.microsoft.com/office/drawing/2014/main" id="{8AFC61B5-E214-4137-A33E-F686ABBF7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40" y="893699"/>
            <a:ext cx="10164594" cy="1609950"/>
          </a:xfrm>
          <a:prstGeom prst="rect">
            <a:avLst/>
          </a:prstGeom>
        </p:spPr>
      </p:pic>
      <p:sp>
        <p:nvSpPr>
          <p:cNvPr id="6" name="CasellaDiTesto 5">
            <a:extLst>
              <a:ext uri="{FF2B5EF4-FFF2-40B4-BE49-F238E27FC236}">
                <a16:creationId xmlns:a16="http://schemas.microsoft.com/office/drawing/2014/main" id="{29676328-A8AF-4EA8-A15F-BF559763B8F9}"/>
              </a:ext>
            </a:extLst>
          </p:cNvPr>
          <p:cNvSpPr txBox="1"/>
          <p:nvPr/>
        </p:nvSpPr>
        <p:spPr>
          <a:xfrm>
            <a:off x="661182" y="2855742"/>
            <a:ext cx="6175716" cy="461665"/>
          </a:xfrm>
          <a:prstGeom prst="rect">
            <a:avLst/>
          </a:prstGeom>
          <a:noFill/>
        </p:spPr>
        <p:txBody>
          <a:bodyPr wrap="square" rtlCol="0">
            <a:spAutoFit/>
          </a:bodyPr>
          <a:lstStyle/>
          <a:p>
            <a:r>
              <a:rPr lang="it-IT" sz="2400" dirty="0" err="1"/>
              <a:t>Relationship</a:t>
            </a:r>
            <a:r>
              <a:rPr lang="it-IT" sz="2400" dirty="0"/>
              <a:t> in Product </a:t>
            </a:r>
            <a:r>
              <a:rPr lang="it-IT" sz="2400" dirty="0" err="1"/>
              <a:t>Entity</a:t>
            </a:r>
            <a:endParaRPr lang="it-IT" sz="2400" dirty="0"/>
          </a:p>
        </p:txBody>
      </p:sp>
      <p:sp>
        <p:nvSpPr>
          <p:cNvPr id="7" name="CasellaDiTesto 6">
            <a:extLst>
              <a:ext uri="{FF2B5EF4-FFF2-40B4-BE49-F238E27FC236}">
                <a16:creationId xmlns:a16="http://schemas.microsoft.com/office/drawing/2014/main" id="{1E1891BE-213E-482E-BC38-BB572D5DA528}"/>
              </a:ext>
            </a:extLst>
          </p:cNvPr>
          <p:cNvSpPr txBox="1"/>
          <p:nvPr/>
        </p:nvSpPr>
        <p:spPr>
          <a:xfrm>
            <a:off x="605740" y="4383289"/>
            <a:ext cx="6035040" cy="461665"/>
          </a:xfrm>
          <a:prstGeom prst="rect">
            <a:avLst/>
          </a:prstGeom>
          <a:noFill/>
        </p:spPr>
        <p:txBody>
          <a:bodyPr wrap="square" rtlCol="0">
            <a:spAutoFit/>
          </a:bodyPr>
          <a:lstStyle/>
          <a:p>
            <a:r>
              <a:rPr lang="it-IT" sz="2400" dirty="0" err="1"/>
              <a:t>Relationship</a:t>
            </a:r>
            <a:r>
              <a:rPr lang="it-IT" sz="2400" dirty="0"/>
              <a:t> in </a:t>
            </a:r>
            <a:r>
              <a:rPr lang="it-IT" sz="2400" dirty="0" err="1"/>
              <a:t>Questions</a:t>
            </a:r>
            <a:r>
              <a:rPr lang="it-IT" sz="2400" dirty="0"/>
              <a:t> </a:t>
            </a:r>
            <a:r>
              <a:rPr lang="it-IT" sz="2400" dirty="0" err="1"/>
              <a:t>Entity</a:t>
            </a:r>
            <a:endParaRPr lang="it-IT" sz="2400" dirty="0"/>
          </a:p>
        </p:txBody>
      </p:sp>
      <p:pic>
        <p:nvPicPr>
          <p:cNvPr id="9" name="Immagine 8" descr="Immagine che contiene testo&#10;&#10;Descrizione generata automaticamente">
            <a:extLst>
              <a:ext uri="{FF2B5EF4-FFF2-40B4-BE49-F238E27FC236}">
                <a16:creationId xmlns:a16="http://schemas.microsoft.com/office/drawing/2014/main" id="{754D44B3-07BF-4FCF-9264-783FB3293A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56" y="3501557"/>
            <a:ext cx="7066898" cy="746418"/>
          </a:xfrm>
          <a:prstGeom prst="rect">
            <a:avLst/>
          </a:prstGeom>
        </p:spPr>
      </p:pic>
      <p:pic>
        <p:nvPicPr>
          <p:cNvPr id="11" name="Immagine 10">
            <a:extLst>
              <a:ext uri="{FF2B5EF4-FFF2-40B4-BE49-F238E27FC236}">
                <a16:creationId xmlns:a16="http://schemas.microsoft.com/office/drawing/2014/main" id="{14DDE13F-624D-452D-8C3B-028925DA72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655" y="4975145"/>
            <a:ext cx="6624737" cy="989155"/>
          </a:xfrm>
          <a:prstGeom prst="rect">
            <a:avLst/>
          </a:prstGeom>
        </p:spPr>
      </p:pic>
    </p:spTree>
    <p:extLst>
      <p:ext uri="{BB962C8B-B14F-4D97-AF65-F5344CB8AC3E}">
        <p14:creationId xmlns:p14="http://schemas.microsoft.com/office/powerpoint/2010/main" val="345492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D3DB42-D23C-4B7A-A13F-5740E07ADA10}"/>
              </a:ext>
            </a:extLst>
          </p:cNvPr>
          <p:cNvSpPr>
            <a:spLocks noGrp="1"/>
          </p:cNvSpPr>
          <p:nvPr>
            <p:ph type="ctrTitle" idx="4294967295"/>
          </p:nvPr>
        </p:nvSpPr>
        <p:spPr>
          <a:xfrm>
            <a:off x="2189871" y="0"/>
            <a:ext cx="8149883" cy="873027"/>
          </a:xfrm>
        </p:spPr>
        <p:txBody>
          <a:bodyPr/>
          <a:lstStyle/>
          <a:p>
            <a:r>
              <a:rPr lang="it-IT" dirty="0"/>
              <a:t>Admin ESTABILISH </a:t>
            </a:r>
            <a:r>
              <a:rPr lang="it-IT" dirty="0" err="1"/>
              <a:t>BadWords</a:t>
            </a:r>
            <a:endParaRPr lang="it-IT" dirty="0"/>
          </a:p>
        </p:txBody>
      </p:sp>
      <p:pic>
        <p:nvPicPr>
          <p:cNvPr id="5" name="Immagine 4" descr="Immagine che contiene orologio&#10;&#10;Descrizione generata automaticamente">
            <a:extLst>
              <a:ext uri="{FF2B5EF4-FFF2-40B4-BE49-F238E27FC236}">
                <a16:creationId xmlns:a16="http://schemas.microsoft.com/office/drawing/2014/main" id="{FB620682-2813-4D80-A478-91E10E021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82" y="1027771"/>
            <a:ext cx="10240804" cy="1457528"/>
          </a:xfrm>
          <a:prstGeom prst="rect">
            <a:avLst/>
          </a:prstGeom>
        </p:spPr>
      </p:pic>
      <p:sp>
        <p:nvSpPr>
          <p:cNvPr id="6" name="CasellaDiTesto 5">
            <a:extLst>
              <a:ext uri="{FF2B5EF4-FFF2-40B4-BE49-F238E27FC236}">
                <a16:creationId xmlns:a16="http://schemas.microsoft.com/office/drawing/2014/main" id="{F2E89D6D-DC59-496D-BAC0-FF26F794CCBF}"/>
              </a:ext>
            </a:extLst>
          </p:cNvPr>
          <p:cNvSpPr txBox="1"/>
          <p:nvPr/>
        </p:nvSpPr>
        <p:spPr>
          <a:xfrm>
            <a:off x="576775" y="2799471"/>
            <a:ext cx="4515730" cy="461665"/>
          </a:xfrm>
          <a:prstGeom prst="rect">
            <a:avLst/>
          </a:prstGeom>
          <a:noFill/>
        </p:spPr>
        <p:txBody>
          <a:bodyPr wrap="square" rtlCol="0">
            <a:spAutoFit/>
          </a:bodyPr>
          <a:lstStyle/>
          <a:p>
            <a:r>
              <a:rPr lang="it-IT" sz="2400" dirty="0" err="1"/>
              <a:t>Relationship</a:t>
            </a:r>
            <a:r>
              <a:rPr lang="it-IT" sz="2400" dirty="0"/>
              <a:t> in Admin </a:t>
            </a:r>
            <a:r>
              <a:rPr lang="it-IT" sz="2400" dirty="0" err="1"/>
              <a:t>Entity</a:t>
            </a:r>
            <a:endParaRPr lang="it-IT" sz="2400" dirty="0"/>
          </a:p>
        </p:txBody>
      </p:sp>
      <p:sp>
        <p:nvSpPr>
          <p:cNvPr id="7" name="CasellaDiTesto 6">
            <a:extLst>
              <a:ext uri="{FF2B5EF4-FFF2-40B4-BE49-F238E27FC236}">
                <a16:creationId xmlns:a16="http://schemas.microsoft.com/office/drawing/2014/main" id="{BE32B9E4-8A23-4A59-BCB7-B38FD7A0B6E2}"/>
              </a:ext>
            </a:extLst>
          </p:cNvPr>
          <p:cNvSpPr txBox="1"/>
          <p:nvPr/>
        </p:nvSpPr>
        <p:spPr>
          <a:xfrm>
            <a:off x="576776" y="4372702"/>
            <a:ext cx="4853354" cy="461665"/>
          </a:xfrm>
          <a:prstGeom prst="rect">
            <a:avLst/>
          </a:prstGeom>
          <a:noFill/>
        </p:spPr>
        <p:txBody>
          <a:bodyPr wrap="square" rtlCol="0">
            <a:spAutoFit/>
          </a:bodyPr>
          <a:lstStyle/>
          <a:p>
            <a:r>
              <a:rPr lang="it-IT" sz="2400" dirty="0" err="1"/>
              <a:t>Relationship</a:t>
            </a:r>
            <a:r>
              <a:rPr lang="it-IT" sz="2400" dirty="0"/>
              <a:t> in </a:t>
            </a:r>
            <a:r>
              <a:rPr lang="it-IT" sz="2400" dirty="0" err="1"/>
              <a:t>BadWords</a:t>
            </a:r>
            <a:r>
              <a:rPr lang="it-IT" sz="2400" dirty="0"/>
              <a:t> </a:t>
            </a:r>
            <a:r>
              <a:rPr lang="it-IT" sz="2400" dirty="0" err="1"/>
              <a:t>Entity</a:t>
            </a:r>
            <a:endParaRPr lang="it-IT" sz="2400" dirty="0"/>
          </a:p>
        </p:txBody>
      </p:sp>
      <p:pic>
        <p:nvPicPr>
          <p:cNvPr id="9" name="Immagine 8" descr="Immagine che contiene testo&#10;&#10;Descrizione generata automaticamente">
            <a:extLst>
              <a:ext uri="{FF2B5EF4-FFF2-40B4-BE49-F238E27FC236}">
                <a16:creationId xmlns:a16="http://schemas.microsoft.com/office/drawing/2014/main" id="{E3105717-C7C5-4EC0-97A2-FF334A6CE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775" y="4995582"/>
            <a:ext cx="7511770" cy="1007012"/>
          </a:xfrm>
          <a:prstGeom prst="rect">
            <a:avLst/>
          </a:prstGeom>
        </p:spPr>
      </p:pic>
      <p:pic>
        <p:nvPicPr>
          <p:cNvPr id="15" name="Immagine 14">
            <a:extLst>
              <a:ext uri="{FF2B5EF4-FFF2-40B4-BE49-F238E27FC236}">
                <a16:creationId xmlns:a16="http://schemas.microsoft.com/office/drawing/2014/main" id="{7EA6A1E3-490E-4F9A-9025-0FC04F1CE0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775" y="3282447"/>
            <a:ext cx="7825217" cy="880816"/>
          </a:xfrm>
          <a:prstGeom prst="rect">
            <a:avLst/>
          </a:prstGeom>
        </p:spPr>
      </p:pic>
    </p:spTree>
    <p:extLst>
      <p:ext uri="{BB962C8B-B14F-4D97-AF65-F5344CB8AC3E}">
        <p14:creationId xmlns:p14="http://schemas.microsoft.com/office/powerpoint/2010/main" val="3299534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96232F-E412-40C6-A61C-FB1A4891B099}"/>
              </a:ext>
            </a:extLst>
          </p:cNvPr>
          <p:cNvSpPr>
            <a:spLocks noGrp="1"/>
          </p:cNvSpPr>
          <p:nvPr>
            <p:ph type="ctrTitle" idx="4294967295"/>
          </p:nvPr>
        </p:nvSpPr>
        <p:spPr>
          <a:xfrm>
            <a:off x="2512142" y="0"/>
            <a:ext cx="9296400" cy="760259"/>
          </a:xfrm>
        </p:spPr>
        <p:txBody>
          <a:bodyPr>
            <a:normAutofit fontScale="90000"/>
          </a:bodyPr>
          <a:lstStyle/>
          <a:p>
            <a:r>
              <a:rPr lang="it-IT" dirty="0"/>
              <a:t>Review EVALUATES Product</a:t>
            </a:r>
          </a:p>
        </p:txBody>
      </p:sp>
      <p:pic>
        <p:nvPicPr>
          <p:cNvPr id="5" name="Immagine 4" descr="Immagine che contiene orologio&#10;&#10;Descrizione generata automaticamente">
            <a:extLst>
              <a:ext uri="{FF2B5EF4-FFF2-40B4-BE49-F238E27FC236}">
                <a16:creationId xmlns:a16="http://schemas.microsoft.com/office/drawing/2014/main" id="{7855954C-4DB3-4FB7-B3D8-8A99BAF2A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13" y="907742"/>
            <a:ext cx="10193173" cy="1552792"/>
          </a:xfrm>
          <a:prstGeom prst="rect">
            <a:avLst/>
          </a:prstGeom>
        </p:spPr>
      </p:pic>
      <p:sp>
        <p:nvSpPr>
          <p:cNvPr id="6" name="CasellaDiTesto 5">
            <a:extLst>
              <a:ext uri="{FF2B5EF4-FFF2-40B4-BE49-F238E27FC236}">
                <a16:creationId xmlns:a16="http://schemas.microsoft.com/office/drawing/2014/main" id="{7D742267-54B9-46E2-A3FE-D72FE05D881E}"/>
              </a:ext>
            </a:extLst>
          </p:cNvPr>
          <p:cNvSpPr txBox="1"/>
          <p:nvPr/>
        </p:nvSpPr>
        <p:spPr>
          <a:xfrm>
            <a:off x="383458" y="2460534"/>
            <a:ext cx="4129548" cy="461665"/>
          </a:xfrm>
          <a:prstGeom prst="rect">
            <a:avLst/>
          </a:prstGeom>
          <a:noFill/>
        </p:spPr>
        <p:txBody>
          <a:bodyPr wrap="square" rtlCol="0">
            <a:spAutoFit/>
          </a:bodyPr>
          <a:lstStyle/>
          <a:p>
            <a:r>
              <a:rPr lang="it-IT" sz="2400" dirty="0" err="1"/>
              <a:t>Relationship</a:t>
            </a:r>
            <a:r>
              <a:rPr lang="it-IT" sz="2400" dirty="0"/>
              <a:t> in Product </a:t>
            </a:r>
            <a:r>
              <a:rPr lang="it-IT" sz="2400" dirty="0" err="1"/>
              <a:t>Entity</a:t>
            </a:r>
            <a:endParaRPr lang="it-IT" sz="2400" dirty="0"/>
          </a:p>
        </p:txBody>
      </p:sp>
      <p:sp>
        <p:nvSpPr>
          <p:cNvPr id="7" name="CasellaDiTesto 6">
            <a:extLst>
              <a:ext uri="{FF2B5EF4-FFF2-40B4-BE49-F238E27FC236}">
                <a16:creationId xmlns:a16="http://schemas.microsoft.com/office/drawing/2014/main" id="{EF1711CD-A9B4-4155-92C8-1036AB8CAF27}"/>
              </a:ext>
            </a:extLst>
          </p:cNvPr>
          <p:cNvSpPr txBox="1"/>
          <p:nvPr/>
        </p:nvSpPr>
        <p:spPr>
          <a:xfrm>
            <a:off x="383458" y="4397467"/>
            <a:ext cx="4262284" cy="461665"/>
          </a:xfrm>
          <a:prstGeom prst="rect">
            <a:avLst/>
          </a:prstGeom>
          <a:noFill/>
        </p:spPr>
        <p:txBody>
          <a:bodyPr wrap="square" rtlCol="0">
            <a:spAutoFit/>
          </a:bodyPr>
          <a:lstStyle/>
          <a:p>
            <a:r>
              <a:rPr lang="it-IT" sz="2400" dirty="0" err="1"/>
              <a:t>Relationship</a:t>
            </a:r>
            <a:r>
              <a:rPr lang="it-IT" sz="2400" dirty="0"/>
              <a:t> in Review </a:t>
            </a:r>
            <a:r>
              <a:rPr lang="it-IT" sz="2400" dirty="0" err="1"/>
              <a:t>Entity</a:t>
            </a:r>
            <a:endParaRPr lang="it-IT" sz="2400" dirty="0"/>
          </a:p>
        </p:txBody>
      </p:sp>
      <p:pic>
        <p:nvPicPr>
          <p:cNvPr id="9" name="Immagine 8" descr="Immagine che contiene testo&#10;&#10;Descrizione generata automaticamente">
            <a:extLst>
              <a:ext uri="{FF2B5EF4-FFF2-40B4-BE49-F238E27FC236}">
                <a16:creationId xmlns:a16="http://schemas.microsoft.com/office/drawing/2014/main" id="{0A20DAB2-F448-48CB-84D3-1992B0603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1" y="5018221"/>
            <a:ext cx="6843451" cy="932037"/>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3BC4D6CF-0B4E-4CDE-B51C-98EF09029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458" y="3080222"/>
            <a:ext cx="7864943" cy="787829"/>
          </a:xfrm>
          <a:prstGeom prst="rect">
            <a:avLst/>
          </a:prstGeom>
        </p:spPr>
      </p:pic>
    </p:spTree>
    <p:extLst>
      <p:ext uri="{BB962C8B-B14F-4D97-AF65-F5344CB8AC3E}">
        <p14:creationId xmlns:p14="http://schemas.microsoft.com/office/powerpoint/2010/main" val="666873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073CA4E-30BE-4CAA-B650-2469A4E40A38}"/>
              </a:ext>
            </a:extLst>
          </p:cNvPr>
          <p:cNvSpPr>
            <a:spLocks noGrp="1"/>
          </p:cNvSpPr>
          <p:nvPr>
            <p:ph type="ctrTitle" idx="4294967295"/>
          </p:nvPr>
        </p:nvSpPr>
        <p:spPr>
          <a:xfrm>
            <a:off x="1097280" y="758952"/>
            <a:ext cx="10058400" cy="3892168"/>
          </a:xfrm>
        </p:spPr>
        <p:txBody>
          <a:bodyPr vert="horz" lIns="91440" tIns="45720" rIns="91440" bIns="45720" rtlCol="0" anchor="b">
            <a:normAutofit/>
          </a:bodyPr>
          <a:lstStyle/>
          <a:p>
            <a:pPr>
              <a:lnSpc>
                <a:spcPct val="90000"/>
              </a:lnSpc>
            </a:pPr>
            <a:r>
              <a:rPr lang="en-US" sz="9600">
                <a:solidFill>
                  <a:schemeClr val="tx1">
                    <a:lumMod val="85000"/>
                    <a:lumOff val="15000"/>
                  </a:schemeClr>
                </a:solidFill>
              </a:rPr>
              <a:t>Application Design Schema</a:t>
            </a:r>
          </a:p>
        </p:txBody>
      </p:sp>
      <p:sp>
        <p:nvSpPr>
          <p:cNvPr id="13" name="Rectangle 1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2254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A965F2-A6F5-40D0-B8F9-81E047AE5776}"/>
              </a:ext>
            </a:extLst>
          </p:cNvPr>
          <p:cNvSpPr>
            <a:spLocks noGrp="1"/>
          </p:cNvSpPr>
          <p:nvPr>
            <p:ph type="title" idx="4294967295"/>
          </p:nvPr>
        </p:nvSpPr>
        <p:spPr>
          <a:xfrm>
            <a:off x="0" y="0"/>
            <a:ext cx="12192000" cy="1709737"/>
          </a:xfrm>
        </p:spPr>
        <p:txBody>
          <a:bodyPr>
            <a:normAutofit fontScale="90000"/>
          </a:bodyPr>
          <a:lstStyle/>
          <a:p>
            <a:pPr algn="ctr"/>
            <a:r>
              <a:rPr lang="it-IT" sz="4900" b="1" dirty="0"/>
              <a:t>How to </a:t>
            </a:r>
            <a:r>
              <a:rPr lang="it-IT" sz="4900" b="1" dirty="0" err="1"/>
              <a:t>read</a:t>
            </a:r>
            <a:r>
              <a:rPr lang="it-IT" sz="4900" b="1" dirty="0"/>
              <a:t> the APPLICATION DESIGN SCHEMA </a:t>
            </a:r>
            <a:br>
              <a:rPr lang="it-IT" dirty="0"/>
            </a:br>
            <a:endParaRPr lang="it-IT" dirty="0"/>
          </a:p>
        </p:txBody>
      </p:sp>
      <p:sp>
        <p:nvSpPr>
          <p:cNvPr id="3" name="Segnaposto contenuto 2">
            <a:extLst>
              <a:ext uri="{FF2B5EF4-FFF2-40B4-BE49-F238E27FC236}">
                <a16:creationId xmlns:a16="http://schemas.microsoft.com/office/drawing/2014/main" id="{4A2494AB-F76C-4B45-BCCE-D4828481F067}"/>
              </a:ext>
            </a:extLst>
          </p:cNvPr>
          <p:cNvSpPr>
            <a:spLocks noGrp="1"/>
          </p:cNvSpPr>
          <p:nvPr>
            <p:ph idx="4294967295"/>
          </p:nvPr>
        </p:nvSpPr>
        <p:spPr>
          <a:xfrm>
            <a:off x="1179870" y="1346302"/>
            <a:ext cx="10515600" cy="4351338"/>
          </a:xfrm>
        </p:spPr>
        <p:txBody>
          <a:bodyPr>
            <a:normAutofit fontScale="85000" lnSpcReduction="20000"/>
          </a:bodyPr>
          <a:lstStyle/>
          <a:p>
            <a:pPr marL="0" indent="0">
              <a:buNone/>
            </a:pPr>
            <a:r>
              <a:rPr lang="it-IT" dirty="0"/>
              <a:t>On the </a:t>
            </a:r>
            <a:r>
              <a:rPr lang="it-IT" dirty="0" err="1"/>
              <a:t>next</a:t>
            </a:r>
            <a:r>
              <a:rPr lang="it-IT" dirty="0"/>
              <a:t> slide </a:t>
            </a:r>
            <a:r>
              <a:rPr lang="it-IT" dirty="0" err="1"/>
              <a:t>it</a:t>
            </a:r>
            <a:r>
              <a:rPr lang="it-IT" dirty="0"/>
              <a:t> </a:t>
            </a:r>
            <a:r>
              <a:rPr lang="it-IT" dirty="0" err="1"/>
              <a:t>will</a:t>
            </a:r>
            <a:r>
              <a:rPr lang="it-IT" dirty="0"/>
              <a:t> be </a:t>
            </a:r>
            <a:r>
              <a:rPr lang="it-IT" dirty="0" err="1"/>
              <a:t>shown</a:t>
            </a:r>
            <a:r>
              <a:rPr lang="it-IT" dirty="0"/>
              <a:t> a schema for the client </a:t>
            </a:r>
            <a:r>
              <a:rPr lang="it-IT" dirty="0" err="1"/>
              <a:t>application</a:t>
            </a:r>
            <a:r>
              <a:rPr lang="it-IT" dirty="0"/>
              <a:t>. A more </a:t>
            </a:r>
            <a:r>
              <a:rPr lang="it-IT" dirty="0" err="1"/>
              <a:t>readable</a:t>
            </a:r>
            <a:r>
              <a:rPr lang="it-IT" dirty="0"/>
              <a:t> </a:t>
            </a:r>
            <a:r>
              <a:rPr lang="it-IT" dirty="0" err="1"/>
              <a:t>version</a:t>
            </a:r>
            <a:r>
              <a:rPr lang="it-IT" dirty="0"/>
              <a:t> </a:t>
            </a:r>
            <a:r>
              <a:rPr lang="it-IT" dirty="0" err="1"/>
              <a:t>is</a:t>
            </a:r>
            <a:r>
              <a:rPr lang="it-IT" dirty="0"/>
              <a:t> </a:t>
            </a:r>
            <a:r>
              <a:rPr lang="it-IT" dirty="0" err="1"/>
              <a:t>given</a:t>
            </a:r>
            <a:r>
              <a:rPr lang="it-IT" dirty="0"/>
              <a:t> in the PDF </a:t>
            </a:r>
            <a:r>
              <a:rPr lang="it-IT" dirty="0" err="1"/>
              <a:t>document</a:t>
            </a:r>
            <a:r>
              <a:rPr lang="it-IT" dirty="0"/>
              <a:t> </a:t>
            </a:r>
            <a:r>
              <a:rPr lang="it-IT" dirty="0" err="1"/>
              <a:t>attached</a:t>
            </a:r>
            <a:r>
              <a:rPr lang="it-IT" dirty="0"/>
              <a:t>.</a:t>
            </a:r>
          </a:p>
          <a:p>
            <a:pPr marL="0" indent="0">
              <a:buNone/>
            </a:pPr>
            <a:endParaRPr lang="it-IT" dirty="0"/>
          </a:p>
          <a:p>
            <a:pPr marL="0" indent="0">
              <a:buNone/>
            </a:pPr>
            <a:r>
              <a:rPr lang="it-IT" dirty="0"/>
              <a:t>Black boxes: HTML page </a:t>
            </a:r>
          </a:p>
          <a:p>
            <a:pPr marL="0" indent="0">
              <a:buNone/>
            </a:pPr>
            <a:r>
              <a:rPr lang="it-IT" dirty="0">
                <a:solidFill>
                  <a:srgbClr val="00B0F0"/>
                </a:solidFill>
              </a:rPr>
              <a:t>Light blue </a:t>
            </a:r>
            <a:r>
              <a:rPr lang="it-IT" dirty="0" err="1">
                <a:solidFill>
                  <a:srgbClr val="00B0F0"/>
                </a:solidFill>
              </a:rPr>
              <a:t>arrows</a:t>
            </a:r>
            <a:r>
              <a:rPr lang="it-IT" dirty="0">
                <a:solidFill>
                  <a:schemeClr val="accent1"/>
                </a:solidFill>
              </a:rPr>
              <a:t>:  </a:t>
            </a:r>
            <a:r>
              <a:rPr lang="it-IT" dirty="0" err="1"/>
              <a:t>Redirection</a:t>
            </a:r>
            <a:r>
              <a:rPr lang="it-IT" dirty="0"/>
              <a:t> flow</a:t>
            </a:r>
          </a:p>
          <a:p>
            <a:pPr marL="0" indent="0">
              <a:buNone/>
            </a:pPr>
            <a:r>
              <a:rPr lang="it-IT" dirty="0">
                <a:solidFill>
                  <a:srgbClr val="FFC000"/>
                </a:solidFill>
              </a:rPr>
              <a:t>Orange boxes: </a:t>
            </a:r>
            <a:r>
              <a:rPr lang="it-IT" dirty="0" err="1"/>
              <a:t>Servlets</a:t>
            </a:r>
            <a:endParaRPr lang="it-IT" dirty="0"/>
          </a:p>
          <a:p>
            <a:pPr marL="0" indent="0">
              <a:buNone/>
            </a:pPr>
            <a:endParaRPr lang="it-IT" dirty="0">
              <a:solidFill>
                <a:srgbClr val="FF0000"/>
              </a:solidFill>
            </a:endParaRPr>
          </a:p>
          <a:p>
            <a:pPr marL="0" indent="0">
              <a:buNone/>
            </a:pPr>
            <a:r>
              <a:rPr lang="it-IT" dirty="0">
                <a:solidFill>
                  <a:srgbClr val="FF0000"/>
                </a:solidFill>
              </a:rPr>
              <a:t>Red text</a:t>
            </a:r>
            <a:r>
              <a:rPr lang="it-IT" dirty="0"/>
              <a:t>: </a:t>
            </a:r>
            <a:r>
              <a:rPr lang="it-IT" dirty="0" err="1"/>
              <a:t>exceptions</a:t>
            </a:r>
            <a:r>
              <a:rPr lang="it-IT" dirty="0"/>
              <a:t> </a:t>
            </a:r>
            <a:r>
              <a:rPr lang="it-IT" dirty="0" err="1"/>
              <a:t>raised</a:t>
            </a:r>
            <a:endParaRPr lang="it-IT" dirty="0"/>
          </a:p>
          <a:p>
            <a:pPr marL="0" indent="0">
              <a:buNone/>
            </a:pPr>
            <a:r>
              <a:rPr lang="it-IT" dirty="0">
                <a:solidFill>
                  <a:srgbClr val="0070C0"/>
                </a:solidFill>
              </a:rPr>
              <a:t>Blue text: </a:t>
            </a:r>
            <a:r>
              <a:rPr lang="it-IT" dirty="0"/>
              <a:t>data </a:t>
            </a:r>
            <a:r>
              <a:rPr lang="it-IT" dirty="0" err="1"/>
              <a:t>sent</a:t>
            </a:r>
            <a:r>
              <a:rPr lang="it-IT" dirty="0"/>
              <a:t> to the database</a:t>
            </a:r>
            <a:endParaRPr lang="it-IT" dirty="0">
              <a:solidFill>
                <a:srgbClr val="0070C0"/>
              </a:solidFill>
            </a:endParaRPr>
          </a:p>
          <a:p>
            <a:pPr marL="0" indent="0">
              <a:buNone/>
            </a:pPr>
            <a:r>
              <a:rPr lang="it-IT" dirty="0">
                <a:solidFill>
                  <a:schemeClr val="bg1">
                    <a:lumMod val="50000"/>
                  </a:schemeClr>
                </a:solidFill>
              </a:rPr>
              <a:t>Grey text</a:t>
            </a:r>
            <a:r>
              <a:rPr lang="it-IT" dirty="0"/>
              <a:t>: </a:t>
            </a:r>
            <a:r>
              <a:rPr lang="it-IT" dirty="0" err="1"/>
              <a:t>operations</a:t>
            </a:r>
            <a:r>
              <a:rPr lang="it-IT" dirty="0"/>
              <a:t> on the session</a:t>
            </a:r>
          </a:p>
        </p:txBody>
      </p:sp>
      <p:sp>
        <p:nvSpPr>
          <p:cNvPr id="4" name="Rettangolo 3">
            <a:extLst>
              <a:ext uri="{FF2B5EF4-FFF2-40B4-BE49-F238E27FC236}">
                <a16:creationId xmlns:a16="http://schemas.microsoft.com/office/drawing/2014/main" id="{FF925141-C7AB-4069-8F8A-AEC908FB0FED}"/>
              </a:ext>
            </a:extLst>
          </p:cNvPr>
          <p:cNvSpPr/>
          <p:nvPr/>
        </p:nvSpPr>
        <p:spPr>
          <a:xfrm>
            <a:off x="771832" y="2411362"/>
            <a:ext cx="5665839" cy="1548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a:extLst>
              <a:ext uri="{FF2B5EF4-FFF2-40B4-BE49-F238E27FC236}">
                <a16:creationId xmlns:a16="http://schemas.microsoft.com/office/drawing/2014/main" id="{21B0CC71-5AA7-4A2D-9D5A-5C034C1A625A}"/>
              </a:ext>
            </a:extLst>
          </p:cNvPr>
          <p:cNvSpPr/>
          <p:nvPr/>
        </p:nvSpPr>
        <p:spPr>
          <a:xfrm>
            <a:off x="771832" y="4149060"/>
            <a:ext cx="5665839" cy="1548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2027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C10ABFCC-C6EB-4F2A-BA11-541D56749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56187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A50ED9-327E-42F4-B2CB-3458008E044C}"/>
              </a:ext>
            </a:extLst>
          </p:cNvPr>
          <p:cNvSpPr>
            <a:spLocks noGrp="1"/>
          </p:cNvSpPr>
          <p:nvPr>
            <p:ph type="title"/>
          </p:nvPr>
        </p:nvSpPr>
        <p:spPr/>
        <p:txBody>
          <a:bodyPr/>
          <a:lstStyle/>
          <a:p>
            <a:r>
              <a:rPr lang="it-IT" dirty="0" err="1"/>
              <a:t>Functional</a:t>
            </a:r>
            <a:r>
              <a:rPr lang="it-IT" dirty="0"/>
              <a:t> </a:t>
            </a:r>
            <a:r>
              <a:rPr lang="it-IT" dirty="0" err="1"/>
              <a:t>specifications</a:t>
            </a:r>
            <a:r>
              <a:rPr lang="it-IT" dirty="0"/>
              <a:t> pt.2</a:t>
            </a:r>
          </a:p>
        </p:txBody>
      </p:sp>
      <p:sp>
        <p:nvSpPr>
          <p:cNvPr id="3" name="Segnaposto contenuto 2">
            <a:extLst>
              <a:ext uri="{FF2B5EF4-FFF2-40B4-BE49-F238E27FC236}">
                <a16:creationId xmlns:a16="http://schemas.microsoft.com/office/drawing/2014/main" id="{6922ED48-B097-4B84-B071-ECED2E1A5474}"/>
              </a:ext>
            </a:extLst>
          </p:cNvPr>
          <p:cNvSpPr>
            <a:spLocks noGrp="1"/>
          </p:cNvSpPr>
          <p:nvPr>
            <p:ph idx="1"/>
          </p:nvPr>
        </p:nvSpPr>
        <p:spPr>
          <a:xfrm>
            <a:off x="1097280" y="2108201"/>
            <a:ext cx="10058400" cy="4278531"/>
          </a:xfrm>
        </p:spPr>
        <p:txBody>
          <a:bodyPr>
            <a:normAutofit fontScale="85000" lnSpcReduction="20000"/>
          </a:bodyPr>
          <a:lstStyle/>
          <a:p>
            <a:pPr algn="l"/>
            <a:r>
              <a:rPr lang="en-US" sz="1800" b="0" i="0" u="none" strike="noStrike" baseline="0" dirty="0">
                <a:solidFill>
                  <a:srgbClr val="000000"/>
                </a:solidFill>
                <a:latin typeface="Calibri" panose="020F0502020204030204" pitchFamily="34" charset="0"/>
              </a:rPr>
              <a:t>When the user cancels the questionnaire, no responses are stored in the database. However, the database retains the information that the user X has logged in at a given date and time. </a:t>
            </a:r>
          </a:p>
          <a:p>
            <a:r>
              <a:rPr lang="en-US" sz="1800" b="0" i="0" u="none" strike="noStrike" baseline="0" dirty="0">
                <a:solidFill>
                  <a:srgbClr val="000000"/>
                </a:solidFill>
                <a:latin typeface="Calibri" panose="020F0502020204030204" pitchFamily="34" charset="0"/>
              </a:rPr>
              <a:t>The user can access a LEADERBOARD page, which shows a list of the usernames and points of all the users who filled in the questionnaire of the day, ordered by the number of points (descending). </a:t>
            </a:r>
          </a:p>
          <a:p>
            <a:r>
              <a:rPr lang="en-US" sz="1800" b="0" i="0" u="none" strike="noStrike" baseline="0" dirty="0">
                <a:solidFill>
                  <a:srgbClr val="000000"/>
                </a:solidFill>
                <a:latin typeface="Calibri" panose="020F0502020204030204" pitchFamily="34" charset="0"/>
              </a:rPr>
              <a:t>The administrator can access a dedicated application on the same database, which features the following pages </a:t>
            </a:r>
          </a:p>
          <a:p>
            <a:r>
              <a:rPr lang="en-US" sz="1800" dirty="0">
                <a:solidFill>
                  <a:srgbClr val="000000"/>
                </a:solidFill>
                <a:latin typeface="Calibri" panose="020F0502020204030204" pitchFamily="34" charset="0"/>
              </a:rPr>
              <a:t>-</a:t>
            </a:r>
            <a:r>
              <a:rPr lang="en-US" sz="1800" b="0" i="0" u="none" strike="noStrike" baseline="0" dirty="0">
                <a:solidFill>
                  <a:srgbClr val="000000"/>
                </a:solidFill>
                <a:latin typeface="Calibri" panose="020F0502020204030204" pitchFamily="34" charset="0"/>
              </a:rPr>
              <a:t> A CREATION page for inserting the product of the day for the current date or for a posterior date and for creating a variable number of marketing questions about such product. </a:t>
            </a:r>
          </a:p>
          <a:p>
            <a:r>
              <a:rPr lang="en-US" sz="180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An INSPECTION page for accessing the data of a past questionnaire. The visualized data for a given questionnaire include </a:t>
            </a:r>
          </a:p>
          <a:p>
            <a:r>
              <a:rPr lang="en-US" sz="1800" b="0" i="0" u="none" strike="noStrike" baseline="0" dirty="0">
                <a:solidFill>
                  <a:srgbClr val="000000"/>
                </a:solidFill>
                <a:latin typeface="Courier New" panose="02070309020205020404" pitchFamily="49" charset="0"/>
              </a:rPr>
              <a:t>o </a:t>
            </a:r>
            <a:r>
              <a:rPr lang="en-US" sz="1800" b="0" i="0" u="none" strike="noStrike" baseline="0" dirty="0">
                <a:solidFill>
                  <a:srgbClr val="000000"/>
                </a:solidFill>
                <a:latin typeface="Calibri" panose="020F0502020204030204" pitchFamily="34" charset="0"/>
              </a:rPr>
              <a:t>List of users who submitted the questionnaire. </a:t>
            </a:r>
          </a:p>
          <a:p>
            <a:r>
              <a:rPr lang="en-US" sz="1800" b="0" i="0" u="none" strike="noStrike" baseline="0" dirty="0">
                <a:solidFill>
                  <a:srgbClr val="000000"/>
                </a:solidFill>
                <a:latin typeface="Courier New" panose="02070309020205020404" pitchFamily="49" charset="0"/>
              </a:rPr>
              <a:t>o </a:t>
            </a:r>
            <a:r>
              <a:rPr lang="en-US" sz="1800" b="0" i="0" u="none" strike="noStrike" baseline="0" dirty="0">
                <a:solidFill>
                  <a:srgbClr val="000000"/>
                </a:solidFill>
                <a:latin typeface="Calibri" panose="020F0502020204030204" pitchFamily="34" charset="0"/>
              </a:rPr>
              <a:t>List of users who cancelled the questionnaire. </a:t>
            </a:r>
          </a:p>
          <a:p>
            <a:r>
              <a:rPr lang="en-US" sz="1800" b="0" i="0" u="none" strike="noStrike" baseline="0" dirty="0">
                <a:solidFill>
                  <a:srgbClr val="000000"/>
                </a:solidFill>
                <a:latin typeface="Courier New" panose="02070309020205020404" pitchFamily="49" charset="0"/>
              </a:rPr>
              <a:t>o </a:t>
            </a:r>
            <a:r>
              <a:rPr lang="en-US" sz="1800" b="0" i="0" u="none" strike="noStrike" baseline="0" dirty="0">
                <a:solidFill>
                  <a:srgbClr val="000000"/>
                </a:solidFill>
                <a:latin typeface="Calibri" panose="020F0502020204030204" pitchFamily="34" charset="0"/>
              </a:rPr>
              <a:t>Questionnaire answers of each user. </a:t>
            </a:r>
          </a:p>
          <a:p>
            <a:r>
              <a:rPr lang="en-US" sz="1800" dirty="0">
                <a:solidFill>
                  <a:srgbClr val="000000"/>
                </a:solidFill>
                <a:latin typeface="Calibri" panose="020F0502020204030204" pitchFamily="34" charset="0"/>
              </a:rPr>
              <a:t>-</a:t>
            </a:r>
            <a:r>
              <a:rPr lang="en-US" sz="1800" b="0" i="0" u="none" strike="noStrike" baseline="0" dirty="0">
                <a:solidFill>
                  <a:srgbClr val="000000"/>
                </a:solidFill>
                <a:latin typeface="Calibri" panose="020F0502020204030204" pitchFamily="34" charset="0"/>
              </a:rPr>
              <a:t> A DELETION page for ERASING the questionnaire data and the related responses and points of all users who filled in the questionnaire. Deletion should be possible only for a date preceding the current date. </a:t>
            </a:r>
          </a:p>
          <a:p>
            <a:endParaRPr lang="it-IT" dirty="0"/>
          </a:p>
        </p:txBody>
      </p:sp>
    </p:spTree>
    <p:extLst>
      <p:ext uri="{BB962C8B-B14F-4D97-AF65-F5344CB8AC3E}">
        <p14:creationId xmlns:p14="http://schemas.microsoft.com/office/powerpoint/2010/main" val="841232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30D9A07-418D-463C-9B3C-59F48799996C}"/>
              </a:ext>
            </a:extLst>
          </p:cNvPr>
          <p:cNvSpPr>
            <a:spLocks noGrp="1"/>
          </p:cNvSpPr>
          <p:nvPr>
            <p:ph type="ctrTitle"/>
          </p:nvPr>
        </p:nvSpPr>
        <p:spPr>
          <a:xfrm>
            <a:off x="1097280" y="758952"/>
            <a:ext cx="10058400" cy="3892168"/>
          </a:xfrm>
        </p:spPr>
        <p:txBody>
          <a:bodyPr>
            <a:normAutofit/>
          </a:bodyPr>
          <a:lstStyle/>
          <a:p>
            <a:r>
              <a:rPr lang="it-IT" sz="9600"/>
              <a:t>Components Client Side</a:t>
            </a:r>
          </a:p>
        </p:txBody>
      </p:sp>
      <p:sp>
        <p:nvSpPr>
          <p:cNvPr id="9" name="Rectangle 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5543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85201D-90C2-46F3-900A-D447CB9BE957}"/>
              </a:ext>
            </a:extLst>
          </p:cNvPr>
          <p:cNvSpPr>
            <a:spLocks noGrp="1"/>
          </p:cNvSpPr>
          <p:nvPr>
            <p:ph type="title"/>
          </p:nvPr>
        </p:nvSpPr>
        <p:spPr/>
        <p:txBody>
          <a:bodyPr/>
          <a:lstStyle/>
          <a:p>
            <a:r>
              <a:rPr lang="it-IT" b="1" dirty="0"/>
              <a:t>COMPONENTS CLIENT SIDE - WEBPAGES</a:t>
            </a:r>
          </a:p>
        </p:txBody>
      </p:sp>
      <p:sp>
        <p:nvSpPr>
          <p:cNvPr id="3" name="Segnaposto contenuto 2">
            <a:extLst>
              <a:ext uri="{FF2B5EF4-FFF2-40B4-BE49-F238E27FC236}">
                <a16:creationId xmlns:a16="http://schemas.microsoft.com/office/drawing/2014/main" id="{CC8131B5-4494-4DEA-B693-63A8FF5F0022}"/>
              </a:ext>
            </a:extLst>
          </p:cNvPr>
          <p:cNvSpPr>
            <a:spLocks noGrp="1"/>
          </p:cNvSpPr>
          <p:nvPr>
            <p:ph idx="1"/>
          </p:nvPr>
        </p:nvSpPr>
        <p:spPr/>
        <p:txBody>
          <a:bodyPr>
            <a:normAutofit fontScale="92500" lnSpcReduction="20000"/>
          </a:bodyPr>
          <a:lstStyle/>
          <a:p>
            <a:pPr marL="0" indent="0">
              <a:buNone/>
            </a:pPr>
            <a:r>
              <a:rPr lang="en-US" b="1" dirty="0"/>
              <a:t>BadwordsPage.html</a:t>
            </a:r>
          </a:p>
          <a:p>
            <a:pPr marL="0" indent="0">
              <a:buNone/>
            </a:pPr>
            <a:r>
              <a:rPr lang="en-US" dirty="0"/>
              <a:t>This page allows the administrator to submit a new bad word that must be censored.</a:t>
            </a:r>
          </a:p>
          <a:p>
            <a:pPr marL="0" indent="0">
              <a:buNone/>
            </a:pPr>
            <a:endParaRPr lang="en-US" dirty="0"/>
          </a:p>
          <a:p>
            <a:pPr marL="0" indent="0">
              <a:buNone/>
            </a:pPr>
            <a:r>
              <a:rPr lang="en-US" b="1" dirty="0"/>
              <a:t>CreationPage.html</a:t>
            </a:r>
          </a:p>
          <a:p>
            <a:pPr marL="0" indent="0">
              <a:buNone/>
            </a:pPr>
            <a:r>
              <a:rPr lang="en-US" dirty="0"/>
              <a:t>This page allows the administrator to create and insert a new product in the system</a:t>
            </a:r>
          </a:p>
          <a:p>
            <a:pPr marL="0" indent="0">
              <a:buNone/>
            </a:pPr>
            <a:endParaRPr lang="en-US" dirty="0"/>
          </a:p>
          <a:p>
            <a:pPr marL="0" indent="0">
              <a:buNone/>
            </a:pPr>
            <a:r>
              <a:rPr lang="en-US" b="1" dirty="0"/>
              <a:t>DeletionPage.html</a:t>
            </a:r>
          </a:p>
          <a:p>
            <a:pPr marL="0" indent="0">
              <a:buNone/>
            </a:pPr>
            <a:r>
              <a:rPr lang="en-US" dirty="0"/>
              <a:t>This page allows the administrator to delete the questionnaire associated to a product.</a:t>
            </a:r>
            <a:endParaRPr lang="it-IT" dirty="0"/>
          </a:p>
        </p:txBody>
      </p:sp>
    </p:spTree>
    <p:extLst>
      <p:ext uri="{BB962C8B-B14F-4D97-AF65-F5344CB8AC3E}">
        <p14:creationId xmlns:p14="http://schemas.microsoft.com/office/powerpoint/2010/main" val="1886125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85201D-90C2-46F3-900A-D447CB9BE957}"/>
              </a:ext>
            </a:extLst>
          </p:cNvPr>
          <p:cNvSpPr>
            <a:spLocks noGrp="1"/>
          </p:cNvSpPr>
          <p:nvPr>
            <p:ph type="title"/>
          </p:nvPr>
        </p:nvSpPr>
        <p:spPr/>
        <p:txBody>
          <a:bodyPr/>
          <a:lstStyle/>
          <a:p>
            <a:r>
              <a:rPr lang="it-IT" b="1" dirty="0"/>
              <a:t>COMPONENTS CLIENT SIDE - WEBPAGES</a:t>
            </a:r>
          </a:p>
        </p:txBody>
      </p:sp>
      <p:sp>
        <p:nvSpPr>
          <p:cNvPr id="3" name="Segnaposto contenuto 2">
            <a:extLst>
              <a:ext uri="{FF2B5EF4-FFF2-40B4-BE49-F238E27FC236}">
                <a16:creationId xmlns:a16="http://schemas.microsoft.com/office/drawing/2014/main" id="{CC8131B5-4494-4DEA-B693-63A8FF5F0022}"/>
              </a:ext>
            </a:extLst>
          </p:cNvPr>
          <p:cNvSpPr>
            <a:spLocks noGrp="1"/>
          </p:cNvSpPr>
          <p:nvPr>
            <p:ph idx="1"/>
          </p:nvPr>
        </p:nvSpPr>
        <p:spPr>
          <a:xfrm>
            <a:off x="1097280" y="2108201"/>
            <a:ext cx="10058400" cy="4025313"/>
          </a:xfrm>
        </p:spPr>
        <p:txBody>
          <a:bodyPr>
            <a:normAutofit fontScale="77500" lnSpcReduction="20000"/>
          </a:bodyPr>
          <a:lstStyle/>
          <a:p>
            <a:pPr marL="0" indent="0">
              <a:buNone/>
            </a:pPr>
            <a:r>
              <a:rPr lang="en-US" b="1" dirty="0"/>
              <a:t>Greetings.html</a:t>
            </a:r>
          </a:p>
          <a:p>
            <a:pPr marL="0" indent="0">
              <a:buNone/>
            </a:pPr>
            <a:r>
              <a:rPr lang="en-US" dirty="0"/>
              <a:t>This page shows a greeting message after a user has submitted the questionnaire.</a:t>
            </a:r>
          </a:p>
          <a:p>
            <a:pPr marL="0" indent="0">
              <a:buNone/>
            </a:pPr>
            <a:endParaRPr lang="en-US" dirty="0"/>
          </a:p>
          <a:p>
            <a:pPr marL="0" indent="0">
              <a:buNone/>
            </a:pPr>
            <a:r>
              <a:rPr lang="en-US" b="1" dirty="0"/>
              <a:t>HomePage.html</a:t>
            </a:r>
          </a:p>
          <a:p>
            <a:pPr marL="0" indent="0">
              <a:buNone/>
            </a:pPr>
            <a:r>
              <a:rPr lang="en-US" dirty="0"/>
              <a:t>This page shows the product of the day, the reviews and allows the user to go to the questionnaire of the day.</a:t>
            </a:r>
          </a:p>
          <a:p>
            <a:pPr marL="0" indent="0">
              <a:buNone/>
            </a:pPr>
            <a:endParaRPr lang="en-US" dirty="0"/>
          </a:p>
          <a:p>
            <a:pPr marL="0" indent="0">
              <a:buNone/>
            </a:pPr>
            <a:r>
              <a:rPr lang="en-US" b="1" dirty="0"/>
              <a:t>HomePageAdmin.html</a:t>
            </a:r>
          </a:p>
          <a:p>
            <a:pPr marL="0" indent="0">
              <a:buNone/>
            </a:pPr>
            <a:r>
              <a:rPr lang="en-US" dirty="0"/>
              <a:t>This page allows the admin to access the various pages for create products and </a:t>
            </a:r>
            <a:r>
              <a:rPr lang="en-US" dirty="0" err="1"/>
              <a:t>badwords</a:t>
            </a:r>
            <a:r>
              <a:rPr lang="en-US" dirty="0"/>
              <a:t> and for inspecting the results.</a:t>
            </a:r>
            <a:endParaRPr lang="it-IT" dirty="0"/>
          </a:p>
        </p:txBody>
      </p:sp>
    </p:spTree>
    <p:extLst>
      <p:ext uri="{BB962C8B-B14F-4D97-AF65-F5344CB8AC3E}">
        <p14:creationId xmlns:p14="http://schemas.microsoft.com/office/powerpoint/2010/main" val="2209432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85201D-90C2-46F3-900A-D447CB9BE957}"/>
              </a:ext>
            </a:extLst>
          </p:cNvPr>
          <p:cNvSpPr>
            <a:spLocks noGrp="1"/>
          </p:cNvSpPr>
          <p:nvPr>
            <p:ph type="title"/>
          </p:nvPr>
        </p:nvSpPr>
        <p:spPr/>
        <p:txBody>
          <a:bodyPr/>
          <a:lstStyle/>
          <a:p>
            <a:r>
              <a:rPr lang="it-IT" b="1" dirty="0"/>
              <a:t>COMPONENTS CLIENT SIDE - WEBPAGES</a:t>
            </a:r>
          </a:p>
        </p:txBody>
      </p:sp>
      <p:sp>
        <p:nvSpPr>
          <p:cNvPr id="3" name="Segnaposto contenuto 2">
            <a:extLst>
              <a:ext uri="{FF2B5EF4-FFF2-40B4-BE49-F238E27FC236}">
                <a16:creationId xmlns:a16="http://schemas.microsoft.com/office/drawing/2014/main" id="{CC8131B5-4494-4DEA-B693-63A8FF5F0022}"/>
              </a:ext>
            </a:extLst>
          </p:cNvPr>
          <p:cNvSpPr>
            <a:spLocks noGrp="1"/>
          </p:cNvSpPr>
          <p:nvPr>
            <p:ph idx="1"/>
          </p:nvPr>
        </p:nvSpPr>
        <p:spPr>
          <a:xfrm>
            <a:off x="1097280" y="2108201"/>
            <a:ext cx="10058400" cy="3983110"/>
          </a:xfrm>
        </p:spPr>
        <p:txBody>
          <a:bodyPr>
            <a:normAutofit fontScale="85000" lnSpcReduction="20000"/>
          </a:bodyPr>
          <a:lstStyle/>
          <a:p>
            <a:pPr marL="0" indent="0">
              <a:buNone/>
            </a:pPr>
            <a:r>
              <a:rPr lang="en-US" b="1" dirty="0"/>
              <a:t>InspectionPage.html</a:t>
            </a:r>
          </a:p>
          <a:p>
            <a:pPr marL="0" indent="0">
              <a:buNone/>
            </a:pPr>
            <a:r>
              <a:rPr lang="en-US" dirty="0"/>
              <a:t>This page asks the admin for a date in order to retrieve the questionnaire associated to the product of that day.</a:t>
            </a:r>
          </a:p>
          <a:p>
            <a:pPr marL="0" indent="0">
              <a:buNone/>
            </a:pPr>
            <a:endParaRPr lang="en-US" b="1" dirty="0"/>
          </a:p>
          <a:p>
            <a:pPr marL="0" indent="0">
              <a:buNone/>
            </a:pPr>
            <a:r>
              <a:rPr lang="en-US" b="1" dirty="0"/>
              <a:t>Leaderboard.html</a:t>
            </a:r>
          </a:p>
          <a:p>
            <a:pPr marL="0" indent="0">
              <a:buNone/>
            </a:pPr>
            <a:r>
              <a:rPr lang="en-US" dirty="0"/>
              <a:t>This page shows the leaderboard to the user.</a:t>
            </a:r>
          </a:p>
          <a:p>
            <a:pPr marL="0" indent="0">
              <a:buNone/>
            </a:pPr>
            <a:endParaRPr lang="en-US" dirty="0"/>
          </a:p>
          <a:p>
            <a:pPr marL="0" indent="0">
              <a:buNone/>
            </a:pPr>
            <a:r>
              <a:rPr lang="en-US" b="1" dirty="0"/>
              <a:t>Logadmin.html</a:t>
            </a:r>
          </a:p>
          <a:p>
            <a:pPr marL="0" indent="0">
              <a:buNone/>
            </a:pPr>
            <a:r>
              <a:rPr lang="en-US" dirty="0"/>
              <a:t>Login form dedicated to the administration.</a:t>
            </a:r>
            <a:endParaRPr lang="it-IT" dirty="0"/>
          </a:p>
        </p:txBody>
      </p:sp>
    </p:spTree>
    <p:extLst>
      <p:ext uri="{BB962C8B-B14F-4D97-AF65-F5344CB8AC3E}">
        <p14:creationId xmlns:p14="http://schemas.microsoft.com/office/powerpoint/2010/main" val="2556469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85201D-90C2-46F3-900A-D447CB9BE957}"/>
              </a:ext>
            </a:extLst>
          </p:cNvPr>
          <p:cNvSpPr>
            <a:spLocks noGrp="1"/>
          </p:cNvSpPr>
          <p:nvPr>
            <p:ph type="title"/>
          </p:nvPr>
        </p:nvSpPr>
        <p:spPr/>
        <p:txBody>
          <a:bodyPr/>
          <a:lstStyle/>
          <a:p>
            <a:r>
              <a:rPr lang="it-IT" b="1" dirty="0"/>
              <a:t>COMPONENTS CLIENT SIDE - WEBPAGES</a:t>
            </a:r>
          </a:p>
        </p:txBody>
      </p:sp>
      <p:sp>
        <p:nvSpPr>
          <p:cNvPr id="3" name="Segnaposto contenuto 2">
            <a:extLst>
              <a:ext uri="{FF2B5EF4-FFF2-40B4-BE49-F238E27FC236}">
                <a16:creationId xmlns:a16="http://schemas.microsoft.com/office/drawing/2014/main" id="{CC8131B5-4494-4DEA-B693-63A8FF5F0022}"/>
              </a:ext>
            </a:extLst>
          </p:cNvPr>
          <p:cNvSpPr>
            <a:spLocks noGrp="1"/>
          </p:cNvSpPr>
          <p:nvPr>
            <p:ph idx="1"/>
          </p:nvPr>
        </p:nvSpPr>
        <p:spPr/>
        <p:txBody>
          <a:bodyPr>
            <a:normAutofit fontScale="85000" lnSpcReduction="20000"/>
          </a:bodyPr>
          <a:lstStyle/>
          <a:p>
            <a:pPr marL="0" indent="0">
              <a:buNone/>
            </a:pPr>
            <a:r>
              <a:rPr lang="en-US" b="1" dirty="0"/>
              <a:t>QuestionnaireDataPage.html</a:t>
            </a:r>
          </a:p>
          <a:p>
            <a:pPr marL="0" indent="0">
              <a:buNone/>
            </a:pPr>
            <a:r>
              <a:rPr lang="en-US" dirty="0"/>
              <a:t>This page shows the questionnaire answers and other information for the selected product.</a:t>
            </a:r>
          </a:p>
          <a:p>
            <a:pPr marL="0" indent="0">
              <a:buNone/>
            </a:pPr>
            <a:endParaRPr lang="en-US" dirty="0"/>
          </a:p>
          <a:p>
            <a:pPr marL="0" indent="0">
              <a:buNone/>
            </a:pPr>
            <a:r>
              <a:rPr lang="en-US" b="1" dirty="0"/>
              <a:t>QuestionnaireM.html</a:t>
            </a:r>
          </a:p>
          <a:p>
            <a:pPr marL="0" indent="0">
              <a:buNone/>
            </a:pPr>
            <a:r>
              <a:rPr lang="en-US" dirty="0"/>
              <a:t>This page shows the marketing questions of the questionnaire and allows the user to answer them.</a:t>
            </a:r>
          </a:p>
          <a:p>
            <a:pPr marL="0" indent="0">
              <a:buNone/>
            </a:pPr>
            <a:endParaRPr lang="en-US" dirty="0"/>
          </a:p>
          <a:p>
            <a:pPr marL="0" indent="0">
              <a:buNone/>
            </a:pPr>
            <a:r>
              <a:rPr lang="en-US" b="1" dirty="0"/>
              <a:t>QuestionnaireS.html</a:t>
            </a:r>
          </a:p>
          <a:p>
            <a:pPr marL="0" indent="0">
              <a:buNone/>
            </a:pPr>
            <a:r>
              <a:rPr lang="en-US" dirty="0"/>
              <a:t>This page shows the statistical questions of the questionnaire and allows the user to answer them.</a:t>
            </a:r>
            <a:endParaRPr lang="it-IT" dirty="0"/>
          </a:p>
        </p:txBody>
      </p:sp>
    </p:spTree>
    <p:extLst>
      <p:ext uri="{BB962C8B-B14F-4D97-AF65-F5344CB8AC3E}">
        <p14:creationId xmlns:p14="http://schemas.microsoft.com/office/powerpoint/2010/main" val="1085913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85201D-90C2-46F3-900A-D447CB9BE957}"/>
              </a:ext>
            </a:extLst>
          </p:cNvPr>
          <p:cNvSpPr>
            <a:spLocks noGrp="1"/>
          </p:cNvSpPr>
          <p:nvPr>
            <p:ph type="title"/>
          </p:nvPr>
        </p:nvSpPr>
        <p:spPr/>
        <p:txBody>
          <a:bodyPr/>
          <a:lstStyle/>
          <a:p>
            <a:r>
              <a:rPr lang="it-IT" b="1" dirty="0"/>
              <a:t>COMPONENTS CLIENT SIDE - WEBPAGES</a:t>
            </a:r>
          </a:p>
        </p:txBody>
      </p:sp>
      <p:sp>
        <p:nvSpPr>
          <p:cNvPr id="3" name="Segnaposto contenuto 2">
            <a:extLst>
              <a:ext uri="{FF2B5EF4-FFF2-40B4-BE49-F238E27FC236}">
                <a16:creationId xmlns:a16="http://schemas.microsoft.com/office/drawing/2014/main" id="{CC8131B5-4494-4DEA-B693-63A8FF5F0022}"/>
              </a:ext>
            </a:extLst>
          </p:cNvPr>
          <p:cNvSpPr>
            <a:spLocks noGrp="1"/>
          </p:cNvSpPr>
          <p:nvPr>
            <p:ph idx="1"/>
          </p:nvPr>
        </p:nvSpPr>
        <p:spPr>
          <a:xfrm>
            <a:off x="1097280" y="2108201"/>
            <a:ext cx="10058400" cy="3997177"/>
          </a:xfrm>
        </p:spPr>
        <p:txBody>
          <a:bodyPr>
            <a:normAutofit fontScale="85000" lnSpcReduction="20000"/>
          </a:bodyPr>
          <a:lstStyle/>
          <a:p>
            <a:pPr marL="0" indent="0">
              <a:buNone/>
            </a:pPr>
            <a:r>
              <a:rPr lang="en-US" b="1" dirty="0"/>
              <a:t>QuestionsCreationPage.html</a:t>
            </a:r>
          </a:p>
          <a:p>
            <a:pPr marL="0" indent="0">
              <a:buNone/>
            </a:pPr>
            <a:r>
              <a:rPr lang="en-US" dirty="0"/>
              <a:t>This page allows the admin to create various questions for the product of the day.</a:t>
            </a:r>
          </a:p>
          <a:p>
            <a:pPr marL="0" indent="0">
              <a:buNone/>
            </a:pPr>
            <a:endParaRPr lang="en-US" dirty="0"/>
          </a:p>
          <a:p>
            <a:pPr marL="0" indent="0">
              <a:buNone/>
            </a:pPr>
            <a:r>
              <a:rPr lang="en-US" b="1" dirty="0"/>
              <a:t>SignUp.html</a:t>
            </a:r>
          </a:p>
          <a:p>
            <a:pPr marL="0" indent="0">
              <a:buNone/>
            </a:pPr>
            <a:r>
              <a:rPr lang="en-US" dirty="0"/>
              <a:t>This page allows a new user to register in the application.</a:t>
            </a:r>
          </a:p>
          <a:p>
            <a:pPr marL="0" indent="0">
              <a:buNone/>
            </a:pPr>
            <a:endParaRPr lang="en-US" dirty="0"/>
          </a:p>
          <a:p>
            <a:pPr marL="0" indent="0">
              <a:buNone/>
            </a:pPr>
            <a:r>
              <a:rPr lang="en-US" b="1" dirty="0"/>
              <a:t>index.html</a:t>
            </a:r>
          </a:p>
          <a:p>
            <a:pPr marL="0" indent="0">
              <a:buNone/>
            </a:pPr>
            <a:r>
              <a:rPr lang="en-US" dirty="0"/>
              <a:t>This page is the entry point of the client application. It contains the login form and a button to access the admin login.</a:t>
            </a:r>
            <a:endParaRPr lang="it-IT" dirty="0"/>
          </a:p>
        </p:txBody>
      </p:sp>
    </p:spTree>
    <p:extLst>
      <p:ext uri="{BB962C8B-B14F-4D97-AF65-F5344CB8AC3E}">
        <p14:creationId xmlns:p14="http://schemas.microsoft.com/office/powerpoint/2010/main" val="2616463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BAF00C-68B6-4181-AFA6-ACDE3B5DF220}"/>
              </a:ext>
            </a:extLst>
          </p:cNvPr>
          <p:cNvSpPr>
            <a:spLocks noGrp="1"/>
          </p:cNvSpPr>
          <p:nvPr>
            <p:ph type="title"/>
          </p:nvPr>
        </p:nvSpPr>
        <p:spPr/>
        <p:txBody>
          <a:bodyPr/>
          <a:lstStyle/>
          <a:p>
            <a:r>
              <a:rPr lang="it-IT" b="1" dirty="0"/>
              <a:t>COMPONENTS CLIENT SIDE - SERVLETS</a:t>
            </a:r>
          </a:p>
        </p:txBody>
      </p:sp>
      <p:sp>
        <p:nvSpPr>
          <p:cNvPr id="3" name="Segnaposto contenuto 2">
            <a:extLst>
              <a:ext uri="{FF2B5EF4-FFF2-40B4-BE49-F238E27FC236}">
                <a16:creationId xmlns:a16="http://schemas.microsoft.com/office/drawing/2014/main" id="{A7D07546-EC65-4650-ABA2-0760F4D57773}"/>
              </a:ext>
            </a:extLst>
          </p:cNvPr>
          <p:cNvSpPr>
            <a:spLocks noGrp="1"/>
          </p:cNvSpPr>
          <p:nvPr>
            <p:ph idx="1"/>
          </p:nvPr>
        </p:nvSpPr>
        <p:spPr>
          <a:xfrm>
            <a:off x="1097280" y="2108201"/>
            <a:ext cx="10058400" cy="3969042"/>
          </a:xfrm>
        </p:spPr>
        <p:txBody>
          <a:bodyPr>
            <a:normAutofit fontScale="77500" lnSpcReduction="20000"/>
          </a:bodyPr>
          <a:lstStyle/>
          <a:p>
            <a:pPr marL="0" indent="0">
              <a:buNone/>
            </a:pPr>
            <a:r>
              <a:rPr lang="en-US" b="1" dirty="0" err="1"/>
              <a:t>BackToHomePage</a:t>
            </a:r>
            <a:r>
              <a:rPr lang="en-US" b="1" dirty="0"/>
              <a:t>:</a:t>
            </a:r>
          </a:p>
          <a:p>
            <a:pPr marL="0" indent="0">
              <a:buNone/>
            </a:pPr>
            <a:r>
              <a:rPr lang="en-US" dirty="0"/>
              <a:t>This servlet redirects the user to the homepage. It also clears the answers from the session.</a:t>
            </a:r>
          </a:p>
          <a:p>
            <a:pPr marL="0" indent="0">
              <a:buNone/>
            </a:pPr>
            <a:endParaRPr lang="en-US" dirty="0"/>
          </a:p>
          <a:p>
            <a:pPr marL="0" indent="0">
              <a:buNone/>
            </a:pPr>
            <a:r>
              <a:rPr lang="en-US" b="1" dirty="0" err="1"/>
              <a:t>BackToMarketing</a:t>
            </a:r>
            <a:r>
              <a:rPr lang="en-US" b="1" dirty="0"/>
              <a:t>:</a:t>
            </a:r>
          </a:p>
          <a:p>
            <a:pPr marL="0" indent="0">
              <a:buNone/>
            </a:pPr>
            <a:r>
              <a:rPr lang="en-US" dirty="0"/>
              <a:t>This servlet redirects the user to the marketing questionnaire. It restores the previous inserted questions from the session into the fields of the form, so that the user can modify them.</a:t>
            </a:r>
          </a:p>
          <a:p>
            <a:pPr marL="0" indent="0">
              <a:buNone/>
            </a:pPr>
            <a:endParaRPr lang="en-US" dirty="0"/>
          </a:p>
          <a:p>
            <a:pPr marL="0" indent="0">
              <a:buNone/>
            </a:pPr>
            <a:r>
              <a:rPr lang="en-US" b="1" dirty="0" err="1"/>
              <a:t>CancelQuestionnaire</a:t>
            </a:r>
            <a:r>
              <a:rPr lang="en-US" b="1" dirty="0"/>
              <a:t>:</a:t>
            </a:r>
          </a:p>
          <a:p>
            <a:pPr marL="0" indent="0">
              <a:buNone/>
            </a:pPr>
            <a:r>
              <a:rPr lang="en-US" dirty="0"/>
              <a:t>This servlet redirects the user to the homepage, and is called when the user does not want to submit the questionnaire. It also clears the answers saved in the session of the player.</a:t>
            </a:r>
            <a:endParaRPr lang="it-IT" dirty="0"/>
          </a:p>
        </p:txBody>
      </p:sp>
    </p:spTree>
    <p:extLst>
      <p:ext uri="{BB962C8B-B14F-4D97-AF65-F5344CB8AC3E}">
        <p14:creationId xmlns:p14="http://schemas.microsoft.com/office/powerpoint/2010/main" val="2011984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BAF00C-68B6-4181-AFA6-ACDE3B5DF220}"/>
              </a:ext>
            </a:extLst>
          </p:cNvPr>
          <p:cNvSpPr>
            <a:spLocks noGrp="1"/>
          </p:cNvSpPr>
          <p:nvPr>
            <p:ph type="title"/>
          </p:nvPr>
        </p:nvSpPr>
        <p:spPr/>
        <p:txBody>
          <a:bodyPr/>
          <a:lstStyle/>
          <a:p>
            <a:r>
              <a:rPr lang="it-IT" b="1" dirty="0"/>
              <a:t>COMPONENTS CLIENT SIDE - SERVLETS</a:t>
            </a:r>
          </a:p>
        </p:txBody>
      </p:sp>
      <p:sp>
        <p:nvSpPr>
          <p:cNvPr id="3" name="Segnaposto contenuto 2">
            <a:extLst>
              <a:ext uri="{FF2B5EF4-FFF2-40B4-BE49-F238E27FC236}">
                <a16:creationId xmlns:a16="http://schemas.microsoft.com/office/drawing/2014/main" id="{A7D07546-EC65-4650-ABA2-0760F4D57773}"/>
              </a:ext>
            </a:extLst>
          </p:cNvPr>
          <p:cNvSpPr>
            <a:spLocks noGrp="1"/>
          </p:cNvSpPr>
          <p:nvPr>
            <p:ph idx="1"/>
          </p:nvPr>
        </p:nvSpPr>
        <p:spPr/>
        <p:txBody>
          <a:bodyPr>
            <a:normAutofit fontScale="70000" lnSpcReduction="20000"/>
          </a:bodyPr>
          <a:lstStyle/>
          <a:p>
            <a:pPr marL="0" indent="0">
              <a:buNone/>
            </a:pPr>
            <a:r>
              <a:rPr lang="en-US" b="1" dirty="0" err="1"/>
              <a:t>CheckAdminAuthentication</a:t>
            </a:r>
            <a:r>
              <a:rPr lang="en-US" dirty="0"/>
              <a:t>:</a:t>
            </a:r>
          </a:p>
          <a:p>
            <a:pPr marL="0" indent="0">
              <a:buNone/>
            </a:pPr>
            <a:r>
              <a:rPr lang="en-US" dirty="0"/>
              <a:t>This servlet checks the credentials of the admin, and if they are correct redirects the administrator to its dedicated homepage.</a:t>
            </a:r>
          </a:p>
          <a:p>
            <a:pPr marL="0" indent="0">
              <a:buNone/>
            </a:pPr>
            <a:endParaRPr lang="en-US" dirty="0"/>
          </a:p>
          <a:p>
            <a:pPr marL="0" indent="0">
              <a:buNone/>
            </a:pPr>
            <a:r>
              <a:rPr lang="en-US" b="1" dirty="0" err="1"/>
              <a:t>CheckAuthentication</a:t>
            </a:r>
            <a:r>
              <a:rPr lang="en-US" b="1" dirty="0"/>
              <a:t>:</a:t>
            </a:r>
          </a:p>
          <a:p>
            <a:pPr marL="0" indent="0">
              <a:buNone/>
            </a:pPr>
            <a:r>
              <a:rPr lang="en-US" dirty="0"/>
              <a:t>This servlet checks the credentials of the user, and if they are correct redirects the user to the homepage.</a:t>
            </a:r>
          </a:p>
          <a:p>
            <a:pPr marL="0" indent="0">
              <a:buNone/>
            </a:pPr>
            <a:endParaRPr lang="en-US" dirty="0"/>
          </a:p>
          <a:p>
            <a:pPr marL="0" indent="0">
              <a:buNone/>
            </a:pPr>
            <a:r>
              <a:rPr lang="en-US" b="1" dirty="0" err="1"/>
              <a:t>Computepoints</a:t>
            </a:r>
            <a:r>
              <a:rPr lang="en-US" b="1" dirty="0"/>
              <a:t>:</a:t>
            </a:r>
          </a:p>
          <a:p>
            <a:pPr marL="0" indent="0">
              <a:buNone/>
            </a:pPr>
            <a:r>
              <a:rPr lang="en-US" dirty="0"/>
              <a:t>This servlet calls the service classes that are needed to compute the points given by a product associated to the number of its marketing questions. It also redirects the admin to the homepage.</a:t>
            </a:r>
            <a:endParaRPr lang="it-IT" dirty="0"/>
          </a:p>
        </p:txBody>
      </p:sp>
    </p:spTree>
    <p:extLst>
      <p:ext uri="{BB962C8B-B14F-4D97-AF65-F5344CB8AC3E}">
        <p14:creationId xmlns:p14="http://schemas.microsoft.com/office/powerpoint/2010/main" val="283201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BAF00C-68B6-4181-AFA6-ACDE3B5DF220}"/>
              </a:ext>
            </a:extLst>
          </p:cNvPr>
          <p:cNvSpPr>
            <a:spLocks noGrp="1"/>
          </p:cNvSpPr>
          <p:nvPr>
            <p:ph type="title"/>
          </p:nvPr>
        </p:nvSpPr>
        <p:spPr/>
        <p:txBody>
          <a:bodyPr/>
          <a:lstStyle/>
          <a:p>
            <a:r>
              <a:rPr lang="it-IT" b="1" dirty="0"/>
              <a:t>COMPONENTS CLIENT SIDE - SERVLETS</a:t>
            </a:r>
          </a:p>
        </p:txBody>
      </p:sp>
      <p:sp>
        <p:nvSpPr>
          <p:cNvPr id="3" name="Segnaposto contenuto 2">
            <a:extLst>
              <a:ext uri="{FF2B5EF4-FFF2-40B4-BE49-F238E27FC236}">
                <a16:creationId xmlns:a16="http://schemas.microsoft.com/office/drawing/2014/main" id="{A7D07546-EC65-4650-ABA2-0760F4D57773}"/>
              </a:ext>
            </a:extLst>
          </p:cNvPr>
          <p:cNvSpPr>
            <a:spLocks noGrp="1"/>
          </p:cNvSpPr>
          <p:nvPr>
            <p:ph idx="1"/>
          </p:nvPr>
        </p:nvSpPr>
        <p:spPr>
          <a:xfrm>
            <a:off x="1097280" y="2108201"/>
            <a:ext cx="10058400" cy="4137854"/>
          </a:xfrm>
        </p:spPr>
        <p:txBody>
          <a:bodyPr>
            <a:normAutofit fontScale="92500" lnSpcReduction="10000"/>
          </a:bodyPr>
          <a:lstStyle/>
          <a:p>
            <a:pPr marL="0" indent="0">
              <a:buNone/>
            </a:pPr>
            <a:r>
              <a:rPr lang="en-US" sz="1600" b="1" dirty="0" err="1"/>
              <a:t>CreateBadword</a:t>
            </a:r>
            <a:r>
              <a:rPr lang="en-US" sz="1600" b="1" dirty="0"/>
              <a:t>:</a:t>
            </a:r>
          </a:p>
          <a:p>
            <a:pPr marL="0" indent="0">
              <a:buNone/>
            </a:pPr>
            <a:r>
              <a:rPr lang="en-US" sz="1600" dirty="0"/>
              <a:t>This servlet calls the service classes that are needed to insert a new </a:t>
            </a:r>
            <a:r>
              <a:rPr lang="en-US" sz="1600" dirty="0" err="1"/>
              <a:t>badword</a:t>
            </a:r>
            <a:r>
              <a:rPr lang="en-US" sz="1600" dirty="0"/>
              <a:t> into the database. It raises an exception if the </a:t>
            </a:r>
            <a:r>
              <a:rPr lang="en-US" sz="1600" dirty="0" err="1"/>
              <a:t>badword</a:t>
            </a:r>
            <a:r>
              <a:rPr lang="en-US" sz="1600" dirty="0"/>
              <a:t> is already in the system.</a:t>
            </a:r>
          </a:p>
          <a:p>
            <a:pPr marL="0" indent="0">
              <a:buNone/>
            </a:pPr>
            <a:endParaRPr lang="en-US" sz="1600" dirty="0"/>
          </a:p>
          <a:p>
            <a:pPr marL="0" indent="0">
              <a:buNone/>
            </a:pPr>
            <a:r>
              <a:rPr lang="en-US" sz="1600" b="1" dirty="0" err="1"/>
              <a:t>CreateProduct</a:t>
            </a:r>
            <a:r>
              <a:rPr lang="en-US" sz="1600" b="1" dirty="0"/>
              <a:t>:</a:t>
            </a:r>
          </a:p>
          <a:p>
            <a:pPr marL="0" indent="0">
              <a:buNone/>
            </a:pPr>
            <a:r>
              <a:rPr lang="en-US" sz="1600" dirty="0"/>
              <a:t>This servlet calls the service classes that are needed to insert a new product into the system. This servlet only adds the name, the image and the date of the product to the database. It then redirects the admin to a page where the questions of the questionnaire can be written. It also saves the product id in the session in order to allow the next page to add the questions to the correct product.</a:t>
            </a:r>
          </a:p>
          <a:p>
            <a:pPr marL="0" indent="0">
              <a:buNone/>
            </a:pPr>
            <a:endParaRPr lang="en-US" sz="1600" dirty="0"/>
          </a:p>
          <a:p>
            <a:pPr marL="0" indent="0">
              <a:buNone/>
            </a:pPr>
            <a:r>
              <a:rPr lang="en-US" sz="1600" b="1" dirty="0" err="1"/>
              <a:t>CreateQuestion</a:t>
            </a:r>
            <a:r>
              <a:rPr lang="en-US" sz="1600" b="1" dirty="0"/>
              <a:t>:</a:t>
            </a:r>
          </a:p>
          <a:p>
            <a:pPr marL="0" indent="0">
              <a:buNone/>
            </a:pPr>
            <a:r>
              <a:rPr lang="en-US" sz="1600" dirty="0"/>
              <a:t>This servlet calls the service classes that are needed to insert a new question associated to the product into the system. It brings the admin back to the same page in order to allow the insertion of multiple questions.</a:t>
            </a:r>
            <a:endParaRPr lang="it-IT" sz="1600" dirty="0"/>
          </a:p>
        </p:txBody>
      </p:sp>
    </p:spTree>
    <p:extLst>
      <p:ext uri="{BB962C8B-B14F-4D97-AF65-F5344CB8AC3E}">
        <p14:creationId xmlns:p14="http://schemas.microsoft.com/office/powerpoint/2010/main" val="1197513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BAF00C-68B6-4181-AFA6-ACDE3B5DF220}"/>
              </a:ext>
            </a:extLst>
          </p:cNvPr>
          <p:cNvSpPr>
            <a:spLocks noGrp="1"/>
          </p:cNvSpPr>
          <p:nvPr>
            <p:ph type="title"/>
          </p:nvPr>
        </p:nvSpPr>
        <p:spPr/>
        <p:txBody>
          <a:bodyPr/>
          <a:lstStyle/>
          <a:p>
            <a:r>
              <a:rPr lang="it-IT" b="1" dirty="0"/>
              <a:t>COMPONENTS CLIENT SIDE - SERVLETS</a:t>
            </a:r>
          </a:p>
        </p:txBody>
      </p:sp>
      <p:sp>
        <p:nvSpPr>
          <p:cNvPr id="3" name="Segnaposto contenuto 2">
            <a:extLst>
              <a:ext uri="{FF2B5EF4-FFF2-40B4-BE49-F238E27FC236}">
                <a16:creationId xmlns:a16="http://schemas.microsoft.com/office/drawing/2014/main" id="{A7D07546-EC65-4650-ABA2-0760F4D57773}"/>
              </a:ext>
            </a:extLst>
          </p:cNvPr>
          <p:cNvSpPr>
            <a:spLocks noGrp="1"/>
          </p:cNvSpPr>
          <p:nvPr>
            <p:ph idx="1"/>
          </p:nvPr>
        </p:nvSpPr>
        <p:spPr>
          <a:xfrm>
            <a:off x="810064" y="1839692"/>
            <a:ext cx="10515600" cy="4605655"/>
          </a:xfrm>
        </p:spPr>
        <p:txBody>
          <a:bodyPr>
            <a:noAutofit/>
          </a:bodyPr>
          <a:lstStyle/>
          <a:p>
            <a:pPr marL="0" indent="0">
              <a:buNone/>
            </a:pPr>
            <a:r>
              <a:rPr lang="en-US" sz="1800" b="1" dirty="0" err="1"/>
              <a:t>CreateUser</a:t>
            </a:r>
            <a:r>
              <a:rPr lang="en-US" sz="1800" b="1" dirty="0"/>
              <a:t>:</a:t>
            </a:r>
          </a:p>
          <a:p>
            <a:pPr marL="0" indent="0">
              <a:buNone/>
            </a:pPr>
            <a:r>
              <a:rPr lang="en-US" sz="1800" dirty="0"/>
              <a:t>This servlet calls the service classes that are needed to create a new user. It is called by the signup page and redirects to the index where the login can be performed.</a:t>
            </a:r>
          </a:p>
          <a:p>
            <a:pPr marL="0" indent="0">
              <a:buNone/>
            </a:pPr>
            <a:r>
              <a:rPr lang="en-US" sz="1800" b="1" dirty="0" err="1"/>
              <a:t>DeleteProduct</a:t>
            </a:r>
            <a:r>
              <a:rPr lang="en-US" sz="1800" b="1" dirty="0"/>
              <a:t>:</a:t>
            </a:r>
          </a:p>
          <a:p>
            <a:pPr marL="0" indent="0">
              <a:buNone/>
            </a:pPr>
            <a:r>
              <a:rPr lang="en-US" sz="1800" dirty="0"/>
              <a:t>This servlet calls the service classes that are needed to delete the questionnaire associated to a product. It then redirects to the same page where an updated list of products available for deletion is shown.</a:t>
            </a:r>
          </a:p>
          <a:p>
            <a:pPr marL="0" indent="0">
              <a:buNone/>
            </a:pPr>
            <a:r>
              <a:rPr lang="en-US" sz="1800" b="1" dirty="0" err="1"/>
              <a:t>GoToAdminLogin</a:t>
            </a:r>
            <a:r>
              <a:rPr lang="en-US" sz="1800" b="1" dirty="0"/>
              <a:t>:</a:t>
            </a:r>
          </a:p>
          <a:p>
            <a:pPr marL="0" indent="0">
              <a:buNone/>
            </a:pPr>
            <a:r>
              <a:rPr lang="en-US" sz="1800" dirty="0"/>
              <a:t>This servlet redirects to the login page for the administrator.</a:t>
            </a:r>
          </a:p>
          <a:p>
            <a:pPr marL="0" indent="0">
              <a:buNone/>
            </a:pPr>
            <a:r>
              <a:rPr lang="en-US" sz="1800" b="1" dirty="0" err="1"/>
              <a:t>GoToBadwords</a:t>
            </a:r>
            <a:r>
              <a:rPr lang="en-US" sz="1800" b="1" dirty="0"/>
              <a:t>:</a:t>
            </a:r>
          </a:p>
          <a:p>
            <a:pPr marL="0" indent="0">
              <a:buNone/>
            </a:pPr>
            <a:r>
              <a:rPr lang="en-US" sz="1800" dirty="0"/>
              <a:t>This servlet redirects to the page for inserting a new </a:t>
            </a:r>
            <a:r>
              <a:rPr lang="en-US" sz="1800" dirty="0" err="1"/>
              <a:t>badword</a:t>
            </a:r>
            <a:r>
              <a:rPr lang="en-US" sz="1800" dirty="0"/>
              <a:t>.</a:t>
            </a:r>
            <a:endParaRPr lang="it-IT" sz="1800" dirty="0"/>
          </a:p>
        </p:txBody>
      </p:sp>
    </p:spTree>
    <p:extLst>
      <p:ext uri="{BB962C8B-B14F-4D97-AF65-F5344CB8AC3E}">
        <p14:creationId xmlns:p14="http://schemas.microsoft.com/office/powerpoint/2010/main" val="320123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1AB16-9892-41FF-8560-CE725AECDD23}"/>
              </a:ext>
            </a:extLst>
          </p:cNvPr>
          <p:cNvSpPr>
            <a:spLocks noGrp="1"/>
          </p:cNvSpPr>
          <p:nvPr>
            <p:ph type="title"/>
          </p:nvPr>
        </p:nvSpPr>
        <p:spPr/>
        <p:txBody>
          <a:bodyPr/>
          <a:lstStyle/>
          <a:p>
            <a:r>
              <a:rPr lang="it-IT" dirty="0"/>
              <a:t>Technical </a:t>
            </a:r>
            <a:r>
              <a:rPr lang="it-IT" dirty="0" err="1"/>
              <a:t>specifications</a:t>
            </a:r>
            <a:endParaRPr lang="it-IT" dirty="0"/>
          </a:p>
        </p:txBody>
      </p:sp>
      <p:sp>
        <p:nvSpPr>
          <p:cNvPr id="3" name="Segnaposto contenuto 2">
            <a:extLst>
              <a:ext uri="{FF2B5EF4-FFF2-40B4-BE49-F238E27FC236}">
                <a16:creationId xmlns:a16="http://schemas.microsoft.com/office/drawing/2014/main" id="{FD68A7E9-5196-40ED-B362-E69D6228843F}"/>
              </a:ext>
            </a:extLst>
          </p:cNvPr>
          <p:cNvSpPr>
            <a:spLocks noGrp="1"/>
          </p:cNvSpPr>
          <p:nvPr>
            <p:ph idx="1"/>
          </p:nvPr>
        </p:nvSpPr>
        <p:spPr/>
        <p:txBody>
          <a:bodyPr>
            <a:normAutofit/>
          </a:bodyPr>
          <a:lstStyle/>
          <a:p>
            <a:r>
              <a:rPr lang="en-US" sz="1800" b="0" i="0" u="none" strike="noStrike" baseline="0" dirty="0">
                <a:solidFill>
                  <a:srgbClr val="000000"/>
                </a:solidFill>
                <a:latin typeface="Calibri" panose="020F0502020204030204" pitchFamily="34" charset="0"/>
              </a:rPr>
              <a:t>The application should be realized with the following technologies: </a:t>
            </a:r>
          </a:p>
          <a:p>
            <a:r>
              <a:rPr lang="it-IT" sz="1800" b="0" i="0" u="none" strike="noStrike" baseline="0" dirty="0">
                <a:solidFill>
                  <a:srgbClr val="000000"/>
                </a:solidFill>
                <a:latin typeface="Calibri" panose="020F0502020204030204" pitchFamily="34" charset="0"/>
              </a:rPr>
              <a:t>1. MySQL DBMS;</a:t>
            </a:r>
          </a:p>
          <a:p>
            <a:r>
              <a:rPr lang="en-US" sz="1800" b="0" i="0" u="none" strike="noStrike" baseline="0" dirty="0">
                <a:solidFill>
                  <a:srgbClr val="000000"/>
                </a:solidFill>
                <a:latin typeface="Calibri" panose="020F0502020204030204" pitchFamily="34" charset="0"/>
              </a:rPr>
              <a:t>2. </a:t>
            </a:r>
            <a:r>
              <a:rPr lang="en-US" sz="1800" b="0" i="0" u="none" strike="noStrike" baseline="0" dirty="0" err="1">
                <a:solidFill>
                  <a:srgbClr val="000000"/>
                </a:solidFill>
                <a:latin typeface="Calibri" panose="020F0502020204030204" pitchFamily="34" charset="0"/>
              </a:rPr>
              <a:t>TomEE</a:t>
            </a:r>
            <a:r>
              <a:rPr lang="en-US" sz="1800" b="0" i="0" u="none" strike="noStrike" baseline="0" dirty="0">
                <a:solidFill>
                  <a:srgbClr val="000000"/>
                </a:solidFill>
                <a:latin typeface="Calibri" panose="020F0502020204030204" pitchFamily="34" charset="0"/>
              </a:rPr>
              <a:t> JEE application/web server;</a:t>
            </a:r>
          </a:p>
          <a:p>
            <a:r>
              <a:rPr lang="en-US" sz="1800" b="0" i="0" u="none" strike="noStrike" baseline="0" dirty="0">
                <a:solidFill>
                  <a:srgbClr val="000000"/>
                </a:solidFill>
                <a:latin typeface="Calibri" panose="020F0502020204030204" pitchFamily="34" charset="0"/>
              </a:rPr>
              <a:t>3. Java servlet and templating (JSP, JSTL or </a:t>
            </a:r>
            <a:r>
              <a:rPr lang="en-US" sz="1800" b="0" i="0" u="none" strike="noStrike" baseline="0" dirty="0" err="1">
                <a:solidFill>
                  <a:srgbClr val="000000"/>
                </a:solidFill>
                <a:latin typeface="Calibri" panose="020F0502020204030204" pitchFamily="34" charset="0"/>
              </a:rPr>
              <a:t>Thymeleaf</a:t>
            </a:r>
            <a:r>
              <a:rPr lang="en-US" sz="1800" b="0" i="0" u="none" strike="noStrike" baseline="0" dirty="0">
                <a:solidFill>
                  <a:srgbClr val="000000"/>
                </a:solidFill>
                <a:latin typeface="Calibri" panose="020F0502020204030204" pitchFamily="34" charset="0"/>
              </a:rPr>
              <a:t>) for the user interface;</a:t>
            </a:r>
          </a:p>
          <a:p>
            <a:r>
              <a:rPr lang="en-US" sz="1800" b="0" i="0" u="none" strike="noStrike" baseline="0" dirty="0">
                <a:solidFill>
                  <a:srgbClr val="000000"/>
                </a:solidFill>
                <a:latin typeface="Calibri" panose="020F0502020204030204" pitchFamily="34" charset="0"/>
              </a:rPr>
              <a:t>4. EJB (stateless or stateful) for the business objects;</a:t>
            </a:r>
          </a:p>
          <a:p>
            <a:r>
              <a:rPr lang="en-US" sz="1800" b="0" i="0" u="none" strike="noStrike" baseline="0" dirty="0">
                <a:solidFill>
                  <a:srgbClr val="000000"/>
                </a:solidFill>
                <a:latin typeface="Calibri" panose="020F0502020204030204" pitchFamily="34" charset="0"/>
              </a:rPr>
              <a:t>5. JPA for object relational mapping and transaction management;</a:t>
            </a:r>
          </a:p>
          <a:p>
            <a:r>
              <a:rPr lang="en-US" sz="1800" b="0" i="0" u="none" strike="noStrike" baseline="0" dirty="0">
                <a:solidFill>
                  <a:srgbClr val="000000"/>
                </a:solidFill>
                <a:latin typeface="Calibri" panose="020F0502020204030204" pitchFamily="34" charset="0"/>
              </a:rPr>
              <a:t>6. Triggers and constraints for database-level business constraints and rules. </a:t>
            </a:r>
            <a:endParaRPr lang="it-IT" dirty="0"/>
          </a:p>
        </p:txBody>
      </p:sp>
    </p:spTree>
    <p:extLst>
      <p:ext uri="{BB962C8B-B14F-4D97-AF65-F5344CB8AC3E}">
        <p14:creationId xmlns:p14="http://schemas.microsoft.com/office/powerpoint/2010/main" val="2158946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BAF00C-68B6-4181-AFA6-ACDE3B5DF220}"/>
              </a:ext>
            </a:extLst>
          </p:cNvPr>
          <p:cNvSpPr>
            <a:spLocks noGrp="1"/>
          </p:cNvSpPr>
          <p:nvPr>
            <p:ph type="title"/>
          </p:nvPr>
        </p:nvSpPr>
        <p:spPr/>
        <p:txBody>
          <a:bodyPr/>
          <a:lstStyle/>
          <a:p>
            <a:r>
              <a:rPr lang="it-IT" b="1" dirty="0"/>
              <a:t>COMPONENTS CLIENT SIDE - SERVLETS</a:t>
            </a:r>
          </a:p>
        </p:txBody>
      </p:sp>
      <p:sp>
        <p:nvSpPr>
          <p:cNvPr id="3" name="Segnaposto contenuto 2">
            <a:extLst>
              <a:ext uri="{FF2B5EF4-FFF2-40B4-BE49-F238E27FC236}">
                <a16:creationId xmlns:a16="http://schemas.microsoft.com/office/drawing/2014/main" id="{A7D07546-EC65-4650-ABA2-0760F4D57773}"/>
              </a:ext>
            </a:extLst>
          </p:cNvPr>
          <p:cNvSpPr>
            <a:spLocks noGrp="1"/>
          </p:cNvSpPr>
          <p:nvPr>
            <p:ph idx="1"/>
          </p:nvPr>
        </p:nvSpPr>
        <p:spPr>
          <a:xfrm>
            <a:off x="838200" y="1899138"/>
            <a:ext cx="10515600" cy="4487594"/>
          </a:xfrm>
        </p:spPr>
        <p:txBody>
          <a:bodyPr>
            <a:noAutofit/>
          </a:bodyPr>
          <a:lstStyle/>
          <a:p>
            <a:pPr marL="0" indent="0">
              <a:buNone/>
            </a:pPr>
            <a:r>
              <a:rPr lang="en-US" sz="1600" b="1" dirty="0" err="1"/>
              <a:t>GoToCreationPage</a:t>
            </a:r>
            <a:r>
              <a:rPr lang="en-US" sz="1600" b="1" dirty="0"/>
              <a:t>:</a:t>
            </a:r>
          </a:p>
          <a:p>
            <a:pPr marL="0" indent="0">
              <a:buNone/>
            </a:pPr>
            <a:r>
              <a:rPr lang="en-US" sz="1600" dirty="0"/>
              <a:t>This servlet redirects to the page for creating a new product.</a:t>
            </a:r>
          </a:p>
          <a:p>
            <a:pPr marL="0" indent="0">
              <a:buNone/>
            </a:pPr>
            <a:r>
              <a:rPr lang="en-US" sz="1600" b="1" dirty="0" err="1"/>
              <a:t>GoToDeletionPage</a:t>
            </a:r>
            <a:r>
              <a:rPr lang="en-US" sz="1600" b="1" dirty="0"/>
              <a:t>:</a:t>
            </a:r>
          </a:p>
          <a:p>
            <a:pPr marL="0" indent="0">
              <a:buNone/>
            </a:pPr>
            <a:r>
              <a:rPr lang="en-US" sz="1600" dirty="0"/>
              <a:t>This servlet redirects to the page for deleting the questionnaire related to a product.</a:t>
            </a:r>
          </a:p>
          <a:p>
            <a:pPr marL="0" indent="0">
              <a:buNone/>
            </a:pPr>
            <a:r>
              <a:rPr lang="en-US" sz="1600" b="1" dirty="0" err="1"/>
              <a:t>GoToInspectionPage</a:t>
            </a:r>
            <a:r>
              <a:rPr lang="en-US" sz="1600" b="1" dirty="0"/>
              <a:t>:</a:t>
            </a:r>
          </a:p>
          <a:p>
            <a:pPr marL="0" indent="0">
              <a:buNone/>
            </a:pPr>
            <a:r>
              <a:rPr lang="en-US" sz="1600" dirty="0"/>
              <a:t>This servlet redirects to the page for choosing the date in order to inspect the questionnaire results.</a:t>
            </a:r>
          </a:p>
          <a:p>
            <a:pPr marL="0" indent="0">
              <a:buNone/>
            </a:pPr>
            <a:r>
              <a:rPr lang="en-US" sz="1600" b="1" dirty="0" err="1"/>
              <a:t>GoToLeaderboard</a:t>
            </a:r>
            <a:r>
              <a:rPr lang="en-US" sz="1600" b="1" dirty="0"/>
              <a:t>:</a:t>
            </a:r>
          </a:p>
          <a:p>
            <a:pPr marL="0" indent="0">
              <a:buNone/>
            </a:pPr>
            <a:r>
              <a:rPr lang="en-US" sz="1600" dirty="0"/>
              <a:t>This servlet redirects to the page that shows the leaderboard.</a:t>
            </a:r>
          </a:p>
          <a:p>
            <a:pPr marL="0" indent="0">
              <a:buNone/>
            </a:pPr>
            <a:r>
              <a:rPr lang="en-US" sz="1600" b="1" dirty="0" err="1"/>
              <a:t>GoToMarketingQuestionnaire</a:t>
            </a:r>
            <a:r>
              <a:rPr lang="en-US" sz="1600" b="1" dirty="0"/>
              <a:t>:</a:t>
            </a:r>
          </a:p>
          <a:p>
            <a:pPr marL="0" indent="0">
              <a:buNone/>
            </a:pPr>
            <a:r>
              <a:rPr lang="en-US" sz="1600" dirty="0"/>
              <a:t>This servlet redirects the user to the marketing questionnaire associated do the product of the day.</a:t>
            </a:r>
            <a:endParaRPr lang="it-IT" sz="1600" dirty="0"/>
          </a:p>
        </p:txBody>
      </p:sp>
    </p:spTree>
    <p:extLst>
      <p:ext uri="{BB962C8B-B14F-4D97-AF65-F5344CB8AC3E}">
        <p14:creationId xmlns:p14="http://schemas.microsoft.com/office/powerpoint/2010/main" val="615248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BAF00C-68B6-4181-AFA6-ACDE3B5DF220}"/>
              </a:ext>
            </a:extLst>
          </p:cNvPr>
          <p:cNvSpPr>
            <a:spLocks noGrp="1"/>
          </p:cNvSpPr>
          <p:nvPr>
            <p:ph type="title"/>
          </p:nvPr>
        </p:nvSpPr>
        <p:spPr/>
        <p:txBody>
          <a:bodyPr/>
          <a:lstStyle/>
          <a:p>
            <a:r>
              <a:rPr lang="it-IT" b="1" dirty="0"/>
              <a:t>COMPONENTS CLIENT SIDE - SERVLETS</a:t>
            </a:r>
          </a:p>
        </p:txBody>
      </p:sp>
      <p:sp>
        <p:nvSpPr>
          <p:cNvPr id="3" name="Segnaposto contenuto 2">
            <a:extLst>
              <a:ext uri="{FF2B5EF4-FFF2-40B4-BE49-F238E27FC236}">
                <a16:creationId xmlns:a16="http://schemas.microsoft.com/office/drawing/2014/main" id="{A7D07546-EC65-4650-ABA2-0760F4D57773}"/>
              </a:ext>
            </a:extLst>
          </p:cNvPr>
          <p:cNvSpPr>
            <a:spLocks noGrp="1"/>
          </p:cNvSpPr>
          <p:nvPr>
            <p:ph idx="1"/>
          </p:nvPr>
        </p:nvSpPr>
        <p:spPr>
          <a:xfrm>
            <a:off x="1045112" y="1983544"/>
            <a:ext cx="10162735" cy="4482904"/>
          </a:xfrm>
        </p:spPr>
        <p:txBody>
          <a:bodyPr>
            <a:noAutofit/>
          </a:bodyPr>
          <a:lstStyle/>
          <a:p>
            <a:pPr marL="0" indent="0">
              <a:buNone/>
            </a:pPr>
            <a:r>
              <a:rPr lang="en-US" sz="1800" b="1" dirty="0" err="1"/>
              <a:t>GoToQuestionnaireData</a:t>
            </a:r>
            <a:r>
              <a:rPr lang="en-US" sz="1800" b="1" dirty="0"/>
              <a:t>:</a:t>
            </a:r>
          </a:p>
          <a:p>
            <a:pPr marL="0" indent="0">
              <a:buNone/>
            </a:pPr>
            <a:r>
              <a:rPr lang="en-US" sz="1800" dirty="0"/>
              <a:t>This servlet redirects to the page that shows the questionnaire information for the chosen product.</a:t>
            </a:r>
          </a:p>
          <a:p>
            <a:pPr marL="0" indent="0">
              <a:buNone/>
            </a:pPr>
            <a:endParaRPr lang="en-US" sz="1800" dirty="0"/>
          </a:p>
          <a:p>
            <a:pPr marL="0" indent="0">
              <a:buNone/>
            </a:pPr>
            <a:r>
              <a:rPr lang="en-US" sz="1800" b="1" dirty="0" err="1"/>
              <a:t>GoToSignupPage</a:t>
            </a:r>
            <a:r>
              <a:rPr lang="en-US" sz="1800" b="1" dirty="0"/>
              <a:t>:</a:t>
            </a:r>
          </a:p>
          <a:p>
            <a:pPr marL="0" indent="0">
              <a:buNone/>
            </a:pPr>
            <a:r>
              <a:rPr lang="en-US" sz="1800" dirty="0"/>
              <a:t>This servlet redirects to the page that allows a new user to register into the system.</a:t>
            </a:r>
          </a:p>
          <a:p>
            <a:pPr marL="0" indent="0">
              <a:buNone/>
            </a:pPr>
            <a:endParaRPr lang="en-US" sz="1800" dirty="0"/>
          </a:p>
          <a:p>
            <a:pPr marL="0" indent="0">
              <a:buNone/>
            </a:pPr>
            <a:r>
              <a:rPr lang="en-US" sz="1800" b="1" dirty="0" err="1"/>
              <a:t>GoToStatQuestionnaire</a:t>
            </a:r>
            <a:r>
              <a:rPr lang="en-US" sz="1800" b="1" dirty="0"/>
              <a:t>:</a:t>
            </a:r>
          </a:p>
          <a:p>
            <a:pPr marL="0" indent="0">
              <a:buNone/>
            </a:pPr>
            <a:r>
              <a:rPr lang="en-US" sz="1800" dirty="0"/>
              <a:t>This servlet redirects to the statistical questionnaire page. It saves in the session the answers of the marketing questionnaire, so that they can be retrieved if the user wants to go back and change them.</a:t>
            </a:r>
            <a:endParaRPr lang="it-IT" sz="1800" dirty="0"/>
          </a:p>
        </p:txBody>
      </p:sp>
    </p:spTree>
    <p:extLst>
      <p:ext uri="{BB962C8B-B14F-4D97-AF65-F5344CB8AC3E}">
        <p14:creationId xmlns:p14="http://schemas.microsoft.com/office/powerpoint/2010/main" val="2211335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BAF00C-68B6-4181-AFA6-ACDE3B5DF220}"/>
              </a:ext>
            </a:extLst>
          </p:cNvPr>
          <p:cNvSpPr>
            <a:spLocks noGrp="1"/>
          </p:cNvSpPr>
          <p:nvPr>
            <p:ph type="title"/>
          </p:nvPr>
        </p:nvSpPr>
        <p:spPr/>
        <p:txBody>
          <a:bodyPr/>
          <a:lstStyle/>
          <a:p>
            <a:r>
              <a:rPr lang="it-IT" b="1" dirty="0"/>
              <a:t>COMPONENTS CLIENT SIDE - SERVLETS</a:t>
            </a:r>
          </a:p>
        </p:txBody>
      </p:sp>
      <p:sp>
        <p:nvSpPr>
          <p:cNvPr id="3" name="Segnaposto contenuto 2">
            <a:extLst>
              <a:ext uri="{FF2B5EF4-FFF2-40B4-BE49-F238E27FC236}">
                <a16:creationId xmlns:a16="http://schemas.microsoft.com/office/drawing/2014/main" id="{A7D07546-EC65-4650-ABA2-0760F4D57773}"/>
              </a:ext>
            </a:extLst>
          </p:cNvPr>
          <p:cNvSpPr>
            <a:spLocks noGrp="1"/>
          </p:cNvSpPr>
          <p:nvPr>
            <p:ph idx="1"/>
          </p:nvPr>
        </p:nvSpPr>
        <p:spPr>
          <a:xfrm>
            <a:off x="1036320" y="1877791"/>
            <a:ext cx="10515600" cy="4841875"/>
          </a:xfrm>
        </p:spPr>
        <p:txBody>
          <a:bodyPr>
            <a:noAutofit/>
          </a:bodyPr>
          <a:lstStyle/>
          <a:p>
            <a:pPr marL="0" indent="0">
              <a:buNone/>
            </a:pPr>
            <a:r>
              <a:rPr lang="en-US" sz="1800" b="1" dirty="0" err="1"/>
              <a:t>LoadHomePage</a:t>
            </a:r>
            <a:r>
              <a:rPr lang="en-US" sz="1800" b="1" dirty="0"/>
              <a:t>:</a:t>
            </a:r>
          </a:p>
          <a:p>
            <a:pPr marL="0" indent="0">
              <a:buNone/>
            </a:pPr>
            <a:r>
              <a:rPr lang="en-US" sz="1800" dirty="0"/>
              <a:t>This servlet loads the home page in order to show it to the user. It calls the service classes that are needed to retrieve the product of the day with the associated reviews. It also prevents the user to take the questionnaire if he has been banned or has already taken the daily questionnaire.</a:t>
            </a:r>
          </a:p>
          <a:p>
            <a:pPr marL="0" indent="0">
              <a:buNone/>
            </a:pPr>
            <a:r>
              <a:rPr lang="en-US" sz="1800" b="1" dirty="0" err="1"/>
              <a:t>LoadHomePageAdmin</a:t>
            </a:r>
            <a:r>
              <a:rPr lang="en-US" sz="1800" b="1" dirty="0"/>
              <a:t>:</a:t>
            </a:r>
          </a:p>
          <a:p>
            <a:pPr marL="0" indent="0">
              <a:buNone/>
            </a:pPr>
            <a:r>
              <a:rPr lang="en-US" sz="1800" dirty="0"/>
              <a:t>This servlet redirects to the home page for the administration panel.</a:t>
            </a:r>
          </a:p>
          <a:p>
            <a:pPr marL="0" indent="0">
              <a:buNone/>
            </a:pPr>
            <a:r>
              <a:rPr lang="en-US" sz="1800" b="1" dirty="0"/>
              <a:t>Logout:</a:t>
            </a:r>
          </a:p>
          <a:p>
            <a:pPr marL="0" indent="0">
              <a:buNone/>
            </a:pPr>
            <a:r>
              <a:rPr lang="en-US" sz="1800" dirty="0"/>
              <a:t>This servlet performs the logout: it clears the session for the user and redirects to the home page.</a:t>
            </a:r>
          </a:p>
          <a:p>
            <a:pPr marL="0" indent="0">
              <a:buNone/>
            </a:pPr>
            <a:r>
              <a:rPr lang="en-US" sz="1800" b="1" dirty="0" err="1"/>
              <a:t>SubmitQuestionnaire</a:t>
            </a:r>
            <a:r>
              <a:rPr lang="en-US" sz="1800" b="1" dirty="0"/>
              <a:t>:</a:t>
            </a:r>
          </a:p>
          <a:p>
            <a:pPr marL="0" indent="0">
              <a:buNone/>
            </a:pPr>
            <a:r>
              <a:rPr lang="en-US" sz="1800" dirty="0"/>
              <a:t>This servlet calls the service classes that are needed to insert into the system the answers of the user.</a:t>
            </a:r>
            <a:endParaRPr lang="it-IT" sz="1800" dirty="0"/>
          </a:p>
        </p:txBody>
      </p:sp>
    </p:spTree>
    <p:extLst>
      <p:ext uri="{BB962C8B-B14F-4D97-AF65-F5344CB8AC3E}">
        <p14:creationId xmlns:p14="http://schemas.microsoft.com/office/powerpoint/2010/main" val="2171893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7139CD-F0AA-499F-B1C1-17E36F53129B}"/>
              </a:ext>
            </a:extLst>
          </p:cNvPr>
          <p:cNvSpPr>
            <a:spLocks noGrp="1"/>
          </p:cNvSpPr>
          <p:nvPr>
            <p:ph type="title"/>
          </p:nvPr>
        </p:nvSpPr>
        <p:spPr/>
        <p:txBody>
          <a:bodyPr/>
          <a:lstStyle/>
          <a:p>
            <a:r>
              <a:rPr lang="it-IT" b="1" dirty="0"/>
              <a:t>SERVLET EXTRACT - </a:t>
            </a:r>
            <a:r>
              <a:rPr lang="it-IT" b="1" dirty="0" err="1"/>
              <a:t>loadhomepage</a:t>
            </a:r>
            <a:endParaRPr lang="it-IT" b="1" dirty="0"/>
          </a:p>
        </p:txBody>
      </p:sp>
      <p:sp>
        <p:nvSpPr>
          <p:cNvPr id="3" name="Segnaposto contenuto 2">
            <a:extLst>
              <a:ext uri="{FF2B5EF4-FFF2-40B4-BE49-F238E27FC236}">
                <a16:creationId xmlns:a16="http://schemas.microsoft.com/office/drawing/2014/main" id="{042E8741-5939-4E8F-822C-6553E66D64C5}"/>
              </a:ext>
            </a:extLst>
          </p:cNvPr>
          <p:cNvSpPr>
            <a:spLocks noGrp="1"/>
          </p:cNvSpPr>
          <p:nvPr>
            <p:ph idx="1"/>
          </p:nvPr>
        </p:nvSpPr>
        <p:spPr/>
        <p:txBody>
          <a:bodyPr/>
          <a:lstStyle/>
          <a:p>
            <a:pPr marL="0" indent="0">
              <a:buNone/>
            </a:pPr>
            <a:r>
              <a:rPr lang="it-IT" dirty="0" err="1"/>
              <a:t>It</a:t>
            </a:r>
            <a:r>
              <a:rPr lang="it-IT" dirty="0"/>
              <a:t> </a:t>
            </a:r>
            <a:r>
              <a:rPr lang="it-IT" dirty="0" err="1"/>
              <a:t>will</a:t>
            </a:r>
            <a:r>
              <a:rPr lang="it-IT" dirty="0"/>
              <a:t> be </a:t>
            </a:r>
            <a:r>
              <a:rPr lang="it-IT" dirty="0" err="1"/>
              <a:t>shown</a:t>
            </a:r>
            <a:r>
              <a:rPr lang="it-IT" dirty="0"/>
              <a:t> the code for the </a:t>
            </a:r>
            <a:r>
              <a:rPr lang="it-IT" dirty="0" err="1"/>
              <a:t>loadhomepage</a:t>
            </a:r>
            <a:r>
              <a:rPr lang="it-IT" dirty="0"/>
              <a:t> </a:t>
            </a:r>
            <a:r>
              <a:rPr lang="it-IT" dirty="0" err="1"/>
              <a:t>Servlet</a:t>
            </a:r>
            <a:r>
              <a:rPr lang="it-IT" dirty="0"/>
              <a:t>. </a:t>
            </a:r>
            <a:r>
              <a:rPr lang="it-IT" dirty="0" err="1"/>
              <a:t>This</a:t>
            </a:r>
            <a:r>
              <a:rPr lang="it-IT" dirty="0"/>
              <a:t> </a:t>
            </a:r>
            <a:r>
              <a:rPr lang="it-IT" dirty="0" err="1"/>
              <a:t>Servlet</a:t>
            </a:r>
            <a:r>
              <a:rPr lang="it-IT" dirty="0"/>
              <a:t> handles the </a:t>
            </a:r>
            <a:r>
              <a:rPr lang="it-IT" dirty="0" err="1"/>
              <a:t>dynamic</a:t>
            </a:r>
            <a:r>
              <a:rPr lang="it-IT" dirty="0"/>
              <a:t> generation of the homepage by </a:t>
            </a:r>
            <a:r>
              <a:rPr lang="it-IT" dirty="0" err="1"/>
              <a:t>retrieving</a:t>
            </a:r>
            <a:r>
              <a:rPr lang="it-IT" dirty="0"/>
              <a:t> the information </a:t>
            </a:r>
            <a:r>
              <a:rPr lang="it-IT" dirty="0" err="1"/>
              <a:t>about</a:t>
            </a:r>
            <a:r>
              <a:rPr lang="it-IT" dirty="0"/>
              <a:t> the product of the day. </a:t>
            </a:r>
            <a:r>
              <a:rPr lang="it-IT" dirty="0" err="1"/>
              <a:t>It</a:t>
            </a:r>
            <a:r>
              <a:rPr lang="it-IT" dirty="0"/>
              <a:t> </a:t>
            </a:r>
            <a:r>
              <a:rPr lang="it-IT" dirty="0" err="1"/>
              <a:t>also</a:t>
            </a:r>
            <a:r>
              <a:rPr lang="it-IT" dirty="0"/>
              <a:t> </a:t>
            </a:r>
            <a:r>
              <a:rPr lang="it-IT" dirty="0" err="1"/>
              <a:t>performs</a:t>
            </a:r>
            <a:r>
              <a:rPr lang="it-IT" dirty="0"/>
              <a:t> some checks in </a:t>
            </a:r>
            <a:r>
              <a:rPr lang="it-IT" dirty="0" err="1"/>
              <a:t>order</a:t>
            </a:r>
            <a:r>
              <a:rPr lang="it-IT" dirty="0"/>
              <a:t> to </a:t>
            </a:r>
            <a:r>
              <a:rPr lang="it-IT" dirty="0" err="1"/>
              <a:t>enable</a:t>
            </a:r>
            <a:r>
              <a:rPr lang="it-IT" dirty="0"/>
              <a:t> or </a:t>
            </a:r>
            <a:r>
              <a:rPr lang="it-IT" dirty="0" err="1"/>
              <a:t>disable</a:t>
            </a:r>
            <a:r>
              <a:rPr lang="it-IT" dirty="0"/>
              <a:t> the </a:t>
            </a:r>
            <a:r>
              <a:rPr lang="it-IT" dirty="0" err="1"/>
              <a:t>button</a:t>
            </a:r>
            <a:r>
              <a:rPr lang="it-IT" dirty="0"/>
              <a:t> for </a:t>
            </a:r>
            <a:r>
              <a:rPr lang="it-IT" dirty="0" err="1"/>
              <a:t>taking</a:t>
            </a:r>
            <a:r>
              <a:rPr lang="it-IT" dirty="0"/>
              <a:t> the </a:t>
            </a:r>
            <a:r>
              <a:rPr lang="it-IT" dirty="0" err="1"/>
              <a:t>questionnaire</a:t>
            </a:r>
            <a:r>
              <a:rPr lang="it-IT" dirty="0"/>
              <a:t>. </a:t>
            </a:r>
            <a:r>
              <a:rPr lang="it-IT" dirty="0" err="1"/>
              <a:t>If</a:t>
            </a:r>
            <a:r>
              <a:rPr lang="it-IT" dirty="0"/>
              <a:t> the player </a:t>
            </a:r>
            <a:r>
              <a:rPr lang="it-IT" dirty="0" err="1"/>
              <a:t>is</a:t>
            </a:r>
            <a:r>
              <a:rPr lang="it-IT" dirty="0"/>
              <a:t> </a:t>
            </a:r>
            <a:r>
              <a:rPr lang="it-IT" dirty="0" err="1"/>
              <a:t>banned</a:t>
            </a:r>
            <a:r>
              <a:rPr lang="it-IT" dirty="0"/>
              <a:t> or </a:t>
            </a:r>
            <a:r>
              <a:rPr lang="it-IT" dirty="0" err="1"/>
              <a:t>has</a:t>
            </a:r>
            <a:r>
              <a:rPr lang="it-IT" dirty="0"/>
              <a:t> </a:t>
            </a:r>
            <a:r>
              <a:rPr lang="it-IT" dirty="0" err="1"/>
              <a:t>already</a:t>
            </a:r>
            <a:r>
              <a:rPr lang="it-IT" dirty="0"/>
              <a:t> </a:t>
            </a:r>
            <a:r>
              <a:rPr lang="it-IT" dirty="0" err="1"/>
              <a:t>taken</a:t>
            </a:r>
            <a:r>
              <a:rPr lang="it-IT" dirty="0"/>
              <a:t> the </a:t>
            </a:r>
            <a:r>
              <a:rPr lang="it-IT" dirty="0" err="1"/>
              <a:t>questionnaire</a:t>
            </a:r>
            <a:r>
              <a:rPr lang="it-IT" dirty="0"/>
              <a:t>, the </a:t>
            </a:r>
            <a:r>
              <a:rPr lang="it-IT" dirty="0" err="1"/>
              <a:t>button</a:t>
            </a:r>
            <a:r>
              <a:rPr lang="it-IT" dirty="0"/>
              <a:t> </a:t>
            </a:r>
            <a:r>
              <a:rPr lang="it-IT" dirty="0" err="1"/>
              <a:t>is</a:t>
            </a:r>
            <a:r>
              <a:rPr lang="it-IT" dirty="0"/>
              <a:t> </a:t>
            </a:r>
            <a:r>
              <a:rPr lang="it-IT" dirty="0" err="1"/>
              <a:t>disabled</a:t>
            </a:r>
            <a:r>
              <a:rPr lang="it-IT" dirty="0"/>
              <a:t> and an </a:t>
            </a:r>
            <a:r>
              <a:rPr lang="it-IT" dirty="0" err="1"/>
              <a:t>error</a:t>
            </a:r>
            <a:r>
              <a:rPr lang="it-IT" dirty="0"/>
              <a:t> </a:t>
            </a:r>
            <a:r>
              <a:rPr lang="it-IT" dirty="0" err="1"/>
              <a:t>message</a:t>
            </a:r>
            <a:r>
              <a:rPr lang="it-IT" dirty="0"/>
              <a:t> </a:t>
            </a:r>
            <a:r>
              <a:rPr lang="it-IT" dirty="0" err="1"/>
              <a:t>is</a:t>
            </a:r>
            <a:r>
              <a:rPr lang="it-IT" dirty="0"/>
              <a:t> </a:t>
            </a:r>
            <a:r>
              <a:rPr lang="it-IT" dirty="0" err="1"/>
              <a:t>displayed</a:t>
            </a:r>
            <a:r>
              <a:rPr lang="it-IT" dirty="0"/>
              <a:t> </a:t>
            </a:r>
            <a:r>
              <a:rPr lang="it-IT" dirty="0" err="1"/>
              <a:t>instead</a:t>
            </a:r>
            <a:r>
              <a:rPr lang="it-IT" dirty="0"/>
              <a:t>.</a:t>
            </a:r>
          </a:p>
        </p:txBody>
      </p:sp>
    </p:spTree>
    <p:extLst>
      <p:ext uri="{BB962C8B-B14F-4D97-AF65-F5344CB8AC3E}">
        <p14:creationId xmlns:p14="http://schemas.microsoft.com/office/powerpoint/2010/main" val="3668018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7139CD-F0AA-499F-B1C1-17E36F53129B}"/>
              </a:ext>
            </a:extLst>
          </p:cNvPr>
          <p:cNvSpPr>
            <a:spLocks noGrp="1"/>
          </p:cNvSpPr>
          <p:nvPr>
            <p:ph type="title"/>
          </p:nvPr>
        </p:nvSpPr>
        <p:spPr/>
        <p:txBody>
          <a:bodyPr/>
          <a:lstStyle/>
          <a:p>
            <a:r>
              <a:rPr lang="it-IT" b="1" dirty="0"/>
              <a:t>SERVLET EXTRACT - </a:t>
            </a:r>
            <a:r>
              <a:rPr lang="it-IT" b="1" dirty="0" err="1"/>
              <a:t>loadhomepage</a:t>
            </a:r>
            <a:endParaRPr lang="it-IT" b="1" dirty="0"/>
          </a:p>
        </p:txBody>
      </p:sp>
      <p:pic>
        <p:nvPicPr>
          <p:cNvPr id="5" name="Segnaposto contenuto 4" descr="Immagine che contiene testo&#10;&#10;Descrizione generata automaticamente">
            <a:extLst>
              <a:ext uri="{FF2B5EF4-FFF2-40B4-BE49-F238E27FC236}">
                <a16:creationId xmlns:a16="http://schemas.microsoft.com/office/drawing/2014/main" id="{5A6AC330-B438-4D94-8E4B-A1CE8333B9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7820" y="1963790"/>
            <a:ext cx="5965264" cy="4380740"/>
          </a:xfrm>
        </p:spPr>
      </p:pic>
      <p:sp>
        <p:nvSpPr>
          <p:cNvPr id="8" name="Rettangolo 7">
            <a:extLst>
              <a:ext uri="{FF2B5EF4-FFF2-40B4-BE49-F238E27FC236}">
                <a16:creationId xmlns:a16="http://schemas.microsoft.com/office/drawing/2014/main" id="{8A2CA7F3-4BA8-4723-8A30-7A6D7AA78279}"/>
              </a:ext>
            </a:extLst>
          </p:cNvPr>
          <p:cNvSpPr/>
          <p:nvPr/>
        </p:nvSpPr>
        <p:spPr>
          <a:xfrm>
            <a:off x="7083380" y="2160648"/>
            <a:ext cx="3979572"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445DE44B-9755-4154-9175-4D4518694102}"/>
              </a:ext>
            </a:extLst>
          </p:cNvPr>
          <p:cNvSpPr txBox="1"/>
          <p:nvPr/>
        </p:nvSpPr>
        <p:spPr>
          <a:xfrm>
            <a:off x="7083380" y="2294682"/>
            <a:ext cx="3860800" cy="646331"/>
          </a:xfrm>
          <a:prstGeom prst="rect">
            <a:avLst/>
          </a:prstGeom>
          <a:noFill/>
        </p:spPr>
        <p:txBody>
          <a:bodyPr wrap="none" rtlCol="0">
            <a:spAutoFit/>
          </a:bodyPr>
          <a:lstStyle/>
          <a:p>
            <a:r>
              <a:rPr lang="it-IT" dirty="0"/>
              <a:t>Series of imports </a:t>
            </a:r>
            <a:r>
              <a:rPr lang="it-IT" dirty="0" err="1"/>
              <a:t>needed</a:t>
            </a:r>
            <a:r>
              <a:rPr lang="it-IT" dirty="0"/>
              <a:t> to </a:t>
            </a:r>
            <a:r>
              <a:rPr lang="it-IT" dirty="0" err="1"/>
              <a:t>implement</a:t>
            </a:r>
            <a:endParaRPr lang="it-IT" dirty="0"/>
          </a:p>
          <a:p>
            <a:r>
              <a:rPr lang="it-IT" dirty="0"/>
              <a:t>the </a:t>
            </a:r>
            <a:r>
              <a:rPr lang="it-IT" dirty="0" err="1"/>
              <a:t>functionalities</a:t>
            </a:r>
            <a:r>
              <a:rPr lang="it-IT" dirty="0"/>
              <a:t>.</a:t>
            </a:r>
          </a:p>
        </p:txBody>
      </p:sp>
    </p:spTree>
    <p:extLst>
      <p:ext uri="{BB962C8B-B14F-4D97-AF65-F5344CB8AC3E}">
        <p14:creationId xmlns:p14="http://schemas.microsoft.com/office/powerpoint/2010/main" val="2474847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7139CD-F0AA-499F-B1C1-17E36F53129B}"/>
              </a:ext>
            </a:extLst>
          </p:cNvPr>
          <p:cNvSpPr>
            <a:spLocks noGrp="1"/>
          </p:cNvSpPr>
          <p:nvPr>
            <p:ph type="title"/>
          </p:nvPr>
        </p:nvSpPr>
        <p:spPr/>
        <p:txBody>
          <a:bodyPr/>
          <a:lstStyle/>
          <a:p>
            <a:r>
              <a:rPr lang="it-IT" b="1" dirty="0"/>
              <a:t>SERVLET EXTRACT - </a:t>
            </a:r>
            <a:r>
              <a:rPr lang="it-IT" b="1" dirty="0" err="1"/>
              <a:t>loadhomepage</a:t>
            </a:r>
            <a:endParaRPr lang="it-IT" b="1" dirty="0"/>
          </a:p>
        </p:txBody>
      </p:sp>
      <p:pic>
        <p:nvPicPr>
          <p:cNvPr id="7" name="Segnaposto contenuto 6" descr="Immagine che contiene testo&#10;&#10;Descrizione generata automaticamente">
            <a:extLst>
              <a:ext uri="{FF2B5EF4-FFF2-40B4-BE49-F238E27FC236}">
                <a16:creationId xmlns:a16="http://schemas.microsoft.com/office/drawing/2014/main" id="{44720EA7-D0CF-4B1D-84CE-D0048C2E12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3822" y="1980369"/>
            <a:ext cx="7854535" cy="4351338"/>
          </a:xfrm>
        </p:spPr>
      </p:pic>
      <p:sp>
        <p:nvSpPr>
          <p:cNvPr id="8" name="Rettangolo 7">
            <a:extLst>
              <a:ext uri="{FF2B5EF4-FFF2-40B4-BE49-F238E27FC236}">
                <a16:creationId xmlns:a16="http://schemas.microsoft.com/office/drawing/2014/main" id="{C9A88634-2323-473D-AD3A-FAAC46C267B6}"/>
              </a:ext>
            </a:extLst>
          </p:cNvPr>
          <p:cNvSpPr/>
          <p:nvPr/>
        </p:nvSpPr>
        <p:spPr>
          <a:xfrm>
            <a:off x="7176108" y="2471956"/>
            <a:ext cx="3979572"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3261AA72-285B-4F82-AC98-CD9F56B8AF5D}"/>
              </a:ext>
            </a:extLst>
          </p:cNvPr>
          <p:cNvSpPr txBox="1"/>
          <p:nvPr/>
        </p:nvSpPr>
        <p:spPr>
          <a:xfrm>
            <a:off x="7176108" y="2605990"/>
            <a:ext cx="4033733" cy="646331"/>
          </a:xfrm>
          <a:prstGeom prst="rect">
            <a:avLst/>
          </a:prstGeom>
          <a:noFill/>
        </p:spPr>
        <p:txBody>
          <a:bodyPr wrap="none" rtlCol="0">
            <a:spAutoFit/>
          </a:bodyPr>
          <a:lstStyle/>
          <a:p>
            <a:r>
              <a:rPr lang="it-IT" dirty="0"/>
              <a:t>Here </a:t>
            </a:r>
            <a:r>
              <a:rPr lang="it-IT" dirty="0" err="1"/>
              <a:t>is</a:t>
            </a:r>
            <a:r>
              <a:rPr lang="it-IT" dirty="0"/>
              <a:t> </a:t>
            </a:r>
            <a:r>
              <a:rPr lang="it-IT" dirty="0" err="1"/>
              <a:t>shown</a:t>
            </a:r>
            <a:r>
              <a:rPr lang="it-IT" dirty="0"/>
              <a:t> the </a:t>
            </a:r>
            <a:r>
              <a:rPr lang="it-IT" dirty="0" err="1"/>
              <a:t>instantiation</a:t>
            </a:r>
            <a:r>
              <a:rPr lang="it-IT" dirty="0"/>
              <a:t> of the</a:t>
            </a:r>
          </a:p>
          <a:p>
            <a:r>
              <a:rPr lang="it-IT" dirty="0"/>
              <a:t>Business </a:t>
            </a:r>
            <a:r>
              <a:rPr lang="it-IT" dirty="0" err="1"/>
              <a:t>components</a:t>
            </a:r>
            <a:r>
              <a:rPr lang="it-IT" dirty="0"/>
              <a:t>, </a:t>
            </a:r>
            <a:r>
              <a:rPr lang="it-IT" dirty="0" err="1"/>
              <a:t>at</a:t>
            </a:r>
            <a:r>
              <a:rPr lang="it-IT" dirty="0"/>
              <a:t> lines 39 and 41.</a:t>
            </a:r>
          </a:p>
        </p:txBody>
      </p:sp>
    </p:spTree>
    <p:extLst>
      <p:ext uri="{BB962C8B-B14F-4D97-AF65-F5344CB8AC3E}">
        <p14:creationId xmlns:p14="http://schemas.microsoft.com/office/powerpoint/2010/main" val="3505759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7139CD-F0AA-499F-B1C1-17E36F53129B}"/>
              </a:ext>
            </a:extLst>
          </p:cNvPr>
          <p:cNvSpPr>
            <a:spLocks noGrp="1"/>
          </p:cNvSpPr>
          <p:nvPr>
            <p:ph type="title"/>
          </p:nvPr>
        </p:nvSpPr>
        <p:spPr/>
        <p:txBody>
          <a:bodyPr/>
          <a:lstStyle/>
          <a:p>
            <a:r>
              <a:rPr lang="it-IT" b="1" dirty="0"/>
              <a:t>SERVLET EXTRACT - </a:t>
            </a:r>
            <a:r>
              <a:rPr lang="it-IT" b="1" dirty="0" err="1"/>
              <a:t>loadhomepage</a:t>
            </a:r>
            <a:endParaRPr lang="it-IT" b="1" dirty="0"/>
          </a:p>
        </p:txBody>
      </p:sp>
      <p:pic>
        <p:nvPicPr>
          <p:cNvPr id="6" name="Segnaposto contenuto 5" descr="Immagine che contiene testo&#10;&#10;Descrizione generata automaticamente">
            <a:extLst>
              <a:ext uri="{FF2B5EF4-FFF2-40B4-BE49-F238E27FC236}">
                <a16:creationId xmlns:a16="http://schemas.microsoft.com/office/drawing/2014/main" id="{2E310BEE-2205-4E0B-B16F-239537BD56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331" y="1985126"/>
            <a:ext cx="8401285" cy="4351338"/>
          </a:xfrm>
        </p:spPr>
      </p:pic>
      <p:sp>
        <p:nvSpPr>
          <p:cNvPr id="3" name="CasellaDiTesto 2">
            <a:extLst>
              <a:ext uri="{FF2B5EF4-FFF2-40B4-BE49-F238E27FC236}">
                <a16:creationId xmlns:a16="http://schemas.microsoft.com/office/drawing/2014/main" id="{12662EAF-4D26-4263-806A-D956DF964D3E}"/>
              </a:ext>
            </a:extLst>
          </p:cNvPr>
          <p:cNvSpPr txBox="1"/>
          <p:nvPr/>
        </p:nvSpPr>
        <p:spPr>
          <a:xfrm>
            <a:off x="6096000" y="3322749"/>
            <a:ext cx="3657600" cy="2031325"/>
          </a:xfrm>
          <a:prstGeom prst="rect">
            <a:avLst/>
          </a:prstGeom>
          <a:noFill/>
        </p:spPr>
        <p:txBody>
          <a:bodyPr wrap="square" rtlCol="0">
            <a:spAutoFit/>
          </a:bodyPr>
          <a:lstStyle/>
          <a:p>
            <a:r>
              <a:rPr lang="it-IT" dirty="0"/>
              <a:t>Here </a:t>
            </a:r>
            <a:r>
              <a:rPr lang="it-IT" dirty="0" err="1"/>
              <a:t>is</a:t>
            </a:r>
            <a:r>
              <a:rPr lang="it-IT" dirty="0"/>
              <a:t> </a:t>
            </a:r>
            <a:r>
              <a:rPr lang="it-IT" dirty="0" err="1"/>
              <a:t>shown</a:t>
            </a:r>
            <a:r>
              <a:rPr lang="it-IT" dirty="0"/>
              <a:t> </a:t>
            </a:r>
            <a:r>
              <a:rPr lang="it-IT" dirty="0" err="1"/>
              <a:t>how</a:t>
            </a:r>
            <a:r>
              <a:rPr lang="it-IT" dirty="0"/>
              <a:t> the </a:t>
            </a:r>
            <a:r>
              <a:rPr lang="it-IT" dirty="0" err="1"/>
              <a:t>servlet</a:t>
            </a:r>
            <a:r>
              <a:rPr lang="it-IT" dirty="0"/>
              <a:t> checks the authentication of the user by </a:t>
            </a:r>
            <a:r>
              <a:rPr lang="it-IT" dirty="0" err="1"/>
              <a:t>trying</a:t>
            </a:r>
            <a:r>
              <a:rPr lang="it-IT" dirty="0"/>
              <a:t> to </a:t>
            </a:r>
            <a:r>
              <a:rPr lang="it-IT" dirty="0" err="1"/>
              <a:t>retrieve</a:t>
            </a:r>
            <a:r>
              <a:rPr lang="it-IT" dirty="0"/>
              <a:t> the </a:t>
            </a:r>
            <a:r>
              <a:rPr lang="it-IT" dirty="0" err="1"/>
              <a:t>attribute</a:t>
            </a:r>
            <a:r>
              <a:rPr lang="it-IT" dirty="0"/>
              <a:t> «user» from the session. </a:t>
            </a:r>
            <a:r>
              <a:rPr lang="it-IT" dirty="0" err="1"/>
              <a:t>It</a:t>
            </a:r>
            <a:r>
              <a:rPr lang="it-IT" dirty="0"/>
              <a:t> </a:t>
            </a:r>
            <a:r>
              <a:rPr lang="it-IT" dirty="0" err="1"/>
              <a:t>is</a:t>
            </a:r>
            <a:r>
              <a:rPr lang="it-IT" dirty="0"/>
              <a:t> </a:t>
            </a:r>
            <a:r>
              <a:rPr lang="it-IT" dirty="0" err="1"/>
              <a:t>also</a:t>
            </a:r>
            <a:r>
              <a:rPr lang="it-IT" dirty="0"/>
              <a:t> </a:t>
            </a:r>
            <a:r>
              <a:rPr lang="it-IT" dirty="0" err="1"/>
              <a:t>shown</a:t>
            </a:r>
            <a:r>
              <a:rPr lang="it-IT" dirty="0"/>
              <a:t> the </a:t>
            </a:r>
            <a:r>
              <a:rPr lang="it-IT" dirty="0" err="1"/>
              <a:t>retrieve</a:t>
            </a:r>
            <a:r>
              <a:rPr lang="it-IT" dirty="0"/>
              <a:t> of the POD by </a:t>
            </a:r>
            <a:r>
              <a:rPr lang="it-IT" dirty="0" err="1"/>
              <a:t>calling</a:t>
            </a:r>
            <a:r>
              <a:rPr lang="it-IT" dirty="0"/>
              <a:t> the service </a:t>
            </a:r>
            <a:r>
              <a:rPr lang="it-IT" dirty="0" err="1"/>
              <a:t>loadPOD</a:t>
            </a:r>
            <a:r>
              <a:rPr lang="it-IT" dirty="0"/>
              <a:t> </a:t>
            </a:r>
            <a:r>
              <a:rPr lang="it-IT" dirty="0" err="1"/>
              <a:t>at</a:t>
            </a:r>
            <a:r>
              <a:rPr lang="it-IT" dirty="0"/>
              <a:t> the line 85.</a:t>
            </a:r>
          </a:p>
        </p:txBody>
      </p:sp>
      <p:sp>
        <p:nvSpPr>
          <p:cNvPr id="4" name="Rettangolo 3">
            <a:extLst>
              <a:ext uri="{FF2B5EF4-FFF2-40B4-BE49-F238E27FC236}">
                <a16:creationId xmlns:a16="http://schemas.microsoft.com/office/drawing/2014/main" id="{E3BBAF27-D00D-4B34-AF89-C59AB553BE70}"/>
              </a:ext>
            </a:extLst>
          </p:cNvPr>
          <p:cNvSpPr/>
          <p:nvPr/>
        </p:nvSpPr>
        <p:spPr>
          <a:xfrm>
            <a:off x="5969358" y="3245476"/>
            <a:ext cx="3979572" cy="2195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94687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7139CD-F0AA-499F-B1C1-17E36F53129B}"/>
              </a:ext>
            </a:extLst>
          </p:cNvPr>
          <p:cNvSpPr>
            <a:spLocks noGrp="1"/>
          </p:cNvSpPr>
          <p:nvPr>
            <p:ph type="title"/>
          </p:nvPr>
        </p:nvSpPr>
        <p:spPr>
          <a:xfrm>
            <a:off x="1097280" y="286603"/>
            <a:ext cx="10058400" cy="1288979"/>
          </a:xfrm>
        </p:spPr>
        <p:txBody>
          <a:bodyPr>
            <a:normAutofit fontScale="90000"/>
          </a:bodyPr>
          <a:lstStyle/>
          <a:p>
            <a:r>
              <a:rPr lang="it-IT" b="1" dirty="0"/>
              <a:t>SERVLET EXTRACT - </a:t>
            </a:r>
            <a:r>
              <a:rPr lang="it-IT" b="1" dirty="0" err="1"/>
              <a:t>loadhomepage</a:t>
            </a:r>
            <a:endParaRPr lang="it-IT" b="1" dirty="0"/>
          </a:p>
        </p:txBody>
      </p:sp>
      <p:pic>
        <p:nvPicPr>
          <p:cNvPr id="11" name="Segnaposto contenuto 10" descr="Immagine che contiene testo&#10;&#10;Descrizione generata automaticamente">
            <a:extLst>
              <a:ext uri="{FF2B5EF4-FFF2-40B4-BE49-F238E27FC236}">
                <a16:creationId xmlns:a16="http://schemas.microsoft.com/office/drawing/2014/main" id="{5FE59924-6E05-4342-A2F1-C67797AAF9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268" y="1937392"/>
            <a:ext cx="8154264" cy="4351338"/>
          </a:xfrm>
        </p:spPr>
      </p:pic>
      <p:sp>
        <p:nvSpPr>
          <p:cNvPr id="12" name="CasellaDiTesto 11">
            <a:extLst>
              <a:ext uri="{FF2B5EF4-FFF2-40B4-BE49-F238E27FC236}">
                <a16:creationId xmlns:a16="http://schemas.microsoft.com/office/drawing/2014/main" id="{BB2E75DE-16BF-4AC7-B5A7-0062DF2858DF}"/>
              </a:ext>
            </a:extLst>
          </p:cNvPr>
          <p:cNvSpPr txBox="1"/>
          <p:nvPr/>
        </p:nvSpPr>
        <p:spPr>
          <a:xfrm>
            <a:off x="6126480" y="3866439"/>
            <a:ext cx="6338979" cy="861774"/>
          </a:xfrm>
          <a:prstGeom prst="rect">
            <a:avLst/>
          </a:prstGeom>
          <a:noFill/>
        </p:spPr>
        <p:txBody>
          <a:bodyPr wrap="square" rtlCol="0">
            <a:spAutoFit/>
          </a:bodyPr>
          <a:lstStyle/>
          <a:p>
            <a:pPr lvl="1"/>
            <a:r>
              <a:rPr lang="it-IT" sz="1600" dirty="0"/>
              <a:t>The </a:t>
            </a:r>
            <a:r>
              <a:rPr lang="it-IT" sz="1600" dirty="0" err="1"/>
              <a:t>button</a:t>
            </a:r>
            <a:r>
              <a:rPr lang="it-IT" sz="1600" dirty="0"/>
              <a:t> for </a:t>
            </a:r>
            <a:r>
              <a:rPr lang="it-IT" sz="1600" dirty="0" err="1"/>
              <a:t>taking</a:t>
            </a:r>
            <a:r>
              <a:rPr lang="it-IT" sz="1600" dirty="0"/>
              <a:t> the </a:t>
            </a:r>
            <a:r>
              <a:rPr lang="it-IT" sz="1600" dirty="0" err="1"/>
              <a:t>questionnaire</a:t>
            </a:r>
            <a:r>
              <a:rPr lang="it-IT" sz="1600" dirty="0"/>
              <a:t> </a:t>
            </a:r>
            <a:r>
              <a:rPr lang="it-IT" sz="1600" dirty="0" err="1"/>
              <a:t>is</a:t>
            </a:r>
            <a:r>
              <a:rPr lang="it-IT" sz="1600" dirty="0"/>
              <a:t> </a:t>
            </a:r>
            <a:r>
              <a:rPr lang="it-IT" sz="1600" dirty="0" err="1"/>
              <a:t>disabled</a:t>
            </a:r>
            <a:r>
              <a:rPr lang="it-IT" sz="1600" dirty="0"/>
              <a:t> </a:t>
            </a:r>
            <a:r>
              <a:rPr lang="it-IT" sz="1600" dirty="0" err="1"/>
              <a:t>at</a:t>
            </a:r>
            <a:r>
              <a:rPr lang="it-IT" sz="1600" dirty="0"/>
              <a:t> the line 114</a:t>
            </a:r>
          </a:p>
          <a:p>
            <a:pPr lvl="1"/>
            <a:r>
              <a:rPr lang="it-IT" sz="1600" dirty="0" err="1"/>
              <a:t>if</a:t>
            </a:r>
            <a:r>
              <a:rPr lang="it-IT" sz="1600" dirty="0"/>
              <a:t> the player </a:t>
            </a:r>
            <a:r>
              <a:rPr lang="it-IT" sz="1600" dirty="0" err="1"/>
              <a:t>has</a:t>
            </a:r>
            <a:r>
              <a:rPr lang="it-IT" sz="1600" dirty="0"/>
              <a:t> </a:t>
            </a:r>
            <a:r>
              <a:rPr lang="it-IT" sz="1600" dirty="0" err="1"/>
              <a:t>already</a:t>
            </a:r>
            <a:r>
              <a:rPr lang="it-IT" sz="1600" dirty="0"/>
              <a:t> </a:t>
            </a:r>
            <a:r>
              <a:rPr lang="it-IT" sz="1600" dirty="0" err="1"/>
              <a:t>answered</a:t>
            </a:r>
            <a:r>
              <a:rPr lang="it-IT" sz="1600" dirty="0"/>
              <a:t>. The </a:t>
            </a:r>
            <a:r>
              <a:rPr lang="it-IT" sz="1600" dirty="0" err="1"/>
              <a:t>variable</a:t>
            </a:r>
            <a:r>
              <a:rPr lang="it-IT" sz="1600" dirty="0"/>
              <a:t> «</a:t>
            </a:r>
            <a:r>
              <a:rPr lang="it-IT" sz="1600" dirty="0" err="1"/>
              <a:t>buttonEnabled</a:t>
            </a:r>
            <a:r>
              <a:rPr lang="it-IT" sz="1600" dirty="0"/>
              <a:t>»</a:t>
            </a:r>
          </a:p>
          <a:p>
            <a:pPr lvl="1"/>
            <a:r>
              <a:rPr lang="it-IT" sz="1600" dirty="0" err="1"/>
              <a:t>is</a:t>
            </a:r>
            <a:r>
              <a:rPr lang="it-IT" sz="1600" dirty="0"/>
              <a:t> </a:t>
            </a:r>
            <a:r>
              <a:rPr lang="it-IT" sz="1600" dirty="0" err="1"/>
              <a:t>later</a:t>
            </a:r>
            <a:r>
              <a:rPr lang="it-IT" sz="1600" dirty="0"/>
              <a:t> </a:t>
            </a:r>
            <a:r>
              <a:rPr lang="it-IT" sz="1600" dirty="0" err="1"/>
              <a:t>checked</a:t>
            </a:r>
            <a:r>
              <a:rPr lang="it-IT" sz="1600" dirty="0"/>
              <a:t> in the HTML. The </a:t>
            </a:r>
            <a:r>
              <a:rPr lang="it-IT" sz="1600" dirty="0" err="1"/>
              <a:t>same</a:t>
            </a:r>
            <a:r>
              <a:rPr lang="it-IT" sz="1600" dirty="0"/>
              <a:t> </a:t>
            </a:r>
            <a:r>
              <a:rPr lang="it-IT" sz="1600" dirty="0" err="1"/>
              <a:t>goes</a:t>
            </a:r>
            <a:r>
              <a:rPr lang="it-IT" sz="1600" dirty="0"/>
              <a:t> in the case of </a:t>
            </a:r>
            <a:r>
              <a:rPr lang="it-IT" sz="1600" dirty="0" err="1"/>
              <a:t>ban</a:t>
            </a:r>
            <a:r>
              <a:rPr lang="it-IT" sz="1600" dirty="0"/>
              <a:t>.</a:t>
            </a:r>
          </a:p>
        </p:txBody>
      </p:sp>
      <p:sp>
        <p:nvSpPr>
          <p:cNvPr id="13" name="Rettangolo 12">
            <a:extLst>
              <a:ext uri="{FF2B5EF4-FFF2-40B4-BE49-F238E27FC236}">
                <a16:creationId xmlns:a16="http://schemas.microsoft.com/office/drawing/2014/main" id="{0BEB7A7B-E1C4-403C-92C0-650C92AE2B5C}"/>
              </a:ext>
            </a:extLst>
          </p:cNvPr>
          <p:cNvSpPr/>
          <p:nvPr/>
        </p:nvSpPr>
        <p:spPr>
          <a:xfrm>
            <a:off x="6541476" y="3837462"/>
            <a:ext cx="5650523" cy="952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7B4A32BC-665E-4C84-A56B-7AEA29968757}"/>
              </a:ext>
            </a:extLst>
          </p:cNvPr>
          <p:cNvSpPr/>
          <p:nvPr/>
        </p:nvSpPr>
        <p:spPr>
          <a:xfrm>
            <a:off x="7633175" y="1956478"/>
            <a:ext cx="3979572" cy="86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114153CB-539D-4540-A0D8-4843DF964F13}"/>
              </a:ext>
            </a:extLst>
          </p:cNvPr>
          <p:cNvSpPr txBox="1"/>
          <p:nvPr/>
        </p:nvSpPr>
        <p:spPr>
          <a:xfrm>
            <a:off x="7779411" y="2065453"/>
            <a:ext cx="3687100" cy="646331"/>
          </a:xfrm>
          <a:prstGeom prst="rect">
            <a:avLst/>
          </a:prstGeom>
          <a:noFill/>
        </p:spPr>
        <p:txBody>
          <a:bodyPr wrap="none" rtlCol="0">
            <a:spAutoFit/>
          </a:bodyPr>
          <a:lstStyle/>
          <a:p>
            <a:r>
              <a:rPr lang="it-IT" dirty="0"/>
              <a:t>At the line 90 </a:t>
            </a:r>
            <a:r>
              <a:rPr lang="it-IT" dirty="0" err="1"/>
              <a:t>is</a:t>
            </a:r>
            <a:r>
              <a:rPr lang="it-IT" dirty="0"/>
              <a:t> </a:t>
            </a:r>
            <a:r>
              <a:rPr lang="it-IT" dirty="0" err="1"/>
              <a:t>handled</a:t>
            </a:r>
            <a:r>
              <a:rPr lang="it-IT" dirty="0"/>
              <a:t> the </a:t>
            </a:r>
            <a:r>
              <a:rPr lang="it-IT" dirty="0" err="1"/>
              <a:t>eventual</a:t>
            </a:r>
            <a:endParaRPr lang="it-IT" dirty="0"/>
          </a:p>
          <a:p>
            <a:r>
              <a:rPr lang="it-IT" dirty="0" err="1"/>
              <a:t>absence</a:t>
            </a:r>
            <a:r>
              <a:rPr lang="it-IT" dirty="0"/>
              <a:t> of a product of the day.</a:t>
            </a:r>
          </a:p>
        </p:txBody>
      </p:sp>
    </p:spTree>
    <p:extLst>
      <p:ext uri="{BB962C8B-B14F-4D97-AF65-F5344CB8AC3E}">
        <p14:creationId xmlns:p14="http://schemas.microsoft.com/office/powerpoint/2010/main" val="6122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7139CD-F0AA-499F-B1C1-17E36F53129B}"/>
              </a:ext>
            </a:extLst>
          </p:cNvPr>
          <p:cNvSpPr>
            <a:spLocks noGrp="1"/>
          </p:cNvSpPr>
          <p:nvPr>
            <p:ph type="title"/>
          </p:nvPr>
        </p:nvSpPr>
        <p:spPr/>
        <p:txBody>
          <a:bodyPr/>
          <a:lstStyle/>
          <a:p>
            <a:r>
              <a:rPr lang="it-IT" b="1" dirty="0"/>
              <a:t>SERVLET EXTRACT - </a:t>
            </a:r>
            <a:r>
              <a:rPr lang="it-IT" b="1" dirty="0" err="1"/>
              <a:t>loadhomepage</a:t>
            </a:r>
            <a:endParaRPr lang="it-IT" b="1" dirty="0"/>
          </a:p>
        </p:txBody>
      </p:sp>
      <p:pic>
        <p:nvPicPr>
          <p:cNvPr id="11" name="Segnaposto contenuto 10" descr="Immagine che contiene testo&#10;&#10;Descrizione generata automaticamente">
            <a:extLst>
              <a:ext uri="{FF2B5EF4-FFF2-40B4-BE49-F238E27FC236}">
                <a16:creationId xmlns:a16="http://schemas.microsoft.com/office/drawing/2014/main" id="{4BE6FE49-4991-4A6A-A441-BD6643C091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5574" y="2082019"/>
            <a:ext cx="9753802" cy="3812344"/>
          </a:xfrm>
        </p:spPr>
      </p:pic>
    </p:spTree>
    <p:extLst>
      <p:ext uri="{BB962C8B-B14F-4D97-AF65-F5344CB8AC3E}">
        <p14:creationId xmlns:p14="http://schemas.microsoft.com/office/powerpoint/2010/main" val="1126499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6E09A9-F054-406A-B765-25A317943838}"/>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a:lnSpc>
                <a:spcPct val="90000"/>
              </a:lnSpc>
            </a:pPr>
            <a:r>
              <a:rPr lang="en-US" sz="9600">
                <a:solidFill>
                  <a:schemeClr val="tx1">
                    <a:lumMod val="85000"/>
                    <a:lumOff val="15000"/>
                  </a:schemeClr>
                </a:solidFill>
              </a:rPr>
              <a:t>Business Components</a:t>
            </a:r>
          </a:p>
        </p:txBody>
      </p:sp>
      <p:sp>
        <p:nvSpPr>
          <p:cNvPr id="13" name="Rectangle 1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743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olo 5">
            <a:extLst>
              <a:ext uri="{FF2B5EF4-FFF2-40B4-BE49-F238E27FC236}">
                <a16:creationId xmlns:a16="http://schemas.microsoft.com/office/drawing/2014/main" id="{082D6D83-9A21-4443-925A-911F5F3F6B5A}"/>
              </a:ext>
            </a:extLst>
          </p:cNvPr>
          <p:cNvSpPr>
            <a:spLocks noGrp="1"/>
          </p:cNvSpPr>
          <p:nvPr>
            <p:ph type="ctrTitle"/>
          </p:nvPr>
        </p:nvSpPr>
        <p:spPr>
          <a:xfrm>
            <a:off x="1097280" y="758952"/>
            <a:ext cx="10058400" cy="3892168"/>
          </a:xfrm>
        </p:spPr>
        <p:txBody>
          <a:bodyPr>
            <a:normAutofit/>
          </a:bodyPr>
          <a:lstStyle/>
          <a:p>
            <a:r>
              <a:rPr lang="it-IT" sz="9600"/>
              <a:t>The application</a:t>
            </a:r>
          </a:p>
        </p:txBody>
      </p:sp>
      <p:sp>
        <p:nvSpPr>
          <p:cNvPr id="13" name="Rectangle 1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11578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B2047-5D6A-4270-ABEE-47E64E82BF9A}"/>
              </a:ext>
            </a:extLst>
          </p:cNvPr>
          <p:cNvSpPr>
            <a:spLocks noGrp="1"/>
          </p:cNvSpPr>
          <p:nvPr>
            <p:ph type="title" idx="4294967295"/>
          </p:nvPr>
        </p:nvSpPr>
        <p:spPr>
          <a:xfrm>
            <a:off x="0" y="0"/>
            <a:ext cx="10058400" cy="1174750"/>
          </a:xfrm>
        </p:spPr>
        <p:txBody>
          <a:bodyPr>
            <a:normAutofit fontScale="90000"/>
          </a:bodyPr>
          <a:lstStyle/>
          <a:p>
            <a:pPr algn="ctr"/>
            <a:r>
              <a:rPr lang="it-IT" b="1" dirty="0"/>
              <a:t>BUSINESS COMPONENTS - SERVICES</a:t>
            </a:r>
          </a:p>
        </p:txBody>
      </p:sp>
      <p:sp>
        <p:nvSpPr>
          <p:cNvPr id="3" name="Segnaposto contenuto 2">
            <a:extLst>
              <a:ext uri="{FF2B5EF4-FFF2-40B4-BE49-F238E27FC236}">
                <a16:creationId xmlns:a16="http://schemas.microsoft.com/office/drawing/2014/main" id="{9E3EA763-0528-46EA-B369-39F56D29A23F}"/>
              </a:ext>
            </a:extLst>
          </p:cNvPr>
          <p:cNvSpPr>
            <a:spLocks noGrp="1"/>
          </p:cNvSpPr>
          <p:nvPr>
            <p:ph idx="4294967295"/>
          </p:nvPr>
        </p:nvSpPr>
        <p:spPr>
          <a:xfrm>
            <a:off x="838200" y="1301359"/>
            <a:ext cx="10515600" cy="5030787"/>
          </a:xfrm>
        </p:spPr>
        <p:txBody>
          <a:bodyPr>
            <a:normAutofit fontScale="70000" lnSpcReduction="20000"/>
          </a:bodyPr>
          <a:lstStyle/>
          <a:p>
            <a:pPr marL="0" indent="0">
              <a:buNone/>
            </a:pPr>
            <a:r>
              <a:rPr lang="en-US" b="1" dirty="0" err="1"/>
              <a:t>AdministratorService</a:t>
            </a:r>
            <a:r>
              <a:rPr lang="en-US" b="1" dirty="0"/>
              <a:t>:</a:t>
            </a:r>
          </a:p>
          <a:p>
            <a:pPr marL="0" indent="0">
              <a:buNone/>
            </a:pPr>
            <a:r>
              <a:rPr lang="en-US" dirty="0"/>
              <a:t>This business class offers the method to check the authentication of the administrator.</a:t>
            </a:r>
          </a:p>
          <a:p>
            <a:pPr marL="0" indent="0">
              <a:buNone/>
            </a:pPr>
            <a:r>
              <a:rPr lang="en-US" dirty="0"/>
              <a:t>-</a:t>
            </a:r>
            <a:r>
              <a:rPr lang="en-US" i="1" dirty="0" err="1"/>
              <a:t>checkAdminAuthentication</a:t>
            </a:r>
            <a:r>
              <a:rPr lang="en-US" i="1" dirty="0"/>
              <a:t>(username, password)</a:t>
            </a:r>
          </a:p>
          <a:p>
            <a:pPr marL="0" indent="0">
              <a:buNone/>
            </a:pPr>
            <a:endParaRPr lang="en-US" dirty="0"/>
          </a:p>
          <a:p>
            <a:pPr marL="0" indent="0">
              <a:buNone/>
            </a:pPr>
            <a:r>
              <a:rPr lang="en-US" b="1" dirty="0" err="1"/>
              <a:t>AnswerService</a:t>
            </a:r>
            <a:r>
              <a:rPr lang="en-US" b="1" dirty="0"/>
              <a:t>:</a:t>
            </a:r>
          </a:p>
          <a:p>
            <a:pPr marL="0" indent="0">
              <a:buNone/>
            </a:pPr>
            <a:r>
              <a:rPr lang="en-US" dirty="0"/>
              <a:t>This business class offers various methods to handle the answers.</a:t>
            </a:r>
          </a:p>
          <a:p>
            <a:pPr marL="0" indent="0">
              <a:buNone/>
            </a:pPr>
            <a:r>
              <a:rPr lang="en-US" dirty="0"/>
              <a:t>- </a:t>
            </a:r>
            <a:r>
              <a:rPr lang="en-US" i="1" dirty="0" err="1"/>
              <a:t>checkBadWords</a:t>
            </a:r>
            <a:r>
              <a:rPr lang="en-US" i="1" dirty="0"/>
              <a:t>(answer)</a:t>
            </a:r>
            <a:r>
              <a:rPr lang="en-US" dirty="0"/>
              <a:t>: check if an answer contains a </a:t>
            </a:r>
            <a:r>
              <a:rPr lang="en-US" dirty="0" err="1"/>
              <a:t>badword</a:t>
            </a:r>
            <a:r>
              <a:rPr lang="en-US" dirty="0"/>
              <a:t>.</a:t>
            </a:r>
          </a:p>
          <a:p>
            <a:pPr>
              <a:buFontTx/>
              <a:buChar char="-"/>
            </a:pPr>
            <a:r>
              <a:rPr lang="en-US" i="1" dirty="0" err="1"/>
              <a:t>submitAnswers</a:t>
            </a:r>
            <a:r>
              <a:rPr lang="en-US" i="1" dirty="0"/>
              <a:t>(answers list, sex, </a:t>
            </a:r>
            <a:r>
              <a:rPr lang="en-US" i="1" dirty="0" err="1"/>
              <a:t>explevel</a:t>
            </a:r>
            <a:r>
              <a:rPr lang="en-US" i="1" dirty="0"/>
              <a:t>, age, user): </a:t>
            </a:r>
            <a:r>
              <a:rPr lang="en-US" dirty="0"/>
              <a:t>this method inserts the answers given by a player (both the statistical and the marketing ones) into the system and gives the player the points dynamically computed based on the answers.</a:t>
            </a:r>
          </a:p>
          <a:p>
            <a:pPr>
              <a:buFontTx/>
              <a:buChar char="-"/>
            </a:pPr>
            <a:endParaRPr lang="en-US" dirty="0"/>
          </a:p>
          <a:p>
            <a:pPr marL="0" indent="0">
              <a:buNone/>
            </a:pPr>
            <a:r>
              <a:rPr lang="en-US" b="1" dirty="0" err="1"/>
              <a:t>BadwordService</a:t>
            </a:r>
            <a:r>
              <a:rPr lang="en-US" b="1" dirty="0"/>
              <a:t>:</a:t>
            </a:r>
          </a:p>
          <a:p>
            <a:pPr marL="0" indent="0">
              <a:buNone/>
            </a:pPr>
            <a:r>
              <a:rPr lang="en-US" dirty="0"/>
              <a:t>This business class offers the method to insert a new </a:t>
            </a:r>
            <a:r>
              <a:rPr lang="en-US" dirty="0" err="1"/>
              <a:t>badword</a:t>
            </a:r>
            <a:r>
              <a:rPr lang="en-US" dirty="0"/>
              <a:t> in the system.</a:t>
            </a:r>
          </a:p>
          <a:p>
            <a:pPr marL="0" indent="0">
              <a:buNone/>
            </a:pPr>
            <a:r>
              <a:rPr lang="en-US" dirty="0"/>
              <a:t>- </a:t>
            </a:r>
            <a:r>
              <a:rPr lang="en-US" i="1" dirty="0" err="1"/>
              <a:t>addBadword</a:t>
            </a:r>
            <a:r>
              <a:rPr lang="en-US" i="1" dirty="0"/>
              <a:t>(</a:t>
            </a:r>
            <a:r>
              <a:rPr lang="en-US" i="1" dirty="0" err="1"/>
              <a:t>badword</a:t>
            </a:r>
            <a:r>
              <a:rPr lang="en-US" i="1" dirty="0"/>
              <a:t>)</a:t>
            </a:r>
            <a:endParaRPr lang="it-IT" dirty="0"/>
          </a:p>
        </p:txBody>
      </p:sp>
    </p:spTree>
    <p:extLst>
      <p:ext uri="{BB962C8B-B14F-4D97-AF65-F5344CB8AC3E}">
        <p14:creationId xmlns:p14="http://schemas.microsoft.com/office/powerpoint/2010/main" val="14368877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B2047-5D6A-4270-ABEE-47E64E82BF9A}"/>
              </a:ext>
            </a:extLst>
          </p:cNvPr>
          <p:cNvSpPr>
            <a:spLocks noGrp="1"/>
          </p:cNvSpPr>
          <p:nvPr>
            <p:ph type="title"/>
          </p:nvPr>
        </p:nvSpPr>
        <p:spPr/>
        <p:txBody>
          <a:bodyPr/>
          <a:lstStyle/>
          <a:p>
            <a:r>
              <a:rPr lang="it-IT" b="1" dirty="0"/>
              <a:t>BUSINESS COMPONENTS - SERVICES</a:t>
            </a:r>
          </a:p>
        </p:txBody>
      </p:sp>
      <p:sp>
        <p:nvSpPr>
          <p:cNvPr id="3" name="Segnaposto contenuto 2">
            <a:extLst>
              <a:ext uri="{FF2B5EF4-FFF2-40B4-BE49-F238E27FC236}">
                <a16:creationId xmlns:a16="http://schemas.microsoft.com/office/drawing/2014/main" id="{9E3EA763-0528-46EA-B369-39F56D29A23F}"/>
              </a:ext>
            </a:extLst>
          </p:cNvPr>
          <p:cNvSpPr>
            <a:spLocks noGrp="1"/>
          </p:cNvSpPr>
          <p:nvPr>
            <p:ph idx="1"/>
          </p:nvPr>
        </p:nvSpPr>
        <p:spPr>
          <a:xfrm>
            <a:off x="838200" y="2022573"/>
            <a:ext cx="10515600" cy="4667250"/>
          </a:xfrm>
        </p:spPr>
        <p:txBody>
          <a:bodyPr>
            <a:normAutofit fontScale="77500" lnSpcReduction="20000"/>
          </a:bodyPr>
          <a:lstStyle/>
          <a:p>
            <a:pPr marL="0" indent="0">
              <a:buNone/>
            </a:pPr>
            <a:r>
              <a:rPr lang="en-US" b="1" dirty="0" err="1"/>
              <a:t>PlayerService</a:t>
            </a:r>
            <a:r>
              <a:rPr lang="en-US" b="1" dirty="0"/>
              <a:t>:</a:t>
            </a:r>
          </a:p>
          <a:p>
            <a:pPr marL="0" indent="0">
              <a:buNone/>
            </a:pPr>
            <a:r>
              <a:rPr lang="en-US" dirty="0"/>
              <a:t>This business class offers various methods to handle the players.</a:t>
            </a:r>
          </a:p>
          <a:p>
            <a:pPr marL="0" indent="0">
              <a:buNone/>
            </a:pPr>
            <a:r>
              <a:rPr lang="en-US" i="1" dirty="0"/>
              <a:t>- </a:t>
            </a:r>
            <a:r>
              <a:rPr lang="en-US" i="1" dirty="0" err="1"/>
              <a:t>checkAuthentication</a:t>
            </a:r>
            <a:r>
              <a:rPr lang="en-US" i="1" dirty="0"/>
              <a:t>(username, password): </a:t>
            </a:r>
            <a:r>
              <a:rPr lang="en-US" dirty="0"/>
              <a:t>checks if the credentials are correct</a:t>
            </a:r>
          </a:p>
          <a:p>
            <a:pPr marL="0" indent="0">
              <a:buNone/>
            </a:pPr>
            <a:r>
              <a:rPr lang="en-US" i="1" dirty="0"/>
              <a:t>- </a:t>
            </a:r>
            <a:r>
              <a:rPr lang="en-US" i="1" dirty="0" err="1"/>
              <a:t>retievePlayer</a:t>
            </a:r>
            <a:r>
              <a:rPr lang="en-US" i="1" dirty="0"/>
              <a:t>(username)</a:t>
            </a:r>
            <a:r>
              <a:rPr lang="en-US" dirty="0"/>
              <a:t>: this is used only if the player is already authenticated. It is used to retrieve the Player object.</a:t>
            </a:r>
          </a:p>
          <a:p>
            <a:pPr marL="0" indent="0">
              <a:buNone/>
            </a:pPr>
            <a:r>
              <a:rPr lang="en-US" dirty="0"/>
              <a:t>- </a:t>
            </a:r>
            <a:r>
              <a:rPr lang="en-US" i="1" dirty="0" err="1"/>
              <a:t>createPlayer</a:t>
            </a:r>
            <a:r>
              <a:rPr lang="en-US" i="1" dirty="0"/>
              <a:t>(username, password, email): </a:t>
            </a:r>
            <a:r>
              <a:rPr lang="en-US" dirty="0"/>
              <a:t>this adds a new player into the system. It is used when a player register.</a:t>
            </a:r>
          </a:p>
          <a:p>
            <a:pPr marL="0" indent="0">
              <a:buNone/>
            </a:pPr>
            <a:r>
              <a:rPr lang="en-US" dirty="0"/>
              <a:t>- </a:t>
            </a:r>
            <a:r>
              <a:rPr lang="en-US" i="1" dirty="0" err="1"/>
              <a:t>blockUser</a:t>
            </a:r>
            <a:r>
              <a:rPr lang="en-US" i="1" dirty="0"/>
              <a:t>(player): </a:t>
            </a:r>
            <a:r>
              <a:rPr lang="en-US" dirty="0"/>
              <a:t>this method blocks a player that has cursed in its answers.</a:t>
            </a:r>
          </a:p>
          <a:p>
            <a:pPr marL="0" indent="0">
              <a:buNone/>
            </a:pPr>
            <a:r>
              <a:rPr lang="en-US" i="1" dirty="0"/>
              <a:t>- </a:t>
            </a:r>
            <a:r>
              <a:rPr lang="en-US" i="1" dirty="0" err="1"/>
              <a:t>getPlayerPODAnswers</a:t>
            </a:r>
            <a:r>
              <a:rPr lang="en-US" i="1" dirty="0"/>
              <a:t>(player, POD)</a:t>
            </a:r>
            <a:r>
              <a:rPr lang="en-US" dirty="0"/>
              <a:t>: this method retrieves the answers that a player has given to the questionnaire of a specific POD.</a:t>
            </a:r>
          </a:p>
          <a:p>
            <a:pPr marL="0" indent="0">
              <a:buNone/>
            </a:pPr>
            <a:r>
              <a:rPr lang="en-US" dirty="0"/>
              <a:t>- </a:t>
            </a:r>
            <a:r>
              <a:rPr lang="en-US" i="1" dirty="0" err="1"/>
              <a:t>hasAnswered</a:t>
            </a:r>
            <a:r>
              <a:rPr lang="en-US" i="1" dirty="0"/>
              <a:t>(Player, POD): </a:t>
            </a:r>
            <a:r>
              <a:rPr lang="en-US" dirty="0"/>
              <a:t>this method returns true if the player has answered to a specific POD.</a:t>
            </a:r>
          </a:p>
          <a:p>
            <a:pPr marL="0" indent="0">
              <a:buNone/>
            </a:pPr>
            <a:r>
              <a:rPr lang="en-US" dirty="0"/>
              <a:t>- </a:t>
            </a:r>
            <a:r>
              <a:rPr lang="en-US" i="1" dirty="0" err="1"/>
              <a:t>getLeaderboardPlayers</a:t>
            </a:r>
            <a:r>
              <a:rPr lang="en-US" i="1" dirty="0"/>
              <a:t>(POD): </a:t>
            </a:r>
            <a:r>
              <a:rPr lang="en-US" dirty="0"/>
              <a:t>this method returns all the players that have answered to a specific POD.</a:t>
            </a:r>
          </a:p>
        </p:txBody>
      </p:sp>
    </p:spTree>
    <p:extLst>
      <p:ext uri="{BB962C8B-B14F-4D97-AF65-F5344CB8AC3E}">
        <p14:creationId xmlns:p14="http://schemas.microsoft.com/office/powerpoint/2010/main" val="206649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B2047-5D6A-4270-ABEE-47E64E82BF9A}"/>
              </a:ext>
            </a:extLst>
          </p:cNvPr>
          <p:cNvSpPr>
            <a:spLocks noGrp="1"/>
          </p:cNvSpPr>
          <p:nvPr>
            <p:ph type="title"/>
          </p:nvPr>
        </p:nvSpPr>
        <p:spPr/>
        <p:txBody>
          <a:bodyPr/>
          <a:lstStyle/>
          <a:p>
            <a:r>
              <a:rPr lang="it-IT" b="1" dirty="0"/>
              <a:t>BUSINESS COMPONENTS - SERVICES</a:t>
            </a:r>
          </a:p>
        </p:txBody>
      </p:sp>
      <p:sp>
        <p:nvSpPr>
          <p:cNvPr id="3" name="Segnaposto contenuto 2">
            <a:extLst>
              <a:ext uri="{FF2B5EF4-FFF2-40B4-BE49-F238E27FC236}">
                <a16:creationId xmlns:a16="http://schemas.microsoft.com/office/drawing/2014/main" id="{9E3EA763-0528-46EA-B369-39F56D29A23F}"/>
              </a:ext>
            </a:extLst>
          </p:cNvPr>
          <p:cNvSpPr>
            <a:spLocks noGrp="1"/>
          </p:cNvSpPr>
          <p:nvPr>
            <p:ph idx="1"/>
          </p:nvPr>
        </p:nvSpPr>
        <p:spPr>
          <a:xfrm>
            <a:off x="1036320" y="1737360"/>
            <a:ext cx="10058400" cy="4536831"/>
          </a:xfrm>
        </p:spPr>
        <p:txBody>
          <a:bodyPr>
            <a:noAutofit/>
          </a:bodyPr>
          <a:lstStyle/>
          <a:p>
            <a:pPr marL="0" indent="0">
              <a:buNone/>
            </a:pPr>
            <a:endParaRPr lang="en-US" sz="300" dirty="0"/>
          </a:p>
          <a:p>
            <a:pPr marL="0" indent="0">
              <a:buNone/>
            </a:pPr>
            <a:r>
              <a:rPr lang="en-US" sz="1600" b="1" dirty="0" err="1"/>
              <a:t>ProductService</a:t>
            </a:r>
            <a:r>
              <a:rPr lang="en-US" sz="1600" b="1" dirty="0"/>
              <a:t>:</a:t>
            </a:r>
          </a:p>
          <a:p>
            <a:pPr marL="0" indent="0">
              <a:buNone/>
            </a:pPr>
            <a:r>
              <a:rPr lang="en-US" sz="1600" dirty="0"/>
              <a:t>This business class offers various methods to handle the products.</a:t>
            </a:r>
          </a:p>
          <a:p>
            <a:pPr marL="0" indent="0">
              <a:buNone/>
            </a:pPr>
            <a:r>
              <a:rPr lang="en-US" sz="1600" i="1" dirty="0"/>
              <a:t>- </a:t>
            </a:r>
            <a:r>
              <a:rPr lang="en-US" sz="1600" i="1" dirty="0" err="1"/>
              <a:t>loadPOD</a:t>
            </a:r>
            <a:r>
              <a:rPr lang="en-US" sz="1600" i="1" dirty="0"/>
              <a:t>(date): </a:t>
            </a:r>
            <a:r>
              <a:rPr lang="en-US" sz="1600" dirty="0"/>
              <a:t>retrieves the POD associated to a </a:t>
            </a:r>
            <a:r>
              <a:rPr lang="en-US" sz="1600" dirty="0" err="1"/>
              <a:t>choosen</a:t>
            </a:r>
            <a:r>
              <a:rPr lang="en-US" sz="1600" dirty="0"/>
              <a:t> date.</a:t>
            </a:r>
          </a:p>
          <a:p>
            <a:pPr marL="0" indent="0">
              <a:buNone/>
            </a:pPr>
            <a:r>
              <a:rPr lang="en-US" sz="1600" i="1" dirty="0"/>
              <a:t>- </a:t>
            </a:r>
            <a:r>
              <a:rPr lang="en-US" sz="1600" i="1" dirty="0" err="1"/>
              <a:t>createPOD</a:t>
            </a:r>
            <a:r>
              <a:rPr lang="en-US" sz="1600" i="1" dirty="0"/>
              <a:t>(POD): </a:t>
            </a:r>
            <a:r>
              <a:rPr lang="en-US" sz="1600" dirty="0"/>
              <a:t>inserts into the system the name, the image and the date of a new product.</a:t>
            </a:r>
          </a:p>
          <a:p>
            <a:pPr marL="0" indent="0">
              <a:buNone/>
            </a:pPr>
            <a:r>
              <a:rPr lang="en-US" sz="1600" i="1" dirty="0"/>
              <a:t>- </a:t>
            </a:r>
            <a:r>
              <a:rPr lang="en-US" sz="1600" i="1" dirty="0" err="1"/>
              <a:t>addPoints</a:t>
            </a:r>
            <a:r>
              <a:rPr lang="en-US" sz="1600" i="1" dirty="0"/>
              <a:t>(POD): </a:t>
            </a:r>
            <a:r>
              <a:rPr lang="en-US" sz="1600" dirty="0"/>
              <a:t>this assigns to a product the points that such product gives if the player answers its marketing questions. This does not take account of the optional points associated to the statistical questions.</a:t>
            </a:r>
          </a:p>
          <a:p>
            <a:pPr marL="0" indent="0">
              <a:buNone/>
            </a:pPr>
            <a:r>
              <a:rPr lang="en-US" sz="1600" dirty="0"/>
              <a:t>- </a:t>
            </a:r>
            <a:r>
              <a:rPr lang="en-US" sz="1600" i="1" dirty="0" err="1"/>
              <a:t>getProductsForDeletion</a:t>
            </a:r>
            <a:r>
              <a:rPr lang="en-US" sz="1600" i="1" dirty="0"/>
              <a:t>(Date)</a:t>
            </a:r>
            <a:r>
              <a:rPr lang="en-US" sz="1600" dirty="0"/>
              <a:t>: this retrieves the list of products that are suitable for the deletion of the questionnaire.</a:t>
            </a:r>
          </a:p>
          <a:p>
            <a:pPr marL="0" indent="0">
              <a:buNone/>
            </a:pPr>
            <a:r>
              <a:rPr lang="en-US" sz="1600" dirty="0"/>
              <a:t>- </a:t>
            </a:r>
            <a:r>
              <a:rPr lang="en-US" sz="1600" i="1" dirty="0" err="1"/>
              <a:t>deleteQuestionnaire</a:t>
            </a:r>
            <a:r>
              <a:rPr lang="en-US" sz="1600" i="1" dirty="0"/>
              <a:t>(POD): </a:t>
            </a:r>
            <a:r>
              <a:rPr lang="en-US" sz="1600" dirty="0"/>
              <a:t>this method deletes the questionnaire associated to the product and fixes the points for the players involved.</a:t>
            </a:r>
          </a:p>
          <a:p>
            <a:pPr marL="0" indent="0">
              <a:buNone/>
            </a:pPr>
            <a:r>
              <a:rPr lang="en-US" sz="1600" dirty="0"/>
              <a:t>- </a:t>
            </a:r>
            <a:r>
              <a:rPr lang="en-US" sz="1600" i="1" dirty="0" err="1"/>
              <a:t>checkDate</a:t>
            </a:r>
            <a:r>
              <a:rPr lang="en-US" sz="1600" i="1" dirty="0"/>
              <a:t>(Date): </a:t>
            </a:r>
            <a:r>
              <a:rPr lang="en-US" sz="1600" dirty="0"/>
              <a:t>this method checks if the product associated to the given date has questions associated to it.</a:t>
            </a:r>
          </a:p>
        </p:txBody>
      </p:sp>
    </p:spTree>
    <p:extLst>
      <p:ext uri="{BB962C8B-B14F-4D97-AF65-F5344CB8AC3E}">
        <p14:creationId xmlns:p14="http://schemas.microsoft.com/office/powerpoint/2010/main" val="115868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B2047-5D6A-4270-ABEE-47E64E82BF9A}"/>
              </a:ext>
            </a:extLst>
          </p:cNvPr>
          <p:cNvSpPr>
            <a:spLocks noGrp="1"/>
          </p:cNvSpPr>
          <p:nvPr>
            <p:ph type="title"/>
          </p:nvPr>
        </p:nvSpPr>
        <p:spPr/>
        <p:txBody>
          <a:bodyPr/>
          <a:lstStyle/>
          <a:p>
            <a:r>
              <a:rPr lang="it-IT" b="1" dirty="0"/>
              <a:t>BUSINESS COMPONENTS - SERVICES</a:t>
            </a:r>
          </a:p>
        </p:txBody>
      </p:sp>
      <p:sp>
        <p:nvSpPr>
          <p:cNvPr id="3" name="Segnaposto contenuto 2">
            <a:extLst>
              <a:ext uri="{FF2B5EF4-FFF2-40B4-BE49-F238E27FC236}">
                <a16:creationId xmlns:a16="http://schemas.microsoft.com/office/drawing/2014/main" id="{9E3EA763-0528-46EA-B369-39F56D29A23F}"/>
              </a:ext>
            </a:extLst>
          </p:cNvPr>
          <p:cNvSpPr>
            <a:spLocks noGrp="1"/>
          </p:cNvSpPr>
          <p:nvPr>
            <p:ph idx="1"/>
          </p:nvPr>
        </p:nvSpPr>
        <p:spPr>
          <a:xfrm>
            <a:off x="838200" y="1825625"/>
            <a:ext cx="10515600" cy="4667250"/>
          </a:xfrm>
        </p:spPr>
        <p:txBody>
          <a:bodyPr>
            <a:noAutofit/>
          </a:bodyPr>
          <a:lstStyle/>
          <a:p>
            <a:pPr marL="0" indent="0">
              <a:buNone/>
            </a:pPr>
            <a:endParaRPr lang="en-US" sz="300" dirty="0"/>
          </a:p>
          <a:p>
            <a:pPr marL="0" indent="0">
              <a:buNone/>
            </a:pPr>
            <a:r>
              <a:rPr lang="en-US" sz="1600" b="1" dirty="0" err="1"/>
              <a:t>QuestionService</a:t>
            </a:r>
            <a:r>
              <a:rPr lang="en-US" sz="1600" b="1" dirty="0"/>
              <a:t>:</a:t>
            </a:r>
          </a:p>
          <a:p>
            <a:pPr marL="0" indent="0">
              <a:buNone/>
            </a:pPr>
            <a:r>
              <a:rPr lang="en-US" sz="1600" dirty="0"/>
              <a:t>This business class offers the method to add a question into the system.</a:t>
            </a:r>
          </a:p>
          <a:p>
            <a:pPr marL="0" indent="0">
              <a:buNone/>
            </a:pPr>
            <a:r>
              <a:rPr lang="en-US" sz="1600" dirty="0"/>
              <a:t>- </a:t>
            </a:r>
            <a:r>
              <a:rPr lang="en-US" sz="1600" i="1" dirty="0" err="1"/>
              <a:t>addQuestion</a:t>
            </a:r>
            <a:r>
              <a:rPr lang="en-US" sz="1600" i="1" dirty="0"/>
              <a:t>(question)</a:t>
            </a:r>
            <a:endParaRPr lang="en-US" sz="1600" dirty="0"/>
          </a:p>
          <a:p>
            <a:pPr marL="0" indent="0">
              <a:buNone/>
            </a:pPr>
            <a:endParaRPr lang="en-US" sz="1600" dirty="0"/>
          </a:p>
          <a:p>
            <a:pPr marL="0" indent="0">
              <a:buNone/>
            </a:pPr>
            <a:r>
              <a:rPr lang="en-US" sz="1600" b="1" dirty="0" err="1"/>
              <a:t>SessionService</a:t>
            </a:r>
            <a:r>
              <a:rPr lang="en-US" sz="1600" b="1" dirty="0"/>
              <a:t>:</a:t>
            </a:r>
          </a:p>
          <a:p>
            <a:pPr marL="0" indent="0">
              <a:buNone/>
            </a:pPr>
            <a:r>
              <a:rPr lang="en-US" sz="1600" dirty="0"/>
              <a:t>This business class offers the methods to handle the record of the session.</a:t>
            </a:r>
          </a:p>
          <a:p>
            <a:pPr marL="0" indent="0">
              <a:buNone/>
            </a:pPr>
            <a:r>
              <a:rPr lang="en-US" sz="1600" dirty="0"/>
              <a:t>- </a:t>
            </a:r>
            <a:r>
              <a:rPr lang="en-US" sz="1600" i="1" dirty="0" err="1"/>
              <a:t>createSession</a:t>
            </a:r>
            <a:r>
              <a:rPr lang="en-US" sz="1600" i="1" dirty="0"/>
              <a:t>(Player): </a:t>
            </a:r>
            <a:r>
              <a:rPr lang="en-US" sz="1600" dirty="0"/>
              <a:t>creates a new session associated to the player.</a:t>
            </a:r>
          </a:p>
          <a:p>
            <a:pPr marL="0" indent="0">
              <a:buNone/>
            </a:pPr>
            <a:r>
              <a:rPr lang="en-US" sz="1600" dirty="0"/>
              <a:t>- </a:t>
            </a:r>
            <a:r>
              <a:rPr lang="en-US" sz="1600" i="1" dirty="0" err="1"/>
              <a:t>setSessionCancelled</a:t>
            </a:r>
            <a:r>
              <a:rPr lang="en-US" sz="1600" i="1" dirty="0"/>
              <a:t>(Player): </a:t>
            </a:r>
            <a:r>
              <a:rPr lang="en-US" sz="1600" dirty="0"/>
              <a:t>called when the player cancels its questionnaire without submitting it. This method sets the flag that tracks the cancellation in the current session.</a:t>
            </a:r>
          </a:p>
          <a:p>
            <a:pPr marL="0" indent="0">
              <a:buNone/>
            </a:pPr>
            <a:r>
              <a:rPr lang="en-US" sz="1600" dirty="0"/>
              <a:t>- </a:t>
            </a:r>
            <a:r>
              <a:rPr lang="en-US" sz="1600" i="1" dirty="0" err="1"/>
              <a:t>getPlayersWhoCancelled</a:t>
            </a:r>
            <a:r>
              <a:rPr lang="en-US" sz="1600" i="1" dirty="0"/>
              <a:t>(Date): </a:t>
            </a:r>
            <a:r>
              <a:rPr lang="en-US" sz="1600" dirty="0"/>
              <a:t>this retrieves the players that have cancelled the questionnaire in a specific date.</a:t>
            </a:r>
          </a:p>
        </p:txBody>
      </p:sp>
    </p:spTree>
    <p:extLst>
      <p:ext uri="{BB962C8B-B14F-4D97-AF65-F5344CB8AC3E}">
        <p14:creationId xmlns:p14="http://schemas.microsoft.com/office/powerpoint/2010/main" val="39555387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B2047-5D6A-4270-ABEE-47E64E82BF9A}"/>
              </a:ext>
            </a:extLst>
          </p:cNvPr>
          <p:cNvSpPr>
            <a:spLocks noGrp="1"/>
          </p:cNvSpPr>
          <p:nvPr>
            <p:ph type="title"/>
          </p:nvPr>
        </p:nvSpPr>
        <p:spPr/>
        <p:txBody>
          <a:bodyPr/>
          <a:lstStyle/>
          <a:p>
            <a:r>
              <a:rPr lang="it-IT" b="1" dirty="0"/>
              <a:t>BUSINESS COMPONENTS EXTRACTS</a:t>
            </a:r>
          </a:p>
        </p:txBody>
      </p:sp>
      <p:sp>
        <p:nvSpPr>
          <p:cNvPr id="3" name="Segnaposto contenuto 2">
            <a:extLst>
              <a:ext uri="{FF2B5EF4-FFF2-40B4-BE49-F238E27FC236}">
                <a16:creationId xmlns:a16="http://schemas.microsoft.com/office/drawing/2014/main" id="{9E3EA763-0528-46EA-B369-39F56D29A23F}"/>
              </a:ext>
            </a:extLst>
          </p:cNvPr>
          <p:cNvSpPr>
            <a:spLocks noGrp="1"/>
          </p:cNvSpPr>
          <p:nvPr>
            <p:ph idx="1"/>
          </p:nvPr>
        </p:nvSpPr>
        <p:spPr>
          <a:xfrm>
            <a:off x="838200" y="1825625"/>
            <a:ext cx="10515600" cy="4667250"/>
          </a:xfrm>
        </p:spPr>
        <p:txBody>
          <a:bodyPr>
            <a:normAutofit/>
          </a:bodyPr>
          <a:lstStyle/>
          <a:p>
            <a:pPr marL="0" indent="0">
              <a:buNone/>
            </a:pPr>
            <a:endParaRPr lang="en-US" dirty="0"/>
          </a:p>
          <a:p>
            <a:pPr marL="0" indent="0">
              <a:buNone/>
            </a:pPr>
            <a:r>
              <a:rPr lang="en-US" dirty="0"/>
              <a:t>In the following slides there will be a focus on some business components’ methods by showing the source code and providing some comments.</a:t>
            </a:r>
          </a:p>
        </p:txBody>
      </p:sp>
    </p:spTree>
    <p:extLst>
      <p:ext uri="{BB962C8B-B14F-4D97-AF65-F5344CB8AC3E}">
        <p14:creationId xmlns:p14="http://schemas.microsoft.com/office/powerpoint/2010/main" val="8633703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B2047-5D6A-4270-ABEE-47E64E82BF9A}"/>
              </a:ext>
            </a:extLst>
          </p:cNvPr>
          <p:cNvSpPr>
            <a:spLocks noGrp="1"/>
          </p:cNvSpPr>
          <p:nvPr>
            <p:ph type="title" idx="4294967295"/>
          </p:nvPr>
        </p:nvSpPr>
        <p:spPr>
          <a:xfrm>
            <a:off x="838200" y="0"/>
            <a:ext cx="10515600" cy="1325562"/>
          </a:xfrm>
        </p:spPr>
        <p:txBody>
          <a:bodyPr>
            <a:normAutofit/>
          </a:bodyPr>
          <a:lstStyle/>
          <a:p>
            <a:pPr algn="ctr"/>
            <a:r>
              <a:rPr lang="it-IT" b="1" dirty="0"/>
              <a:t>BUSINESS COMPONENT EXTRACT</a:t>
            </a:r>
            <a:br>
              <a:rPr lang="it-IT" dirty="0"/>
            </a:br>
            <a:r>
              <a:rPr lang="it-IT" sz="2700" dirty="0"/>
              <a:t>Method </a:t>
            </a:r>
            <a:r>
              <a:rPr lang="it-IT" sz="2700" dirty="0" err="1"/>
              <a:t>getLeaderboardPlayers</a:t>
            </a:r>
            <a:r>
              <a:rPr lang="it-IT" sz="2700" dirty="0"/>
              <a:t> from </a:t>
            </a:r>
            <a:r>
              <a:rPr lang="it-IT" sz="2700" dirty="0" err="1"/>
              <a:t>PlayerService</a:t>
            </a:r>
            <a:endParaRPr lang="it-IT" sz="2700" dirty="0"/>
          </a:p>
        </p:txBody>
      </p:sp>
      <p:pic>
        <p:nvPicPr>
          <p:cNvPr id="5" name="Segnaposto contenuto 4" descr="Immagine che contiene testo&#10;&#10;Descrizione generata automaticamente">
            <a:extLst>
              <a:ext uri="{FF2B5EF4-FFF2-40B4-BE49-F238E27FC236}">
                <a16:creationId xmlns:a16="http://schemas.microsoft.com/office/drawing/2014/main" id="{645DA359-62C1-4857-AFBA-C01BFA6067D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543050"/>
            <a:ext cx="7831138" cy="4667250"/>
          </a:xfrm>
        </p:spPr>
      </p:pic>
      <p:pic>
        <p:nvPicPr>
          <p:cNvPr id="7" name="Immagine 6" descr="Immagine che contiene testo&#10;&#10;Descrizione generata automaticamente">
            <a:extLst>
              <a:ext uri="{FF2B5EF4-FFF2-40B4-BE49-F238E27FC236}">
                <a16:creationId xmlns:a16="http://schemas.microsoft.com/office/drawing/2014/main" id="{DCAD27D9-816D-43DD-AECA-5ECE36E2D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885" y="4702496"/>
            <a:ext cx="3829584" cy="1590897"/>
          </a:xfrm>
          <a:prstGeom prst="rect">
            <a:avLst/>
          </a:prstGeom>
        </p:spPr>
      </p:pic>
      <p:sp>
        <p:nvSpPr>
          <p:cNvPr id="10" name="Rettangolo 9">
            <a:extLst>
              <a:ext uri="{FF2B5EF4-FFF2-40B4-BE49-F238E27FC236}">
                <a16:creationId xmlns:a16="http://schemas.microsoft.com/office/drawing/2014/main" id="{446AD150-6E69-4C5F-9B76-D1D47CDB0F76}"/>
              </a:ext>
            </a:extLst>
          </p:cNvPr>
          <p:cNvSpPr/>
          <p:nvPr/>
        </p:nvSpPr>
        <p:spPr>
          <a:xfrm>
            <a:off x="7361151" y="2016018"/>
            <a:ext cx="3979572" cy="14012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A967323D-F93F-4875-BEAF-073D6B0405DF}"/>
              </a:ext>
            </a:extLst>
          </p:cNvPr>
          <p:cNvSpPr txBox="1"/>
          <p:nvPr/>
        </p:nvSpPr>
        <p:spPr>
          <a:xfrm>
            <a:off x="7510653" y="1977955"/>
            <a:ext cx="3550030" cy="1477328"/>
          </a:xfrm>
          <a:prstGeom prst="rect">
            <a:avLst/>
          </a:prstGeom>
          <a:noFill/>
        </p:spPr>
        <p:txBody>
          <a:bodyPr wrap="square" rtlCol="0">
            <a:spAutoFit/>
          </a:bodyPr>
          <a:lstStyle/>
          <a:p>
            <a:r>
              <a:rPr lang="it-IT" dirty="0"/>
              <a:t>A </a:t>
            </a:r>
            <a:r>
              <a:rPr lang="it-IT" dirty="0" err="1"/>
              <a:t>NamedQuery</a:t>
            </a:r>
            <a:r>
              <a:rPr lang="it-IT" dirty="0"/>
              <a:t> </a:t>
            </a:r>
            <a:r>
              <a:rPr lang="it-IT" dirty="0" err="1"/>
              <a:t>is</a:t>
            </a:r>
            <a:r>
              <a:rPr lang="it-IT" dirty="0"/>
              <a:t> </a:t>
            </a:r>
            <a:r>
              <a:rPr lang="it-IT" dirty="0" err="1"/>
              <a:t>used</a:t>
            </a:r>
            <a:r>
              <a:rPr lang="it-IT" dirty="0"/>
              <a:t> in </a:t>
            </a:r>
            <a:r>
              <a:rPr lang="it-IT" dirty="0" err="1"/>
              <a:t>order</a:t>
            </a:r>
            <a:r>
              <a:rPr lang="it-IT" dirty="0"/>
              <a:t> to </a:t>
            </a:r>
            <a:r>
              <a:rPr lang="it-IT" dirty="0" err="1"/>
              <a:t>retrieve</a:t>
            </a:r>
            <a:r>
              <a:rPr lang="it-IT" dirty="0"/>
              <a:t> </a:t>
            </a:r>
            <a:r>
              <a:rPr lang="it-IT" dirty="0" err="1"/>
              <a:t>all</a:t>
            </a:r>
            <a:r>
              <a:rPr lang="it-IT" dirty="0"/>
              <a:t> the players </a:t>
            </a:r>
            <a:r>
              <a:rPr lang="it-IT" dirty="0" err="1"/>
              <a:t>at</a:t>
            </a:r>
            <a:r>
              <a:rPr lang="it-IT" dirty="0"/>
              <a:t> the line 147. </a:t>
            </a:r>
            <a:r>
              <a:rPr lang="it-IT" dirty="0" err="1"/>
              <a:t>Then</a:t>
            </a:r>
            <a:r>
              <a:rPr lang="it-IT" dirty="0"/>
              <a:t> </a:t>
            </a:r>
            <a:r>
              <a:rPr lang="it-IT" dirty="0" err="1"/>
              <a:t>we</a:t>
            </a:r>
            <a:r>
              <a:rPr lang="it-IT" dirty="0"/>
              <a:t> </a:t>
            </a:r>
            <a:r>
              <a:rPr lang="it-IT" dirty="0" err="1"/>
              <a:t>select</a:t>
            </a:r>
            <a:r>
              <a:rPr lang="it-IT" dirty="0"/>
              <a:t> </a:t>
            </a:r>
            <a:r>
              <a:rPr lang="it-IT" dirty="0" err="1"/>
              <a:t>only</a:t>
            </a:r>
            <a:r>
              <a:rPr lang="it-IT" dirty="0"/>
              <a:t> the </a:t>
            </a:r>
            <a:r>
              <a:rPr lang="it-IT" dirty="0" err="1"/>
              <a:t>ones</a:t>
            </a:r>
            <a:r>
              <a:rPr lang="it-IT" dirty="0"/>
              <a:t> </a:t>
            </a:r>
            <a:r>
              <a:rPr lang="it-IT" dirty="0" err="1"/>
              <a:t>that</a:t>
            </a:r>
            <a:r>
              <a:rPr lang="it-IT" dirty="0"/>
              <a:t> </a:t>
            </a:r>
            <a:r>
              <a:rPr lang="it-IT" dirty="0" err="1"/>
              <a:t>answered</a:t>
            </a:r>
            <a:r>
              <a:rPr lang="it-IT" dirty="0"/>
              <a:t> the </a:t>
            </a:r>
            <a:r>
              <a:rPr lang="it-IT" dirty="0" err="1"/>
              <a:t>questionnaire</a:t>
            </a:r>
            <a:r>
              <a:rPr lang="it-IT" dirty="0"/>
              <a:t> of the day </a:t>
            </a:r>
            <a:r>
              <a:rPr lang="it-IT" dirty="0" err="1"/>
              <a:t>at</a:t>
            </a:r>
            <a:r>
              <a:rPr lang="it-IT" dirty="0"/>
              <a:t> line 151.</a:t>
            </a:r>
          </a:p>
        </p:txBody>
      </p:sp>
      <p:sp>
        <p:nvSpPr>
          <p:cNvPr id="12" name="Rettangolo 11">
            <a:extLst>
              <a:ext uri="{FF2B5EF4-FFF2-40B4-BE49-F238E27FC236}">
                <a16:creationId xmlns:a16="http://schemas.microsoft.com/office/drawing/2014/main" id="{A7263AAD-F81B-4E42-8CBA-0B3BBD4375FC}"/>
              </a:ext>
            </a:extLst>
          </p:cNvPr>
          <p:cNvSpPr/>
          <p:nvPr/>
        </p:nvSpPr>
        <p:spPr>
          <a:xfrm>
            <a:off x="7374228" y="3583407"/>
            <a:ext cx="3979572" cy="10485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1015FFD7-087D-4A10-AFF5-F66ADA1312A1}"/>
              </a:ext>
            </a:extLst>
          </p:cNvPr>
          <p:cNvSpPr txBox="1"/>
          <p:nvPr/>
        </p:nvSpPr>
        <p:spPr>
          <a:xfrm>
            <a:off x="7447209" y="3634708"/>
            <a:ext cx="3676918" cy="923330"/>
          </a:xfrm>
          <a:prstGeom prst="rect">
            <a:avLst/>
          </a:prstGeom>
          <a:noFill/>
        </p:spPr>
        <p:txBody>
          <a:bodyPr wrap="square" rtlCol="0">
            <a:spAutoFit/>
          </a:bodyPr>
          <a:lstStyle/>
          <a:p>
            <a:r>
              <a:rPr lang="it-IT" dirty="0"/>
              <a:t>At the line 163 the players are </a:t>
            </a:r>
            <a:r>
              <a:rPr lang="it-IT" dirty="0" err="1"/>
              <a:t>sorted</a:t>
            </a:r>
            <a:endParaRPr lang="it-IT" dirty="0"/>
          </a:p>
          <a:p>
            <a:r>
              <a:rPr lang="it-IT" dirty="0"/>
              <a:t>by the score and an </a:t>
            </a:r>
            <a:r>
              <a:rPr lang="it-IT" dirty="0" err="1"/>
              <a:t>ordered</a:t>
            </a:r>
            <a:r>
              <a:rPr lang="it-IT" dirty="0"/>
              <a:t> list </a:t>
            </a:r>
            <a:r>
              <a:rPr lang="it-IT" dirty="0" err="1"/>
              <a:t>is</a:t>
            </a:r>
            <a:r>
              <a:rPr lang="it-IT" dirty="0"/>
              <a:t> </a:t>
            </a:r>
            <a:r>
              <a:rPr lang="it-IT" dirty="0" err="1"/>
              <a:t>returned</a:t>
            </a:r>
            <a:endParaRPr lang="it-IT" dirty="0"/>
          </a:p>
        </p:txBody>
      </p:sp>
    </p:spTree>
    <p:extLst>
      <p:ext uri="{BB962C8B-B14F-4D97-AF65-F5344CB8AC3E}">
        <p14:creationId xmlns:p14="http://schemas.microsoft.com/office/powerpoint/2010/main" val="18077219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B2047-5D6A-4270-ABEE-47E64E82BF9A}"/>
              </a:ext>
            </a:extLst>
          </p:cNvPr>
          <p:cNvSpPr>
            <a:spLocks noGrp="1"/>
          </p:cNvSpPr>
          <p:nvPr>
            <p:ph type="title"/>
          </p:nvPr>
        </p:nvSpPr>
        <p:spPr>
          <a:xfrm>
            <a:off x="838200" y="23024"/>
            <a:ext cx="10515600" cy="1325563"/>
          </a:xfrm>
        </p:spPr>
        <p:txBody>
          <a:bodyPr>
            <a:normAutofit/>
          </a:bodyPr>
          <a:lstStyle/>
          <a:p>
            <a:r>
              <a:rPr lang="it-IT" b="1" dirty="0"/>
              <a:t>BUSINESS COMPONENT EXTRACT</a:t>
            </a:r>
            <a:br>
              <a:rPr lang="it-IT" dirty="0"/>
            </a:br>
            <a:r>
              <a:rPr lang="it-IT" sz="2700" dirty="0"/>
              <a:t>Method </a:t>
            </a:r>
            <a:r>
              <a:rPr lang="it-IT" sz="2700" dirty="0" err="1"/>
              <a:t>submitAnswers</a:t>
            </a:r>
            <a:r>
              <a:rPr lang="it-IT" sz="2700" dirty="0"/>
              <a:t> from </a:t>
            </a:r>
            <a:r>
              <a:rPr lang="it-IT" sz="2700" dirty="0" err="1"/>
              <a:t>AnswerService</a:t>
            </a:r>
            <a:endParaRPr lang="it-IT" sz="2700" dirty="0"/>
          </a:p>
        </p:txBody>
      </p:sp>
      <p:pic>
        <p:nvPicPr>
          <p:cNvPr id="11" name="Segnaposto contenuto 10" descr="Immagine che contiene testo&#10;&#10;Descrizione generata automaticamente">
            <a:extLst>
              <a:ext uri="{FF2B5EF4-FFF2-40B4-BE49-F238E27FC236}">
                <a16:creationId xmlns:a16="http://schemas.microsoft.com/office/drawing/2014/main" id="{2F2C2B58-E6DB-4B23-91D4-816C270F0A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055" y="1555577"/>
            <a:ext cx="10795745" cy="4800590"/>
          </a:xfrm>
        </p:spPr>
      </p:pic>
      <p:sp>
        <p:nvSpPr>
          <p:cNvPr id="12" name="Rettangolo 11">
            <a:extLst>
              <a:ext uri="{FF2B5EF4-FFF2-40B4-BE49-F238E27FC236}">
                <a16:creationId xmlns:a16="http://schemas.microsoft.com/office/drawing/2014/main" id="{40DC5749-6ED2-4245-9BEA-694C2623FB2D}"/>
              </a:ext>
            </a:extLst>
          </p:cNvPr>
          <p:cNvSpPr/>
          <p:nvPr/>
        </p:nvSpPr>
        <p:spPr>
          <a:xfrm>
            <a:off x="6479736" y="2138517"/>
            <a:ext cx="3979572" cy="1356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C17D3A54-4A98-4A16-9522-CD9753C4E561}"/>
              </a:ext>
            </a:extLst>
          </p:cNvPr>
          <p:cNvSpPr txBox="1"/>
          <p:nvPr/>
        </p:nvSpPr>
        <p:spPr>
          <a:xfrm>
            <a:off x="6479736" y="2138516"/>
            <a:ext cx="3867297" cy="1323439"/>
          </a:xfrm>
          <a:prstGeom prst="rect">
            <a:avLst/>
          </a:prstGeom>
          <a:noFill/>
        </p:spPr>
        <p:txBody>
          <a:bodyPr wrap="square" rtlCol="0">
            <a:spAutoFit/>
          </a:bodyPr>
          <a:lstStyle/>
          <a:p>
            <a:r>
              <a:rPr lang="it-IT" sz="1600" dirty="0"/>
              <a:t>The </a:t>
            </a:r>
            <a:r>
              <a:rPr lang="it-IT" sz="1600" dirty="0" err="1"/>
              <a:t>variable</a:t>
            </a:r>
            <a:r>
              <a:rPr lang="it-IT" sz="1600" dirty="0"/>
              <a:t> </a:t>
            </a:r>
            <a:r>
              <a:rPr lang="it-IT" sz="1600" dirty="0" err="1"/>
              <a:t>pointsGained</a:t>
            </a:r>
            <a:r>
              <a:rPr lang="it-IT" sz="1600" dirty="0"/>
              <a:t> </a:t>
            </a:r>
            <a:r>
              <a:rPr lang="it-IT" sz="1600" dirty="0" err="1"/>
              <a:t>contains</a:t>
            </a:r>
            <a:r>
              <a:rPr lang="it-IT" sz="1600" dirty="0"/>
              <a:t> the points </a:t>
            </a:r>
            <a:r>
              <a:rPr lang="it-IT" sz="1600" dirty="0" err="1"/>
              <a:t>related</a:t>
            </a:r>
            <a:r>
              <a:rPr lang="it-IT" sz="1600" dirty="0"/>
              <a:t> to the marketing </a:t>
            </a:r>
            <a:r>
              <a:rPr lang="it-IT" sz="1600" dirty="0" err="1"/>
              <a:t>section</a:t>
            </a:r>
            <a:r>
              <a:rPr lang="it-IT" sz="1600" dirty="0"/>
              <a:t> </a:t>
            </a:r>
            <a:r>
              <a:rPr lang="it-IT" sz="1600" dirty="0" err="1"/>
              <a:t>that</a:t>
            </a:r>
            <a:r>
              <a:rPr lang="it-IT" sz="1600" dirty="0"/>
              <a:t> the </a:t>
            </a:r>
            <a:r>
              <a:rPr lang="it-IT" sz="1600" dirty="0" err="1"/>
              <a:t>questionnaire</a:t>
            </a:r>
            <a:r>
              <a:rPr lang="it-IT" sz="1600" dirty="0"/>
              <a:t> </a:t>
            </a:r>
            <a:r>
              <a:rPr lang="it-IT" sz="1600" dirty="0" err="1"/>
              <a:t>gives</a:t>
            </a:r>
            <a:r>
              <a:rPr lang="it-IT" sz="1600" dirty="0"/>
              <a:t> to the player.</a:t>
            </a:r>
          </a:p>
          <a:p>
            <a:r>
              <a:rPr lang="it-IT" sz="1600" dirty="0"/>
              <a:t>The points </a:t>
            </a:r>
            <a:r>
              <a:rPr lang="it-IT" sz="1600" dirty="0" err="1"/>
              <a:t>related</a:t>
            </a:r>
            <a:r>
              <a:rPr lang="it-IT" sz="1600" dirty="0"/>
              <a:t> to the </a:t>
            </a:r>
            <a:r>
              <a:rPr lang="it-IT" sz="1600" dirty="0" err="1"/>
              <a:t>statistical</a:t>
            </a:r>
            <a:r>
              <a:rPr lang="it-IT" sz="1600" dirty="0"/>
              <a:t> </a:t>
            </a:r>
            <a:r>
              <a:rPr lang="it-IT" sz="1600" dirty="0" err="1"/>
              <a:t>section</a:t>
            </a:r>
            <a:r>
              <a:rPr lang="it-IT" sz="1600" dirty="0"/>
              <a:t> </a:t>
            </a:r>
            <a:r>
              <a:rPr lang="it-IT" sz="1600" dirty="0" err="1"/>
              <a:t>will</a:t>
            </a:r>
            <a:r>
              <a:rPr lang="it-IT" sz="1600" dirty="0"/>
              <a:t> be </a:t>
            </a:r>
            <a:r>
              <a:rPr lang="it-IT" sz="1600" dirty="0" err="1"/>
              <a:t>dynamically</a:t>
            </a:r>
            <a:r>
              <a:rPr lang="it-IT" sz="1600" dirty="0"/>
              <a:t> </a:t>
            </a:r>
            <a:r>
              <a:rPr lang="it-IT" sz="1600" dirty="0" err="1"/>
              <a:t>computed</a:t>
            </a:r>
            <a:r>
              <a:rPr lang="it-IT" sz="1600" dirty="0"/>
              <a:t> </a:t>
            </a:r>
            <a:r>
              <a:rPr lang="it-IT" sz="1600" dirty="0" err="1"/>
              <a:t>later</a:t>
            </a:r>
            <a:r>
              <a:rPr lang="it-IT" sz="1600" dirty="0"/>
              <a:t>.</a:t>
            </a:r>
          </a:p>
        </p:txBody>
      </p:sp>
      <p:sp>
        <p:nvSpPr>
          <p:cNvPr id="15" name="CasellaDiTesto 14">
            <a:extLst>
              <a:ext uri="{FF2B5EF4-FFF2-40B4-BE49-F238E27FC236}">
                <a16:creationId xmlns:a16="http://schemas.microsoft.com/office/drawing/2014/main" id="{5A7236EC-DA12-45F9-92F4-C971514B4FFF}"/>
              </a:ext>
            </a:extLst>
          </p:cNvPr>
          <p:cNvSpPr txBox="1"/>
          <p:nvPr/>
        </p:nvSpPr>
        <p:spPr>
          <a:xfrm>
            <a:off x="8991843" y="4563758"/>
            <a:ext cx="3072836" cy="1477328"/>
          </a:xfrm>
          <a:prstGeom prst="rect">
            <a:avLst/>
          </a:prstGeom>
          <a:noFill/>
        </p:spPr>
        <p:txBody>
          <a:bodyPr wrap="square">
            <a:spAutoFit/>
          </a:bodyPr>
          <a:lstStyle/>
          <a:p>
            <a:r>
              <a:rPr lang="it-IT" sz="1800" dirty="0"/>
              <a:t>At the line 78 </a:t>
            </a:r>
            <a:r>
              <a:rPr lang="it-IT" sz="1800" dirty="0" err="1"/>
              <a:t>is</a:t>
            </a:r>
            <a:r>
              <a:rPr lang="it-IT" sz="1800" dirty="0"/>
              <a:t> </a:t>
            </a:r>
            <a:r>
              <a:rPr lang="it-IT" sz="1800" dirty="0" err="1"/>
              <a:t>performed</a:t>
            </a:r>
            <a:r>
              <a:rPr lang="it-IT" sz="1800" dirty="0"/>
              <a:t> the check on the words </a:t>
            </a:r>
            <a:r>
              <a:rPr lang="it-IT" sz="1800" dirty="0" err="1"/>
              <a:t>used</a:t>
            </a:r>
            <a:r>
              <a:rPr lang="it-IT" sz="1800" dirty="0"/>
              <a:t> by the player, in </a:t>
            </a:r>
            <a:r>
              <a:rPr lang="it-IT" sz="1800" dirty="0" err="1"/>
              <a:t>order</a:t>
            </a:r>
            <a:r>
              <a:rPr lang="it-IT" sz="1800" dirty="0"/>
              <a:t> to </a:t>
            </a:r>
            <a:r>
              <a:rPr lang="it-IT" sz="1800" dirty="0" err="1"/>
              <a:t>avoid</a:t>
            </a:r>
            <a:r>
              <a:rPr lang="it-IT" sz="1800" dirty="0"/>
              <a:t> the </a:t>
            </a:r>
            <a:r>
              <a:rPr lang="it-IT" sz="1800" dirty="0" err="1"/>
              <a:t>submission</a:t>
            </a:r>
            <a:r>
              <a:rPr lang="it-IT" sz="1800" dirty="0"/>
              <a:t> </a:t>
            </a:r>
            <a:r>
              <a:rPr lang="it-IT" sz="1800" dirty="0" err="1"/>
              <a:t>if</a:t>
            </a:r>
            <a:r>
              <a:rPr lang="it-IT" sz="1800" dirty="0"/>
              <a:t> a </a:t>
            </a:r>
            <a:r>
              <a:rPr lang="it-IT" sz="1800" dirty="0" err="1"/>
              <a:t>banned</a:t>
            </a:r>
            <a:r>
              <a:rPr lang="it-IT" sz="1800" dirty="0"/>
              <a:t> word </a:t>
            </a:r>
            <a:r>
              <a:rPr lang="it-IT" sz="1800" dirty="0" err="1"/>
              <a:t>is</a:t>
            </a:r>
            <a:r>
              <a:rPr lang="it-IT" sz="1800" dirty="0"/>
              <a:t> </a:t>
            </a:r>
            <a:r>
              <a:rPr lang="it-IT" sz="1800" dirty="0" err="1"/>
              <a:t>found</a:t>
            </a:r>
            <a:r>
              <a:rPr lang="it-IT" sz="1800" dirty="0"/>
              <a:t>.</a:t>
            </a:r>
          </a:p>
        </p:txBody>
      </p:sp>
      <p:sp>
        <p:nvSpPr>
          <p:cNvPr id="16" name="Rettangolo 15">
            <a:extLst>
              <a:ext uri="{FF2B5EF4-FFF2-40B4-BE49-F238E27FC236}">
                <a16:creationId xmlns:a16="http://schemas.microsoft.com/office/drawing/2014/main" id="{52264E8C-E113-40BF-B8DD-67D15BEABB40}"/>
              </a:ext>
            </a:extLst>
          </p:cNvPr>
          <p:cNvSpPr/>
          <p:nvPr/>
        </p:nvSpPr>
        <p:spPr>
          <a:xfrm>
            <a:off x="8991843" y="4460824"/>
            <a:ext cx="2934929" cy="16831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881241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B2047-5D6A-4270-ABEE-47E64E82BF9A}"/>
              </a:ext>
            </a:extLst>
          </p:cNvPr>
          <p:cNvSpPr>
            <a:spLocks noGrp="1"/>
          </p:cNvSpPr>
          <p:nvPr>
            <p:ph type="title" idx="4294967295"/>
          </p:nvPr>
        </p:nvSpPr>
        <p:spPr>
          <a:xfrm>
            <a:off x="1066800" y="-22226"/>
            <a:ext cx="10058400" cy="1450975"/>
          </a:xfrm>
        </p:spPr>
        <p:txBody>
          <a:bodyPr>
            <a:normAutofit/>
          </a:bodyPr>
          <a:lstStyle/>
          <a:p>
            <a:pPr algn="ctr"/>
            <a:r>
              <a:rPr lang="it-IT" b="1" dirty="0"/>
              <a:t>BUSINESS COMPONENT EXTRACT</a:t>
            </a:r>
            <a:br>
              <a:rPr lang="it-IT" dirty="0"/>
            </a:br>
            <a:r>
              <a:rPr lang="it-IT" sz="2700" dirty="0"/>
              <a:t>Method </a:t>
            </a:r>
            <a:r>
              <a:rPr lang="it-IT" sz="2700" dirty="0" err="1"/>
              <a:t>submitAnswers</a:t>
            </a:r>
            <a:r>
              <a:rPr lang="it-IT" sz="2700" dirty="0"/>
              <a:t> from </a:t>
            </a:r>
            <a:r>
              <a:rPr lang="it-IT" sz="2700" dirty="0" err="1"/>
              <a:t>AnswerService</a:t>
            </a:r>
            <a:endParaRPr lang="it-IT" sz="2700" dirty="0"/>
          </a:p>
        </p:txBody>
      </p:sp>
      <p:pic>
        <p:nvPicPr>
          <p:cNvPr id="8" name="Segnaposto contenuto 7" descr="Immagine che contiene testo&#10;&#10;Descrizione generata automaticamente">
            <a:extLst>
              <a:ext uri="{FF2B5EF4-FFF2-40B4-BE49-F238E27FC236}">
                <a16:creationId xmlns:a16="http://schemas.microsoft.com/office/drawing/2014/main" id="{3838EE4D-1852-4E83-B511-39A8066BBF8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07962" y="1622736"/>
            <a:ext cx="6977575" cy="4761149"/>
          </a:xfrm>
        </p:spPr>
      </p:pic>
      <p:sp>
        <p:nvSpPr>
          <p:cNvPr id="14" name="Rettangolo 13">
            <a:extLst>
              <a:ext uri="{FF2B5EF4-FFF2-40B4-BE49-F238E27FC236}">
                <a16:creationId xmlns:a16="http://schemas.microsoft.com/office/drawing/2014/main" id="{D4228629-9EE0-401E-B1AF-50B2B500345C}"/>
              </a:ext>
            </a:extLst>
          </p:cNvPr>
          <p:cNvSpPr/>
          <p:nvPr/>
        </p:nvSpPr>
        <p:spPr>
          <a:xfrm>
            <a:off x="7025426" y="1622737"/>
            <a:ext cx="3979572" cy="4217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E5F20F61-DA2F-4BF4-9F84-78560A7FB645}"/>
              </a:ext>
            </a:extLst>
          </p:cNvPr>
          <p:cNvSpPr txBox="1"/>
          <p:nvPr/>
        </p:nvSpPr>
        <p:spPr>
          <a:xfrm>
            <a:off x="7083380" y="1745087"/>
            <a:ext cx="3823052" cy="3970318"/>
          </a:xfrm>
          <a:prstGeom prst="rect">
            <a:avLst/>
          </a:prstGeom>
          <a:noFill/>
        </p:spPr>
        <p:txBody>
          <a:bodyPr wrap="square" rtlCol="0">
            <a:spAutoFit/>
          </a:bodyPr>
          <a:lstStyle/>
          <a:p>
            <a:r>
              <a:rPr lang="it-IT" dirty="0" err="1"/>
              <a:t>If</a:t>
            </a:r>
            <a:r>
              <a:rPr lang="it-IT" dirty="0"/>
              <a:t> </a:t>
            </a:r>
            <a:r>
              <a:rPr lang="it-IT" dirty="0" err="1"/>
              <a:t>this</a:t>
            </a:r>
            <a:r>
              <a:rPr lang="it-IT" dirty="0"/>
              <a:t> point </a:t>
            </a:r>
            <a:r>
              <a:rPr lang="it-IT" dirty="0" err="1"/>
              <a:t>is</a:t>
            </a:r>
            <a:r>
              <a:rPr lang="it-IT" dirty="0"/>
              <a:t> </a:t>
            </a:r>
            <a:r>
              <a:rPr lang="it-IT" dirty="0" err="1"/>
              <a:t>reached</a:t>
            </a:r>
            <a:r>
              <a:rPr lang="it-IT" dirty="0"/>
              <a:t>, the </a:t>
            </a:r>
            <a:r>
              <a:rPr lang="it-IT" dirty="0" err="1"/>
              <a:t>answer</a:t>
            </a:r>
            <a:r>
              <a:rPr lang="it-IT" dirty="0"/>
              <a:t> </a:t>
            </a:r>
            <a:r>
              <a:rPr lang="it-IT" dirty="0" err="1"/>
              <a:t>is</a:t>
            </a:r>
            <a:r>
              <a:rPr lang="it-IT" dirty="0"/>
              <a:t> clear from </a:t>
            </a:r>
            <a:r>
              <a:rPr lang="it-IT" dirty="0" err="1"/>
              <a:t>banned</a:t>
            </a:r>
            <a:r>
              <a:rPr lang="it-IT" dirty="0"/>
              <a:t> words and </a:t>
            </a:r>
            <a:r>
              <a:rPr lang="it-IT" dirty="0" err="1"/>
              <a:t>is</a:t>
            </a:r>
            <a:r>
              <a:rPr lang="it-IT" dirty="0"/>
              <a:t> </a:t>
            </a:r>
            <a:r>
              <a:rPr lang="it-IT" dirty="0" err="1"/>
              <a:t>submitted</a:t>
            </a:r>
            <a:r>
              <a:rPr lang="it-IT" dirty="0"/>
              <a:t> to the system. </a:t>
            </a:r>
          </a:p>
          <a:p>
            <a:endParaRPr lang="it-IT" dirty="0"/>
          </a:p>
          <a:p>
            <a:r>
              <a:rPr lang="it-IT" dirty="0" err="1"/>
              <a:t>There</a:t>
            </a:r>
            <a:r>
              <a:rPr lang="it-IT" dirty="0"/>
              <a:t> </a:t>
            </a:r>
            <a:r>
              <a:rPr lang="it-IT" dirty="0" err="1"/>
              <a:t>is</a:t>
            </a:r>
            <a:r>
              <a:rPr lang="it-IT" dirty="0"/>
              <a:t> a special check on the </a:t>
            </a:r>
            <a:r>
              <a:rPr lang="it-IT" dirty="0" err="1"/>
              <a:t>values</a:t>
            </a:r>
            <a:r>
              <a:rPr lang="it-IT" dirty="0"/>
              <a:t> of the </a:t>
            </a:r>
            <a:r>
              <a:rPr lang="it-IT" dirty="0" err="1"/>
              <a:t>statistical</a:t>
            </a:r>
            <a:r>
              <a:rPr lang="it-IT" dirty="0"/>
              <a:t> </a:t>
            </a:r>
            <a:r>
              <a:rPr lang="it-IT" dirty="0" err="1"/>
              <a:t>section</a:t>
            </a:r>
            <a:r>
              <a:rPr lang="it-IT" dirty="0"/>
              <a:t>: the default </a:t>
            </a:r>
            <a:r>
              <a:rPr lang="it-IT" dirty="0" err="1"/>
              <a:t>values</a:t>
            </a:r>
            <a:r>
              <a:rPr lang="it-IT" dirty="0"/>
              <a:t> </a:t>
            </a:r>
            <a:r>
              <a:rPr lang="it-IT" dirty="0" err="1"/>
              <a:t>that</a:t>
            </a:r>
            <a:r>
              <a:rPr lang="it-IT" dirty="0"/>
              <a:t> the web page </a:t>
            </a:r>
            <a:r>
              <a:rPr lang="it-IT" dirty="0" err="1"/>
              <a:t>sends</a:t>
            </a:r>
            <a:r>
              <a:rPr lang="it-IT" dirty="0"/>
              <a:t> are «U» for the sex, «</a:t>
            </a:r>
            <a:r>
              <a:rPr lang="it-IT" dirty="0" err="1"/>
              <a:t>null</a:t>
            </a:r>
            <a:r>
              <a:rPr lang="it-IT" dirty="0"/>
              <a:t>» for the expertise </a:t>
            </a:r>
            <a:r>
              <a:rPr lang="it-IT" dirty="0" err="1"/>
              <a:t>level</a:t>
            </a:r>
            <a:r>
              <a:rPr lang="it-IT" dirty="0"/>
              <a:t> and -1 for the </a:t>
            </a:r>
            <a:r>
              <a:rPr lang="it-IT" dirty="0" err="1"/>
              <a:t>age</a:t>
            </a:r>
            <a:r>
              <a:rPr lang="it-IT" dirty="0"/>
              <a:t>. </a:t>
            </a:r>
            <a:r>
              <a:rPr lang="it-IT" dirty="0" err="1"/>
              <a:t>If</a:t>
            </a:r>
            <a:r>
              <a:rPr lang="it-IT" dirty="0"/>
              <a:t> the user </a:t>
            </a:r>
            <a:r>
              <a:rPr lang="it-IT" dirty="0" err="1"/>
              <a:t>does</a:t>
            </a:r>
            <a:r>
              <a:rPr lang="it-IT" dirty="0"/>
              <a:t> </a:t>
            </a:r>
            <a:r>
              <a:rPr lang="it-IT" dirty="0" err="1"/>
              <a:t>not</a:t>
            </a:r>
            <a:r>
              <a:rPr lang="it-IT" dirty="0"/>
              <a:t> </a:t>
            </a:r>
            <a:r>
              <a:rPr lang="it-IT" dirty="0" err="1"/>
              <a:t>give</a:t>
            </a:r>
            <a:r>
              <a:rPr lang="it-IT" dirty="0"/>
              <a:t> </a:t>
            </a:r>
            <a:r>
              <a:rPr lang="it-IT" dirty="0" err="1"/>
              <a:t>his</a:t>
            </a:r>
            <a:r>
              <a:rPr lang="it-IT" dirty="0"/>
              <a:t>/</a:t>
            </a:r>
            <a:r>
              <a:rPr lang="it-IT" dirty="0" err="1"/>
              <a:t>her</a:t>
            </a:r>
            <a:r>
              <a:rPr lang="it-IT" dirty="0"/>
              <a:t> </a:t>
            </a:r>
            <a:r>
              <a:rPr lang="it-IT" dirty="0" err="1"/>
              <a:t>answers</a:t>
            </a:r>
            <a:r>
              <a:rPr lang="it-IT" dirty="0"/>
              <a:t> </a:t>
            </a:r>
            <a:r>
              <a:rPr lang="it-IT" dirty="0" err="1"/>
              <a:t>there</a:t>
            </a:r>
            <a:r>
              <a:rPr lang="it-IT" dirty="0"/>
              <a:t>, the </a:t>
            </a:r>
            <a:r>
              <a:rPr lang="it-IT" dirty="0" err="1"/>
              <a:t>values</a:t>
            </a:r>
            <a:r>
              <a:rPr lang="it-IT" dirty="0"/>
              <a:t> for expertise </a:t>
            </a:r>
            <a:r>
              <a:rPr lang="it-IT" dirty="0" err="1"/>
              <a:t>level</a:t>
            </a:r>
            <a:r>
              <a:rPr lang="it-IT" dirty="0"/>
              <a:t> and </a:t>
            </a:r>
            <a:r>
              <a:rPr lang="it-IT" dirty="0" err="1"/>
              <a:t>age</a:t>
            </a:r>
            <a:r>
              <a:rPr lang="it-IT" dirty="0"/>
              <a:t> must be </a:t>
            </a:r>
            <a:r>
              <a:rPr lang="it-IT" dirty="0" err="1"/>
              <a:t>converted</a:t>
            </a:r>
            <a:r>
              <a:rPr lang="it-IT" dirty="0"/>
              <a:t> in a </a:t>
            </a:r>
            <a:r>
              <a:rPr lang="it-IT" dirty="0" err="1"/>
              <a:t>value</a:t>
            </a:r>
            <a:r>
              <a:rPr lang="it-IT" dirty="0"/>
              <a:t> </a:t>
            </a:r>
            <a:r>
              <a:rPr lang="it-IT" dirty="0" err="1"/>
              <a:t>coherent</a:t>
            </a:r>
            <a:r>
              <a:rPr lang="it-IT" dirty="0"/>
              <a:t> to the one </a:t>
            </a:r>
            <a:r>
              <a:rPr lang="it-IT" dirty="0" err="1"/>
              <a:t>that</a:t>
            </a:r>
            <a:r>
              <a:rPr lang="it-IT" dirty="0"/>
              <a:t> the </a:t>
            </a:r>
            <a:r>
              <a:rPr lang="it-IT" dirty="0" err="1"/>
              <a:t>rest</a:t>
            </a:r>
            <a:r>
              <a:rPr lang="it-IT" dirty="0"/>
              <a:t> of the </a:t>
            </a:r>
            <a:r>
              <a:rPr lang="it-IT" dirty="0" err="1"/>
              <a:t>application</a:t>
            </a:r>
            <a:r>
              <a:rPr lang="it-IT" dirty="0"/>
              <a:t> </a:t>
            </a:r>
            <a:r>
              <a:rPr lang="it-IT" dirty="0" err="1"/>
              <a:t>expects</a:t>
            </a:r>
            <a:r>
              <a:rPr lang="it-IT" dirty="0"/>
              <a:t>.</a:t>
            </a:r>
          </a:p>
        </p:txBody>
      </p:sp>
    </p:spTree>
    <p:extLst>
      <p:ext uri="{BB962C8B-B14F-4D97-AF65-F5344CB8AC3E}">
        <p14:creationId xmlns:p14="http://schemas.microsoft.com/office/powerpoint/2010/main" val="11568468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B2047-5D6A-4270-ABEE-47E64E82BF9A}"/>
              </a:ext>
            </a:extLst>
          </p:cNvPr>
          <p:cNvSpPr>
            <a:spLocks noGrp="1"/>
          </p:cNvSpPr>
          <p:nvPr>
            <p:ph type="title" idx="4294967295"/>
          </p:nvPr>
        </p:nvSpPr>
        <p:spPr>
          <a:xfrm>
            <a:off x="1388012" y="-23725"/>
            <a:ext cx="10058400" cy="1449387"/>
          </a:xfrm>
        </p:spPr>
        <p:txBody>
          <a:bodyPr>
            <a:normAutofit/>
          </a:bodyPr>
          <a:lstStyle/>
          <a:p>
            <a:r>
              <a:rPr lang="it-IT" b="1" dirty="0"/>
              <a:t>BUSINESS COMPONENT EXTRACT</a:t>
            </a:r>
            <a:br>
              <a:rPr lang="it-IT" dirty="0"/>
            </a:br>
            <a:r>
              <a:rPr lang="it-IT" sz="2700" dirty="0"/>
              <a:t>Method </a:t>
            </a:r>
            <a:r>
              <a:rPr lang="it-IT" sz="2700" dirty="0" err="1"/>
              <a:t>submitAnswers</a:t>
            </a:r>
            <a:r>
              <a:rPr lang="it-IT" sz="2700" dirty="0"/>
              <a:t> from </a:t>
            </a:r>
            <a:r>
              <a:rPr lang="it-IT" sz="2700" dirty="0" err="1"/>
              <a:t>AnswerService</a:t>
            </a:r>
            <a:endParaRPr lang="it-IT" sz="2700" dirty="0"/>
          </a:p>
        </p:txBody>
      </p:sp>
      <p:pic>
        <p:nvPicPr>
          <p:cNvPr id="6" name="Segnaposto contenuto 5" descr="Immagine che contiene testo&#10;&#10;Descrizione generata automaticamente">
            <a:extLst>
              <a:ext uri="{FF2B5EF4-FFF2-40B4-BE49-F238E27FC236}">
                <a16:creationId xmlns:a16="http://schemas.microsoft.com/office/drawing/2014/main" id="{E694244E-22C9-435A-8CF8-DC4B8F82EF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02462" y="1450199"/>
            <a:ext cx="5579360" cy="4890638"/>
          </a:xfrm>
        </p:spPr>
      </p:pic>
      <p:sp>
        <p:nvSpPr>
          <p:cNvPr id="10" name="Rettangolo 9">
            <a:extLst>
              <a:ext uri="{FF2B5EF4-FFF2-40B4-BE49-F238E27FC236}">
                <a16:creationId xmlns:a16="http://schemas.microsoft.com/office/drawing/2014/main" id="{163CB9E2-2F20-496F-8CCA-BC1EF82C4DCB}"/>
              </a:ext>
            </a:extLst>
          </p:cNvPr>
          <p:cNvSpPr/>
          <p:nvPr/>
        </p:nvSpPr>
        <p:spPr>
          <a:xfrm>
            <a:off x="7025426" y="1622738"/>
            <a:ext cx="3979572" cy="2430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BF796AC1-2529-4BD7-B33B-C9E9E46D1B7E}"/>
              </a:ext>
            </a:extLst>
          </p:cNvPr>
          <p:cNvSpPr txBox="1"/>
          <p:nvPr/>
        </p:nvSpPr>
        <p:spPr>
          <a:xfrm>
            <a:off x="7083381" y="1745087"/>
            <a:ext cx="3808304" cy="2308324"/>
          </a:xfrm>
          <a:prstGeom prst="rect">
            <a:avLst/>
          </a:prstGeom>
          <a:noFill/>
        </p:spPr>
        <p:txBody>
          <a:bodyPr wrap="square" rtlCol="0">
            <a:spAutoFit/>
          </a:bodyPr>
          <a:lstStyle/>
          <a:p>
            <a:r>
              <a:rPr lang="it-IT" dirty="0"/>
              <a:t>At the line 132 starts the </a:t>
            </a:r>
            <a:r>
              <a:rPr lang="it-IT" dirty="0" err="1"/>
              <a:t>computation</a:t>
            </a:r>
            <a:r>
              <a:rPr lang="it-IT" dirty="0"/>
              <a:t> for the points of the </a:t>
            </a:r>
            <a:r>
              <a:rPr lang="it-IT" dirty="0" err="1"/>
              <a:t>statistical</a:t>
            </a:r>
            <a:r>
              <a:rPr lang="it-IT" dirty="0"/>
              <a:t> </a:t>
            </a:r>
            <a:r>
              <a:rPr lang="it-IT" dirty="0" err="1"/>
              <a:t>section</a:t>
            </a:r>
            <a:r>
              <a:rPr lang="it-IT" dirty="0"/>
              <a:t>. </a:t>
            </a:r>
            <a:r>
              <a:rPr lang="it-IT" dirty="0" err="1"/>
              <a:t>If</a:t>
            </a:r>
            <a:r>
              <a:rPr lang="it-IT" dirty="0"/>
              <a:t> the player </a:t>
            </a:r>
            <a:r>
              <a:rPr lang="it-IT" dirty="0" err="1"/>
              <a:t>has</a:t>
            </a:r>
            <a:r>
              <a:rPr lang="it-IT" dirty="0"/>
              <a:t> </a:t>
            </a:r>
            <a:r>
              <a:rPr lang="it-IT" dirty="0" err="1"/>
              <a:t>given</a:t>
            </a:r>
            <a:r>
              <a:rPr lang="it-IT" dirty="0"/>
              <a:t> </a:t>
            </a:r>
            <a:r>
              <a:rPr lang="it-IT" dirty="0" err="1"/>
              <a:t>answers</a:t>
            </a:r>
            <a:r>
              <a:rPr lang="it-IT" dirty="0"/>
              <a:t> to </a:t>
            </a:r>
            <a:r>
              <a:rPr lang="it-IT" dirty="0" err="1"/>
              <a:t>each</a:t>
            </a:r>
            <a:r>
              <a:rPr lang="it-IT" dirty="0"/>
              <a:t> one of the </a:t>
            </a:r>
            <a:r>
              <a:rPr lang="it-IT" dirty="0" err="1"/>
              <a:t>questions</a:t>
            </a:r>
            <a:r>
              <a:rPr lang="it-IT" dirty="0"/>
              <a:t> the </a:t>
            </a:r>
            <a:r>
              <a:rPr lang="it-IT" dirty="0" err="1"/>
              <a:t>related</a:t>
            </a:r>
            <a:r>
              <a:rPr lang="it-IT" dirty="0"/>
              <a:t> points are </a:t>
            </a:r>
            <a:r>
              <a:rPr lang="it-IT" dirty="0" err="1"/>
              <a:t>added</a:t>
            </a:r>
            <a:r>
              <a:rPr lang="it-IT" dirty="0"/>
              <a:t> to the </a:t>
            </a:r>
            <a:r>
              <a:rPr lang="it-IT" dirty="0" err="1"/>
              <a:t>count</a:t>
            </a:r>
            <a:r>
              <a:rPr lang="it-IT" dirty="0"/>
              <a:t> </a:t>
            </a:r>
            <a:r>
              <a:rPr lang="it-IT" dirty="0" err="1"/>
              <a:t>pointsGiven</a:t>
            </a:r>
            <a:r>
              <a:rPr lang="it-IT" dirty="0"/>
              <a:t>. At the end of the procedure the points are </a:t>
            </a:r>
            <a:r>
              <a:rPr lang="it-IT" dirty="0" err="1"/>
              <a:t>assigned</a:t>
            </a:r>
            <a:r>
              <a:rPr lang="it-IT" dirty="0"/>
              <a:t> to the player and the </a:t>
            </a:r>
            <a:r>
              <a:rPr lang="it-IT" dirty="0" err="1"/>
              <a:t>entitymanager</a:t>
            </a:r>
            <a:r>
              <a:rPr lang="it-IT" dirty="0"/>
              <a:t> </a:t>
            </a:r>
            <a:r>
              <a:rPr lang="it-IT" dirty="0" err="1"/>
              <a:t>is</a:t>
            </a:r>
            <a:r>
              <a:rPr lang="it-IT" dirty="0"/>
              <a:t> </a:t>
            </a:r>
            <a:r>
              <a:rPr lang="it-IT" dirty="0" err="1"/>
              <a:t>called</a:t>
            </a:r>
            <a:r>
              <a:rPr lang="it-IT" dirty="0"/>
              <a:t>. </a:t>
            </a:r>
          </a:p>
        </p:txBody>
      </p:sp>
      <p:pic>
        <p:nvPicPr>
          <p:cNvPr id="9" name="Immagine 8" descr="Immagine che contiene testo&#10;&#10;Descrizione generata automaticamente">
            <a:extLst>
              <a:ext uri="{FF2B5EF4-FFF2-40B4-BE49-F238E27FC236}">
                <a16:creationId xmlns:a16="http://schemas.microsoft.com/office/drawing/2014/main" id="{A90F7913-3FCC-4348-B6A4-9AA4F5BF8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018" y="4692261"/>
            <a:ext cx="3770951" cy="1314644"/>
          </a:xfrm>
          <a:prstGeom prst="rect">
            <a:avLst/>
          </a:prstGeom>
        </p:spPr>
      </p:pic>
    </p:spTree>
    <p:extLst>
      <p:ext uri="{BB962C8B-B14F-4D97-AF65-F5344CB8AC3E}">
        <p14:creationId xmlns:p14="http://schemas.microsoft.com/office/powerpoint/2010/main" val="3807571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B2047-5D6A-4270-ABEE-47E64E82BF9A}"/>
              </a:ext>
            </a:extLst>
          </p:cNvPr>
          <p:cNvSpPr>
            <a:spLocks noGrp="1"/>
          </p:cNvSpPr>
          <p:nvPr>
            <p:ph type="title" idx="4294967295"/>
          </p:nvPr>
        </p:nvSpPr>
        <p:spPr>
          <a:xfrm>
            <a:off x="1209822" y="0"/>
            <a:ext cx="10058400" cy="1450975"/>
          </a:xfrm>
        </p:spPr>
        <p:txBody>
          <a:bodyPr>
            <a:normAutofit/>
          </a:bodyPr>
          <a:lstStyle/>
          <a:p>
            <a:r>
              <a:rPr lang="it-IT" b="1" dirty="0"/>
              <a:t>BUSINESS COMPONENT EXTRACT</a:t>
            </a:r>
            <a:br>
              <a:rPr lang="it-IT" dirty="0"/>
            </a:br>
            <a:r>
              <a:rPr lang="it-IT" sz="2700" dirty="0"/>
              <a:t>Method </a:t>
            </a:r>
            <a:r>
              <a:rPr lang="it-IT" sz="2700" dirty="0" err="1"/>
              <a:t>createPOD</a:t>
            </a:r>
            <a:r>
              <a:rPr lang="it-IT" sz="2700" dirty="0"/>
              <a:t> from </a:t>
            </a:r>
            <a:r>
              <a:rPr lang="it-IT" sz="2700" dirty="0" err="1"/>
              <a:t>ProductService</a:t>
            </a:r>
            <a:endParaRPr lang="it-IT" sz="2700" dirty="0"/>
          </a:p>
        </p:txBody>
      </p:sp>
      <p:pic>
        <p:nvPicPr>
          <p:cNvPr id="13" name="Segnaposto contenuto 12" descr="Immagine che contiene testo&#10;&#10;Descrizione generata automaticamente">
            <a:extLst>
              <a:ext uri="{FF2B5EF4-FFF2-40B4-BE49-F238E27FC236}">
                <a16:creationId xmlns:a16="http://schemas.microsoft.com/office/drawing/2014/main" id="{E76E87C5-FD3B-4C20-BD88-FAA8EC7251E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674813"/>
            <a:ext cx="9747250" cy="4618037"/>
          </a:xfrm>
        </p:spPr>
      </p:pic>
      <p:sp>
        <p:nvSpPr>
          <p:cNvPr id="14" name="Rettangolo 13">
            <a:extLst>
              <a:ext uri="{FF2B5EF4-FFF2-40B4-BE49-F238E27FC236}">
                <a16:creationId xmlns:a16="http://schemas.microsoft.com/office/drawing/2014/main" id="{4BB54FCE-4AF2-48C2-9A0B-EB14FE8E0C6F}"/>
              </a:ext>
            </a:extLst>
          </p:cNvPr>
          <p:cNvSpPr/>
          <p:nvPr/>
        </p:nvSpPr>
        <p:spPr>
          <a:xfrm>
            <a:off x="7836587" y="2116809"/>
            <a:ext cx="3979572" cy="2430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E2B6F61E-1125-4CDF-8E39-F12AC03152E3}"/>
              </a:ext>
            </a:extLst>
          </p:cNvPr>
          <p:cNvSpPr txBox="1"/>
          <p:nvPr/>
        </p:nvSpPr>
        <p:spPr>
          <a:xfrm>
            <a:off x="7894542" y="2239158"/>
            <a:ext cx="3808304" cy="2308324"/>
          </a:xfrm>
          <a:prstGeom prst="rect">
            <a:avLst/>
          </a:prstGeom>
          <a:noFill/>
        </p:spPr>
        <p:txBody>
          <a:bodyPr wrap="square" rtlCol="0">
            <a:spAutoFit/>
          </a:bodyPr>
          <a:lstStyle/>
          <a:p>
            <a:r>
              <a:rPr lang="it-IT" dirty="0"/>
              <a:t>The first part of the </a:t>
            </a:r>
            <a:r>
              <a:rPr lang="it-IT" dirty="0" err="1"/>
              <a:t>method</a:t>
            </a:r>
            <a:r>
              <a:rPr lang="it-IT" dirty="0"/>
              <a:t> checks for the </a:t>
            </a:r>
            <a:r>
              <a:rPr lang="it-IT" dirty="0" err="1"/>
              <a:t>correctness</a:t>
            </a:r>
            <a:r>
              <a:rPr lang="it-IT" dirty="0"/>
              <a:t> of the date (</a:t>
            </a:r>
            <a:r>
              <a:rPr lang="it-IT" dirty="0" err="1"/>
              <a:t>it</a:t>
            </a:r>
            <a:r>
              <a:rPr lang="it-IT" dirty="0"/>
              <a:t> must </a:t>
            </a:r>
            <a:r>
              <a:rPr lang="it-IT" dirty="0" err="1"/>
              <a:t>not</a:t>
            </a:r>
            <a:r>
              <a:rPr lang="it-IT" dirty="0"/>
              <a:t> be a </a:t>
            </a:r>
            <a:r>
              <a:rPr lang="it-IT" dirty="0" err="1"/>
              <a:t>past</a:t>
            </a:r>
            <a:r>
              <a:rPr lang="it-IT" dirty="0"/>
              <a:t> one) and the format of the image. </a:t>
            </a:r>
            <a:r>
              <a:rPr lang="it-IT" dirty="0" err="1"/>
              <a:t>It</a:t>
            </a:r>
            <a:r>
              <a:rPr lang="it-IT" dirty="0"/>
              <a:t> </a:t>
            </a:r>
            <a:r>
              <a:rPr lang="it-IT" dirty="0" err="1"/>
              <a:t>also</a:t>
            </a:r>
            <a:r>
              <a:rPr lang="it-IT" dirty="0"/>
              <a:t> checks </a:t>
            </a:r>
            <a:r>
              <a:rPr lang="it-IT" dirty="0" err="1"/>
              <a:t>if</a:t>
            </a:r>
            <a:r>
              <a:rPr lang="it-IT" dirty="0"/>
              <a:t> the database </a:t>
            </a:r>
            <a:r>
              <a:rPr lang="it-IT" dirty="0" err="1"/>
              <a:t>already</a:t>
            </a:r>
            <a:r>
              <a:rPr lang="it-IT" dirty="0"/>
              <a:t> </a:t>
            </a:r>
            <a:r>
              <a:rPr lang="it-IT" dirty="0" err="1"/>
              <a:t>contains</a:t>
            </a:r>
            <a:r>
              <a:rPr lang="it-IT" dirty="0"/>
              <a:t> a product with the </a:t>
            </a:r>
            <a:r>
              <a:rPr lang="it-IT" dirty="0" err="1"/>
              <a:t>same</a:t>
            </a:r>
            <a:r>
              <a:rPr lang="it-IT" dirty="0"/>
              <a:t> name and </a:t>
            </a:r>
            <a:r>
              <a:rPr lang="it-IT" dirty="0" err="1"/>
              <a:t>if</a:t>
            </a:r>
            <a:r>
              <a:rPr lang="it-IT" dirty="0"/>
              <a:t> the </a:t>
            </a:r>
            <a:r>
              <a:rPr lang="it-IT" dirty="0" err="1"/>
              <a:t>choosen</a:t>
            </a:r>
            <a:r>
              <a:rPr lang="it-IT" dirty="0"/>
              <a:t> date </a:t>
            </a:r>
            <a:r>
              <a:rPr lang="it-IT" dirty="0" err="1"/>
              <a:t>is</a:t>
            </a:r>
            <a:r>
              <a:rPr lang="it-IT" dirty="0"/>
              <a:t> </a:t>
            </a:r>
            <a:r>
              <a:rPr lang="it-IT" dirty="0" err="1"/>
              <a:t>already</a:t>
            </a:r>
            <a:r>
              <a:rPr lang="it-IT" dirty="0"/>
              <a:t> </a:t>
            </a:r>
            <a:r>
              <a:rPr lang="it-IT" dirty="0" err="1"/>
              <a:t>assigned</a:t>
            </a:r>
            <a:r>
              <a:rPr lang="it-IT" dirty="0"/>
              <a:t> to a product.</a:t>
            </a:r>
          </a:p>
        </p:txBody>
      </p:sp>
    </p:spTree>
    <p:extLst>
      <p:ext uri="{BB962C8B-B14F-4D97-AF65-F5344CB8AC3E}">
        <p14:creationId xmlns:p14="http://schemas.microsoft.com/office/powerpoint/2010/main" val="681887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3493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85186805-A622-4A22-B211-64293DF81C00}"/>
              </a:ext>
            </a:extLst>
          </p:cNvPr>
          <p:cNvSpPr>
            <a:spLocks noGrp="1"/>
          </p:cNvSpPr>
          <p:nvPr>
            <p:ph type="title"/>
          </p:nvPr>
        </p:nvSpPr>
        <p:spPr>
          <a:xfrm>
            <a:off x="435869" y="640080"/>
            <a:ext cx="3659246" cy="2862699"/>
          </a:xfrm>
        </p:spPr>
        <p:txBody>
          <a:bodyPr vert="horz" lIns="91440" tIns="45720" rIns="91440" bIns="45720" rtlCol="0" anchor="b">
            <a:normAutofit/>
          </a:bodyPr>
          <a:lstStyle/>
          <a:p>
            <a:pPr>
              <a:lnSpc>
                <a:spcPct val="90000"/>
              </a:lnSpc>
            </a:pPr>
            <a:r>
              <a:rPr lang="en-US" sz="4400" dirty="0">
                <a:solidFill>
                  <a:srgbClr val="FFFFFF"/>
                </a:solidFill>
              </a:rPr>
              <a:t>Player Home Page</a:t>
            </a:r>
          </a:p>
        </p:txBody>
      </p:sp>
      <p:cxnSp>
        <p:nvCxnSpPr>
          <p:cNvPr id="31" name="Straight Connector 30">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Segnaposto contenuto 4" descr="Immagine che contiene testo&#10;&#10;Descrizione generata automaticamente">
            <a:extLst>
              <a:ext uri="{FF2B5EF4-FFF2-40B4-BE49-F238E27FC236}">
                <a16:creationId xmlns:a16="http://schemas.microsoft.com/office/drawing/2014/main" id="{E9BECC0B-DBA2-4AF5-AE5F-1EA393D0D1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3172" y="640080"/>
            <a:ext cx="4553992" cy="5577840"/>
          </a:xfrm>
          <a:prstGeom prst="rect">
            <a:avLst/>
          </a:prstGeom>
        </p:spPr>
      </p:pic>
    </p:spTree>
    <p:extLst>
      <p:ext uri="{BB962C8B-B14F-4D97-AF65-F5344CB8AC3E}">
        <p14:creationId xmlns:p14="http://schemas.microsoft.com/office/powerpoint/2010/main" val="481019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B2047-5D6A-4270-ABEE-47E64E82BF9A}"/>
              </a:ext>
            </a:extLst>
          </p:cNvPr>
          <p:cNvSpPr>
            <a:spLocks noGrp="1"/>
          </p:cNvSpPr>
          <p:nvPr>
            <p:ph type="title"/>
          </p:nvPr>
        </p:nvSpPr>
        <p:spPr/>
        <p:txBody>
          <a:bodyPr>
            <a:normAutofit/>
          </a:bodyPr>
          <a:lstStyle/>
          <a:p>
            <a:r>
              <a:rPr lang="it-IT" b="1" dirty="0"/>
              <a:t>BUSINESS COMPONENT EXTRACT</a:t>
            </a:r>
            <a:br>
              <a:rPr lang="it-IT" dirty="0"/>
            </a:br>
            <a:r>
              <a:rPr lang="it-IT" sz="2700" dirty="0"/>
              <a:t>Method </a:t>
            </a:r>
            <a:r>
              <a:rPr lang="it-IT" sz="2700" dirty="0" err="1"/>
              <a:t>createPOD</a:t>
            </a:r>
            <a:r>
              <a:rPr lang="it-IT" sz="2700" dirty="0"/>
              <a:t> from </a:t>
            </a:r>
            <a:r>
              <a:rPr lang="it-IT" sz="2700" dirty="0" err="1"/>
              <a:t>ProductService</a:t>
            </a:r>
            <a:endParaRPr lang="it-IT" sz="2700" dirty="0"/>
          </a:p>
        </p:txBody>
      </p:sp>
      <p:pic>
        <p:nvPicPr>
          <p:cNvPr id="6" name="Segnaposto contenuto 5" descr="Immagine che contiene testo&#10;&#10;Descrizione generata automaticamente">
            <a:extLst>
              <a:ext uri="{FF2B5EF4-FFF2-40B4-BE49-F238E27FC236}">
                <a16:creationId xmlns:a16="http://schemas.microsoft.com/office/drawing/2014/main" id="{78A1A65C-A73A-4778-B366-47B12C222D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61714"/>
            <a:ext cx="9826331" cy="2656400"/>
          </a:xfrm>
        </p:spPr>
      </p:pic>
      <p:sp>
        <p:nvSpPr>
          <p:cNvPr id="10" name="Rettangolo 9">
            <a:extLst>
              <a:ext uri="{FF2B5EF4-FFF2-40B4-BE49-F238E27FC236}">
                <a16:creationId xmlns:a16="http://schemas.microsoft.com/office/drawing/2014/main" id="{DB92D3DC-765D-4397-8FE4-134F961FBDFA}"/>
              </a:ext>
            </a:extLst>
          </p:cNvPr>
          <p:cNvSpPr/>
          <p:nvPr/>
        </p:nvSpPr>
        <p:spPr>
          <a:xfrm>
            <a:off x="7737320" y="3429000"/>
            <a:ext cx="3979572" cy="889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D52FB0DA-2A03-4487-AD70-77B5BDCDA750}"/>
              </a:ext>
            </a:extLst>
          </p:cNvPr>
          <p:cNvSpPr txBox="1"/>
          <p:nvPr/>
        </p:nvSpPr>
        <p:spPr>
          <a:xfrm>
            <a:off x="7737320" y="3550466"/>
            <a:ext cx="3808304" cy="646331"/>
          </a:xfrm>
          <a:prstGeom prst="rect">
            <a:avLst/>
          </a:prstGeom>
          <a:noFill/>
        </p:spPr>
        <p:txBody>
          <a:bodyPr wrap="square" rtlCol="0">
            <a:spAutoFit/>
          </a:bodyPr>
          <a:lstStyle/>
          <a:p>
            <a:r>
              <a:rPr lang="it-IT" dirty="0" err="1"/>
              <a:t>If</a:t>
            </a:r>
            <a:r>
              <a:rPr lang="it-IT" dirty="0"/>
              <a:t> the checks are good, the EM </a:t>
            </a:r>
            <a:r>
              <a:rPr lang="it-IT" dirty="0" err="1"/>
              <a:t>is</a:t>
            </a:r>
            <a:r>
              <a:rPr lang="it-IT" dirty="0"/>
              <a:t> </a:t>
            </a:r>
            <a:r>
              <a:rPr lang="it-IT" dirty="0" err="1"/>
              <a:t>called</a:t>
            </a:r>
            <a:r>
              <a:rPr lang="it-IT" dirty="0"/>
              <a:t> and the product </a:t>
            </a:r>
            <a:r>
              <a:rPr lang="it-IT" dirty="0" err="1"/>
              <a:t>is</a:t>
            </a:r>
            <a:r>
              <a:rPr lang="it-IT" dirty="0"/>
              <a:t> </a:t>
            </a:r>
            <a:r>
              <a:rPr lang="it-IT" dirty="0" err="1"/>
              <a:t>persited</a:t>
            </a:r>
            <a:r>
              <a:rPr lang="it-IT" dirty="0"/>
              <a:t>.</a:t>
            </a:r>
          </a:p>
        </p:txBody>
      </p:sp>
    </p:spTree>
    <p:extLst>
      <p:ext uri="{BB962C8B-B14F-4D97-AF65-F5344CB8AC3E}">
        <p14:creationId xmlns:p14="http://schemas.microsoft.com/office/powerpoint/2010/main" val="41920720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B2047-5D6A-4270-ABEE-47E64E82BF9A}"/>
              </a:ext>
            </a:extLst>
          </p:cNvPr>
          <p:cNvSpPr>
            <a:spLocks noGrp="1"/>
          </p:cNvSpPr>
          <p:nvPr>
            <p:ph type="title" idx="4294967295"/>
          </p:nvPr>
        </p:nvSpPr>
        <p:spPr>
          <a:xfrm>
            <a:off x="1066800" y="0"/>
            <a:ext cx="10058400" cy="1449387"/>
          </a:xfrm>
        </p:spPr>
        <p:txBody>
          <a:bodyPr>
            <a:normAutofit/>
          </a:bodyPr>
          <a:lstStyle/>
          <a:p>
            <a:r>
              <a:rPr lang="it-IT" b="1" dirty="0"/>
              <a:t>BUSINESS COMPONENT EXTRACT</a:t>
            </a:r>
            <a:br>
              <a:rPr lang="it-IT" dirty="0"/>
            </a:br>
            <a:r>
              <a:rPr lang="it-IT" sz="2700" dirty="0"/>
              <a:t>Method </a:t>
            </a:r>
            <a:r>
              <a:rPr lang="it-IT" sz="2700" dirty="0" err="1"/>
              <a:t>addPoints</a:t>
            </a:r>
            <a:r>
              <a:rPr lang="it-IT" sz="2700" dirty="0"/>
              <a:t> from </a:t>
            </a:r>
            <a:r>
              <a:rPr lang="it-IT" sz="2700" dirty="0" err="1"/>
              <a:t>ProductService</a:t>
            </a:r>
            <a:endParaRPr lang="it-IT" sz="2700" dirty="0"/>
          </a:p>
        </p:txBody>
      </p:sp>
      <p:pic>
        <p:nvPicPr>
          <p:cNvPr id="7" name="Segnaposto contenuto 6" descr="Immagine che contiene testo&#10;&#10;Descrizione generata automaticamente">
            <a:extLst>
              <a:ext uri="{FF2B5EF4-FFF2-40B4-BE49-F238E27FC236}">
                <a16:creationId xmlns:a16="http://schemas.microsoft.com/office/drawing/2014/main" id="{DAD8F04C-874A-46C2-823F-8387121F49E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838325"/>
            <a:ext cx="10639933" cy="3690278"/>
          </a:xfrm>
        </p:spPr>
      </p:pic>
      <p:sp>
        <p:nvSpPr>
          <p:cNvPr id="12" name="Rettangolo 11">
            <a:extLst>
              <a:ext uri="{FF2B5EF4-FFF2-40B4-BE49-F238E27FC236}">
                <a16:creationId xmlns:a16="http://schemas.microsoft.com/office/drawing/2014/main" id="{46BD3A1D-2058-4C61-947D-A333C27BC8F3}"/>
              </a:ext>
            </a:extLst>
          </p:cNvPr>
          <p:cNvSpPr/>
          <p:nvPr/>
        </p:nvSpPr>
        <p:spPr>
          <a:xfrm>
            <a:off x="7231262" y="4069070"/>
            <a:ext cx="3979572" cy="2249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7586AFFE-3DB7-4424-BA35-1B7A21F72FCB}"/>
              </a:ext>
            </a:extLst>
          </p:cNvPr>
          <p:cNvSpPr txBox="1"/>
          <p:nvPr/>
        </p:nvSpPr>
        <p:spPr>
          <a:xfrm>
            <a:off x="7316896" y="4004012"/>
            <a:ext cx="3808304" cy="2031325"/>
          </a:xfrm>
          <a:prstGeom prst="rect">
            <a:avLst/>
          </a:prstGeom>
          <a:noFill/>
        </p:spPr>
        <p:txBody>
          <a:bodyPr wrap="square" rtlCol="0">
            <a:spAutoFit/>
          </a:bodyPr>
          <a:lstStyle/>
          <a:p>
            <a:r>
              <a:rPr lang="it-IT" dirty="0" err="1"/>
              <a:t>Since</a:t>
            </a:r>
            <a:r>
              <a:rPr lang="it-IT" dirty="0"/>
              <a:t> </a:t>
            </a:r>
            <a:r>
              <a:rPr lang="it-IT" dirty="0" err="1"/>
              <a:t>every</a:t>
            </a:r>
            <a:r>
              <a:rPr lang="it-IT" dirty="0"/>
              <a:t> product </a:t>
            </a:r>
            <a:r>
              <a:rPr lang="it-IT" dirty="0" err="1"/>
              <a:t>gives</a:t>
            </a:r>
            <a:r>
              <a:rPr lang="it-IT" dirty="0"/>
              <a:t> a </a:t>
            </a:r>
            <a:r>
              <a:rPr lang="it-IT" dirty="0" err="1"/>
              <a:t>fixed</a:t>
            </a:r>
            <a:r>
              <a:rPr lang="it-IT" dirty="0"/>
              <a:t> </a:t>
            </a:r>
            <a:r>
              <a:rPr lang="it-IT" dirty="0" err="1"/>
              <a:t>quantity</a:t>
            </a:r>
            <a:r>
              <a:rPr lang="it-IT" dirty="0"/>
              <a:t> of points </a:t>
            </a:r>
            <a:r>
              <a:rPr lang="it-IT" dirty="0" err="1"/>
              <a:t>based</a:t>
            </a:r>
            <a:r>
              <a:rPr lang="it-IT" dirty="0"/>
              <a:t> on the </a:t>
            </a:r>
            <a:r>
              <a:rPr lang="it-IT" dirty="0" err="1"/>
              <a:t>number</a:t>
            </a:r>
            <a:r>
              <a:rPr lang="it-IT" dirty="0"/>
              <a:t> of </a:t>
            </a:r>
            <a:r>
              <a:rPr lang="it-IT" dirty="0" err="1"/>
              <a:t>mandatory</a:t>
            </a:r>
            <a:r>
              <a:rPr lang="it-IT" dirty="0"/>
              <a:t> marketing </a:t>
            </a:r>
            <a:r>
              <a:rPr lang="it-IT" dirty="0" err="1"/>
              <a:t>questions</a:t>
            </a:r>
            <a:r>
              <a:rPr lang="it-IT" dirty="0"/>
              <a:t> </a:t>
            </a:r>
            <a:r>
              <a:rPr lang="it-IT" dirty="0" err="1"/>
              <a:t>associated</a:t>
            </a:r>
            <a:r>
              <a:rPr lang="it-IT" dirty="0"/>
              <a:t> to </a:t>
            </a:r>
            <a:r>
              <a:rPr lang="it-IT" dirty="0" err="1"/>
              <a:t>it</a:t>
            </a:r>
            <a:r>
              <a:rPr lang="it-IT" dirty="0"/>
              <a:t>, </a:t>
            </a:r>
            <a:r>
              <a:rPr lang="it-IT" dirty="0" err="1"/>
              <a:t>it</a:t>
            </a:r>
            <a:r>
              <a:rPr lang="it-IT" dirty="0"/>
              <a:t> </a:t>
            </a:r>
            <a:r>
              <a:rPr lang="it-IT" dirty="0" err="1"/>
              <a:t>is</a:t>
            </a:r>
            <a:r>
              <a:rPr lang="it-IT" dirty="0"/>
              <a:t> </a:t>
            </a:r>
            <a:r>
              <a:rPr lang="it-IT" dirty="0" err="1"/>
              <a:t>possible</a:t>
            </a:r>
            <a:r>
              <a:rPr lang="it-IT" dirty="0"/>
              <a:t> to compute </a:t>
            </a:r>
            <a:r>
              <a:rPr lang="it-IT" dirty="0" err="1"/>
              <a:t>their</a:t>
            </a:r>
            <a:r>
              <a:rPr lang="it-IT" dirty="0"/>
              <a:t> </a:t>
            </a:r>
            <a:r>
              <a:rPr lang="it-IT" dirty="0" err="1"/>
              <a:t>amount</a:t>
            </a:r>
            <a:r>
              <a:rPr lang="it-IT" dirty="0"/>
              <a:t> by </a:t>
            </a:r>
            <a:r>
              <a:rPr lang="it-IT" dirty="0" err="1"/>
              <a:t>simply</a:t>
            </a:r>
            <a:r>
              <a:rPr lang="it-IT" dirty="0"/>
              <a:t> checking the size of the list of </a:t>
            </a:r>
            <a:r>
              <a:rPr lang="it-IT" dirty="0" err="1"/>
              <a:t>questions</a:t>
            </a:r>
            <a:r>
              <a:rPr lang="it-IT" dirty="0"/>
              <a:t> </a:t>
            </a:r>
            <a:r>
              <a:rPr lang="it-IT" dirty="0" err="1"/>
              <a:t>associated</a:t>
            </a:r>
            <a:r>
              <a:rPr lang="it-IT" dirty="0"/>
              <a:t> to </a:t>
            </a:r>
            <a:r>
              <a:rPr lang="it-IT" dirty="0" err="1"/>
              <a:t>it</a:t>
            </a:r>
            <a:r>
              <a:rPr lang="it-IT" dirty="0"/>
              <a:t> (line 17).</a:t>
            </a:r>
          </a:p>
        </p:txBody>
      </p:sp>
    </p:spTree>
    <p:extLst>
      <p:ext uri="{BB962C8B-B14F-4D97-AF65-F5344CB8AC3E}">
        <p14:creationId xmlns:p14="http://schemas.microsoft.com/office/powerpoint/2010/main" val="15684233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B2047-5D6A-4270-ABEE-47E64E82BF9A}"/>
              </a:ext>
            </a:extLst>
          </p:cNvPr>
          <p:cNvSpPr>
            <a:spLocks noGrp="1"/>
          </p:cNvSpPr>
          <p:nvPr>
            <p:ph type="title" idx="4294967295"/>
          </p:nvPr>
        </p:nvSpPr>
        <p:spPr>
          <a:xfrm>
            <a:off x="1158788" y="0"/>
            <a:ext cx="10515600" cy="1325563"/>
          </a:xfrm>
        </p:spPr>
        <p:txBody>
          <a:bodyPr>
            <a:normAutofit/>
          </a:bodyPr>
          <a:lstStyle/>
          <a:p>
            <a:r>
              <a:rPr lang="it-IT" b="1" dirty="0"/>
              <a:t>BUSINESS COMPONENT EXTRACT</a:t>
            </a:r>
            <a:br>
              <a:rPr lang="it-IT" dirty="0"/>
            </a:br>
            <a:r>
              <a:rPr lang="it-IT" sz="2700" dirty="0"/>
              <a:t>Method </a:t>
            </a:r>
            <a:r>
              <a:rPr lang="it-IT" sz="2700" dirty="0" err="1"/>
              <a:t>deleteQuestionnaire</a:t>
            </a:r>
            <a:r>
              <a:rPr lang="it-IT" sz="2700" dirty="0"/>
              <a:t> from </a:t>
            </a:r>
            <a:r>
              <a:rPr lang="it-IT" sz="2700" dirty="0" err="1"/>
              <a:t>ProductService</a:t>
            </a:r>
            <a:endParaRPr lang="it-IT" sz="2700" dirty="0"/>
          </a:p>
        </p:txBody>
      </p:sp>
      <p:pic>
        <p:nvPicPr>
          <p:cNvPr id="6" name="Segnaposto contenuto 5" descr="Immagine che contiene testo&#10;&#10;Descrizione generata automaticamente">
            <a:extLst>
              <a:ext uri="{FF2B5EF4-FFF2-40B4-BE49-F238E27FC236}">
                <a16:creationId xmlns:a16="http://schemas.microsoft.com/office/drawing/2014/main" id="{6904AE8C-0AFC-4953-8741-70413D78F07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5304" y="1690688"/>
            <a:ext cx="7967217" cy="4695364"/>
          </a:xfrm>
        </p:spPr>
      </p:pic>
      <p:sp>
        <p:nvSpPr>
          <p:cNvPr id="10" name="Rettangolo 9">
            <a:extLst>
              <a:ext uri="{FF2B5EF4-FFF2-40B4-BE49-F238E27FC236}">
                <a16:creationId xmlns:a16="http://schemas.microsoft.com/office/drawing/2014/main" id="{9A2A9F92-602C-47E0-B163-24565DBD9106}"/>
              </a:ext>
            </a:extLst>
          </p:cNvPr>
          <p:cNvSpPr/>
          <p:nvPr/>
        </p:nvSpPr>
        <p:spPr>
          <a:xfrm>
            <a:off x="7694816" y="1910369"/>
            <a:ext cx="3979572" cy="4323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D9AD80EE-B4D9-4D99-95B4-3B750C062C41}"/>
              </a:ext>
            </a:extLst>
          </p:cNvPr>
          <p:cNvSpPr txBox="1"/>
          <p:nvPr/>
        </p:nvSpPr>
        <p:spPr>
          <a:xfrm>
            <a:off x="7780450" y="2014390"/>
            <a:ext cx="3808304" cy="4247317"/>
          </a:xfrm>
          <a:prstGeom prst="rect">
            <a:avLst/>
          </a:prstGeom>
          <a:noFill/>
        </p:spPr>
        <p:txBody>
          <a:bodyPr wrap="square" rtlCol="0">
            <a:spAutoFit/>
          </a:bodyPr>
          <a:lstStyle/>
          <a:p>
            <a:r>
              <a:rPr lang="it-IT" dirty="0"/>
              <a:t>The </a:t>
            </a:r>
            <a:r>
              <a:rPr lang="it-IT" dirty="0" err="1"/>
              <a:t>deletion</a:t>
            </a:r>
            <a:r>
              <a:rPr lang="it-IT" dirty="0"/>
              <a:t> of the </a:t>
            </a:r>
            <a:r>
              <a:rPr lang="it-IT" dirty="0" err="1"/>
              <a:t>questionnaire</a:t>
            </a:r>
            <a:r>
              <a:rPr lang="it-IT" dirty="0"/>
              <a:t> </a:t>
            </a:r>
            <a:r>
              <a:rPr lang="it-IT" dirty="0" err="1"/>
              <a:t>has</a:t>
            </a:r>
            <a:r>
              <a:rPr lang="it-IT" dirty="0"/>
              <a:t> </a:t>
            </a:r>
            <a:r>
              <a:rPr lang="it-IT" dirty="0" err="1"/>
              <a:t>several</a:t>
            </a:r>
            <a:r>
              <a:rPr lang="it-IT" dirty="0"/>
              <a:t> </a:t>
            </a:r>
            <a:r>
              <a:rPr lang="it-IT" dirty="0" err="1"/>
              <a:t>effects</a:t>
            </a:r>
            <a:r>
              <a:rPr lang="it-IT" dirty="0"/>
              <a:t> on the </a:t>
            </a:r>
            <a:r>
              <a:rPr lang="it-IT" dirty="0" err="1"/>
              <a:t>application</a:t>
            </a:r>
            <a:r>
              <a:rPr lang="it-IT" dirty="0"/>
              <a:t>. </a:t>
            </a:r>
            <a:r>
              <a:rPr lang="it-IT" dirty="0" err="1"/>
              <a:t>When</a:t>
            </a:r>
            <a:r>
              <a:rPr lang="it-IT" dirty="0"/>
              <a:t> the </a:t>
            </a:r>
            <a:r>
              <a:rPr lang="it-IT" dirty="0" err="1"/>
              <a:t>questionnaire</a:t>
            </a:r>
            <a:r>
              <a:rPr lang="it-IT" dirty="0"/>
              <a:t> of a product </a:t>
            </a:r>
            <a:r>
              <a:rPr lang="it-IT" dirty="0" err="1"/>
              <a:t>is</a:t>
            </a:r>
            <a:r>
              <a:rPr lang="it-IT" dirty="0"/>
              <a:t> </a:t>
            </a:r>
            <a:r>
              <a:rPr lang="it-IT" dirty="0" err="1"/>
              <a:t>selected</a:t>
            </a:r>
            <a:r>
              <a:rPr lang="it-IT" dirty="0"/>
              <a:t> for the </a:t>
            </a:r>
            <a:r>
              <a:rPr lang="it-IT" dirty="0" err="1"/>
              <a:t>deletion</a:t>
            </a:r>
            <a:r>
              <a:rPr lang="it-IT" dirty="0"/>
              <a:t>, first of </a:t>
            </a:r>
            <a:r>
              <a:rPr lang="it-IT" dirty="0" err="1"/>
              <a:t>all</a:t>
            </a:r>
            <a:r>
              <a:rPr lang="it-IT" dirty="0"/>
              <a:t> </a:t>
            </a:r>
            <a:r>
              <a:rPr lang="it-IT" dirty="0" err="1"/>
              <a:t>there</a:t>
            </a:r>
            <a:r>
              <a:rPr lang="it-IT" dirty="0"/>
              <a:t> </a:t>
            </a:r>
            <a:r>
              <a:rPr lang="it-IT" dirty="0" err="1"/>
              <a:t>is</a:t>
            </a:r>
            <a:r>
              <a:rPr lang="it-IT" dirty="0"/>
              <a:t> the </a:t>
            </a:r>
            <a:r>
              <a:rPr lang="it-IT" dirty="0" err="1"/>
              <a:t>need</a:t>
            </a:r>
            <a:r>
              <a:rPr lang="it-IT" dirty="0"/>
              <a:t> to compute </a:t>
            </a:r>
            <a:r>
              <a:rPr lang="it-IT" dirty="0" err="1"/>
              <a:t>how</a:t>
            </a:r>
            <a:r>
              <a:rPr lang="it-IT" dirty="0"/>
              <a:t> </a:t>
            </a:r>
            <a:r>
              <a:rPr lang="it-IT" dirty="0" err="1"/>
              <a:t>much</a:t>
            </a:r>
            <a:r>
              <a:rPr lang="it-IT" dirty="0"/>
              <a:t> points the players </a:t>
            </a:r>
            <a:r>
              <a:rPr lang="it-IT" dirty="0" err="1"/>
              <a:t>will</a:t>
            </a:r>
            <a:r>
              <a:rPr lang="it-IT" dirty="0"/>
              <a:t> </a:t>
            </a:r>
            <a:r>
              <a:rPr lang="it-IT" dirty="0" err="1"/>
              <a:t>lose</a:t>
            </a:r>
            <a:r>
              <a:rPr lang="it-IT" dirty="0"/>
              <a:t>. By </a:t>
            </a:r>
            <a:r>
              <a:rPr lang="it-IT" dirty="0" err="1"/>
              <a:t>using</a:t>
            </a:r>
            <a:r>
              <a:rPr lang="it-IT" dirty="0"/>
              <a:t> the </a:t>
            </a:r>
            <a:r>
              <a:rPr lang="it-IT" dirty="0" err="1"/>
              <a:t>hasAnswered</a:t>
            </a:r>
            <a:r>
              <a:rPr lang="it-IT" dirty="0"/>
              <a:t> </a:t>
            </a:r>
            <a:r>
              <a:rPr lang="it-IT" dirty="0" err="1"/>
              <a:t>method</a:t>
            </a:r>
            <a:r>
              <a:rPr lang="it-IT" dirty="0"/>
              <a:t> </a:t>
            </a:r>
            <a:r>
              <a:rPr lang="it-IT" dirty="0" err="1"/>
              <a:t>it</a:t>
            </a:r>
            <a:r>
              <a:rPr lang="it-IT" dirty="0"/>
              <a:t> </a:t>
            </a:r>
            <a:r>
              <a:rPr lang="it-IT" dirty="0" err="1"/>
              <a:t>is</a:t>
            </a:r>
            <a:r>
              <a:rPr lang="it-IT" dirty="0"/>
              <a:t> </a:t>
            </a:r>
            <a:r>
              <a:rPr lang="it-IT" dirty="0" err="1"/>
              <a:t>possible</a:t>
            </a:r>
            <a:r>
              <a:rPr lang="it-IT" dirty="0"/>
              <a:t> to </a:t>
            </a:r>
            <a:r>
              <a:rPr lang="it-IT" dirty="0" err="1"/>
              <a:t>find</a:t>
            </a:r>
            <a:r>
              <a:rPr lang="it-IT" dirty="0"/>
              <a:t> the users </a:t>
            </a:r>
            <a:r>
              <a:rPr lang="it-IT" dirty="0" err="1"/>
              <a:t>that</a:t>
            </a:r>
            <a:r>
              <a:rPr lang="it-IT" dirty="0"/>
              <a:t> </a:t>
            </a:r>
            <a:r>
              <a:rPr lang="it-IT" dirty="0" err="1"/>
              <a:t>answered</a:t>
            </a:r>
            <a:r>
              <a:rPr lang="it-IT" dirty="0"/>
              <a:t> the </a:t>
            </a:r>
            <a:r>
              <a:rPr lang="it-IT" dirty="0" err="1"/>
              <a:t>questionnaire</a:t>
            </a:r>
            <a:r>
              <a:rPr lang="it-IT" dirty="0"/>
              <a:t>.</a:t>
            </a:r>
          </a:p>
          <a:p>
            <a:r>
              <a:rPr lang="it-IT" dirty="0"/>
              <a:t>At the line 167 the points for the marketing </a:t>
            </a:r>
            <a:r>
              <a:rPr lang="it-IT" dirty="0" err="1"/>
              <a:t>questionnaire</a:t>
            </a:r>
            <a:r>
              <a:rPr lang="it-IT" dirty="0"/>
              <a:t> are </a:t>
            </a:r>
            <a:r>
              <a:rPr lang="it-IT" dirty="0" err="1"/>
              <a:t>removed</a:t>
            </a:r>
            <a:r>
              <a:rPr lang="it-IT" dirty="0"/>
              <a:t>, and </a:t>
            </a:r>
            <a:r>
              <a:rPr lang="it-IT" dirty="0" err="1"/>
              <a:t>at</a:t>
            </a:r>
            <a:r>
              <a:rPr lang="it-IT" dirty="0"/>
              <a:t> the line 171 </a:t>
            </a:r>
            <a:r>
              <a:rPr lang="it-IT" dirty="0" err="1"/>
              <a:t>is</a:t>
            </a:r>
            <a:r>
              <a:rPr lang="it-IT" dirty="0"/>
              <a:t> </a:t>
            </a:r>
            <a:r>
              <a:rPr lang="it-IT" dirty="0" err="1"/>
              <a:t>performed</a:t>
            </a:r>
            <a:r>
              <a:rPr lang="it-IT" dirty="0"/>
              <a:t> the </a:t>
            </a:r>
            <a:r>
              <a:rPr lang="it-IT" dirty="0" err="1"/>
              <a:t>computation</a:t>
            </a:r>
            <a:r>
              <a:rPr lang="it-IT" dirty="0"/>
              <a:t> of the </a:t>
            </a:r>
            <a:r>
              <a:rPr lang="it-IT" dirty="0" err="1"/>
              <a:t>statistical</a:t>
            </a:r>
            <a:r>
              <a:rPr lang="it-IT" dirty="0"/>
              <a:t> </a:t>
            </a:r>
            <a:r>
              <a:rPr lang="it-IT" dirty="0" err="1"/>
              <a:t>questions</a:t>
            </a:r>
            <a:r>
              <a:rPr lang="it-IT" dirty="0"/>
              <a:t> points </a:t>
            </a:r>
            <a:r>
              <a:rPr lang="it-IT" dirty="0" err="1"/>
              <a:t>that</a:t>
            </a:r>
            <a:r>
              <a:rPr lang="it-IT" dirty="0"/>
              <a:t> </a:t>
            </a:r>
            <a:r>
              <a:rPr lang="it-IT" dirty="0" err="1"/>
              <a:t>each</a:t>
            </a:r>
            <a:r>
              <a:rPr lang="it-IT" dirty="0"/>
              <a:t> player </a:t>
            </a:r>
            <a:r>
              <a:rPr lang="it-IT" dirty="0" err="1"/>
              <a:t>loses</a:t>
            </a:r>
            <a:r>
              <a:rPr lang="it-IT" dirty="0"/>
              <a:t>.</a:t>
            </a:r>
          </a:p>
        </p:txBody>
      </p:sp>
    </p:spTree>
    <p:extLst>
      <p:ext uri="{BB962C8B-B14F-4D97-AF65-F5344CB8AC3E}">
        <p14:creationId xmlns:p14="http://schemas.microsoft.com/office/powerpoint/2010/main" val="834438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B2047-5D6A-4270-ABEE-47E64E82BF9A}"/>
              </a:ext>
            </a:extLst>
          </p:cNvPr>
          <p:cNvSpPr>
            <a:spLocks noGrp="1"/>
          </p:cNvSpPr>
          <p:nvPr>
            <p:ph type="title" idx="4294967295"/>
          </p:nvPr>
        </p:nvSpPr>
        <p:spPr>
          <a:xfrm>
            <a:off x="1076632" y="0"/>
            <a:ext cx="10515600" cy="1325563"/>
          </a:xfrm>
        </p:spPr>
        <p:txBody>
          <a:bodyPr>
            <a:normAutofit/>
          </a:bodyPr>
          <a:lstStyle/>
          <a:p>
            <a:r>
              <a:rPr lang="it-IT" b="1" dirty="0"/>
              <a:t>BUSINESS COMPONENT EXTRACT</a:t>
            </a:r>
            <a:br>
              <a:rPr lang="it-IT" dirty="0"/>
            </a:br>
            <a:r>
              <a:rPr lang="it-IT" sz="2700" dirty="0"/>
              <a:t>Method </a:t>
            </a:r>
            <a:r>
              <a:rPr lang="it-IT" sz="2700" dirty="0" err="1"/>
              <a:t>deleteQuestionnaire</a:t>
            </a:r>
            <a:r>
              <a:rPr lang="it-IT" sz="2700" dirty="0"/>
              <a:t> from </a:t>
            </a:r>
            <a:r>
              <a:rPr lang="it-IT" sz="2700" dirty="0" err="1"/>
              <a:t>ProductService</a:t>
            </a:r>
            <a:endParaRPr lang="it-IT" sz="2700" dirty="0"/>
          </a:p>
        </p:txBody>
      </p:sp>
      <p:pic>
        <p:nvPicPr>
          <p:cNvPr id="7" name="Segnaposto contenuto 6" descr="Immagine che contiene testo&#10;&#10;Descrizione generata automaticamente">
            <a:extLst>
              <a:ext uri="{FF2B5EF4-FFF2-40B4-BE49-F238E27FC236}">
                <a16:creationId xmlns:a16="http://schemas.microsoft.com/office/drawing/2014/main" id="{69E7CFDF-5EE7-41B4-8CEB-9EEB1CA7450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33330" y="1397675"/>
            <a:ext cx="8069263" cy="4878387"/>
          </a:xfrm>
        </p:spPr>
      </p:pic>
      <p:sp>
        <p:nvSpPr>
          <p:cNvPr id="12" name="Rettangolo 11">
            <a:extLst>
              <a:ext uri="{FF2B5EF4-FFF2-40B4-BE49-F238E27FC236}">
                <a16:creationId xmlns:a16="http://schemas.microsoft.com/office/drawing/2014/main" id="{9C297484-BBD6-4C68-8C75-9FD761A2766F}"/>
              </a:ext>
            </a:extLst>
          </p:cNvPr>
          <p:cNvSpPr/>
          <p:nvPr/>
        </p:nvSpPr>
        <p:spPr>
          <a:xfrm>
            <a:off x="7866084" y="3306651"/>
            <a:ext cx="3979572" cy="2430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22D1AB2F-DBAE-4BF1-B2D7-F471CABC7C6F}"/>
              </a:ext>
            </a:extLst>
          </p:cNvPr>
          <p:cNvSpPr txBox="1"/>
          <p:nvPr/>
        </p:nvSpPr>
        <p:spPr>
          <a:xfrm>
            <a:off x="7924039" y="3429000"/>
            <a:ext cx="3808304" cy="2031325"/>
          </a:xfrm>
          <a:prstGeom prst="rect">
            <a:avLst/>
          </a:prstGeom>
          <a:noFill/>
        </p:spPr>
        <p:txBody>
          <a:bodyPr wrap="square" rtlCol="0">
            <a:spAutoFit/>
          </a:bodyPr>
          <a:lstStyle/>
          <a:p>
            <a:r>
              <a:rPr lang="it-IT" dirty="0"/>
              <a:t>At the line 194 starts a loop </a:t>
            </a:r>
            <a:r>
              <a:rPr lang="it-IT" dirty="0" err="1"/>
              <a:t>that</a:t>
            </a:r>
            <a:r>
              <a:rPr lang="it-IT" dirty="0"/>
              <a:t> </a:t>
            </a:r>
            <a:r>
              <a:rPr lang="it-IT" dirty="0" err="1"/>
              <a:t>removes</a:t>
            </a:r>
            <a:r>
              <a:rPr lang="it-IT" dirty="0"/>
              <a:t> the </a:t>
            </a:r>
            <a:r>
              <a:rPr lang="it-IT" dirty="0" err="1"/>
              <a:t>association</a:t>
            </a:r>
            <a:r>
              <a:rPr lang="it-IT" dirty="0"/>
              <a:t> </a:t>
            </a:r>
            <a:r>
              <a:rPr lang="it-IT" dirty="0" err="1"/>
              <a:t>between</a:t>
            </a:r>
            <a:r>
              <a:rPr lang="it-IT" dirty="0"/>
              <a:t> the player and </a:t>
            </a:r>
            <a:r>
              <a:rPr lang="it-IT" dirty="0" err="1"/>
              <a:t>its</a:t>
            </a:r>
            <a:r>
              <a:rPr lang="it-IT" dirty="0"/>
              <a:t> </a:t>
            </a:r>
            <a:r>
              <a:rPr lang="it-IT" dirty="0" err="1"/>
              <a:t>questions</a:t>
            </a:r>
            <a:r>
              <a:rPr lang="it-IT" dirty="0"/>
              <a:t>.</a:t>
            </a:r>
          </a:p>
          <a:p>
            <a:endParaRPr lang="it-IT" dirty="0"/>
          </a:p>
          <a:p>
            <a:r>
              <a:rPr lang="it-IT" dirty="0"/>
              <a:t>At the line 211 starts the loop </a:t>
            </a:r>
            <a:r>
              <a:rPr lang="it-IT" dirty="0" err="1"/>
              <a:t>that</a:t>
            </a:r>
            <a:r>
              <a:rPr lang="it-IT" dirty="0"/>
              <a:t> </a:t>
            </a:r>
            <a:r>
              <a:rPr lang="it-IT" dirty="0" err="1"/>
              <a:t>removes</a:t>
            </a:r>
            <a:r>
              <a:rPr lang="it-IT" dirty="0"/>
              <a:t> the </a:t>
            </a:r>
            <a:r>
              <a:rPr lang="it-IT" dirty="0" err="1"/>
              <a:t>questions</a:t>
            </a:r>
            <a:r>
              <a:rPr lang="it-IT" dirty="0"/>
              <a:t> from the </a:t>
            </a:r>
            <a:r>
              <a:rPr lang="it-IT" dirty="0" err="1"/>
              <a:t>questions</a:t>
            </a:r>
            <a:r>
              <a:rPr lang="it-IT" dirty="0"/>
              <a:t> </a:t>
            </a:r>
            <a:r>
              <a:rPr lang="it-IT" dirty="0" err="1"/>
              <a:t>table</a:t>
            </a:r>
            <a:r>
              <a:rPr lang="it-IT" dirty="0"/>
              <a:t> of the database.</a:t>
            </a:r>
          </a:p>
        </p:txBody>
      </p:sp>
    </p:spTree>
    <p:extLst>
      <p:ext uri="{BB962C8B-B14F-4D97-AF65-F5344CB8AC3E}">
        <p14:creationId xmlns:p14="http://schemas.microsoft.com/office/powerpoint/2010/main" val="21154433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B2047-5D6A-4270-ABEE-47E64E82BF9A}"/>
              </a:ext>
            </a:extLst>
          </p:cNvPr>
          <p:cNvSpPr>
            <a:spLocks noGrp="1"/>
          </p:cNvSpPr>
          <p:nvPr>
            <p:ph type="title"/>
          </p:nvPr>
        </p:nvSpPr>
        <p:spPr>
          <a:xfrm>
            <a:off x="838200" y="327255"/>
            <a:ext cx="10515600" cy="1325563"/>
          </a:xfrm>
        </p:spPr>
        <p:txBody>
          <a:bodyPr>
            <a:normAutofit/>
          </a:bodyPr>
          <a:lstStyle/>
          <a:p>
            <a:r>
              <a:rPr lang="it-IT" b="1" dirty="0"/>
              <a:t>BUSINESS COMPONENT EXTRACT</a:t>
            </a:r>
            <a:br>
              <a:rPr lang="it-IT" dirty="0"/>
            </a:br>
            <a:r>
              <a:rPr lang="it-IT" sz="2700" dirty="0"/>
              <a:t>Method </a:t>
            </a:r>
            <a:r>
              <a:rPr lang="it-IT" sz="2700" dirty="0" err="1"/>
              <a:t>deleteQuestionnaire</a:t>
            </a:r>
            <a:r>
              <a:rPr lang="it-IT" sz="2700" dirty="0"/>
              <a:t> from </a:t>
            </a:r>
            <a:r>
              <a:rPr lang="it-IT" sz="2700" dirty="0" err="1"/>
              <a:t>ProductService</a:t>
            </a:r>
            <a:endParaRPr lang="it-IT" sz="2700" dirty="0"/>
          </a:p>
        </p:txBody>
      </p:sp>
      <p:pic>
        <p:nvPicPr>
          <p:cNvPr id="6" name="Segnaposto contenuto 5" descr="Immagine che contiene testo&#10;&#10;Descrizione generata automaticamente">
            <a:extLst>
              <a:ext uri="{FF2B5EF4-FFF2-40B4-BE49-F238E27FC236}">
                <a16:creationId xmlns:a16="http://schemas.microsoft.com/office/drawing/2014/main" id="{6203D115-7BB7-48D8-A1FC-BE0F561AC4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708" y="2115284"/>
            <a:ext cx="8156110" cy="3474355"/>
          </a:xfrm>
        </p:spPr>
      </p:pic>
      <p:sp>
        <p:nvSpPr>
          <p:cNvPr id="10" name="Rettangolo 9">
            <a:extLst>
              <a:ext uri="{FF2B5EF4-FFF2-40B4-BE49-F238E27FC236}">
                <a16:creationId xmlns:a16="http://schemas.microsoft.com/office/drawing/2014/main" id="{E8F93E22-FB1D-4F08-A13F-6F79FBE2F525}"/>
              </a:ext>
            </a:extLst>
          </p:cNvPr>
          <p:cNvSpPr/>
          <p:nvPr/>
        </p:nvSpPr>
        <p:spPr>
          <a:xfrm>
            <a:off x="7637484" y="2406999"/>
            <a:ext cx="3979572" cy="2430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6856EC5A-3290-4EB3-9BA5-063EDF3A4C3F}"/>
              </a:ext>
            </a:extLst>
          </p:cNvPr>
          <p:cNvSpPr txBox="1"/>
          <p:nvPr/>
        </p:nvSpPr>
        <p:spPr>
          <a:xfrm>
            <a:off x="7695439" y="2529348"/>
            <a:ext cx="3808304" cy="2308324"/>
          </a:xfrm>
          <a:prstGeom prst="rect">
            <a:avLst/>
          </a:prstGeom>
          <a:noFill/>
        </p:spPr>
        <p:txBody>
          <a:bodyPr wrap="square" rtlCol="0">
            <a:spAutoFit/>
          </a:bodyPr>
          <a:lstStyle/>
          <a:p>
            <a:r>
              <a:rPr lang="it-IT" dirty="0" err="1"/>
              <a:t>Since</a:t>
            </a:r>
            <a:r>
              <a:rPr lang="it-IT" dirty="0"/>
              <a:t> the product </a:t>
            </a:r>
            <a:r>
              <a:rPr lang="it-IT" dirty="0" err="1"/>
              <a:t>does</a:t>
            </a:r>
            <a:r>
              <a:rPr lang="it-IT" dirty="0"/>
              <a:t> </a:t>
            </a:r>
            <a:r>
              <a:rPr lang="it-IT" dirty="0" err="1"/>
              <a:t>not</a:t>
            </a:r>
            <a:r>
              <a:rPr lang="it-IT" dirty="0"/>
              <a:t> </a:t>
            </a:r>
            <a:r>
              <a:rPr lang="it-IT" dirty="0" err="1"/>
              <a:t>have</a:t>
            </a:r>
            <a:r>
              <a:rPr lang="it-IT" dirty="0"/>
              <a:t> a </a:t>
            </a:r>
            <a:r>
              <a:rPr lang="it-IT" dirty="0" err="1"/>
              <a:t>questionnaire</a:t>
            </a:r>
            <a:r>
              <a:rPr lang="it-IT" dirty="0"/>
              <a:t> </a:t>
            </a:r>
            <a:r>
              <a:rPr lang="it-IT" dirty="0" err="1"/>
              <a:t>anymore</a:t>
            </a:r>
            <a:r>
              <a:rPr lang="it-IT" dirty="0"/>
              <a:t>, the points </a:t>
            </a:r>
            <a:r>
              <a:rPr lang="it-IT" dirty="0" err="1"/>
              <a:t>that</a:t>
            </a:r>
            <a:r>
              <a:rPr lang="it-IT" dirty="0"/>
              <a:t> </a:t>
            </a:r>
            <a:r>
              <a:rPr lang="it-IT" dirty="0" err="1"/>
              <a:t>it</a:t>
            </a:r>
            <a:r>
              <a:rPr lang="it-IT" dirty="0"/>
              <a:t> </a:t>
            </a:r>
            <a:r>
              <a:rPr lang="it-IT" dirty="0" err="1"/>
              <a:t>would</a:t>
            </a:r>
            <a:r>
              <a:rPr lang="it-IT" dirty="0"/>
              <a:t> </a:t>
            </a:r>
            <a:r>
              <a:rPr lang="it-IT" dirty="0" err="1"/>
              <a:t>give</a:t>
            </a:r>
            <a:r>
              <a:rPr lang="it-IT" dirty="0"/>
              <a:t> are set to 0 in </a:t>
            </a:r>
            <a:r>
              <a:rPr lang="it-IT" dirty="0" err="1"/>
              <a:t>order</a:t>
            </a:r>
            <a:r>
              <a:rPr lang="it-IT" dirty="0"/>
              <a:t> to </a:t>
            </a:r>
            <a:r>
              <a:rPr lang="it-IT" dirty="0" err="1"/>
              <a:t>mantain</a:t>
            </a:r>
            <a:r>
              <a:rPr lang="it-IT" dirty="0"/>
              <a:t> the </a:t>
            </a:r>
            <a:r>
              <a:rPr lang="it-IT" dirty="0" err="1"/>
              <a:t>coherence</a:t>
            </a:r>
            <a:r>
              <a:rPr lang="it-IT" dirty="0"/>
              <a:t> with the way the points are </a:t>
            </a:r>
            <a:r>
              <a:rPr lang="it-IT" dirty="0" err="1"/>
              <a:t>computed</a:t>
            </a:r>
            <a:r>
              <a:rPr lang="it-IT" dirty="0"/>
              <a:t>.</a:t>
            </a:r>
          </a:p>
          <a:p>
            <a:endParaRPr lang="it-IT" dirty="0"/>
          </a:p>
          <a:p>
            <a:r>
              <a:rPr lang="it-IT" dirty="0"/>
              <a:t>In the end </a:t>
            </a:r>
            <a:r>
              <a:rPr lang="it-IT" dirty="0" err="1"/>
              <a:t>we</a:t>
            </a:r>
            <a:r>
              <a:rPr lang="it-IT" dirty="0"/>
              <a:t> </a:t>
            </a:r>
            <a:r>
              <a:rPr lang="it-IT" dirty="0" err="1"/>
              <a:t>persist</a:t>
            </a:r>
            <a:r>
              <a:rPr lang="it-IT" dirty="0"/>
              <a:t> the players and </a:t>
            </a:r>
            <a:r>
              <a:rPr lang="it-IT" dirty="0" err="1"/>
              <a:t>flush</a:t>
            </a:r>
            <a:r>
              <a:rPr lang="it-IT" dirty="0"/>
              <a:t> the EM.</a:t>
            </a:r>
          </a:p>
        </p:txBody>
      </p:sp>
    </p:spTree>
    <p:extLst>
      <p:ext uri="{BB962C8B-B14F-4D97-AF65-F5344CB8AC3E}">
        <p14:creationId xmlns:p14="http://schemas.microsoft.com/office/powerpoint/2010/main" val="20145246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B2047-5D6A-4270-ABEE-47E64E82BF9A}"/>
              </a:ext>
            </a:extLst>
          </p:cNvPr>
          <p:cNvSpPr>
            <a:spLocks noGrp="1"/>
          </p:cNvSpPr>
          <p:nvPr>
            <p:ph type="title" idx="4294967295"/>
          </p:nvPr>
        </p:nvSpPr>
        <p:spPr>
          <a:xfrm>
            <a:off x="1150375" y="0"/>
            <a:ext cx="10515600" cy="1325563"/>
          </a:xfrm>
        </p:spPr>
        <p:txBody>
          <a:bodyPr>
            <a:normAutofit/>
          </a:bodyPr>
          <a:lstStyle/>
          <a:p>
            <a:r>
              <a:rPr lang="it-IT" b="1" dirty="0"/>
              <a:t>BUSINESS COMPONENT EXTRACT</a:t>
            </a:r>
            <a:br>
              <a:rPr lang="it-IT" dirty="0"/>
            </a:br>
            <a:r>
              <a:rPr lang="it-IT" sz="2700" dirty="0"/>
              <a:t>Method </a:t>
            </a:r>
            <a:r>
              <a:rPr lang="it-IT" sz="2700" dirty="0" err="1"/>
              <a:t>getPlayersWhoCancelled</a:t>
            </a:r>
            <a:r>
              <a:rPr lang="it-IT" sz="2700" dirty="0"/>
              <a:t> from </a:t>
            </a:r>
            <a:r>
              <a:rPr lang="it-IT" sz="2700" dirty="0" err="1"/>
              <a:t>ProductService</a:t>
            </a:r>
            <a:endParaRPr lang="it-IT" sz="2700" dirty="0"/>
          </a:p>
        </p:txBody>
      </p:sp>
      <p:pic>
        <p:nvPicPr>
          <p:cNvPr id="7" name="Segnaposto contenuto 6" descr="Immagine che contiene testo&#10;&#10;Descrizione generata automaticamente">
            <a:extLst>
              <a:ext uri="{FF2B5EF4-FFF2-40B4-BE49-F238E27FC236}">
                <a16:creationId xmlns:a16="http://schemas.microsoft.com/office/drawing/2014/main" id="{E6147349-0BCC-416A-8938-5A1C30512D9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 y="1253331"/>
            <a:ext cx="9792929" cy="4689452"/>
          </a:xfrm>
        </p:spPr>
      </p:pic>
      <p:pic>
        <p:nvPicPr>
          <p:cNvPr id="9" name="Immagine 8">
            <a:extLst>
              <a:ext uri="{FF2B5EF4-FFF2-40B4-BE49-F238E27FC236}">
                <a16:creationId xmlns:a16="http://schemas.microsoft.com/office/drawing/2014/main" id="{B788772A-A348-4204-91F1-6621061E1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84761"/>
            <a:ext cx="4782217" cy="466790"/>
          </a:xfrm>
          <a:prstGeom prst="rect">
            <a:avLst/>
          </a:prstGeom>
        </p:spPr>
      </p:pic>
      <p:sp>
        <p:nvSpPr>
          <p:cNvPr id="12" name="Rettangolo 11">
            <a:extLst>
              <a:ext uri="{FF2B5EF4-FFF2-40B4-BE49-F238E27FC236}">
                <a16:creationId xmlns:a16="http://schemas.microsoft.com/office/drawing/2014/main" id="{391DB0E4-003B-4B5F-AAAF-96F0FB51754A}"/>
              </a:ext>
            </a:extLst>
          </p:cNvPr>
          <p:cNvSpPr/>
          <p:nvPr/>
        </p:nvSpPr>
        <p:spPr>
          <a:xfrm>
            <a:off x="7939826" y="2669457"/>
            <a:ext cx="3979572" cy="2710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826FBC9E-0D5F-4CC0-BED8-B1A2547000D9}"/>
              </a:ext>
            </a:extLst>
          </p:cNvPr>
          <p:cNvSpPr txBox="1"/>
          <p:nvPr/>
        </p:nvSpPr>
        <p:spPr>
          <a:xfrm>
            <a:off x="8025460" y="2732137"/>
            <a:ext cx="3808304" cy="2585323"/>
          </a:xfrm>
          <a:prstGeom prst="rect">
            <a:avLst/>
          </a:prstGeom>
          <a:noFill/>
        </p:spPr>
        <p:txBody>
          <a:bodyPr wrap="square" rtlCol="0">
            <a:spAutoFit/>
          </a:bodyPr>
          <a:lstStyle/>
          <a:p>
            <a:r>
              <a:rPr lang="it-IT" dirty="0"/>
              <a:t>At the line 65 a </a:t>
            </a:r>
            <a:r>
              <a:rPr lang="it-IT" dirty="0" err="1"/>
              <a:t>NamedQuery</a:t>
            </a:r>
            <a:r>
              <a:rPr lang="it-IT" dirty="0"/>
              <a:t> </a:t>
            </a:r>
            <a:r>
              <a:rPr lang="it-IT" dirty="0" err="1"/>
              <a:t>is</a:t>
            </a:r>
            <a:r>
              <a:rPr lang="it-IT" dirty="0"/>
              <a:t> </a:t>
            </a:r>
            <a:r>
              <a:rPr lang="it-IT" dirty="0" err="1"/>
              <a:t>performed</a:t>
            </a:r>
            <a:r>
              <a:rPr lang="it-IT" dirty="0"/>
              <a:t> in </a:t>
            </a:r>
            <a:r>
              <a:rPr lang="it-IT" dirty="0" err="1"/>
              <a:t>order</a:t>
            </a:r>
            <a:r>
              <a:rPr lang="it-IT" dirty="0"/>
              <a:t> to </a:t>
            </a:r>
            <a:r>
              <a:rPr lang="it-IT" dirty="0" err="1"/>
              <a:t>retrieve</a:t>
            </a:r>
            <a:r>
              <a:rPr lang="it-IT" dirty="0"/>
              <a:t> from the database the list of </a:t>
            </a:r>
            <a:r>
              <a:rPr lang="it-IT" dirty="0" err="1"/>
              <a:t>all</a:t>
            </a:r>
            <a:r>
              <a:rPr lang="it-IT" dirty="0"/>
              <a:t> the sessions </a:t>
            </a:r>
            <a:r>
              <a:rPr lang="it-IT" dirty="0" err="1"/>
              <a:t>where</a:t>
            </a:r>
            <a:r>
              <a:rPr lang="it-IT" dirty="0"/>
              <a:t> a player </a:t>
            </a:r>
            <a:r>
              <a:rPr lang="it-IT" dirty="0" err="1"/>
              <a:t>has</a:t>
            </a:r>
            <a:r>
              <a:rPr lang="it-IT" dirty="0"/>
              <a:t> </a:t>
            </a:r>
            <a:r>
              <a:rPr lang="it-IT" dirty="0" err="1"/>
              <a:t>cancelled</a:t>
            </a:r>
            <a:r>
              <a:rPr lang="it-IT" dirty="0"/>
              <a:t> the </a:t>
            </a:r>
            <a:r>
              <a:rPr lang="it-IT" dirty="0" err="1"/>
              <a:t>questionnaire</a:t>
            </a:r>
            <a:r>
              <a:rPr lang="it-IT" dirty="0"/>
              <a:t> </a:t>
            </a:r>
            <a:r>
              <a:rPr lang="it-IT" dirty="0" err="1"/>
              <a:t>without</a:t>
            </a:r>
            <a:r>
              <a:rPr lang="it-IT" dirty="0"/>
              <a:t> </a:t>
            </a:r>
            <a:r>
              <a:rPr lang="it-IT" dirty="0" err="1"/>
              <a:t>submitting</a:t>
            </a:r>
            <a:r>
              <a:rPr lang="it-IT" dirty="0"/>
              <a:t> </a:t>
            </a:r>
            <a:r>
              <a:rPr lang="it-IT" dirty="0" err="1"/>
              <a:t>it</a:t>
            </a:r>
            <a:r>
              <a:rPr lang="it-IT" dirty="0"/>
              <a:t>.</a:t>
            </a:r>
          </a:p>
          <a:p>
            <a:endParaRPr lang="it-IT" dirty="0"/>
          </a:p>
          <a:p>
            <a:r>
              <a:rPr lang="it-IT" dirty="0"/>
              <a:t>By </a:t>
            </a:r>
            <a:r>
              <a:rPr lang="it-IT" dirty="0" err="1"/>
              <a:t>performing</a:t>
            </a:r>
            <a:r>
              <a:rPr lang="it-IT" dirty="0"/>
              <a:t> a loop on the </a:t>
            </a:r>
            <a:r>
              <a:rPr lang="it-IT" dirty="0" err="1"/>
              <a:t>IDs</a:t>
            </a:r>
            <a:r>
              <a:rPr lang="it-IT" dirty="0"/>
              <a:t> of </a:t>
            </a:r>
            <a:r>
              <a:rPr lang="it-IT" dirty="0" err="1"/>
              <a:t>those</a:t>
            </a:r>
            <a:r>
              <a:rPr lang="it-IT" dirty="0"/>
              <a:t> players, </a:t>
            </a:r>
            <a:r>
              <a:rPr lang="it-IT" dirty="0" err="1"/>
              <a:t>we</a:t>
            </a:r>
            <a:r>
              <a:rPr lang="it-IT" dirty="0"/>
              <a:t> </a:t>
            </a:r>
            <a:r>
              <a:rPr lang="it-IT" dirty="0" err="1"/>
              <a:t>retrieve</a:t>
            </a:r>
            <a:r>
              <a:rPr lang="it-IT" dirty="0"/>
              <a:t> </a:t>
            </a:r>
            <a:r>
              <a:rPr lang="it-IT" dirty="0" err="1"/>
              <a:t>them</a:t>
            </a:r>
            <a:r>
              <a:rPr lang="it-IT" dirty="0"/>
              <a:t> from the DB and </a:t>
            </a:r>
            <a:r>
              <a:rPr lang="it-IT" dirty="0" err="1"/>
              <a:t>we</a:t>
            </a:r>
            <a:r>
              <a:rPr lang="it-IT" dirty="0"/>
              <a:t> </a:t>
            </a:r>
            <a:r>
              <a:rPr lang="it-IT" dirty="0" err="1"/>
              <a:t>add</a:t>
            </a:r>
            <a:r>
              <a:rPr lang="it-IT" dirty="0"/>
              <a:t> </a:t>
            </a:r>
            <a:r>
              <a:rPr lang="it-IT" dirty="0" err="1"/>
              <a:t>them</a:t>
            </a:r>
            <a:r>
              <a:rPr lang="it-IT" dirty="0"/>
              <a:t> to a list.</a:t>
            </a:r>
          </a:p>
        </p:txBody>
      </p:sp>
    </p:spTree>
    <p:extLst>
      <p:ext uri="{BB962C8B-B14F-4D97-AF65-F5344CB8AC3E}">
        <p14:creationId xmlns:p14="http://schemas.microsoft.com/office/powerpoint/2010/main" val="4227573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8454A94-6A09-4625-8319-3BBB3511C613}"/>
              </a:ext>
            </a:extLst>
          </p:cNvPr>
          <p:cNvSpPr>
            <a:spLocks noGrp="1"/>
          </p:cNvSpPr>
          <p:nvPr>
            <p:ph type="ctrTitle"/>
          </p:nvPr>
        </p:nvSpPr>
        <p:spPr>
          <a:xfrm>
            <a:off x="239151" y="758952"/>
            <a:ext cx="10916529" cy="3892168"/>
          </a:xfrm>
        </p:spPr>
        <p:txBody>
          <a:bodyPr>
            <a:normAutofit/>
          </a:bodyPr>
          <a:lstStyle/>
          <a:p>
            <a:r>
              <a:rPr lang="it-IT" sz="9600" dirty="0"/>
              <a:t>Some </a:t>
            </a:r>
            <a:r>
              <a:rPr lang="it-IT" sz="9600" dirty="0" err="1"/>
              <a:t>significant</a:t>
            </a:r>
            <a:r>
              <a:rPr lang="it-IT" sz="9600" dirty="0"/>
              <a:t> HTML</a:t>
            </a:r>
          </a:p>
        </p:txBody>
      </p:sp>
      <p:sp>
        <p:nvSpPr>
          <p:cNvPr id="9" name="Rectangle 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01153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211C4B-6DE4-4D6E-B7CD-564269266B5A}"/>
              </a:ext>
            </a:extLst>
          </p:cNvPr>
          <p:cNvSpPr>
            <a:spLocks noGrp="1"/>
          </p:cNvSpPr>
          <p:nvPr>
            <p:ph type="title" idx="4294967295"/>
          </p:nvPr>
        </p:nvSpPr>
        <p:spPr>
          <a:xfrm>
            <a:off x="4036142" y="0"/>
            <a:ext cx="9370142" cy="789294"/>
          </a:xfrm>
        </p:spPr>
        <p:txBody>
          <a:bodyPr/>
          <a:lstStyle/>
          <a:p>
            <a:r>
              <a:rPr lang="it-IT" dirty="0"/>
              <a:t>Home Page</a:t>
            </a:r>
          </a:p>
        </p:txBody>
      </p:sp>
      <p:pic>
        <p:nvPicPr>
          <p:cNvPr id="5" name="Immagine 4" descr="Immagine che contiene testo&#10;&#10;Descrizione generata automaticamente">
            <a:extLst>
              <a:ext uri="{FF2B5EF4-FFF2-40B4-BE49-F238E27FC236}">
                <a16:creationId xmlns:a16="http://schemas.microsoft.com/office/drawing/2014/main" id="{F5076761-6243-4D70-AE37-8903E16D6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786" y="789294"/>
            <a:ext cx="9248318" cy="5576193"/>
          </a:xfrm>
          <a:prstGeom prst="rect">
            <a:avLst/>
          </a:prstGeom>
        </p:spPr>
      </p:pic>
      <p:sp>
        <p:nvSpPr>
          <p:cNvPr id="6" name="CasellaDiTesto 5">
            <a:extLst>
              <a:ext uri="{FF2B5EF4-FFF2-40B4-BE49-F238E27FC236}">
                <a16:creationId xmlns:a16="http://schemas.microsoft.com/office/drawing/2014/main" id="{FC31FEB7-93B7-4F41-992E-956723EB2B42}"/>
              </a:ext>
            </a:extLst>
          </p:cNvPr>
          <p:cNvSpPr txBox="1"/>
          <p:nvPr/>
        </p:nvSpPr>
        <p:spPr>
          <a:xfrm>
            <a:off x="7272998" y="3727939"/>
            <a:ext cx="3573194" cy="1200329"/>
          </a:xfrm>
          <a:prstGeom prst="rect">
            <a:avLst/>
          </a:prstGeom>
          <a:noFill/>
        </p:spPr>
        <p:txBody>
          <a:bodyPr wrap="square" rtlCol="0">
            <a:spAutoFit/>
          </a:bodyPr>
          <a:lstStyle/>
          <a:p>
            <a:r>
              <a:rPr lang="it-IT" dirty="0" err="1"/>
              <a:t>If</a:t>
            </a:r>
            <a:r>
              <a:rPr lang="it-IT" dirty="0"/>
              <a:t> </a:t>
            </a:r>
            <a:r>
              <a:rPr lang="it-IT" dirty="0" err="1"/>
              <a:t>there</a:t>
            </a:r>
            <a:r>
              <a:rPr lang="it-IT" dirty="0"/>
              <a:t> </a:t>
            </a:r>
            <a:r>
              <a:rPr lang="it-IT" dirty="0" err="1"/>
              <a:t>aren’t</a:t>
            </a:r>
            <a:r>
              <a:rPr lang="it-IT" dirty="0"/>
              <a:t> reviews </a:t>
            </a:r>
            <a:r>
              <a:rPr lang="it-IT" dirty="0" err="1"/>
              <a:t>about</a:t>
            </a:r>
            <a:r>
              <a:rPr lang="it-IT" dirty="0"/>
              <a:t> the product of the day the </a:t>
            </a:r>
            <a:r>
              <a:rPr lang="it-IT" dirty="0" err="1"/>
              <a:t>message</a:t>
            </a:r>
            <a:r>
              <a:rPr lang="it-IT" dirty="0"/>
              <a:t> ‘No Reviews </a:t>
            </a:r>
            <a:r>
              <a:rPr lang="it-IT" dirty="0" err="1"/>
              <a:t>Available</a:t>
            </a:r>
            <a:r>
              <a:rPr lang="it-IT" dirty="0"/>
              <a:t>’ </a:t>
            </a:r>
            <a:r>
              <a:rPr lang="it-IT" dirty="0" err="1"/>
              <a:t>is</a:t>
            </a:r>
            <a:r>
              <a:rPr lang="it-IT" dirty="0"/>
              <a:t> </a:t>
            </a:r>
            <a:r>
              <a:rPr lang="it-IT" dirty="0" err="1"/>
              <a:t>shown</a:t>
            </a:r>
            <a:endParaRPr lang="it-IT" dirty="0"/>
          </a:p>
          <a:p>
            <a:r>
              <a:rPr lang="it-IT" dirty="0"/>
              <a:t>(lines 21-22).</a:t>
            </a:r>
          </a:p>
        </p:txBody>
      </p:sp>
      <p:sp>
        <p:nvSpPr>
          <p:cNvPr id="7" name="Rettangolo 6">
            <a:extLst>
              <a:ext uri="{FF2B5EF4-FFF2-40B4-BE49-F238E27FC236}">
                <a16:creationId xmlns:a16="http://schemas.microsoft.com/office/drawing/2014/main" id="{C547E2AC-4AE8-46DF-8A76-747F986CBEC3}"/>
              </a:ext>
            </a:extLst>
          </p:cNvPr>
          <p:cNvSpPr/>
          <p:nvPr/>
        </p:nvSpPr>
        <p:spPr>
          <a:xfrm>
            <a:off x="7272998" y="3727939"/>
            <a:ext cx="3362178" cy="120032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0633832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BD4295-382B-4982-AFED-D7B0CA2FE722}"/>
              </a:ext>
            </a:extLst>
          </p:cNvPr>
          <p:cNvSpPr>
            <a:spLocks noGrp="1"/>
          </p:cNvSpPr>
          <p:nvPr>
            <p:ph type="ctrTitle" idx="4294967295"/>
          </p:nvPr>
        </p:nvSpPr>
        <p:spPr>
          <a:xfrm>
            <a:off x="3378591" y="210185"/>
            <a:ext cx="5434818" cy="816757"/>
          </a:xfrm>
        </p:spPr>
        <p:txBody>
          <a:bodyPr/>
          <a:lstStyle/>
          <a:p>
            <a:r>
              <a:rPr lang="it-IT" dirty="0"/>
              <a:t>Home Page pt.2</a:t>
            </a:r>
          </a:p>
        </p:txBody>
      </p:sp>
      <p:pic>
        <p:nvPicPr>
          <p:cNvPr id="5" name="Immagine 4" descr="Immagine che contiene testo&#10;&#10;Descrizione generata automaticamente">
            <a:extLst>
              <a:ext uri="{FF2B5EF4-FFF2-40B4-BE49-F238E27FC236}">
                <a16:creationId xmlns:a16="http://schemas.microsoft.com/office/drawing/2014/main" id="{29D99F2B-31E7-4488-A6A5-D63E0A332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 y="1026942"/>
            <a:ext cx="7786619" cy="5058971"/>
          </a:xfrm>
          <a:prstGeom prst="rect">
            <a:avLst/>
          </a:prstGeom>
        </p:spPr>
      </p:pic>
      <p:sp>
        <p:nvSpPr>
          <p:cNvPr id="6" name="CasellaDiTesto 5">
            <a:extLst>
              <a:ext uri="{FF2B5EF4-FFF2-40B4-BE49-F238E27FC236}">
                <a16:creationId xmlns:a16="http://schemas.microsoft.com/office/drawing/2014/main" id="{C4687DE7-92FD-4817-AB96-7FF4245EF58D}"/>
              </a:ext>
            </a:extLst>
          </p:cNvPr>
          <p:cNvSpPr txBox="1"/>
          <p:nvPr/>
        </p:nvSpPr>
        <p:spPr>
          <a:xfrm>
            <a:off x="8328074" y="1237957"/>
            <a:ext cx="3573194" cy="1754326"/>
          </a:xfrm>
          <a:prstGeom prst="rect">
            <a:avLst/>
          </a:prstGeom>
          <a:noFill/>
        </p:spPr>
        <p:txBody>
          <a:bodyPr wrap="square" rtlCol="0">
            <a:spAutoFit/>
          </a:bodyPr>
          <a:lstStyle/>
          <a:p>
            <a:r>
              <a:rPr lang="it-IT" dirty="0"/>
              <a:t>The user can take the </a:t>
            </a:r>
            <a:r>
              <a:rPr lang="it-IT" dirty="0" err="1"/>
              <a:t>questionnaire</a:t>
            </a:r>
            <a:r>
              <a:rPr lang="it-IT" dirty="0"/>
              <a:t> of the Product of the Day </a:t>
            </a:r>
            <a:r>
              <a:rPr lang="it-IT" dirty="0" err="1"/>
              <a:t>only</a:t>
            </a:r>
            <a:r>
              <a:rPr lang="it-IT" dirty="0"/>
              <a:t> one time in a day. </a:t>
            </a:r>
            <a:r>
              <a:rPr lang="it-IT" dirty="0" err="1"/>
              <a:t>If</a:t>
            </a:r>
            <a:r>
              <a:rPr lang="it-IT" dirty="0"/>
              <a:t> he </a:t>
            </a:r>
            <a:r>
              <a:rPr lang="it-IT" dirty="0" err="1"/>
              <a:t>has</a:t>
            </a:r>
            <a:r>
              <a:rPr lang="it-IT" dirty="0"/>
              <a:t> </a:t>
            </a:r>
            <a:r>
              <a:rPr lang="it-IT" dirty="0" err="1"/>
              <a:t>already</a:t>
            </a:r>
            <a:r>
              <a:rPr lang="it-IT" dirty="0"/>
              <a:t> </a:t>
            </a:r>
            <a:r>
              <a:rPr lang="it-IT" dirty="0" err="1"/>
              <a:t>answered</a:t>
            </a:r>
            <a:r>
              <a:rPr lang="it-IT" dirty="0"/>
              <a:t>, the </a:t>
            </a:r>
            <a:r>
              <a:rPr lang="it-IT" dirty="0" err="1"/>
              <a:t>button</a:t>
            </a:r>
            <a:r>
              <a:rPr lang="it-IT" dirty="0"/>
              <a:t> to go to the </a:t>
            </a:r>
            <a:r>
              <a:rPr lang="it-IT" dirty="0" err="1"/>
              <a:t>questionnaire</a:t>
            </a:r>
            <a:r>
              <a:rPr lang="it-IT" dirty="0"/>
              <a:t> </a:t>
            </a:r>
            <a:r>
              <a:rPr lang="it-IT" dirty="0" err="1"/>
              <a:t>is</a:t>
            </a:r>
            <a:r>
              <a:rPr lang="it-IT" dirty="0"/>
              <a:t> </a:t>
            </a:r>
            <a:r>
              <a:rPr lang="it-IT" dirty="0" err="1"/>
              <a:t>disabled</a:t>
            </a:r>
            <a:r>
              <a:rPr lang="it-IT" dirty="0"/>
              <a:t> (lines 33-43)</a:t>
            </a:r>
          </a:p>
        </p:txBody>
      </p:sp>
      <p:sp>
        <p:nvSpPr>
          <p:cNvPr id="7" name="Rettangolo 6">
            <a:extLst>
              <a:ext uri="{FF2B5EF4-FFF2-40B4-BE49-F238E27FC236}">
                <a16:creationId xmlns:a16="http://schemas.microsoft.com/office/drawing/2014/main" id="{8D6713DB-3A44-4AD9-A416-23D2ADEB6621}"/>
              </a:ext>
            </a:extLst>
          </p:cNvPr>
          <p:cNvSpPr/>
          <p:nvPr/>
        </p:nvSpPr>
        <p:spPr>
          <a:xfrm>
            <a:off x="8328074" y="1237957"/>
            <a:ext cx="3573194" cy="18991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4808168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98C87532-D72C-4FF0-BC66-B5B4A86D589C}"/>
              </a:ext>
            </a:extLst>
          </p:cNvPr>
          <p:cNvSpPr/>
          <p:nvPr/>
        </p:nvSpPr>
        <p:spPr>
          <a:xfrm>
            <a:off x="7638756" y="1167618"/>
            <a:ext cx="4262511" cy="23083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 name="Titolo 1">
            <a:extLst>
              <a:ext uri="{FF2B5EF4-FFF2-40B4-BE49-F238E27FC236}">
                <a16:creationId xmlns:a16="http://schemas.microsoft.com/office/drawing/2014/main" id="{E2F5B19E-77B2-43CC-9D1B-05A76EEE83D8}"/>
              </a:ext>
            </a:extLst>
          </p:cNvPr>
          <p:cNvSpPr>
            <a:spLocks noGrp="1"/>
          </p:cNvSpPr>
          <p:nvPr>
            <p:ph type="ctrTitle" idx="4294967295"/>
          </p:nvPr>
        </p:nvSpPr>
        <p:spPr>
          <a:xfrm>
            <a:off x="1814733" y="0"/>
            <a:ext cx="9129932" cy="788621"/>
          </a:xfrm>
        </p:spPr>
        <p:txBody>
          <a:bodyPr/>
          <a:lstStyle/>
          <a:p>
            <a:r>
              <a:rPr lang="it-IT" dirty="0"/>
              <a:t>Marketing </a:t>
            </a:r>
            <a:r>
              <a:rPr lang="it-IT" dirty="0" err="1"/>
              <a:t>Questionnaire</a:t>
            </a:r>
            <a:r>
              <a:rPr lang="it-IT" dirty="0"/>
              <a:t> Page</a:t>
            </a:r>
          </a:p>
        </p:txBody>
      </p:sp>
      <p:pic>
        <p:nvPicPr>
          <p:cNvPr id="5" name="Immagine 4" descr="Immagine che contiene testo&#10;&#10;Descrizione generata automaticamente">
            <a:extLst>
              <a:ext uri="{FF2B5EF4-FFF2-40B4-BE49-F238E27FC236}">
                <a16:creationId xmlns:a16="http://schemas.microsoft.com/office/drawing/2014/main" id="{94E3CC22-3257-4B83-A00D-147F95163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 y="737666"/>
            <a:ext cx="12071550" cy="5494322"/>
          </a:xfrm>
          <a:prstGeom prst="rect">
            <a:avLst/>
          </a:prstGeom>
        </p:spPr>
      </p:pic>
      <p:sp>
        <p:nvSpPr>
          <p:cNvPr id="6" name="CasellaDiTesto 5">
            <a:extLst>
              <a:ext uri="{FF2B5EF4-FFF2-40B4-BE49-F238E27FC236}">
                <a16:creationId xmlns:a16="http://schemas.microsoft.com/office/drawing/2014/main" id="{A93026F8-C8E4-4DAC-A2C4-59CC1BE5522A}"/>
              </a:ext>
            </a:extLst>
          </p:cNvPr>
          <p:cNvSpPr txBox="1"/>
          <p:nvPr/>
        </p:nvSpPr>
        <p:spPr>
          <a:xfrm>
            <a:off x="7877908" y="1120676"/>
            <a:ext cx="3681046" cy="2308324"/>
          </a:xfrm>
          <a:prstGeom prst="rect">
            <a:avLst/>
          </a:prstGeom>
          <a:noFill/>
        </p:spPr>
        <p:txBody>
          <a:bodyPr wrap="square" rtlCol="0">
            <a:spAutoFit/>
          </a:bodyPr>
          <a:lstStyle/>
          <a:p>
            <a:r>
              <a:rPr lang="it-IT" dirty="0"/>
              <a:t>The user </a:t>
            </a:r>
            <a:r>
              <a:rPr lang="it-IT" dirty="0" err="1"/>
              <a:t>has</a:t>
            </a:r>
            <a:r>
              <a:rPr lang="it-IT" dirty="0"/>
              <a:t> the </a:t>
            </a:r>
            <a:r>
              <a:rPr lang="it-IT" dirty="0" err="1"/>
              <a:t>possibility</a:t>
            </a:r>
            <a:r>
              <a:rPr lang="it-IT" dirty="0"/>
              <a:t> to switch from the marketing </a:t>
            </a:r>
            <a:r>
              <a:rPr lang="it-IT" dirty="0" err="1"/>
              <a:t>questionnaire</a:t>
            </a:r>
            <a:r>
              <a:rPr lang="it-IT" dirty="0"/>
              <a:t> to the </a:t>
            </a:r>
            <a:r>
              <a:rPr lang="it-IT" dirty="0" err="1"/>
              <a:t>statistic</a:t>
            </a:r>
            <a:r>
              <a:rPr lang="it-IT" dirty="0"/>
              <a:t> </a:t>
            </a:r>
            <a:r>
              <a:rPr lang="it-IT" dirty="0" err="1"/>
              <a:t>questionnaire</a:t>
            </a:r>
            <a:r>
              <a:rPr lang="it-IT" dirty="0"/>
              <a:t> and </a:t>
            </a:r>
            <a:r>
              <a:rPr lang="it-IT" dirty="0" err="1"/>
              <a:t>then</a:t>
            </a:r>
            <a:r>
              <a:rPr lang="it-IT" dirty="0"/>
              <a:t> go back </a:t>
            </a:r>
            <a:r>
              <a:rPr lang="it-IT" dirty="0" err="1"/>
              <a:t>without</a:t>
            </a:r>
            <a:r>
              <a:rPr lang="it-IT" dirty="0"/>
              <a:t> </a:t>
            </a:r>
            <a:r>
              <a:rPr lang="it-IT" dirty="0" err="1"/>
              <a:t>losing</a:t>
            </a:r>
            <a:r>
              <a:rPr lang="it-IT" dirty="0"/>
              <a:t> </a:t>
            </a:r>
            <a:r>
              <a:rPr lang="it-IT" dirty="0" err="1"/>
              <a:t>his</a:t>
            </a:r>
            <a:r>
              <a:rPr lang="it-IT" dirty="0"/>
              <a:t> </a:t>
            </a:r>
            <a:r>
              <a:rPr lang="it-IT" dirty="0" err="1"/>
              <a:t>answers</a:t>
            </a:r>
            <a:r>
              <a:rPr lang="it-IT" dirty="0"/>
              <a:t> </a:t>
            </a:r>
            <a:r>
              <a:rPr lang="it-IT" dirty="0" err="1"/>
              <a:t>about</a:t>
            </a:r>
            <a:r>
              <a:rPr lang="it-IT" dirty="0"/>
              <a:t> the first one </a:t>
            </a:r>
            <a:r>
              <a:rPr lang="it-IT" dirty="0" err="1"/>
              <a:t>questionnaire</a:t>
            </a:r>
            <a:r>
              <a:rPr lang="it-IT" dirty="0"/>
              <a:t>.</a:t>
            </a:r>
          </a:p>
          <a:p>
            <a:r>
              <a:rPr lang="it-IT" dirty="0"/>
              <a:t>The system </a:t>
            </a:r>
            <a:r>
              <a:rPr lang="it-IT" dirty="0" err="1"/>
              <a:t>retrieves</a:t>
            </a:r>
            <a:r>
              <a:rPr lang="it-IT" dirty="0"/>
              <a:t> the </a:t>
            </a:r>
            <a:r>
              <a:rPr lang="it-IT" dirty="0" err="1"/>
              <a:t>user’s</a:t>
            </a:r>
            <a:r>
              <a:rPr lang="it-IT" dirty="0"/>
              <a:t> </a:t>
            </a:r>
            <a:r>
              <a:rPr lang="it-IT" dirty="0" err="1"/>
              <a:t>previous</a:t>
            </a:r>
            <a:r>
              <a:rPr lang="it-IT" dirty="0"/>
              <a:t> </a:t>
            </a:r>
            <a:r>
              <a:rPr lang="it-IT" dirty="0" err="1"/>
              <a:t>answers</a:t>
            </a:r>
            <a:r>
              <a:rPr lang="it-IT" dirty="0"/>
              <a:t> from </a:t>
            </a:r>
            <a:r>
              <a:rPr lang="it-IT" dirty="0" err="1"/>
              <a:t>his</a:t>
            </a:r>
            <a:r>
              <a:rPr lang="it-IT" dirty="0"/>
              <a:t> session (lines 17-23)</a:t>
            </a:r>
          </a:p>
        </p:txBody>
      </p:sp>
      <p:sp>
        <p:nvSpPr>
          <p:cNvPr id="8" name="Rettangolo 7">
            <a:extLst>
              <a:ext uri="{FF2B5EF4-FFF2-40B4-BE49-F238E27FC236}">
                <a16:creationId xmlns:a16="http://schemas.microsoft.com/office/drawing/2014/main" id="{CD1C7E0A-2106-4F94-BFA3-4B0B121B80FD}"/>
              </a:ext>
            </a:extLst>
          </p:cNvPr>
          <p:cNvSpPr/>
          <p:nvPr/>
        </p:nvSpPr>
        <p:spPr>
          <a:xfrm>
            <a:off x="7877908" y="1120676"/>
            <a:ext cx="4023359" cy="235526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304271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12709"/>
            <a:ext cx="12192000" cy="264529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FD3950D5-73FC-4727-AE96-99F956303164}"/>
              </a:ext>
            </a:extLst>
          </p:cNvPr>
          <p:cNvSpPr>
            <a:spLocks noGrp="1"/>
          </p:cNvSpPr>
          <p:nvPr>
            <p:ph type="title"/>
          </p:nvPr>
        </p:nvSpPr>
        <p:spPr>
          <a:xfrm>
            <a:off x="633999" y="4550230"/>
            <a:ext cx="10909073" cy="957902"/>
          </a:xfrm>
        </p:spPr>
        <p:txBody>
          <a:bodyPr vert="horz" lIns="91440" tIns="45720" rIns="91440" bIns="45720" rtlCol="0" anchor="b">
            <a:normAutofit/>
          </a:bodyPr>
          <a:lstStyle/>
          <a:p>
            <a:pPr>
              <a:lnSpc>
                <a:spcPct val="90000"/>
              </a:lnSpc>
            </a:pPr>
            <a:r>
              <a:rPr lang="en-US" sz="6000" dirty="0">
                <a:solidFill>
                  <a:schemeClr val="bg1"/>
                </a:solidFill>
              </a:rPr>
              <a:t>Product of the day - Questionnaire</a:t>
            </a:r>
          </a:p>
        </p:txBody>
      </p:sp>
      <p:pic>
        <p:nvPicPr>
          <p:cNvPr id="7" name="Immagine 6" descr="Immagine che contiene testo&#10;&#10;Descrizione generata automaticamente">
            <a:extLst>
              <a:ext uri="{FF2B5EF4-FFF2-40B4-BE49-F238E27FC236}">
                <a16:creationId xmlns:a16="http://schemas.microsoft.com/office/drawing/2014/main" id="{7E89B198-1C28-4012-8C62-F65144046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979" y="61219"/>
            <a:ext cx="3552654" cy="4137221"/>
          </a:xfrm>
          <a:prstGeom prst="rect">
            <a:avLst/>
          </a:prstGeom>
        </p:spPr>
      </p:pic>
      <p:cxnSp>
        <p:nvCxnSpPr>
          <p:cNvPr id="22" name="Straight Connector 21">
            <a:extLst>
              <a:ext uri="{FF2B5EF4-FFF2-40B4-BE49-F238E27FC236}">
                <a16:creationId xmlns:a16="http://schemas.microsoft.com/office/drawing/2014/main" id="{4FA8A11A-E0A0-4672-A17E-32CC5B422C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90558" y="1477981"/>
            <a:ext cx="0" cy="13716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Immagine 8" descr="Immagine che contiene testo&#10;&#10;Descrizione generata automaticamente">
            <a:extLst>
              <a:ext uri="{FF2B5EF4-FFF2-40B4-BE49-F238E27FC236}">
                <a16:creationId xmlns:a16="http://schemas.microsoft.com/office/drawing/2014/main" id="{FBDE16FF-955C-429E-B09F-F00B215AB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4534" y="0"/>
            <a:ext cx="4150909" cy="4137221"/>
          </a:xfrm>
          <a:prstGeom prst="rect">
            <a:avLst/>
          </a:prstGeom>
        </p:spPr>
      </p:pic>
      <p:cxnSp>
        <p:nvCxnSpPr>
          <p:cNvPr id="24" name="Straight Connector 23">
            <a:extLst>
              <a:ext uri="{FF2B5EF4-FFF2-40B4-BE49-F238E27FC236}">
                <a16:creationId xmlns:a16="http://schemas.microsoft.com/office/drawing/2014/main" id="{292D7FC5-B427-4FF7-8FC7-9DA3C276D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87975" y="1477981"/>
            <a:ext cx="0" cy="13716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Segnaposto contenuto 4">
            <a:extLst>
              <a:ext uri="{FF2B5EF4-FFF2-40B4-BE49-F238E27FC236}">
                <a16:creationId xmlns:a16="http://schemas.microsoft.com/office/drawing/2014/main" id="{F8A6C1E9-7A98-437F-8DEC-DC8BB070115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2735" y="54312"/>
            <a:ext cx="3708523" cy="4137221"/>
          </a:xfrm>
          <a:prstGeom prst="rect">
            <a:avLst/>
          </a:prstGeom>
        </p:spPr>
      </p:pic>
      <p:cxnSp>
        <p:nvCxnSpPr>
          <p:cNvPr id="26" name="Straight Connector 25">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22DE4C3-F301-467F-AA92-57A8FB152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2664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C44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747A4326-0424-4B5F-9A4F-CA06CCFDC13A}"/>
              </a:ext>
            </a:extLst>
          </p:cNvPr>
          <p:cNvSpPr>
            <a:spLocks noGrp="1"/>
          </p:cNvSpPr>
          <p:nvPr>
            <p:ph type="title"/>
          </p:nvPr>
        </p:nvSpPr>
        <p:spPr>
          <a:xfrm>
            <a:off x="435869" y="640080"/>
            <a:ext cx="3659246" cy="2862699"/>
          </a:xfrm>
        </p:spPr>
        <p:txBody>
          <a:bodyPr vert="horz" lIns="91440" tIns="45720" rIns="91440" bIns="45720" rtlCol="0" anchor="b">
            <a:normAutofit/>
          </a:bodyPr>
          <a:lstStyle/>
          <a:p>
            <a:pPr>
              <a:lnSpc>
                <a:spcPct val="90000"/>
              </a:lnSpc>
            </a:pPr>
            <a:r>
              <a:rPr lang="en-US" sz="4400">
                <a:solidFill>
                  <a:srgbClr val="FFFFFF"/>
                </a:solidFill>
              </a:rPr>
              <a:t>Leaderboard</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Segnaposto contenuto 4" descr="Immagine che contiene testo&#10;&#10;Descrizione generata automaticamente">
            <a:extLst>
              <a:ext uri="{FF2B5EF4-FFF2-40B4-BE49-F238E27FC236}">
                <a16:creationId xmlns:a16="http://schemas.microsoft.com/office/drawing/2014/main" id="{52DF66CC-59EE-4ED8-A07C-5830013639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2335" y="1400400"/>
            <a:ext cx="6275667" cy="4057199"/>
          </a:xfrm>
          <a:prstGeom prst="rect">
            <a:avLst/>
          </a:prstGeom>
        </p:spPr>
      </p:pic>
    </p:spTree>
    <p:extLst>
      <p:ext uri="{BB962C8B-B14F-4D97-AF65-F5344CB8AC3E}">
        <p14:creationId xmlns:p14="http://schemas.microsoft.com/office/powerpoint/2010/main" val="270447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A16EBEE-8C84-4C20-A9C6-AE204A69709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9718" b="-1"/>
          <a:stretch/>
        </p:blipFill>
        <p:spPr>
          <a:xfrm>
            <a:off x="633999" y="640080"/>
            <a:ext cx="6275667" cy="5577840"/>
          </a:xfrm>
          <a:prstGeom prst="rect">
            <a:avLst/>
          </a:prstGeom>
        </p:spPr>
      </p:pic>
      <p:sp>
        <p:nvSpPr>
          <p:cNvPr id="16" name="Rectangle 15">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57760F04-D0A2-4289-9500-82C2333361D0}"/>
              </a:ext>
            </a:extLst>
          </p:cNvPr>
          <p:cNvSpPr>
            <a:spLocks noGrp="1"/>
          </p:cNvSpPr>
          <p:nvPr>
            <p:ph type="title"/>
          </p:nvPr>
        </p:nvSpPr>
        <p:spPr>
          <a:xfrm>
            <a:off x="8096885" y="640080"/>
            <a:ext cx="3659246" cy="2886145"/>
          </a:xfrm>
        </p:spPr>
        <p:txBody>
          <a:bodyPr vert="horz" lIns="91440" tIns="45720" rIns="91440" bIns="45720" rtlCol="0" anchor="b">
            <a:normAutofit/>
          </a:bodyPr>
          <a:lstStyle/>
          <a:p>
            <a:pPr>
              <a:lnSpc>
                <a:spcPct val="90000"/>
              </a:lnSpc>
            </a:pPr>
            <a:r>
              <a:rPr lang="en-US" sz="4400">
                <a:solidFill>
                  <a:srgbClr val="FFFFFF"/>
                </a:solidFill>
              </a:rPr>
              <a:t>Admin Home Page</a:t>
            </a:r>
          </a:p>
        </p:txBody>
      </p:sp>
      <p:cxnSp>
        <p:nvCxnSpPr>
          <p:cNvPr id="18" name="Straight Connector 17">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759147"/>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4045</Words>
  <Application>Microsoft Office PowerPoint</Application>
  <PresentationFormat>Widescreen</PresentationFormat>
  <Paragraphs>373</Paragraphs>
  <Slides>69</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69</vt:i4>
      </vt:variant>
    </vt:vector>
  </HeadingPairs>
  <TitlesOfParts>
    <vt:vector size="76" baseType="lpstr">
      <vt:lpstr>Arial</vt:lpstr>
      <vt:lpstr>Calibri</vt:lpstr>
      <vt:lpstr>Consolas</vt:lpstr>
      <vt:lpstr>Courier New</vt:lpstr>
      <vt:lpstr>Times New Roman</vt:lpstr>
      <vt:lpstr>Tw Cen MT</vt:lpstr>
      <vt:lpstr>RetrospectVTI</vt:lpstr>
      <vt:lpstr>Data Bases 2 Project A.Y. 2020-2021 – Gamified marketing application</vt:lpstr>
      <vt:lpstr>Functional specifications</vt:lpstr>
      <vt:lpstr>Functional specifications pt.2</vt:lpstr>
      <vt:lpstr>Technical specifications</vt:lpstr>
      <vt:lpstr>The application</vt:lpstr>
      <vt:lpstr>Player Home Page</vt:lpstr>
      <vt:lpstr>Product of the day - Questionnaire</vt:lpstr>
      <vt:lpstr>Leaderboard</vt:lpstr>
      <vt:lpstr>Admin Home Page</vt:lpstr>
      <vt:lpstr>Create a new product</vt:lpstr>
      <vt:lpstr>Delete a questionnaire</vt:lpstr>
      <vt:lpstr>Entity-Relationship Diagram</vt:lpstr>
      <vt:lpstr>Presentazione standard di PowerPoint</vt:lpstr>
      <vt:lpstr>Logical Schema</vt:lpstr>
      <vt:lpstr>Presentazione standard di PowerPoint</vt:lpstr>
      <vt:lpstr>Presentazione standard di PowerPoint</vt:lpstr>
      <vt:lpstr>Presentazione standard di PowerPoint</vt:lpstr>
      <vt:lpstr>Presentazione standard di PowerPoint</vt:lpstr>
      <vt:lpstr>Relationships</vt:lpstr>
      <vt:lpstr>Player WRITES Review</vt:lpstr>
      <vt:lpstr>Player STARTS Session</vt:lpstr>
      <vt:lpstr>Player GIVES Answers</vt:lpstr>
      <vt:lpstr>Answers ASSOCIATED TO Questions</vt:lpstr>
      <vt:lpstr>Questions RELATED TO Product</vt:lpstr>
      <vt:lpstr>Admin ESTABILISH BadWords</vt:lpstr>
      <vt:lpstr>Review EVALUATES Product</vt:lpstr>
      <vt:lpstr>Application Design Schema</vt:lpstr>
      <vt:lpstr>How to read the APPLICATION DESIGN SCHEMA  </vt:lpstr>
      <vt:lpstr>Presentazione standard di PowerPoint</vt:lpstr>
      <vt:lpstr>Components Client Side</vt:lpstr>
      <vt:lpstr>COMPONENTS CLIENT SIDE - WEBPAGES</vt:lpstr>
      <vt:lpstr>COMPONENTS CLIENT SIDE - WEBPAGES</vt:lpstr>
      <vt:lpstr>COMPONENTS CLIENT SIDE - WEBPAGES</vt:lpstr>
      <vt:lpstr>COMPONENTS CLIENT SIDE - WEBPAGES</vt:lpstr>
      <vt:lpstr>COMPONENTS CLIENT SIDE - WEBPAGES</vt:lpstr>
      <vt:lpstr>COMPONENTS CLIENT SIDE - SERVLETS</vt:lpstr>
      <vt:lpstr>COMPONENTS CLIENT SIDE - SERVLETS</vt:lpstr>
      <vt:lpstr>COMPONENTS CLIENT SIDE - SERVLETS</vt:lpstr>
      <vt:lpstr>COMPONENTS CLIENT SIDE - SERVLETS</vt:lpstr>
      <vt:lpstr>COMPONENTS CLIENT SIDE - SERVLETS</vt:lpstr>
      <vt:lpstr>COMPONENTS CLIENT SIDE - SERVLETS</vt:lpstr>
      <vt:lpstr>COMPONENTS CLIENT SIDE - SERVLETS</vt:lpstr>
      <vt:lpstr>SERVLET EXTRACT - loadhomepage</vt:lpstr>
      <vt:lpstr>SERVLET EXTRACT - loadhomepage</vt:lpstr>
      <vt:lpstr>SERVLET EXTRACT - loadhomepage</vt:lpstr>
      <vt:lpstr>SERVLET EXTRACT - loadhomepage</vt:lpstr>
      <vt:lpstr>SERVLET EXTRACT - loadhomepage</vt:lpstr>
      <vt:lpstr>SERVLET EXTRACT - loadhomepage</vt:lpstr>
      <vt:lpstr>Business Components</vt:lpstr>
      <vt:lpstr>BUSINESS COMPONENTS - SERVICES</vt:lpstr>
      <vt:lpstr>BUSINESS COMPONENTS - SERVICES</vt:lpstr>
      <vt:lpstr>BUSINESS COMPONENTS - SERVICES</vt:lpstr>
      <vt:lpstr>BUSINESS COMPONENTS - SERVICES</vt:lpstr>
      <vt:lpstr>BUSINESS COMPONENTS EXTRACTS</vt:lpstr>
      <vt:lpstr>BUSINESS COMPONENT EXTRACT Method getLeaderboardPlayers from PlayerService</vt:lpstr>
      <vt:lpstr>BUSINESS COMPONENT EXTRACT Method submitAnswers from AnswerService</vt:lpstr>
      <vt:lpstr>BUSINESS COMPONENT EXTRACT Method submitAnswers from AnswerService</vt:lpstr>
      <vt:lpstr>BUSINESS COMPONENT EXTRACT Method submitAnswers from AnswerService</vt:lpstr>
      <vt:lpstr>BUSINESS COMPONENT EXTRACT Method createPOD from ProductService</vt:lpstr>
      <vt:lpstr>BUSINESS COMPONENT EXTRACT Method createPOD from ProductService</vt:lpstr>
      <vt:lpstr>BUSINESS COMPONENT EXTRACT Method addPoints from ProductService</vt:lpstr>
      <vt:lpstr>BUSINESS COMPONENT EXTRACT Method deleteQuestionnaire from ProductService</vt:lpstr>
      <vt:lpstr>BUSINESS COMPONENT EXTRACT Method deleteQuestionnaire from ProductService</vt:lpstr>
      <vt:lpstr>BUSINESS COMPONENT EXTRACT Method deleteQuestionnaire from ProductService</vt:lpstr>
      <vt:lpstr>BUSINESS COMPONENT EXTRACT Method getPlayersWhoCancelled from ProductService</vt:lpstr>
      <vt:lpstr>Some significant HTML</vt:lpstr>
      <vt:lpstr>Home Page</vt:lpstr>
      <vt:lpstr>Home Page pt.2</vt:lpstr>
      <vt:lpstr>Marketing Questionnaire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 Project A.Y. 2020-2021 – Gamified marketing application</dc:title>
  <dc:creator>Daniele Nicolò</dc:creator>
  <cp:lastModifiedBy>Daniele Nicolò</cp:lastModifiedBy>
  <cp:revision>5</cp:revision>
  <dcterms:created xsi:type="dcterms:W3CDTF">2021-02-08T08:41:00Z</dcterms:created>
  <dcterms:modified xsi:type="dcterms:W3CDTF">2021-02-08T09:37:31Z</dcterms:modified>
</cp:coreProperties>
</file>