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8794750" cy="12646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3830" y="-3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03/03/2024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879232" y="20484474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5319" y="1741814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3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X-as, Y-as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Z-as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3001" y="1741814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21103" y="7380731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Heeft</a:t>
            </a:r>
            <a:r>
              <a:rPr lang="en-US" dirty="0">
                <a:latin typeface="Georgia" panose="02040502050405020303" pitchFamily="18" charset="0"/>
              </a:rPr>
              <a:t> maar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 Pro Cond Semibold" panose="02040706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efficiënt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Kostelijker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5319" y="11964305"/>
            <a:ext cx="926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341554" y="12659813"/>
            <a:ext cx="926740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CP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benadert</a:t>
            </a:r>
            <a:r>
              <a:rPr lang="en-US" i="1" dirty="0">
                <a:latin typeface="Georgia" panose="02040502050405020303" pitchFamily="18" charset="0"/>
              </a:rPr>
              <a:t> tensor </a:t>
            </a:r>
            <a:r>
              <a:rPr lang="en-US" i="1" dirty="0" err="1">
                <a:latin typeface="Georgia" panose="02040502050405020303" pitchFamily="18" charset="0"/>
              </a:rPr>
              <a:t>zeer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goed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1" dirty="0" err="1">
                <a:latin typeface="Georgia" panose="02040502050405020303" pitchFamily="18" charset="0"/>
              </a:rPr>
              <a:t>Adaptieve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r>
              <a:rPr lang="en-US" i="1" dirty="0" err="1">
                <a:latin typeface="Georgia" panose="02040502050405020303" pitchFamily="18" charset="0"/>
              </a:rPr>
              <a:t>steunen</a:t>
            </a:r>
            <a:r>
              <a:rPr lang="en-US" i="1" dirty="0">
                <a:latin typeface="Georgia" panose="02040502050405020303" pitchFamily="18" charset="0"/>
              </a:rPr>
              <a:t> op het ACA </a:t>
            </a:r>
            <a:r>
              <a:rPr lang="en-US" i="1" dirty="0" err="1">
                <a:latin typeface="Georgia" panose="02040502050405020303" pitchFamily="18" charset="0"/>
              </a:rPr>
              <a:t>algoritme</a:t>
            </a:r>
            <a:endParaRPr lang="en-US" i="1" dirty="0">
              <a:latin typeface="Georgia" panose="02040502050405020303" pitchFamily="18" charset="0"/>
            </a:endParaRPr>
          </a:p>
          <a:p>
            <a:pPr marL="1257300" lvl="2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 of 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endParaRPr lang="en-US" i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2738" y="1724923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6091" y="11796380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Clusteren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1070397" y="12719860"/>
            <a:ext cx="8750508" cy="1328023"/>
          </a:xfrm>
          <a:prstGeom prst="roundRect">
            <a:avLst>
              <a:gd name="adj" fmla="val 1841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083998" y="14141382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er </a:t>
            </a:r>
            <a:r>
              <a:rPr lang="en-US" dirty="0" err="1">
                <a:latin typeface="Georgia" panose="02040502050405020303" pitchFamily="18" charset="0"/>
              </a:rPr>
              <a:t>zijn</a:t>
            </a:r>
            <a:r>
              <a:rPr lang="en-US" dirty="0">
                <a:latin typeface="Georgia" panose="02040502050405020303" pitchFamily="18" charset="0"/>
              </a:rPr>
              <a:t>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410015" y="18186073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</a:t>
            </a:r>
            <a:r>
              <a:rPr lang="en-US" i="1" dirty="0">
                <a:latin typeface="Georgia Pro Cond Semibold" panose="020F0502020204030204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Ideaal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decompositie</a:t>
            </a:r>
            <a:r>
              <a:rPr lang="en-US" i="1" dirty="0">
                <a:latin typeface="Georgia" panose="02040502050405020303" pitchFamily="18" charset="0"/>
              </a:rPr>
              <a:t> van de </a:t>
            </a:r>
            <a:r>
              <a:rPr lang="en-US" i="1" dirty="0" err="1">
                <a:latin typeface="Georgia" panose="02040502050405020303" pitchFamily="18" charset="0"/>
              </a:rPr>
              <a:t>afstandstensor</a:t>
            </a:r>
            <a:endParaRPr lang="en-US" i="1" dirty="0">
              <a:latin typeface="Georgia" panose="02040502050405020303" pitchFamily="18" charset="0"/>
            </a:endParaRPr>
          </a:p>
          <a:p>
            <a:pPr lvl="3"/>
            <a:r>
              <a:rPr lang="en-US" i="1" dirty="0">
                <a:latin typeface="Georgia" panose="02040502050405020303" pitchFamily="18" charset="0"/>
              </a:rPr>
              <a:t>→ ACA </a:t>
            </a:r>
            <a:r>
              <a:rPr lang="en-US" i="1" dirty="0" err="1">
                <a:latin typeface="Georgia" panose="02040502050405020303" pitchFamily="18" charset="0"/>
              </a:rPr>
              <a:t>methodes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tensoren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ontwikkelen</a:t>
            </a:r>
            <a:endParaRPr lang="en-US" i="1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5216" y="16866707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52016" y="18320501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59033" y="18320501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44723" y="18898475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3985502" y="19889033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158821" y="19796700"/>
            <a:ext cx="100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dirty="0" err="1">
                <a:latin typeface="Georgia" panose="02040502050405020303" pitchFamily="18" charset="0"/>
              </a:rPr>
              <a:t>Visualisatie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resulterende</a:t>
            </a:r>
            <a:r>
              <a:rPr lang="en-US" sz="1400" dirty="0">
                <a:latin typeface="Georgia" panose="02040502050405020303" pitchFamily="18" charset="0"/>
              </a:rPr>
              <a:t> clusters door </a:t>
            </a:r>
            <a:r>
              <a:rPr lang="en-US" sz="1400" dirty="0" err="1">
                <a:latin typeface="Georgia" panose="02040502050405020303" pitchFamily="18" charset="0"/>
              </a:rPr>
              <a:t>middel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i="1" dirty="0">
                <a:latin typeface="Georgia" panose="02040502050405020303" pitchFamily="18" charset="0"/>
              </a:rPr>
              <a:t>Principal Component Analysis.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</a:p>
          <a:p>
            <a:pPr lvl="1" algn="ctr"/>
            <a:r>
              <a:rPr lang="en-US" sz="1400" dirty="0">
                <a:latin typeface="Georgia" panose="02040502050405020303" pitchFamily="18" charset="0"/>
              </a:rPr>
              <a:t>De </a:t>
            </a:r>
            <a:r>
              <a:rPr lang="en-US" sz="1400" dirty="0" err="1">
                <a:latin typeface="Georgia" panose="02040502050405020303" pitchFamily="18" charset="0"/>
              </a:rPr>
              <a:t>rijen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werden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als</a:t>
            </a:r>
            <a:r>
              <a:rPr lang="en-US" sz="1400" dirty="0">
                <a:latin typeface="Georgia" panose="02040502050405020303" pitchFamily="18" charset="0"/>
              </a:rPr>
              <a:t> feature-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gebruikt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B9839-4C05-5BD2-AC06-C6FA4E8D6A87}"/>
              </a:ext>
            </a:extLst>
          </p:cNvPr>
          <p:cNvSpPr txBox="1"/>
          <p:nvPr/>
        </p:nvSpPr>
        <p:spPr>
          <a:xfrm>
            <a:off x="930901" y="15789049"/>
            <a:ext cx="785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5D704-77A8-F599-D108-3478B11D5D08}"/>
              </a:ext>
            </a:extLst>
          </p:cNvPr>
          <p:cNvSpPr txBox="1"/>
          <p:nvPr/>
        </p:nvSpPr>
        <p:spPr>
          <a:xfrm>
            <a:off x="20342722" y="15251171"/>
            <a:ext cx="932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Georgia" panose="02040502050405020303" pitchFamily="18" charset="0"/>
              </a:rPr>
              <a:t>Tabellen met clustering via het K-means clustering algoritme weergegeven met 3 clusters links en 7 clusters rechts. </a:t>
            </a:r>
          </a:p>
          <a:p>
            <a:pPr algn="ctr"/>
            <a:r>
              <a:rPr lang="nl-NL" sz="1400" dirty="0">
                <a:latin typeface="Georgia" panose="02040502050405020303" pitchFamily="18" charset="0"/>
              </a:rPr>
              <a:t>De decompositie werd voor beide berekend met de uitgebreide vectoren methode type 3 rang 25.</a:t>
            </a:r>
            <a:endParaRPr lang="LID4096" sz="1400" dirty="0">
              <a:latin typeface="Georgia" panose="02040502050405020303" pitchFamily="18" charset="0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2C2E2ED-A737-35AC-75FE-CDABB22D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31544" y="12431902"/>
            <a:ext cx="2316509" cy="282399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1C2F151-80A9-879C-FE08-D164E6751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357" y="12449199"/>
            <a:ext cx="2247528" cy="2781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A0B001-3F1B-C8CA-EFE0-F99FCA152E4C}"/>
              </a:ext>
            </a:extLst>
          </p:cNvPr>
          <p:cNvSpPr txBox="1"/>
          <p:nvPr/>
        </p:nvSpPr>
        <p:spPr>
          <a:xfrm>
            <a:off x="20763472" y="5845638"/>
            <a:ext cx="9190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toont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van </a:t>
            </a:r>
            <a:r>
              <a:rPr lang="en-US" sz="1400" dirty="0" err="1">
                <a:latin typeface="Georgia" panose="02040502050405020303" pitchFamily="18" charset="0"/>
              </a:rPr>
              <a:t>enkele</a:t>
            </a:r>
            <a:r>
              <a:rPr lang="en-US" sz="1400" dirty="0">
                <a:latin typeface="Georgia" panose="02040502050405020303" pitchFamily="18" charset="0"/>
              </a:rPr>
              <a:t> types van de </a:t>
            </a:r>
            <a:r>
              <a:rPr lang="en-US" sz="1400" dirty="0" err="1">
                <a:latin typeface="Georgia" panose="02040502050405020303" pitchFamily="18" charset="0"/>
              </a:rPr>
              <a:t>uitgebreide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per rang. De bar is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zwarte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streep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 (n = 50). De rang van </a:t>
            </a: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gelijk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aan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aantal</a:t>
            </a:r>
            <a:r>
              <a:rPr lang="en-US" sz="1400" dirty="0">
                <a:latin typeface="Georgia" panose="02040502050405020303" pitchFamily="18" charset="0"/>
              </a:rPr>
              <a:t> termen. </a:t>
            </a:r>
            <a:r>
              <a:rPr lang="en-US" sz="1400" b="1" dirty="0" err="1">
                <a:latin typeface="Georgia" panose="02040502050405020303" pitchFamily="18" charset="0"/>
              </a:rPr>
              <a:t>Opmerkelijk</a:t>
            </a:r>
            <a:r>
              <a:rPr lang="en-US" sz="1400" b="1" dirty="0">
                <a:latin typeface="Georgia" panose="02040502050405020303" pitchFamily="18" charset="0"/>
              </a:rPr>
              <a:t>: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Hogere</a:t>
            </a:r>
            <a:r>
              <a:rPr lang="en-US" sz="1400" dirty="0">
                <a:latin typeface="Georgia" panose="02040502050405020303" pitchFamily="18" charset="0"/>
              </a:rPr>
              <a:t> types </a:t>
            </a:r>
            <a:r>
              <a:rPr lang="en-US" sz="1400" dirty="0" err="1">
                <a:latin typeface="Georgia" panose="02040502050405020303" pitchFamily="18" charset="0"/>
              </a:rPr>
              <a:t>liggen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de matrix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lage</a:t>
            </a:r>
            <a:r>
              <a:rPr lang="en-US" sz="1400" dirty="0">
                <a:latin typeface="Georgia" panose="02040502050405020303" pitchFamily="18" charset="0"/>
              </a:rPr>
              <a:t> rang, </a:t>
            </a:r>
            <a:r>
              <a:rPr lang="en-US" sz="1400" dirty="0" err="1">
                <a:latin typeface="Georgia" panose="02040502050405020303" pitchFamily="18" charset="0"/>
              </a:rPr>
              <a:t>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dichter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vectoren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(type 1) </a:t>
            </a:r>
            <a:r>
              <a:rPr lang="en-US" sz="1400" dirty="0" err="1">
                <a:latin typeface="Georgia" panose="02040502050405020303" pitchFamily="18" charset="0"/>
              </a:rPr>
              <a:t>bij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hoge</a:t>
            </a:r>
            <a:r>
              <a:rPr lang="en-US" sz="1400" dirty="0">
                <a:latin typeface="Georgia" panose="02040502050405020303" pitchFamily="18" charset="0"/>
              </a:rPr>
              <a:t> rang.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0BFF3-7724-9463-DE6B-CC25D4C64AC1}"/>
              </a:ext>
            </a:extLst>
          </p:cNvPr>
          <p:cNvSpPr txBox="1"/>
          <p:nvPr/>
        </p:nvSpPr>
        <p:spPr>
          <a:xfrm>
            <a:off x="26338624" y="7009790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De y-as </a:t>
            </a:r>
            <a:r>
              <a:rPr lang="en-US" sz="1400" dirty="0" err="1">
                <a:latin typeface="Georgia" panose="02040502050405020303" pitchFamily="18" charset="0"/>
              </a:rPr>
              <a:t>bevat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opnieuw</a:t>
            </a:r>
            <a:r>
              <a:rPr lang="en-US" sz="1400" dirty="0">
                <a:latin typeface="Georgia" panose="02040502050405020303" pitchFamily="18" charset="0"/>
              </a:rPr>
              <a:t> het </a:t>
            </a:r>
            <a:r>
              <a:rPr lang="en-US" sz="1400" dirty="0" err="1">
                <a:latin typeface="Georgia" panose="02040502050405020303" pitchFamily="18" charset="0"/>
              </a:rPr>
              <a:t>gemiddelde</a:t>
            </a:r>
            <a:r>
              <a:rPr lang="en-US" sz="1400" dirty="0">
                <a:latin typeface="Georgia" panose="02040502050405020303" pitchFamily="18" charset="0"/>
              </a:rPr>
              <a:t> van de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zoals</a:t>
            </a:r>
            <a:r>
              <a:rPr lang="en-US" sz="1400" dirty="0">
                <a:latin typeface="Georgia" panose="02040502050405020303" pitchFamily="18" charset="0"/>
              </a:rPr>
              <a:t> in </a:t>
            </a:r>
            <a:r>
              <a:rPr lang="en-US" sz="1400" dirty="0" err="1">
                <a:latin typeface="Georgia" panose="02040502050405020303" pitchFamily="18" charset="0"/>
              </a:rPr>
              <a:t>bovenstaande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figuur</a:t>
            </a:r>
            <a:r>
              <a:rPr lang="en-US" sz="1400" dirty="0">
                <a:latin typeface="Georgia" panose="02040502050405020303" pitchFamily="18" charset="0"/>
              </a:rPr>
              <a:t> (</a:t>
            </a:r>
            <a:r>
              <a:rPr lang="en-US" sz="1400" dirty="0" err="1">
                <a:latin typeface="Georgia" panose="02040502050405020303" pitchFamily="18" charset="0"/>
              </a:rPr>
              <a:t>zonder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afwijking</a:t>
            </a:r>
            <a:r>
              <a:rPr lang="en-US" sz="1400" dirty="0">
                <a:latin typeface="Georgia" panose="020405020504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Op de x-as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het percentage DTW </a:t>
            </a:r>
            <a:r>
              <a:rPr lang="en-US" sz="1400" dirty="0" err="1">
                <a:latin typeface="Georgia" panose="02040502050405020303" pitchFamily="18" charset="0"/>
              </a:rPr>
              <a:t>operaties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nodig</a:t>
            </a:r>
            <a:r>
              <a:rPr lang="en-US" sz="1400" dirty="0">
                <a:latin typeface="Georgia" panose="02040502050405020303" pitchFamily="18" charset="0"/>
              </a:rPr>
              <a:t> om </a:t>
            </a:r>
            <a:r>
              <a:rPr lang="en-US" sz="1400" dirty="0" err="1">
                <a:latin typeface="Georgia" panose="02040502050405020303" pitchFamily="18" charset="0"/>
              </a:rPr>
              <a:t>deze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relatieve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fout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te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verkijgen</a:t>
            </a:r>
            <a:r>
              <a:rPr lang="en-US" sz="1400" dirty="0">
                <a:latin typeface="Georgia" panose="02040502050405020303" pitchFamily="18" charset="0"/>
              </a:rPr>
              <a:t>. 100% </a:t>
            </a:r>
            <a:r>
              <a:rPr lang="en-US" sz="1400" dirty="0" err="1">
                <a:latin typeface="Georgia" panose="02040502050405020303" pitchFamily="18" charset="0"/>
              </a:rPr>
              <a:t>staat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voor</a:t>
            </a:r>
            <a:r>
              <a:rPr lang="en-US" sz="1400" dirty="0">
                <a:latin typeface="Georgia" panose="02040502050405020303" pitchFamily="18" charset="0"/>
              </a:rPr>
              <a:t> de </a:t>
            </a:r>
            <a:r>
              <a:rPr lang="en-US" sz="1400" dirty="0" err="1">
                <a:latin typeface="Georgia" panose="02040502050405020303" pitchFamily="18" charset="0"/>
              </a:rPr>
              <a:t>volledige</a:t>
            </a:r>
            <a:r>
              <a:rPr lang="en-US" sz="1400" dirty="0">
                <a:latin typeface="Georgia" panose="02040502050405020303" pitchFamily="18" charset="0"/>
              </a:rPr>
              <a:t> tensor </a:t>
            </a:r>
            <a:r>
              <a:rPr lang="en-US" sz="1400" dirty="0" err="1">
                <a:latin typeface="Georgia" panose="02040502050405020303" pitchFamily="18" charset="0"/>
              </a:rPr>
              <a:t>berekenen</a:t>
            </a:r>
            <a:r>
              <a:rPr lang="en-US" sz="1400" dirty="0">
                <a:latin typeface="Georgia" panose="02040502050405020303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methode</a:t>
            </a:r>
            <a:r>
              <a:rPr lang="en-US" sz="1400" dirty="0">
                <a:latin typeface="Georgia" panose="02040502050405020303" pitchFamily="18" charset="0"/>
              </a:rPr>
              <a:t> in de linker </a:t>
            </a:r>
            <a:r>
              <a:rPr lang="en-US" sz="1400" dirty="0" err="1">
                <a:latin typeface="Georgia" panose="02040502050405020303" pitchFamily="18" charset="0"/>
              </a:rPr>
              <a:t>onderhoek</a:t>
            </a:r>
            <a:r>
              <a:rPr lang="en-US" sz="1400" dirty="0">
                <a:latin typeface="Georgia" panose="02040502050405020303" pitchFamily="18" charset="0"/>
              </a:rPr>
              <a:t> is </a:t>
            </a:r>
            <a:r>
              <a:rPr lang="en-US" sz="1400" dirty="0" err="1">
                <a:latin typeface="Georgia" panose="02040502050405020303" pitchFamily="18" charset="0"/>
              </a:rPr>
              <a:t>theoretisch</a:t>
            </a:r>
            <a:r>
              <a:rPr lang="en-US" sz="1400" dirty="0">
                <a:latin typeface="Georgia" panose="02040502050405020303" pitchFamily="18" charset="0"/>
              </a:rPr>
              <a:t> </a:t>
            </a:r>
            <a:r>
              <a:rPr lang="en-US" sz="1400" dirty="0" err="1">
                <a:latin typeface="Georgia" panose="02040502050405020303" pitchFamily="18" charset="0"/>
              </a:rPr>
              <a:t>ideaal</a:t>
            </a:r>
            <a:r>
              <a:rPr lang="en-US" sz="14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E628FB-4D2B-25B5-E977-B0061D4FFB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904463" y="6145665"/>
            <a:ext cx="1038302" cy="14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1125B0-6ED5-E2BE-E239-45C1488A85A7}"/>
              </a:ext>
            </a:extLst>
          </p:cNvPr>
          <p:cNvSpPr txBox="1"/>
          <p:nvPr/>
        </p:nvSpPr>
        <p:spPr>
          <a:xfrm>
            <a:off x="8942765" y="5845583"/>
            <a:ext cx="1436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Puur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illustratief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voorbeeld</a:t>
            </a:r>
            <a:r>
              <a:rPr lang="en-US" sz="1100" dirty="0">
                <a:latin typeface="Georgia" panose="02040502050405020303" pitchFamily="18" charset="0"/>
              </a:rPr>
              <a:t> van </a:t>
            </a:r>
            <a:r>
              <a:rPr lang="en-US" sz="1100" dirty="0" err="1">
                <a:latin typeface="Georgia" panose="02040502050405020303" pitchFamily="18" charset="0"/>
              </a:rPr>
              <a:t>een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  <a:r>
              <a:rPr lang="en-US" sz="1100" dirty="0" err="1">
                <a:latin typeface="Georgia" panose="02040502050405020303" pitchFamily="18" charset="0"/>
              </a:rPr>
              <a:t>tijdsreeks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3B351C8-18F2-D36E-7024-78CCE2170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04" y="5231896"/>
            <a:ext cx="7691709" cy="211595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77DF7-663D-B27E-80A8-76A952FE461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6810778" y="19235118"/>
            <a:ext cx="1764655" cy="15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98E710-1021-1D6F-8730-2246CD21A7AD}"/>
              </a:ext>
            </a:extLst>
          </p:cNvPr>
          <p:cNvSpPr txBox="1"/>
          <p:nvPr/>
        </p:nvSpPr>
        <p:spPr>
          <a:xfrm>
            <a:off x="17312175" y="19393614"/>
            <a:ext cx="252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een</a:t>
            </a:r>
            <a:r>
              <a:rPr lang="en-US" sz="1400" dirty="0">
                <a:latin typeface="Georgia" panose="02040502050405020303" pitchFamily="18" charset="0"/>
              </a:rPr>
              <a:t> matrix-</a:t>
            </a:r>
            <a:r>
              <a:rPr lang="en-US" sz="1400" dirty="0" err="1">
                <a:latin typeface="Georgia" panose="02040502050405020303" pitchFamily="18" charset="0"/>
              </a:rPr>
              <a:t>decompositie</a:t>
            </a:r>
            <a:r>
              <a:rPr lang="en-US" sz="1400" dirty="0">
                <a:latin typeface="Georgia" panose="02040502050405020303" pitchFamily="18" charset="0"/>
              </a:rPr>
              <a:t> met </a:t>
            </a:r>
            <a:r>
              <a:rPr lang="en-US" sz="1400" dirty="0" err="1">
                <a:latin typeface="Georgia" panose="02040502050405020303" pitchFamily="18" charset="0"/>
              </a:rPr>
              <a:t>standaard</a:t>
            </a:r>
            <a:r>
              <a:rPr lang="en-US" sz="1400" dirty="0">
                <a:latin typeface="Georgia" panose="02040502050405020303" pitchFamily="18" charset="0"/>
              </a:rPr>
              <a:t> ACA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CEC2E74-B566-8F18-37CE-18E8293DD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007351" y="2583642"/>
            <a:ext cx="8042857" cy="3261995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124AD95A-D127-DFD7-DB11-7B2524A13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1936" y="15993878"/>
            <a:ext cx="4803432" cy="359968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6F64728-E8C2-E5A4-052A-AD76A1078B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03897" y="15993878"/>
            <a:ext cx="4803431" cy="359968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7BDBFE8-DA5A-C56D-2E00-3EF365C354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227572" y="6936497"/>
            <a:ext cx="6075067" cy="35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572</Words>
  <Application>Microsoft Office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60</cp:revision>
  <dcterms:created xsi:type="dcterms:W3CDTF">2024-02-27T20:23:46Z</dcterms:created>
  <dcterms:modified xsi:type="dcterms:W3CDTF">2024-03-04T15:14:40Z</dcterms:modified>
</cp:coreProperties>
</file>