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21383625"/>
  <p:notesSz cx="8794750" cy="12646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-2525" y="-3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03/05/2024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em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879232" y="20484474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906670" y="9548907"/>
            <a:ext cx="29368540" cy="2702659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  <a:gd name="connsiteX0" fmla="*/ 0 w 19148942"/>
              <a:gd name="connsiteY0" fmla="*/ 1584022 h 3174373"/>
              <a:gd name="connsiteX1" fmla="*/ 9856529 w 19148942"/>
              <a:gd name="connsiteY1" fmla="*/ 0 h 3174373"/>
              <a:gd name="connsiteX2" fmla="*/ 19148942 w 19148942"/>
              <a:gd name="connsiteY2" fmla="*/ 3174373 h 3174373"/>
              <a:gd name="connsiteX0" fmla="*/ 0 w 19829429"/>
              <a:gd name="connsiteY0" fmla="*/ 1584022 h 3401443"/>
              <a:gd name="connsiteX1" fmla="*/ 9856529 w 19829429"/>
              <a:gd name="connsiteY1" fmla="*/ 0 h 3401443"/>
              <a:gd name="connsiteX2" fmla="*/ 19148942 w 19829429"/>
              <a:gd name="connsiteY2" fmla="*/ 3174373 h 3401443"/>
              <a:gd name="connsiteX3" fmla="*/ 19121454 w 19829429"/>
              <a:gd name="connsiteY3" fmla="*/ 3145702 h 3401443"/>
              <a:gd name="connsiteX0" fmla="*/ 0 w 29368542"/>
              <a:gd name="connsiteY0" fmla="*/ 1584022 h 3250945"/>
              <a:gd name="connsiteX1" fmla="*/ 9856529 w 29368542"/>
              <a:gd name="connsiteY1" fmla="*/ 0 h 3250945"/>
              <a:gd name="connsiteX2" fmla="*/ 19148942 w 29368542"/>
              <a:gd name="connsiteY2" fmla="*/ 3174373 h 3250945"/>
              <a:gd name="connsiteX3" fmla="*/ 29368540 w 29368542"/>
              <a:gd name="connsiteY3" fmla="*/ 1353187 h 3250945"/>
              <a:gd name="connsiteX0" fmla="*/ 0 w 29368542"/>
              <a:gd name="connsiteY0" fmla="*/ 1584022 h 3250945"/>
              <a:gd name="connsiteX1" fmla="*/ 9856529 w 29368542"/>
              <a:gd name="connsiteY1" fmla="*/ 0 h 3250945"/>
              <a:gd name="connsiteX2" fmla="*/ 19148942 w 29368542"/>
              <a:gd name="connsiteY2" fmla="*/ 3174373 h 3250945"/>
              <a:gd name="connsiteX3" fmla="*/ 29368540 w 29368542"/>
              <a:gd name="connsiteY3" fmla="*/ 1353187 h 3250945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3"/>
              <a:gd name="connsiteY0" fmla="*/ 1584022 h 3191777"/>
              <a:gd name="connsiteX1" fmla="*/ 9856529 w 29368543"/>
              <a:gd name="connsiteY1" fmla="*/ 0 h 3191777"/>
              <a:gd name="connsiteX2" fmla="*/ 19148942 w 29368543"/>
              <a:gd name="connsiteY2" fmla="*/ 3174373 h 3191777"/>
              <a:gd name="connsiteX3" fmla="*/ 29368540 w 29368543"/>
              <a:gd name="connsiteY3" fmla="*/ 1353187 h 3191777"/>
              <a:gd name="connsiteX0" fmla="*/ 0 w 29368540"/>
              <a:gd name="connsiteY0" fmla="*/ 1584022 h 3174373"/>
              <a:gd name="connsiteX1" fmla="*/ 9856529 w 29368540"/>
              <a:gd name="connsiteY1" fmla="*/ 0 h 3174373"/>
              <a:gd name="connsiteX2" fmla="*/ 19148942 w 29368540"/>
              <a:gd name="connsiteY2" fmla="*/ 3174373 h 3174373"/>
              <a:gd name="connsiteX3" fmla="*/ 29368540 w 29368540"/>
              <a:gd name="connsiteY3" fmla="*/ 1353187 h 3174373"/>
              <a:gd name="connsiteX0" fmla="*/ 0 w 29368540"/>
              <a:gd name="connsiteY0" fmla="*/ 1584022 h 3174373"/>
              <a:gd name="connsiteX1" fmla="*/ 9856529 w 29368540"/>
              <a:gd name="connsiteY1" fmla="*/ 0 h 3174373"/>
              <a:gd name="connsiteX2" fmla="*/ 19148942 w 29368540"/>
              <a:gd name="connsiteY2" fmla="*/ 3174373 h 3174373"/>
              <a:gd name="connsiteX3" fmla="*/ 29368540 w 29368540"/>
              <a:gd name="connsiteY3" fmla="*/ 1353187 h 3174373"/>
              <a:gd name="connsiteX0" fmla="*/ 0 w 29368540"/>
              <a:gd name="connsiteY0" fmla="*/ 1264708 h 2855059"/>
              <a:gd name="connsiteX1" fmla="*/ 9798472 w 29368540"/>
              <a:gd name="connsiteY1" fmla="*/ 0 h 2855059"/>
              <a:gd name="connsiteX2" fmla="*/ 19148942 w 29368540"/>
              <a:gd name="connsiteY2" fmla="*/ 2855059 h 2855059"/>
              <a:gd name="connsiteX3" fmla="*/ 29368540 w 29368540"/>
              <a:gd name="connsiteY3" fmla="*/ 1033873 h 2855059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  <a:gd name="connsiteX0" fmla="*/ 0 w 29368540"/>
              <a:gd name="connsiteY0" fmla="*/ 1156204 h 2746555"/>
              <a:gd name="connsiteX1" fmla="*/ 9820243 w 29368540"/>
              <a:gd name="connsiteY1" fmla="*/ 43896 h 2746555"/>
              <a:gd name="connsiteX2" fmla="*/ 19148942 w 29368540"/>
              <a:gd name="connsiteY2" fmla="*/ 2746555 h 2746555"/>
              <a:gd name="connsiteX3" fmla="*/ 29368540 w 29368540"/>
              <a:gd name="connsiteY3" fmla="*/ 925369 h 2746555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  <a:gd name="connsiteX0" fmla="*/ 0 w 29368540"/>
              <a:gd name="connsiteY0" fmla="*/ 1112308 h 2702659"/>
              <a:gd name="connsiteX1" fmla="*/ 9820243 w 29368540"/>
              <a:gd name="connsiteY1" fmla="*/ 0 h 2702659"/>
              <a:gd name="connsiteX2" fmla="*/ 19148942 w 29368540"/>
              <a:gd name="connsiteY2" fmla="*/ 2702659 h 2702659"/>
              <a:gd name="connsiteX3" fmla="*/ 29368540 w 29368540"/>
              <a:gd name="connsiteY3" fmla="*/ 881473 h 27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68540" h="2702659">
                <a:moveTo>
                  <a:pt x="0" y="1112308"/>
                </a:moveTo>
                <a:lnTo>
                  <a:pt x="9820243" y="0"/>
                </a:lnTo>
                <a:lnTo>
                  <a:pt x="19148942" y="2702659"/>
                </a:lnTo>
                <a:lnTo>
                  <a:pt x="29368540" y="881473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512393" y="10158722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76280" y="9208034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5319" y="1741814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5321" y="2649376"/>
            <a:ext cx="92674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3 </a:t>
            </a:r>
            <a:r>
              <a:rPr lang="en-US" dirty="0" err="1">
                <a:latin typeface="Georgia" panose="02040502050405020303" pitchFamily="18" charset="0"/>
              </a:rPr>
              <a:t>fysieke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oefeningen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Sensoren</a:t>
            </a:r>
            <a:r>
              <a:rPr lang="en-US" dirty="0">
                <a:latin typeface="Georgia" panose="02040502050405020303" pitchFamily="18" charset="0"/>
              </a:rPr>
              <a:t> op hand, </a:t>
            </a:r>
            <a:r>
              <a:rPr lang="en-US" dirty="0" err="1">
                <a:latin typeface="Georgia" panose="02040502050405020303" pitchFamily="18" charset="0"/>
              </a:rPr>
              <a:t>knie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voet</a:t>
            </a:r>
            <a:r>
              <a:rPr lang="en-US" dirty="0">
                <a:latin typeface="Georgia" panose="02040502050405020303" pitchFamily="18" charset="0"/>
              </a:rPr>
              <a:t>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Positie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sensoren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opdelen</a:t>
            </a:r>
            <a:r>
              <a:rPr lang="en-US" dirty="0">
                <a:latin typeface="Georgia" panose="02040502050405020303" pitchFamily="18" charset="0"/>
              </a:rPr>
              <a:t> in X-, Y-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Z-as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datapunten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3001" y="1741814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29617" y="7567141"/>
            <a:ext cx="9267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Tijdsreeksen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Kan </a:t>
            </a:r>
            <a:r>
              <a:rPr lang="en-US" dirty="0" err="1"/>
              <a:t>niet-gesynchroniseerde</a:t>
            </a:r>
            <a:r>
              <a:rPr lang="en-US" dirty="0"/>
              <a:t> </a:t>
            </a:r>
            <a:r>
              <a:rPr lang="en-US" dirty="0" err="1"/>
              <a:t>tijdsreeksen</a:t>
            </a:r>
            <a:r>
              <a:rPr lang="en-US" dirty="0"/>
              <a:t> </a:t>
            </a:r>
            <a:r>
              <a:rPr lang="en-US" dirty="0" err="1"/>
              <a:t>vergelijken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Alle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34092" y="2661668"/>
            <a:ext cx="8647173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maar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 Pro Cond Semibold" panose="02040706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efficiënt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eenzelfde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aantal</a:t>
            </a:r>
            <a:r>
              <a:rPr lang="en-US" dirty="0">
                <a:latin typeface="Georgia" panose="02040502050405020303" pitchFamily="18" charset="0"/>
              </a:rPr>
              <a:t> termen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6302" y="8680202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25093" y="6414662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5319" y="11964305"/>
            <a:ext cx="926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341554" y="12659813"/>
            <a:ext cx="926740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CP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benadert</a:t>
            </a:r>
            <a:r>
              <a:rPr lang="en-US" i="1" dirty="0">
                <a:latin typeface="Georgia" panose="02040502050405020303" pitchFamily="18" charset="0"/>
              </a:rPr>
              <a:t> tensor </a:t>
            </a:r>
            <a:r>
              <a:rPr lang="en-US" i="1" dirty="0" err="1">
                <a:latin typeface="Georgia" panose="02040502050405020303" pitchFamily="18" charset="0"/>
              </a:rPr>
              <a:t>zeer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goed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 err="1">
                <a:latin typeface="Georgia" panose="02040502050405020303" pitchFamily="18" charset="0"/>
              </a:rPr>
              <a:t>Adaptieve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steunen</a:t>
            </a:r>
            <a:r>
              <a:rPr lang="en-US" i="1" dirty="0">
                <a:latin typeface="Georgia" panose="02040502050405020303" pitchFamily="18" charset="0"/>
              </a:rPr>
              <a:t> op het ACA </a:t>
            </a:r>
            <a:r>
              <a:rPr lang="en-US" i="1" dirty="0" err="1">
                <a:latin typeface="Georgia" panose="02040502050405020303" pitchFamily="18" charset="0"/>
              </a:rPr>
              <a:t>algoritme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Rijen</a:t>
            </a:r>
            <a:r>
              <a:rPr lang="en-US" dirty="0">
                <a:latin typeface="Georgia" panose="02040502050405020303" pitchFamily="18" charset="0"/>
              </a:rPr>
              <a:t>/</a:t>
            </a:r>
            <a:r>
              <a:rPr lang="en-US" dirty="0" err="1">
                <a:latin typeface="Georgia" panose="02040502050405020303" pitchFamily="18" charset="0"/>
              </a:rPr>
              <a:t>kolommen</a:t>
            </a:r>
            <a:r>
              <a:rPr lang="en-US" dirty="0">
                <a:latin typeface="Georgia" panose="02040502050405020303" pitchFamily="18" charset="0"/>
              </a:rPr>
              <a:t>/tubes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bepaalt</a:t>
            </a:r>
            <a:r>
              <a:rPr lang="en-US" i="1" dirty="0">
                <a:latin typeface="Georgia" panose="02040502050405020303" pitchFamily="18" charset="0"/>
              </a:rPr>
              <a:t> wat we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endParaRPr lang="en-US" i="1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Bij</a:t>
            </a:r>
            <a:r>
              <a:rPr lang="en-US" i="1" dirty="0">
                <a:latin typeface="Georgia" panose="02040502050405020303" pitchFamily="18" charset="0"/>
              </a:rPr>
              <a:t> AMIE-dataset: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r>
              <a:rPr lang="en-US" i="1" dirty="0">
                <a:latin typeface="Georgia" panose="02040502050405020303" pitchFamily="18" charset="0"/>
              </a:rPr>
              <a:t> op </a:t>
            </a:r>
            <a:r>
              <a:rPr lang="en-US" i="1" dirty="0" err="1">
                <a:latin typeface="Georgia" panose="02040502050405020303" pitchFamily="18" charset="0"/>
              </a:rPr>
              <a:t>sensoren</a:t>
            </a:r>
            <a:r>
              <a:rPr lang="en-US" i="1" dirty="0">
                <a:latin typeface="Georgia" panose="02040502050405020303" pitchFamily="18" charset="0"/>
              </a:rPr>
              <a:t> of </a:t>
            </a:r>
            <a:r>
              <a:rPr lang="en-US" i="1" dirty="0" err="1">
                <a:latin typeface="Georgia" panose="02040502050405020303" pitchFamily="18" charset="0"/>
              </a:rPr>
              <a:t>personen</a:t>
            </a:r>
            <a:endParaRPr lang="en-US" i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2738" y="1724923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2738" y="11955346"/>
            <a:ext cx="9581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Clusteren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1070397" y="12719860"/>
            <a:ext cx="8750508" cy="1328023"/>
          </a:xfrm>
          <a:prstGeom prst="roundRect">
            <a:avLst>
              <a:gd name="adj" fmla="val 1841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083998" y="14141382"/>
            <a:ext cx="85220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Inspiratie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halen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matrix ACA-T: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Matrix-slices </a:t>
            </a:r>
            <a:r>
              <a:rPr lang="en-US" dirty="0" err="1">
                <a:latin typeface="Georgia" panose="02040502050405020303" pitchFamily="18" charset="0"/>
              </a:rPr>
              <a:t>volledig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duur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 dirty="0">
                <a:latin typeface="Georgia Pro Cond Semibold" panose="02040706050405020303" pitchFamily="18" charset="0"/>
              </a:rPr>
              <a:t>→ </a:t>
            </a:r>
            <a:r>
              <a:rPr lang="en-US" b="1" dirty="0">
                <a:latin typeface="Georgia" panose="02040502050405020303" pitchFamily="18" charset="0"/>
              </a:rPr>
              <a:t>Het idee: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matrix-slice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b="1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er </a:t>
            </a:r>
            <a:r>
              <a:rPr lang="en-US" dirty="0" err="1">
                <a:latin typeface="Georgia" panose="02040502050405020303" pitchFamily="18" charset="0"/>
              </a:rPr>
              <a:t>zijn</a:t>
            </a:r>
            <a:r>
              <a:rPr lang="en-US" dirty="0">
                <a:latin typeface="Georgia" panose="02040502050405020303" pitchFamily="18" charset="0"/>
              </a:rPr>
              <a:t>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Elke term </a:t>
            </a:r>
            <a:r>
              <a:rPr lang="en-US" dirty="0" err="1">
                <a:latin typeface="Georgia" panose="02040502050405020303" pitchFamily="18" charset="0"/>
              </a:rPr>
              <a:t>bestaat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410015" y="18186073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</a:t>
            </a:r>
            <a:r>
              <a:rPr lang="en-US" i="1" dirty="0">
                <a:latin typeface="Georgia Pro Cond Semibold" panose="020F0502020204030204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Ideaal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een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 van de </a:t>
            </a:r>
            <a:r>
              <a:rPr lang="en-US" i="1" dirty="0" err="1">
                <a:latin typeface="Georgia" panose="02040502050405020303" pitchFamily="18" charset="0"/>
              </a:rPr>
              <a:t>afstandstensor</a:t>
            </a:r>
            <a:endParaRPr lang="en-US" i="1" dirty="0">
              <a:latin typeface="Georgia" panose="02040502050405020303" pitchFamily="18" charset="0"/>
            </a:endParaRPr>
          </a:p>
          <a:p>
            <a:pPr lvl="3"/>
            <a:r>
              <a:rPr lang="en-US" i="1" dirty="0">
                <a:latin typeface="Georgia" panose="02040502050405020303" pitchFamily="18" charset="0"/>
              </a:rPr>
              <a:t>→ ACA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tensoren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ontwikkelen</a:t>
            </a:r>
            <a:endParaRPr lang="en-US" i="1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5216" y="16866707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52016" y="18320501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59033" y="18320501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44723" y="18898475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3985502" y="19889033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DA28-DEDD-F992-B1AA-FFEF82E5FC55}"/>
              </a:ext>
            </a:extLst>
          </p:cNvPr>
          <p:cNvSpPr txBox="1"/>
          <p:nvPr/>
        </p:nvSpPr>
        <p:spPr>
          <a:xfrm>
            <a:off x="20155468" y="19908824"/>
            <a:ext cx="100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dirty="0" err="1">
                <a:latin typeface="Georgia" panose="02040502050405020303" pitchFamily="18" charset="0"/>
              </a:rPr>
              <a:t>Visualisatie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resulterende</a:t>
            </a:r>
            <a:r>
              <a:rPr lang="en-US" sz="1400" dirty="0">
                <a:latin typeface="Georgia" panose="02040502050405020303" pitchFamily="18" charset="0"/>
              </a:rPr>
              <a:t> clusters door </a:t>
            </a:r>
            <a:r>
              <a:rPr lang="en-US" sz="1400" dirty="0" err="1">
                <a:latin typeface="Georgia" panose="02040502050405020303" pitchFamily="18" charset="0"/>
              </a:rPr>
              <a:t>middel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i="1" dirty="0">
                <a:latin typeface="Georgia" panose="02040502050405020303" pitchFamily="18" charset="0"/>
              </a:rPr>
              <a:t>Principal Component Analysis.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</a:p>
          <a:p>
            <a:pPr lvl="1" algn="ctr"/>
            <a:r>
              <a:rPr lang="en-US" sz="1400" dirty="0">
                <a:latin typeface="Georgia" panose="02040502050405020303" pitchFamily="18" charset="0"/>
              </a:rPr>
              <a:t>De </a:t>
            </a:r>
            <a:r>
              <a:rPr lang="en-US" sz="1400" dirty="0" err="1">
                <a:latin typeface="Georgia" panose="02040502050405020303" pitchFamily="18" charset="0"/>
              </a:rPr>
              <a:t>rijen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werden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als</a:t>
            </a:r>
            <a:r>
              <a:rPr lang="en-US" sz="1400" dirty="0">
                <a:latin typeface="Georgia" panose="02040502050405020303" pitchFamily="18" charset="0"/>
              </a:rPr>
              <a:t> feature-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gebruikt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B9839-4C05-5BD2-AC06-C6FA4E8D6A87}"/>
              </a:ext>
            </a:extLst>
          </p:cNvPr>
          <p:cNvSpPr txBox="1"/>
          <p:nvPr/>
        </p:nvSpPr>
        <p:spPr>
          <a:xfrm>
            <a:off x="930901" y="15789049"/>
            <a:ext cx="785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35D704-77A8-F599-D108-3478B11D5D08}"/>
              </a:ext>
            </a:extLst>
          </p:cNvPr>
          <p:cNvSpPr txBox="1"/>
          <p:nvPr/>
        </p:nvSpPr>
        <p:spPr>
          <a:xfrm>
            <a:off x="20342722" y="15442442"/>
            <a:ext cx="932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latin typeface="Georgia" panose="02040502050405020303" pitchFamily="18" charset="0"/>
              </a:rPr>
              <a:t>Tabellen met clustering via het K-means clustering algoritme weergegeven met 3 clusters links en 7 clusters rechts. </a:t>
            </a:r>
          </a:p>
          <a:p>
            <a:pPr algn="ctr"/>
            <a:r>
              <a:rPr lang="nl-NL" sz="1400" dirty="0">
                <a:latin typeface="Georgia" panose="02040502050405020303" pitchFamily="18" charset="0"/>
              </a:rPr>
              <a:t>De decompositie werd voor beide berekend met de uitgebreide vectoren methode type 3 rang 25.</a:t>
            </a:r>
            <a:endParaRPr lang="LID4096" sz="1400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0B001-3F1B-C8CA-EFE0-F99FCA152E4C}"/>
              </a:ext>
            </a:extLst>
          </p:cNvPr>
          <p:cNvSpPr txBox="1"/>
          <p:nvPr/>
        </p:nvSpPr>
        <p:spPr>
          <a:xfrm>
            <a:off x="20617932" y="5845638"/>
            <a:ext cx="9336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toont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dirty="0" err="1">
                <a:latin typeface="Georgia" panose="02040502050405020303" pitchFamily="18" charset="0"/>
              </a:rPr>
              <a:t>enkele</a:t>
            </a:r>
            <a:r>
              <a:rPr lang="en-US" sz="1400" dirty="0">
                <a:latin typeface="Georgia" panose="02040502050405020303" pitchFamily="18" charset="0"/>
              </a:rPr>
              <a:t> types van de </a:t>
            </a:r>
            <a:r>
              <a:rPr lang="en-US" sz="1400" dirty="0" err="1">
                <a:latin typeface="Georgia" panose="02040502050405020303" pitchFamily="18" charset="0"/>
              </a:rPr>
              <a:t>uitgebreide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voor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verschillende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groottes</a:t>
            </a:r>
            <a:r>
              <a:rPr lang="en-US" sz="1400" dirty="0">
                <a:latin typeface="Georgia" panose="02040502050405020303" pitchFamily="18" charset="0"/>
              </a:rPr>
              <a:t>. De balk is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zwarte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streep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 (n = 50). </a:t>
            </a:r>
            <a:r>
              <a:rPr lang="en-US" sz="1400" b="1" dirty="0" err="1">
                <a:latin typeface="Georgia" panose="02040502050405020303" pitchFamily="18" charset="0"/>
              </a:rPr>
              <a:t>Opmerkelijk</a:t>
            </a:r>
            <a:r>
              <a:rPr lang="en-US" sz="1400" b="1" dirty="0">
                <a:latin typeface="Georgia" panose="02040502050405020303" pitchFamily="18" charset="0"/>
              </a:rPr>
              <a:t>: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Hogere</a:t>
            </a:r>
            <a:r>
              <a:rPr lang="en-US" sz="1400" dirty="0">
                <a:latin typeface="Georgia" panose="02040502050405020303" pitchFamily="18" charset="0"/>
              </a:rPr>
              <a:t> types </a:t>
            </a:r>
            <a:r>
              <a:rPr lang="en-US" sz="1400" dirty="0" err="1">
                <a:latin typeface="Georgia" panose="02040502050405020303" pitchFamily="18" charset="0"/>
              </a:rPr>
              <a:t>liggen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de matrix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lage</a:t>
            </a:r>
            <a:r>
              <a:rPr lang="en-US" sz="1400" dirty="0">
                <a:latin typeface="Georgia" panose="02040502050405020303" pitchFamily="18" charset="0"/>
              </a:rPr>
              <a:t> rang,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(type 1)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</a:t>
            </a:r>
            <a:r>
              <a:rPr lang="en-US" sz="1400" dirty="0">
                <a:latin typeface="Georgia" panose="02040502050405020303" pitchFamily="18" charset="0"/>
              </a:rPr>
              <a:t> rang.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0BFF3-7724-9463-DE6B-CC25D4C64AC1}"/>
              </a:ext>
            </a:extLst>
          </p:cNvPr>
          <p:cNvSpPr txBox="1"/>
          <p:nvPr/>
        </p:nvSpPr>
        <p:spPr>
          <a:xfrm>
            <a:off x="26338624" y="7009790"/>
            <a:ext cx="373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De y-as </a:t>
            </a:r>
            <a:r>
              <a:rPr lang="en-US" sz="1400" dirty="0" err="1">
                <a:latin typeface="Georgia" panose="02040502050405020303" pitchFamily="18" charset="0"/>
              </a:rPr>
              <a:t>bevat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opnieuw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zoals</a:t>
            </a:r>
            <a:r>
              <a:rPr lang="en-US" sz="1400" dirty="0">
                <a:latin typeface="Georgia" panose="02040502050405020303" pitchFamily="18" charset="0"/>
              </a:rPr>
              <a:t> in </a:t>
            </a:r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(</a:t>
            </a:r>
            <a:r>
              <a:rPr lang="en-US" sz="1400" dirty="0" err="1">
                <a:latin typeface="Georgia" panose="02040502050405020303" pitchFamily="18" charset="0"/>
              </a:rPr>
              <a:t>zonder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Op de x-as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het percentage DTW </a:t>
            </a:r>
            <a:r>
              <a:rPr lang="en-US" sz="1400" dirty="0" err="1">
                <a:latin typeface="Georgia" panose="02040502050405020303" pitchFamily="18" charset="0"/>
              </a:rPr>
              <a:t>operaties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nodig</a:t>
            </a:r>
            <a:r>
              <a:rPr lang="en-US" sz="1400" dirty="0">
                <a:latin typeface="Georgia" panose="02040502050405020303" pitchFamily="18" charset="0"/>
              </a:rPr>
              <a:t> om </a:t>
            </a:r>
            <a:r>
              <a:rPr lang="en-US" sz="1400" dirty="0" err="1">
                <a:latin typeface="Georgia" panose="02040502050405020303" pitchFamily="18" charset="0"/>
              </a:rPr>
              <a:t>deze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verkijgen</a:t>
            </a:r>
            <a:r>
              <a:rPr lang="en-US" sz="1400" dirty="0">
                <a:latin typeface="Georgia" panose="02040502050405020303" pitchFamily="18" charset="0"/>
              </a:rPr>
              <a:t>. 100%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voor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volledige</a:t>
            </a:r>
            <a:r>
              <a:rPr lang="en-US" sz="1400" dirty="0">
                <a:latin typeface="Georgia" panose="02040502050405020303" pitchFamily="18" charset="0"/>
              </a:rPr>
              <a:t> tensor </a:t>
            </a:r>
            <a:r>
              <a:rPr lang="en-US" sz="1400" dirty="0" err="1">
                <a:latin typeface="Georgia" panose="02040502050405020303" pitchFamily="18" charset="0"/>
              </a:rPr>
              <a:t>berekenen</a:t>
            </a:r>
            <a:r>
              <a:rPr lang="en-US" sz="1400" dirty="0">
                <a:latin typeface="Georgia" panose="02040502050405020303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We </a:t>
            </a:r>
            <a:r>
              <a:rPr lang="en-US" sz="1400" dirty="0" err="1">
                <a:latin typeface="Georgia" panose="02040502050405020303" pitchFamily="18" charset="0"/>
              </a:rPr>
              <a:t>willen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in de linker </a:t>
            </a:r>
            <a:r>
              <a:rPr lang="en-US" sz="1400" dirty="0" err="1">
                <a:latin typeface="Georgia" panose="02040502050405020303" pitchFamily="18" charset="0"/>
              </a:rPr>
              <a:t>onderhoek</a:t>
            </a:r>
            <a:r>
              <a:rPr lang="en-US" sz="1400" dirty="0">
                <a:latin typeface="Georgia" panose="02040502050405020303" pitchFamily="18" charset="0"/>
              </a:rPr>
              <a:t> wat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goede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balans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tussen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rekentijd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nauwkeurigheid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aangeeft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E628FB-4D2B-25B5-E977-B0061D4FFB4A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898917" y="6313985"/>
            <a:ext cx="1038302" cy="22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1125B0-6ED5-E2BE-E239-45C1488A85A7}"/>
              </a:ext>
            </a:extLst>
          </p:cNvPr>
          <p:cNvSpPr txBox="1"/>
          <p:nvPr/>
        </p:nvSpPr>
        <p:spPr>
          <a:xfrm>
            <a:off x="8937219" y="6098541"/>
            <a:ext cx="1436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Voorbeeld</a:t>
            </a:r>
            <a:r>
              <a:rPr lang="en-US" sz="1100" dirty="0">
                <a:latin typeface="Georgia" panose="02040502050405020303" pitchFamily="18" charset="0"/>
              </a:rPr>
              <a:t> van </a:t>
            </a:r>
            <a:r>
              <a:rPr lang="en-US" sz="1100" dirty="0" err="1">
                <a:latin typeface="Georgia" panose="02040502050405020303" pitchFamily="18" charset="0"/>
              </a:rPr>
              <a:t>een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tijdsreeks</a:t>
            </a:r>
            <a:endParaRPr lang="en-US" sz="1200" dirty="0">
              <a:latin typeface="Georgia" panose="02040502050405020303" pitchFamily="18" charset="0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63B351C8-18F2-D36E-7024-78CCE2170B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388" y="5397864"/>
            <a:ext cx="7691709" cy="211595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677DF7-663D-B27E-80A8-76A952FE461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6810778" y="19235118"/>
            <a:ext cx="1764655" cy="1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98E710-1021-1D6F-8730-2246CD21A7AD}"/>
              </a:ext>
            </a:extLst>
          </p:cNvPr>
          <p:cNvSpPr txBox="1"/>
          <p:nvPr/>
        </p:nvSpPr>
        <p:spPr>
          <a:xfrm>
            <a:off x="17312175" y="19393614"/>
            <a:ext cx="252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matrix-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met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ACA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124AD95A-D127-DFD7-DB11-7B2524A13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193047" y="16184427"/>
            <a:ext cx="4803432" cy="359968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76F64728-E8C2-E5A4-052A-AD76A1078B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285008" y="16184427"/>
            <a:ext cx="4803431" cy="3599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5623C-A419-F993-3791-368D1576DC2F}"/>
              </a:ext>
            </a:extLst>
          </p:cNvPr>
          <p:cNvSpPr txBox="1"/>
          <p:nvPr/>
        </p:nvSpPr>
        <p:spPr>
          <a:xfrm>
            <a:off x="18244457" y="20958629"/>
            <a:ext cx="1051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eorgia" panose="02040502050405020303" pitchFamily="18" charset="0"/>
              </a:rPr>
              <a:t>Gebaseerd</a:t>
            </a:r>
            <a:r>
              <a:rPr lang="en-US" dirty="0">
                <a:latin typeface="Georgia" panose="02040502050405020303" pitchFamily="18" charset="0"/>
              </a:rPr>
              <a:t> op: </a:t>
            </a:r>
            <a:r>
              <a:rPr lang="nl-NL" dirty="0">
                <a:latin typeface="Georgia" panose="02040502050405020303" pitchFamily="18" charset="0"/>
              </a:rPr>
              <a:t>T. </a:t>
            </a:r>
            <a:r>
              <a:rPr lang="nl-NL" dirty="0" err="1">
                <a:latin typeface="Georgia" panose="02040502050405020303" pitchFamily="18" charset="0"/>
              </a:rPr>
              <a:t>Vanhoof</a:t>
            </a:r>
            <a:r>
              <a:rPr lang="nl-NL" dirty="0">
                <a:latin typeface="Georgia" panose="02040502050405020303" pitchFamily="18" charset="0"/>
              </a:rPr>
              <a:t>. Adaptieve tensor </a:t>
            </a:r>
            <a:r>
              <a:rPr lang="nl-NL" dirty="0" err="1">
                <a:latin typeface="Georgia" panose="02040502050405020303" pitchFamily="18" charset="0"/>
              </a:rPr>
              <a:t>factorisaties</a:t>
            </a:r>
            <a:r>
              <a:rPr lang="nl-NL" dirty="0">
                <a:latin typeface="Georgia" panose="02040502050405020303" pitchFamily="18" charset="0"/>
              </a:rPr>
              <a:t> om versneld tijdreeksen te clusteren, 2023</a:t>
            </a:r>
            <a:endParaRPr lang="LID4096" dirty="0">
              <a:latin typeface="Georgia" panose="02040502050405020303" pitchFamily="18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A4B5D3D-E5A2-FEF8-FBD7-185132A593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227572" y="6936497"/>
            <a:ext cx="6075067" cy="354467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8C1DC16-456E-2C46-C27E-53F152966B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012048" y="2604636"/>
            <a:ext cx="8042857" cy="32212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199F719-DF55-C42F-81BB-D499B1068982}"/>
              </a:ext>
            </a:extLst>
          </p:cNvPr>
          <p:cNvSpPr txBox="1"/>
          <p:nvPr/>
        </p:nvSpPr>
        <p:spPr>
          <a:xfrm>
            <a:off x="28085964" y="12111254"/>
            <a:ext cx="193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(</a:t>
            </a:r>
            <a:r>
              <a:rPr lang="en-US" sz="1400" dirty="0" err="1">
                <a:latin typeface="Georgia" panose="02040502050405020303" pitchFamily="18" charset="0"/>
              </a:rPr>
              <a:t>verdere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verwerking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dirty="0" err="1">
                <a:latin typeface="Georgia" panose="02040502050405020303" pitchFamily="18" charset="0"/>
              </a:rPr>
              <a:t>resultaten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nodig</a:t>
            </a:r>
            <a:r>
              <a:rPr lang="en-US" sz="1400" dirty="0">
                <a:latin typeface="Georgia" panose="02040502050405020303" pitchFamily="18" charset="0"/>
              </a:rPr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DBC1A4B-4F82-CC5D-A8BE-EA78E6F5668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022109" y="12659813"/>
            <a:ext cx="2977633" cy="27499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1E0B1A2-16AB-4C4F-0E22-4EF67AB66E8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650513" y="12661039"/>
            <a:ext cx="2976306" cy="27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623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Lowie Debois</cp:lastModifiedBy>
  <cp:revision>97</cp:revision>
  <dcterms:created xsi:type="dcterms:W3CDTF">2024-02-27T20:23:46Z</dcterms:created>
  <dcterms:modified xsi:type="dcterms:W3CDTF">2024-03-05T10:47:32Z</dcterms:modified>
</cp:coreProperties>
</file>