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8794750" cy="12646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5438" y="-9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67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384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269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21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5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95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62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87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9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8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99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023DD7-A4E7-5D45-E028-ECF7BC01B235}"/>
              </a:ext>
            </a:extLst>
          </p:cNvPr>
          <p:cNvCxnSpPr>
            <a:cxnSpLocks/>
          </p:cNvCxnSpPr>
          <p:nvPr/>
        </p:nvCxnSpPr>
        <p:spPr>
          <a:xfrm>
            <a:off x="10724541" y="1770114"/>
            <a:ext cx="0" cy="19068388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25DE2-209F-71ED-665C-8B5163B97B85}"/>
              </a:ext>
            </a:extLst>
          </p:cNvPr>
          <p:cNvCxnSpPr>
            <a:cxnSpLocks/>
          </p:cNvCxnSpPr>
          <p:nvPr/>
        </p:nvCxnSpPr>
        <p:spPr>
          <a:xfrm>
            <a:off x="20011983" y="1770114"/>
            <a:ext cx="42296" cy="18988524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BD3EE6-7182-9645-AAC3-5472FE0101BF}"/>
              </a:ext>
            </a:extLst>
          </p:cNvPr>
          <p:cNvSpPr/>
          <p:nvPr/>
        </p:nvSpPr>
        <p:spPr>
          <a:xfrm>
            <a:off x="879232" y="20484474"/>
            <a:ext cx="28803600" cy="5451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CBEDDB7-2C15-6C8A-5E8B-BD4A0ABB88B2}"/>
              </a:ext>
            </a:extLst>
          </p:cNvPr>
          <p:cNvSpPr/>
          <p:nvPr/>
        </p:nvSpPr>
        <p:spPr>
          <a:xfrm>
            <a:off x="545672" y="352425"/>
            <a:ext cx="445110" cy="2054161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13C842B-F48C-DA2F-B56E-65B7585A43F0}"/>
              </a:ext>
            </a:extLst>
          </p:cNvPr>
          <p:cNvSpPr/>
          <p:nvPr/>
        </p:nvSpPr>
        <p:spPr>
          <a:xfrm>
            <a:off x="28883812" y="20219341"/>
            <a:ext cx="978692" cy="10785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8BA919E-417D-301E-1F7D-3BD123DC84F2}"/>
              </a:ext>
            </a:extLst>
          </p:cNvPr>
          <p:cNvSpPr/>
          <p:nvPr/>
        </p:nvSpPr>
        <p:spPr>
          <a:xfrm rot="16200000">
            <a:off x="293442" y="111263"/>
            <a:ext cx="949569" cy="104649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829AC-D7F8-0F50-DF29-7CF3C80A4DED}"/>
              </a:ext>
            </a:extLst>
          </p:cNvPr>
          <p:cNvSpPr/>
          <p:nvPr/>
        </p:nvSpPr>
        <p:spPr>
          <a:xfrm>
            <a:off x="6269158" y="159726"/>
            <a:ext cx="179890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Tensor Time Series Clustering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EFA75D-B60E-B008-C7E0-458DAE9A17F2}"/>
              </a:ext>
            </a:extLst>
          </p:cNvPr>
          <p:cNvSpPr/>
          <p:nvPr/>
        </p:nvSpPr>
        <p:spPr>
          <a:xfrm>
            <a:off x="879232" y="9089841"/>
            <a:ext cx="29429612" cy="3174373"/>
          </a:xfrm>
          <a:custGeom>
            <a:avLst/>
            <a:gdLst>
              <a:gd name="connsiteX0" fmla="*/ 0 w 15368954"/>
              <a:gd name="connsiteY0" fmla="*/ 0 h 4466492"/>
              <a:gd name="connsiteX1" fmla="*/ 7315200 w 15368954"/>
              <a:gd name="connsiteY1" fmla="*/ 386861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15368954"/>
              <a:gd name="connsiteY0" fmla="*/ 0 h 4466492"/>
              <a:gd name="connsiteX1" fmla="*/ 2936631 w 15368954"/>
              <a:gd name="connsiteY1" fmla="*/ 3059723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24583292"/>
              <a:gd name="connsiteY0" fmla="*/ 2162908 h 2162908"/>
              <a:gd name="connsiteX1" fmla="*/ 12150969 w 24583292"/>
              <a:gd name="connsiteY1" fmla="*/ 0 h 2162908"/>
              <a:gd name="connsiteX2" fmla="*/ 19360661 w 24583292"/>
              <a:gd name="connsiteY2" fmla="*/ 931984 h 2162908"/>
              <a:gd name="connsiteX3" fmla="*/ 23686477 w 24583292"/>
              <a:gd name="connsiteY3" fmla="*/ 1406769 h 2162908"/>
              <a:gd name="connsiteX4" fmla="*/ 24583292 w 24583292"/>
              <a:gd name="connsiteY4" fmla="*/ 70338 h 2162908"/>
              <a:gd name="connsiteX0" fmla="*/ 0 w 24583292"/>
              <a:gd name="connsiteY0" fmla="*/ 2092570 h 2092570"/>
              <a:gd name="connsiteX1" fmla="*/ 8704385 w 24583292"/>
              <a:gd name="connsiteY1" fmla="*/ 545124 h 2092570"/>
              <a:gd name="connsiteX2" fmla="*/ 19360661 w 24583292"/>
              <a:gd name="connsiteY2" fmla="*/ 861646 h 2092570"/>
              <a:gd name="connsiteX3" fmla="*/ 23686477 w 24583292"/>
              <a:gd name="connsiteY3" fmla="*/ 1336431 h 2092570"/>
              <a:gd name="connsiteX4" fmla="*/ 24583292 w 24583292"/>
              <a:gd name="connsiteY4" fmla="*/ 0 h 2092570"/>
              <a:gd name="connsiteX0" fmla="*/ 0 w 24583292"/>
              <a:gd name="connsiteY0" fmla="*/ 2092570 h 3481753"/>
              <a:gd name="connsiteX1" fmla="*/ 8704385 w 24583292"/>
              <a:gd name="connsiteY1" fmla="*/ 545124 h 3481753"/>
              <a:gd name="connsiteX2" fmla="*/ 19167230 w 24583292"/>
              <a:gd name="connsiteY2" fmla="*/ 3481753 h 3481753"/>
              <a:gd name="connsiteX3" fmla="*/ 23686477 w 24583292"/>
              <a:gd name="connsiteY3" fmla="*/ 1336431 h 3481753"/>
              <a:gd name="connsiteX4" fmla="*/ 24583292 w 24583292"/>
              <a:gd name="connsiteY4" fmla="*/ 0 h 3481753"/>
              <a:gd name="connsiteX0" fmla="*/ 0 w 27133061"/>
              <a:gd name="connsiteY0" fmla="*/ 1547446 h 2936629"/>
              <a:gd name="connsiteX1" fmla="*/ 8704385 w 27133061"/>
              <a:gd name="connsiteY1" fmla="*/ 0 h 2936629"/>
              <a:gd name="connsiteX2" fmla="*/ 19167230 w 27133061"/>
              <a:gd name="connsiteY2" fmla="*/ 2936629 h 2936629"/>
              <a:gd name="connsiteX3" fmla="*/ 23686477 w 27133061"/>
              <a:gd name="connsiteY3" fmla="*/ 791307 h 2936629"/>
              <a:gd name="connsiteX4" fmla="*/ 27133061 w 27133061"/>
              <a:gd name="connsiteY4" fmla="*/ 193430 h 2936629"/>
              <a:gd name="connsiteX0" fmla="*/ 0 w 23686477"/>
              <a:gd name="connsiteY0" fmla="*/ 1547446 h 2936629"/>
              <a:gd name="connsiteX1" fmla="*/ 8704385 w 23686477"/>
              <a:gd name="connsiteY1" fmla="*/ 0 h 2936629"/>
              <a:gd name="connsiteX2" fmla="*/ 19167230 w 23686477"/>
              <a:gd name="connsiteY2" fmla="*/ 2936629 h 2936629"/>
              <a:gd name="connsiteX3" fmla="*/ 23686477 w 23686477"/>
              <a:gd name="connsiteY3" fmla="*/ 791307 h 2936629"/>
              <a:gd name="connsiteX0" fmla="*/ 0 w 27783692"/>
              <a:gd name="connsiteY0" fmla="*/ 1547446 h 2936629"/>
              <a:gd name="connsiteX1" fmla="*/ 8704385 w 27783692"/>
              <a:gd name="connsiteY1" fmla="*/ 0 h 2936629"/>
              <a:gd name="connsiteX2" fmla="*/ 19167230 w 27783692"/>
              <a:gd name="connsiteY2" fmla="*/ 2936629 h 2936629"/>
              <a:gd name="connsiteX3" fmla="*/ 27783692 w 27783692"/>
              <a:gd name="connsiteY3" fmla="*/ 439615 h 2936629"/>
              <a:gd name="connsiteX0" fmla="*/ 0 w 29283308"/>
              <a:gd name="connsiteY0" fmla="*/ 1547446 h 2936629"/>
              <a:gd name="connsiteX1" fmla="*/ 8704385 w 29283308"/>
              <a:gd name="connsiteY1" fmla="*/ 0 h 2936629"/>
              <a:gd name="connsiteX2" fmla="*/ 19167230 w 29283308"/>
              <a:gd name="connsiteY2" fmla="*/ 2936629 h 2936629"/>
              <a:gd name="connsiteX3" fmla="*/ 29283308 w 29283308"/>
              <a:gd name="connsiteY3" fmla="*/ 512767 h 2936629"/>
              <a:gd name="connsiteX0" fmla="*/ 0 w 29063852"/>
              <a:gd name="connsiteY0" fmla="*/ 1547446 h 2936629"/>
              <a:gd name="connsiteX1" fmla="*/ 8704385 w 29063852"/>
              <a:gd name="connsiteY1" fmla="*/ 0 h 2936629"/>
              <a:gd name="connsiteX2" fmla="*/ 19167230 w 29063852"/>
              <a:gd name="connsiteY2" fmla="*/ 2936629 h 2936629"/>
              <a:gd name="connsiteX3" fmla="*/ 29063852 w 29063852"/>
              <a:gd name="connsiteY3" fmla="*/ 732223 h 2936629"/>
              <a:gd name="connsiteX0" fmla="*/ 0 w 29063852"/>
              <a:gd name="connsiteY0" fmla="*/ 1547446 h 2954917"/>
              <a:gd name="connsiteX1" fmla="*/ 8704385 w 29063852"/>
              <a:gd name="connsiteY1" fmla="*/ 0 h 2954917"/>
              <a:gd name="connsiteX2" fmla="*/ 19039214 w 29063852"/>
              <a:gd name="connsiteY2" fmla="*/ 2954917 h 2954917"/>
              <a:gd name="connsiteX3" fmla="*/ 29063852 w 29063852"/>
              <a:gd name="connsiteY3" fmla="*/ 732223 h 2954917"/>
              <a:gd name="connsiteX0" fmla="*/ 0 w 29063852"/>
              <a:gd name="connsiteY0" fmla="*/ 1602310 h 3009781"/>
              <a:gd name="connsiteX1" fmla="*/ 9673649 w 29063852"/>
              <a:gd name="connsiteY1" fmla="*/ 0 h 3009781"/>
              <a:gd name="connsiteX2" fmla="*/ 19039214 w 29063852"/>
              <a:gd name="connsiteY2" fmla="*/ 3009781 h 3009781"/>
              <a:gd name="connsiteX3" fmla="*/ 29063852 w 29063852"/>
              <a:gd name="connsiteY3" fmla="*/ 787087 h 3009781"/>
              <a:gd name="connsiteX0" fmla="*/ 0 w 29063852"/>
              <a:gd name="connsiteY0" fmla="*/ 1602310 h 3247525"/>
              <a:gd name="connsiteX1" fmla="*/ 9673649 w 29063852"/>
              <a:gd name="connsiteY1" fmla="*/ 0 h 3247525"/>
              <a:gd name="connsiteX2" fmla="*/ 19057502 w 29063852"/>
              <a:gd name="connsiteY2" fmla="*/ 3247525 h 3247525"/>
              <a:gd name="connsiteX3" fmla="*/ 29063852 w 29063852"/>
              <a:gd name="connsiteY3" fmla="*/ 787087 h 3247525"/>
              <a:gd name="connsiteX0" fmla="*/ 0 w 29429612"/>
              <a:gd name="connsiteY0" fmla="*/ 1602310 h 3247525"/>
              <a:gd name="connsiteX1" fmla="*/ 9673649 w 29429612"/>
              <a:gd name="connsiteY1" fmla="*/ 0 h 3247525"/>
              <a:gd name="connsiteX2" fmla="*/ 19057502 w 29429612"/>
              <a:gd name="connsiteY2" fmla="*/ 3247525 h 3247525"/>
              <a:gd name="connsiteX3" fmla="*/ 29429612 w 29429612"/>
              <a:gd name="connsiteY3" fmla="*/ 677359 h 3247525"/>
              <a:gd name="connsiteX0" fmla="*/ 0 w 29429612"/>
              <a:gd name="connsiteY0" fmla="*/ 1584022 h 3229237"/>
              <a:gd name="connsiteX1" fmla="*/ 9856529 w 29429612"/>
              <a:gd name="connsiteY1" fmla="*/ 0 h 3229237"/>
              <a:gd name="connsiteX2" fmla="*/ 19057502 w 29429612"/>
              <a:gd name="connsiteY2" fmla="*/ 3229237 h 3229237"/>
              <a:gd name="connsiteX3" fmla="*/ 29429612 w 29429612"/>
              <a:gd name="connsiteY3" fmla="*/ 659071 h 3229237"/>
              <a:gd name="connsiteX0" fmla="*/ 0 w 29429612"/>
              <a:gd name="connsiteY0" fmla="*/ 1584022 h 3174373"/>
              <a:gd name="connsiteX1" fmla="*/ 9856529 w 29429612"/>
              <a:gd name="connsiteY1" fmla="*/ 0 h 3174373"/>
              <a:gd name="connsiteX2" fmla="*/ 19148942 w 29429612"/>
              <a:gd name="connsiteY2" fmla="*/ 3174373 h 3174373"/>
              <a:gd name="connsiteX3" fmla="*/ 29429612 w 29429612"/>
              <a:gd name="connsiteY3" fmla="*/ 659071 h 31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9612" h="3174373">
                <a:moveTo>
                  <a:pt x="0" y="1584022"/>
                </a:moveTo>
                <a:lnTo>
                  <a:pt x="9856529" y="0"/>
                </a:lnTo>
                <a:lnTo>
                  <a:pt x="19148942" y="3174373"/>
                </a:lnTo>
                <a:lnTo>
                  <a:pt x="29429612" y="659071"/>
                </a:lnTo>
              </a:path>
            </a:pathLst>
          </a:custGeom>
          <a:ln w="1905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D8AEB2-F35E-BEF5-5246-33ADCD096A51}"/>
              </a:ext>
            </a:extLst>
          </p:cNvPr>
          <p:cNvSpPr/>
          <p:nvPr/>
        </p:nvSpPr>
        <p:spPr>
          <a:xfrm>
            <a:off x="19691852" y="11904375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8DD74E-A1F8-EECB-17CE-526D5A8F1AA0}"/>
              </a:ext>
            </a:extLst>
          </p:cNvPr>
          <p:cNvSpPr/>
          <p:nvPr/>
        </p:nvSpPr>
        <p:spPr>
          <a:xfrm>
            <a:off x="29641829" y="949781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A2B981-7D66-2EF9-1E57-E0C341ACC9C1}"/>
              </a:ext>
            </a:extLst>
          </p:cNvPr>
          <p:cNvSpPr/>
          <p:nvPr/>
        </p:nvSpPr>
        <p:spPr>
          <a:xfrm>
            <a:off x="10383261" y="882004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88E27-9828-8CC9-E2FD-7316F16E5299}"/>
              </a:ext>
            </a:extLst>
          </p:cNvPr>
          <p:cNvSpPr txBox="1"/>
          <p:nvPr/>
        </p:nvSpPr>
        <p:spPr>
          <a:xfrm>
            <a:off x="1136991" y="1878933"/>
            <a:ext cx="9267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De 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AF18F-DF77-26C7-8BFF-F6130FEFE2A1}"/>
              </a:ext>
            </a:extLst>
          </p:cNvPr>
          <p:cNvSpPr txBox="1"/>
          <p:nvPr/>
        </p:nvSpPr>
        <p:spPr>
          <a:xfrm>
            <a:off x="1136991" y="2736366"/>
            <a:ext cx="92674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AMIE: </a:t>
            </a:r>
            <a:r>
              <a:rPr lang="en-US" sz="2400" dirty="0">
                <a:latin typeface="Georgia" panose="02040502050405020303" pitchFamily="18" charset="0"/>
              </a:rPr>
              <a:t>Automatic Monitoring of Indoor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Metingen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lichaamsgewichtoefeningen</a:t>
            </a:r>
            <a:endParaRPr lang="en-US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Squats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Forward lunges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Side lunges</a:t>
            </a:r>
          </a:p>
          <a:p>
            <a:pPr lvl="2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Tijdsreeksen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datapunten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Posities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uitvoering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gemeten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doorheen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tijd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A2DFB-DB36-0821-67F1-08FA0FD00E40}"/>
              </a:ext>
            </a:extLst>
          </p:cNvPr>
          <p:cNvSpPr txBox="1"/>
          <p:nvPr/>
        </p:nvSpPr>
        <p:spPr>
          <a:xfrm>
            <a:off x="11044673" y="1878933"/>
            <a:ext cx="864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Georgia" panose="02040502050405020303" pitchFamily="18" charset="0"/>
              </a:rPr>
              <a:t>Benadering</a:t>
            </a:r>
            <a:r>
              <a:rPr lang="en-US" sz="4000" b="1" dirty="0">
                <a:latin typeface="Georgia" panose="02040502050405020303" pitchFamily="18" charset="0"/>
              </a:rPr>
              <a:t> van </a:t>
            </a:r>
            <a:r>
              <a:rPr lang="en-US" sz="4000" b="1" dirty="0" err="1">
                <a:latin typeface="Georgia" panose="02040502050405020303" pitchFamily="18" charset="0"/>
              </a:rPr>
              <a:t>een</a:t>
            </a:r>
            <a:r>
              <a:rPr lang="en-US" sz="4000" b="1" dirty="0">
                <a:latin typeface="Georgia" panose="02040502050405020303" pitchFamily="18" charset="0"/>
              </a:rPr>
              <a:t> Tensor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79529E-A01B-E557-3652-3FEF79C034B9}"/>
              </a:ext>
            </a:extLst>
          </p:cNvPr>
          <p:cNvSpPr txBox="1"/>
          <p:nvPr/>
        </p:nvSpPr>
        <p:spPr>
          <a:xfrm>
            <a:off x="1136989" y="6979534"/>
            <a:ext cx="92674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Datapunten</a:t>
            </a:r>
            <a:r>
              <a:rPr lang="en-US" sz="2400" b="1" dirty="0"/>
              <a:t> </a:t>
            </a:r>
            <a:r>
              <a:rPr lang="en-US" sz="2400" b="1" dirty="0" err="1"/>
              <a:t>vergelijken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Dynamic Time Warping (DTW): </a:t>
            </a:r>
            <a:r>
              <a:rPr lang="en-US" dirty="0" err="1"/>
              <a:t>berekent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tijdsreeksen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Gelijkaardige</a:t>
            </a:r>
            <a:r>
              <a:rPr lang="en-US" dirty="0"/>
              <a:t> data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afstand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err="1"/>
              <a:t>tijd</a:t>
            </a:r>
            <a:endParaRPr lang="en-US" dirty="0"/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Afstandstensor</a:t>
            </a:r>
            <a:r>
              <a:rPr lang="en-US" b="1" dirty="0"/>
              <a:t>: </a:t>
            </a:r>
            <a:r>
              <a:rPr lang="en-US" dirty="0"/>
              <a:t>elk element is </a:t>
            </a:r>
            <a:r>
              <a:rPr lang="en-US" dirty="0" err="1"/>
              <a:t>een</a:t>
            </a:r>
            <a:r>
              <a:rPr lang="en-US" dirty="0"/>
              <a:t> DTW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datapunten</a:t>
            </a:r>
            <a:endParaRPr lang="en-US" dirty="0"/>
          </a:p>
          <a:p>
            <a:pPr lvl="2"/>
            <a:r>
              <a:rPr lang="en-US" dirty="0">
                <a:latin typeface="Georgia Pro Cond Semibold" panose="02040706050405020303" pitchFamily="18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kostelijk</a:t>
            </a:r>
            <a:r>
              <a:rPr lang="en-US" dirty="0"/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4FFE23-505A-CB79-8AD4-5A2C2CB88FD7}"/>
              </a:ext>
            </a:extLst>
          </p:cNvPr>
          <p:cNvSpPr txBox="1"/>
          <p:nvPr/>
        </p:nvSpPr>
        <p:spPr>
          <a:xfrm>
            <a:off x="11044671" y="2750657"/>
            <a:ext cx="864717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Candecomp</a:t>
            </a:r>
            <a:r>
              <a:rPr lang="en-US" sz="2400" b="1" dirty="0">
                <a:latin typeface="Georgia" panose="02040502050405020303" pitchFamily="18" charset="0"/>
              </a:rPr>
              <a:t>/</a:t>
            </a:r>
            <a:r>
              <a:rPr lang="en-US" sz="2400" b="1" dirty="0" err="1">
                <a:latin typeface="Georgia" panose="02040502050405020303" pitchFamily="18" charset="0"/>
              </a:rPr>
              <a:t>Parafac</a:t>
            </a:r>
            <a:r>
              <a:rPr lang="en-US" sz="2400" b="1" dirty="0">
                <a:latin typeface="Georgia" panose="02040502050405020303" pitchFamily="18" charset="0"/>
              </a:rPr>
              <a:t> (CP)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Alternating Least Squares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</a:t>
            </a:r>
            <a:r>
              <a:rPr lang="en-US" dirty="0" err="1">
                <a:latin typeface="Georgia" panose="02040502050405020303" pitchFamily="18" charset="0"/>
              </a:rPr>
              <a:t>volledige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=&gt; </a:t>
            </a: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Adaptive Cross Approximation for Tensors (ACA-T)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matrices/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Adaptief</a:t>
            </a:r>
            <a:r>
              <a:rPr lang="en-US" b="1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Gericht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in Tensor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‘Klein’ </a:t>
            </a:r>
            <a:r>
              <a:rPr lang="en-US" dirty="0" err="1">
                <a:latin typeface="Georgia" panose="02040502050405020303" pitchFamily="18" charset="0"/>
              </a:rPr>
              <a:t>deel</a:t>
            </a:r>
            <a:r>
              <a:rPr lang="en-US" dirty="0">
                <a:latin typeface="Georgia" panose="02040502050405020303" pitchFamily="18" charset="0"/>
              </a:rPr>
              <a:t> van de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Matrix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(Matrix ACA-T):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 err="1">
                <a:latin typeface="Georgia" panose="02040502050405020303" pitchFamily="18" charset="0"/>
              </a:rPr>
              <a:t>Vectoren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(Vector ACA-T type 1):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Hogere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relatieve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fout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D2B65FD-5A6C-7016-26C2-E6583202A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06245" y="8343634"/>
            <a:ext cx="6737272" cy="124318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C7E9D9A-2061-516E-39CD-A50D0B087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06245" y="6365849"/>
            <a:ext cx="6737272" cy="12735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07686A5-126C-F470-C370-2A29BDBB9710}"/>
              </a:ext>
            </a:extLst>
          </p:cNvPr>
          <p:cNvSpPr txBox="1"/>
          <p:nvPr/>
        </p:nvSpPr>
        <p:spPr>
          <a:xfrm>
            <a:off x="1135319" y="11964305"/>
            <a:ext cx="926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Doel van het </a:t>
            </a:r>
            <a:r>
              <a:rPr lang="en-US" sz="4000" b="1" dirty="0" err="1">
                <a:latin typeface="Georgia" panose="02040502050405020303" pitchFamily="18" charset="0"/>
              </a:rPr>
              <a:t>Onderzoek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586E3B-CA9C-5C25-FDA9-01BE1C991847}"/>
              </a:ext>
            </a:extLst>
          </p:cNvPr>
          <p:cNvSpPr txBox="1"/>
          <p:nvPr/>
        </p:nvSpPr>
        <p:spPr>
          <a:xfrm>
            <a:off x="1341554" y="12659813"/>
            <a:ext cx="926740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Tijdsreeksen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clusteren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Tensor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CP </a:t>
            </a:r>
            <a:r>
              <a:rPr lang="en-US" i="1" dirty="0" err="1">
                <a:latin typeface="Georgia" panose="02040502050405020303" pitchFamily="18" charset="0"/>
              </a:rPr>
              <a:t>decompositie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r>
              <a:rPr lang="en-US" i="1" dirty="0" err="1">
                <a:latin typeface="Georgia" panose="02040502050405020303" pitchFamily="18" charset="0"/>
              </a:rPr>
              <a:t>benadert</a:t>
            </a:r>
            <a:r>
              <a:rPr lang="en-US" i="1" dirty="0">
                <a:latin typeface="Georgia" panose="02040502050405020303" pitchFamily="18" charset="0"/>
              </a:rPr>
              <a:t> tensor </a:t>
            </a:r>
            <a:r>
              <a:rPr lang="en-US" i="1" dirty="0" err="1">
                <a:latin typeface="Georgia" panose="02040502050405020303" pitchFamily="18" charset="0"/>
              </a:rPr>
              <a:t>zeer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goed</a:t>
            </a:r>
            <a:endParaRPr lang="en-US" i="1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 err="1">
                <a:latin typeface="Georgia" panose="02040502050405020303" pitchFamily="18" charset="0"/>
              </a:rPr>
              <a:t>Adaptieve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methodes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r>
              <a:rPr lang="en-US" i="1" dirty="0" err="1">
                <a:latin typeface="Georgia" panose="02040502050405020303" pitchFamily="18" charset="0"/>
              </a:rPr>
              <a:t>steunen</a:t>
            </a:r>
            <a:r>
              <a:rPr lang="en-US" i="1" dirty="0">
                <a:latin typeface="Georgia" panose="02040502050405020303" pitchFamily="18" charset="0"/>
              </a:rPr>
              <a:t> op het ACA </a:t>
            </a:r>
            <a:r>
              <a:rPr lang="en-US" i="1" dirty="0" err="1">
                <a:latin typeface="Georgia" panose="02040502050405020303" pitchFamily="18" charset="0"/>
              </a:rPr>
              <a:t>algoritme</a:t>
            </a:r>
            <a:endParaRPr lang="en-US" i="1" dirty="0">
              <a:latin typeface="Georgia" panose="02040502050405020303" pitchFamily="18" charset="0"/>
            </a:endParaRPr>
          </a:p>
          <a:p>
            <a:pPr marL="1257300" lvl="2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 err="1">
                <a:latin typeface="Georgia" panose="02040502050405020303" pitchFamily="18" charset="0"/>
              </a:rPr>
              <a:t>Rijen</a:t>
            </a:r>
            <a:r>
              <a:rPr lang="en-US" dirty="0">
                <a:latin typeface="Georgia" panose="02040502050405020303" pitchFamily="18" charset="0"/>
              </a:rPr>
              <a:t>/</a:t>
            </a:r>
            <a:r>
              <a:rPr lang="en-US" dirty="0" err="1">
                <a:latin typeface="Georgia" panose="02040502050405020303" pitchFamily="18" charset="0"/>
              </a:rPr>
              <a:t>kolommen</a:t>
            </a:r>
            <a:r>
              <a:rPr lang="en-US" dirty="0">
                <a:latin typeface="Georgia" panose="02040502050405020303" pitchFamily="18" charset="0"/>
              </a:rPr>
              <a:t>/tubes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Dimensie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bepaald</a:t>
            </a:r>
            <a:r>
              <a:rPr lang="en-US" i="1" dirty="0">
                <a:latin typeface="Georgia" panose="02040502050405020303" pitchFamily="18" charset="0"/>
              </a:rPr>
              <a:t> wat we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endParaRPr lang="en-US" i="1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Bij</a:t>
            </a:r>
            <a:r>
              <a:rPr lang="en-US" i="1" dirty="0">
                <a:latin typeface="Georgia" panose="02040502050405020303" pitchFamily="18" charset="0"/>
              </a:rPr>
              <a:t> AMIE-dataset: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r>
              <a:rPr lang="en-US" i="1" dirty="0">
                <a:latin typeface="Georgia" panose="02040502050405020303" pitchFamily="18" charset="0"/>
              </a:rPr>
              <a:t> op </a:t>
            </a:r>
            <a:r>
              <a:rPr lang="en-US" i="1" dirty="0" err="1">
                <a:latin typeface="Georgia" panose="02040502050405020303" pitchFamily="18" charset="0"/>
              </a:rPr>
              <a:t>sensoren</a:t>
            </a:r>
            <a:r>
              <a:rPr lang="en-US" i="1" dirty="0">
                <a:latin typeface="Georgia" panose="02040502050405020303" pitchFamily="18" charset="0"/>
              </a:rPr>
              <a:t> of </a:t>
            </a:r>
            <a:r>
              <a:rPr lang="en-US" i="1" dirty="0" err="1">
                <a:latin typeface="Georgia" panose="02040502050405020303" pitchFamily="18" charset="0"/>
              </a:rPr>
              <a:t>personen</a:t>
            </a:r>
            <a:endParaRPr lang="en-US" i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K-means clustering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gebruiken</a:t>
            </a:r>
            <a:r>
              <a:rPr lang="en-US" dirty="0">
                <a:latin typeface="Georgia" panose="02040502050405020303" pitchFamily="18" charset="0"/>
              </a:rPr>
              <a:t> met </a:t>
            </a:r>
            <a:r>
              <a:rPr lang="en-US" dirty="0" err="1">
                <a:latin typeface="Georgia" panose="02040502050405020303" pitchFamily="18" charset="0"/>
              </a:rPr>
              <a:t>deze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44936A-AD09-DE4A-FBF9-318BDDECABE5}"/>
              </a:ext>
            </a:extLst>
          </p:cNvPr>
          <p:cNvSpPr txBox="1"/>
          <p:nvPr/>
        </p:nvSpPr>
        <p:spPr>
          <a:xfrm>
            <a:off x="11044671" y="11964305"/>
            <a:ext cx="8626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Ons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Onderzoek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75DB09-6AF4-82C6-88D4-F53E1A59037D}"/>
              </a:ext>
            </a:extLst>
          </p:cNvPr>
          <p:cNvSpPr txBox="1"/>
          <p:nvPr/>
        </p:nvSpPr>
        <p:spPr>
          <a:xfrm>
            <a:off x="20374410" y="1862042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Resultaten</a:t>
            </a: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: Tensor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benadering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CA3CEC-4554-0E00-C2A9-A963A0190011}"/>
              </a:ext>
            </a:extLst>
          </p:cNvPr>
          <p:cNvSpPr txBox="1"/>
          <p:nvPr/>
        </p:nvSpPr>
        <p:spPr>
          <a:xfrm>
            <a:off x="20376091" y="11796380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Resultaten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: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Clusteren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2F656B-EE18-FE4D-BD0A-B7AB0C4F8997}"/>
              </a:ext>
            </a:extLst>
          </p:cNvPr>
          <p:cNvSpPr txBox="1"/>
          <p:nvPr/>
        </p:nvSpPr>
        <p:spPr>
          <a:xfrm>
            <a:off x="11070397" y="12719860"/>
            <a:ext cx="8750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Hypothese</a:t>
            </a:r>
            <a:r>
              <a:rPr lang="en-US" sz="2400" b="1" dirty="0">
                <a:latin typeface="Georgia" panose="02040502050405020303" pitchFamily="18" charset="0"/>
              </a:rPr>
              <a:t>: 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zal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voor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kleinere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relatieve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fout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zorgen</a:t>
            </a:r>
            <a:r>
              <a:rPr lang="en-US" sz="2400" b="1" dirty="0">
                <a:latin typeface="Georgia" panose="02040502050405020303" pitchFamily="18" charset="0"/>
              </a:rPr>
              <a:t> maar het </a:t>
            </a:r>
            <a:r>
              <a:rPr lang="en-US" sz="2400" b="1" dirty="0" err="1">
                <a:latin typeface="Georgia" panose="02040502050405020303" pitchFamily="18" charset="0"/>
              </a:rPr>
              <a:t>aantal</a:t>
            </a:r>
            <a:r>
              <a:rPr lang="en-US" sz="2400" b="1" dirty="0">
                <a:latin typeface="Georgia" panose="02040502050405020303" pitchFamily="18" charset="0"/>
              </a:rPr>
              <a:t> 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. 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5B837F-E0CE-51C2-33A6-7CA95146F82C}"/>
              </a:ext>
            </a:extLst>
          </p:cNvPr>
          <p:cNvSpPr txBox="1"/>
          <p:nvPr/>
        </p:nvSpPr>
        <p:spPr>
          <a:xfrm>
            <a:off x="11083998" y="14141382"/>
            <a:ext cx="8522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Starten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vanuit</a:t>
            </a:r>
            <a:r>
              <a:rPr lang="en-US" dirty="0">
                <a:latin typeface="Georgia" panose="02040502050405020303" pitchFamily="18" charset="0"/>
              </a:rPr>
              <a:t> de matrix </a:t>
            </a:r>
            <a:r>
              <a:rPr lang="en-US" dirty="0" err="1">
                <a:latin typeface="Georgia" panose="02040502050405020303" pitchFamily="18" charset="0"/>
              </a:rPr>
              <a:t>methode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matrix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opnieuw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benaderen</a:t>
            </a:r>
            <a:r>
              <a:rPr lang="en-US" dirty="0">
                <a:latin typeface="Georgia" panose="02040502050405020303" pitchFamily="18" charset="0"/>
              </a:rPr>
              <a:t> met ACA</a:t>
            </a:r>
          </a:p>
          <a:p>
            <a:pPr lvl="2"/>
            <a:r>
              <a:rPr lang="en-US" i="1" dirty="0">
                <a:latin typeface="Georgia" panose="02040502050405020303" pitchFamily="18" charset="0"/>
              </a:rPr>
              <a:t>→ </a:t>
            </a:r>
            <a:r>
              <a:rPr lang="en-US" dirty="0" err="1">
                <a:latin typeface="Georgia" panose="02040502050405020303" pitchFamily="18" charset="0"/>
              </a:rPr>
              <a:t>notatie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i="1" dirty="0">
                <a:latin typeface="Georgia" panose="02040502050405020303" pitchFamily="18" charset="0"/>
              </a:rPr>
              <a:t>type k </a:t>
            </a:r>
            <a:r>
              <a:rPr lang="en-US" dirty="0">
                <a:latin typeface="Georgia" panose="02040502050405020303" pitchFamily="18" charset="0"/>
              </a:rPr>
              <a:t>= er </a:t>
            </a:r>
            <a:r>
              <a:rPr lang="en-US" dirty="0" err="1">
                <a:latin typeface="Georgia" panose="02040502050405020303" pitchFamily="18" charset="0"/>
              </a:rPr>
              <a:t>zijn</a:t>
            </a:r>
            <a:r>
              <a:rPr lang="en-US" dirty="0">
                <a:latin typeface="Georgia" panose="02040502050405020303" pitchFamily="18" charset="0"/>
              </a:rPr>
              <a:t> k termen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matrix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lvl="2"/>
            <a:endParaRPr lang="en-US" i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bevat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Tube: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vector mode-3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Matrix-</a:t>
            </a:r>
            <a:r>
              <a:rPr lang="en-US" b="1" dirty="0" err="1">
                <a:latin typeface="Georgia" panose="02040502050405020303" pitchFamily="18" charset="0"/>
              </a:rPr>
              <a:t>decompositie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som</a:t>
            </a:r>
            <a:r>
              <a:rPr lang="en-US" dirty="0">
                <a:latin typeface="Georgia" panose="02040502050405020303" pitchFamily="18" charset="0"/>
              </a:rPr>
              <a:t> van termen met 2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mode-1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2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06542D-2BDC-5383-2D50-A3F8EF8CF9B7}"/>
              </a:ext>
            </a:extLst>
          </p:cNvPr>
          <p:cNvCxnSpPr>
            <a:cxnSpLocks/>
          </p:cNvCxnSpPr>
          <p:nvPr/>
        </p:nvCxnSpPr>
        <p:spPr>
          <a:xfrm flipH="1">
            <a:off x="4078139" y="16689294"/>
            <a:ext cx="1030005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916ADF-3043-CCEA-032C-0C884785428B}"/>
              </a:ext>
            </a:extLst>
          </p:cNvPr>
          <p:cNvSpPr txBox="1"/>
          <p:nvPr/>
        </p:nvSpPr>
        <p:spPr>
          <a:xfrm>
            <a:off x="3772959" y="16206801"/>
            <a:ext cx="340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Georgia" panose="02040502050405020303" pitchFamily="18" charset="0"/>
              </a:rPr>
              <a:t>decompositie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berekenen</a:t>
            </a:r>
            <a:endParaRPr lang="en-US" sz="2000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34E41-F537-1844-07D7-461F1C0E02EF}"/>
              </a:ext>
            </a:extLst>
          </p:cNvPr>
          <p:cNvCxnSpPr>
            <a:cxnSpLocks/>
          </p:cNvCxnSpPr>
          <p:nvPr/>
        </p:nvCxnSpPr>
        <p:spPr>
          <a:xfrm>
            <a:off x="5932315" y="16689294"/>
            <a:ext cx="1039591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B68A00-3805-2C4C-A5D0-14D6A3D224F6}"/>
              </a:ext>
            </a:extLst>
          </p:cNvPr>
          <p:cNvSpPr txBox="1"/>
          <p:nvPr/>
        </p:nvSpPr>
        <p:spPr>
          <a:xfrm>
            <a:off x="6489816" y="16823769"/>
            <a:ext cx="273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weinig</a:t>
            </a:r>
            <a:r>
              <a:rPr lang="en-US" sz="1600" i="1" dirty="0">
                <a:latin typeface="Georgia" panose="02040502050405020303" pitchFamily="18" charset="0"/>
              </a:rPr>
              <a:t> DTW </a:t>
            </a:r>
            <a:r>
              <a:rPr lang="en-US" sz="1600" i="1" dirty="0" err="1">
                <a:latin typeface="Georgia" panose="02040502050405020303" pitchFamily="18" charset="0"/>
              </a:rPr>
              <a:t>operaties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A8F40-EB2E-040D-4557-C5E5A39BDE88}"/>
              </a:ext>
            </a:extLst>
          </p:cNvPr>
          <p:cNvSpPr txBox="1"/>
          <p:nvPr/>
        </p:nvSpPr>
        <p:spPr>
          <a:xfrm>
            <a:off x="2264654" y="16823769"/>
            <a:ext cx="2291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kleine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relatieve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fout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B9BF5-115E-3A29-7D28-1EE7B0B2A116}"/>
              </a:ext>
            </a:extLst>
          </p:cNvPr>
          <p:cNvSpPr txBox="1"/>
          <p:nvPr/>
        </p:nvSpPr>
        <p:spPr>
          <a:xfrm>
            <a:off x="1918729" y="17478383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nauwkeurigheid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861A5-107C-135D-B25C-AE32099583C2}"/>
              </a:ext>
            </a:extLst>
          </p:cNvPr>
          <p:cNvSpPr txBox="1"/>
          <p:nvPr/>
        </p:nvSpPr>
        <p:spPr>
          <a:xfrm>
            <a:off x="6327619" y="17484204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snelheid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D40D1-EBC9-F65A-7B52-6EB153910D56}"/>
              </a:ext>
            </a:extLst>
          </p:cNvPr>
          <p:cNvSpPr txBox="1"/>
          <p:nvPr/>
        </p:nvSpPr>
        <p:spPr>
          <a:xfrm>
            <a:off x="1410015" y="18186073"/>
            <a:ext cx="91412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Adaptive Cross Approximation (ACA) </a:t>
            </a:r>
            <a:r>
              <a:rPr lang="en-US" sz="2400" b="1" dirty="0" err="1">
                <a:latin typeface="Georgia" panose="02040502050405020303" pitchFamily="18" charset="0"/>
              </a:rPr>
              <a:t>uitbreiden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matrices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Adaptive: </a:t>
            </a:r>
            <a:r>
              <a:rPr lang="en-US" dirty="0" err="1">
                <a:latin typeface="Georgia" panose="02040502050405020303" pitchFamily="18" charset="0"/>
              </a:rPr>
              <a:t>Focust</a:t>
            </a:r>
            <a:r>
              <a:rPr lang="en-US" dirty="0">
                <a:latin typeface="Georgia" panose="02040502050405020303" pitchFamily="18" charset="0"/>
              </a:rPr>
              <a:t> op </a:t>
            </a:r>
            <a:r>
              <a:rPr lang="en-US" dirty="0" err="1">
                <a:latin typeface="Georgia" panose="02040502050405020303" pitchFamily="18" charset="0"/>
              </a:rPr>
              <a:t>grootste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dus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belangrijkste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Cross: </a:t>
            </a:r>
            <a:r>
              <a:rPr lang="en-US" dirty="0" err="1">
                <a:latin typeface="Georgia" panose="02040502050405020303" pitchFamily="18" charset="0"/>
              </a:rPr>
              <a:t>Iteratief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rij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kolom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aan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toevoegen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Kleinere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niet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 Pro Cond Semibold" panose="020F0502020204030204" pitchFamily="18" charset="0"/>
              </a:rPr>
              <a:t>	</a:t>
            </a:r>
            <a:r>
              <a:rPr lang="en-US" i="1" dirty="0">
                <a:latin typeface="Georgia Pro Cond Semibold" panose="020F0502020204030204" pitchFamily="18" charset="0"/>
              </a:rPr>
              <a:t>→ </a:t>
            </a:r>
            <a:r>
              <a:rPr lang="en-US" i="1" dirty="0" err="1">
                <a:latin typeface="Georgia" panose="02040502050405020303" pitchFamily="18" charset="0"/>
              </a:rPr>
              <a:t>Ideaal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een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decompositie</a:t>
            </a:r>
            <a:r>
              <a:rPr lang="en-US" i="1" dirty="0">
                <a:latin typeface="Georgia" panose="02040502050405020303" pitchFamily="18" charset="0"/>
              </a:rPr>
              <a:t> van de </a:t>
            </a:r>
            <a:r>
              <a:rPr lang="en-US" i="1" dirty="0" err="1">
                <a:latin typeface="Georgia" panose="02040502050405020303" pitchFamily="18" charset="0"/>
              </a:rPr>
              <a:t>afstandstensor</a:t>
            </a:r>
            <a:endParaRPr lang="en-US" i="1" dirty="0">
              <a:latin typeface="Georgia" panose="02040502050405020303" pitchFamily="18" charset="0"/>
            </a:endParaRPr>
          </a:p>
          <a:p>
            <a:pPr lvl="3"/>
            <a:r>
              <a:rPr lang="en-US" i="1" dirty="0">
                <a:latin typeface="Georgia" panose="02040502050405020303" pitchFamily="18" charset="0"/>
              </a:rPr>
              <a:t>→ ACA </a:t>
            </a:r>
            <a:r>
              <a:rPr lang="en-US" i="1" dirty="0" err="1">
                <a:latin typeface="Georgia" panose="02040502050405020303" pitchFamily="18" charset="0"/>
              </a:rPr>
              <a:t>methodes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tensoren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ontwikkelen</a:t>
            </a:r>
            <a:endParaRPr lang="en-US" i="1" dirty="0">
              <a:latin typeface="Georgia" panose="02040502050405020303" pitchFamily="18" charset="0"/>
            </a:endParaRP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B0896A-49B8-FEC6-4019-CC8E7359EE23}"/>
              </a:ext>
            </a:extLst>
          </p:cNvPr>
          <p:cNvSpPr/>
          <p:nvPr/>
        </p:nvSpPr>
        <p:spPr>
          <a:xfrm>
            <a:off x="421540" y="10370177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8AF906F-A800-1982-0517-3C4CA95B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5216" y="16866707"/>
            <a:ext cx="7691041" cy="145379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3B6312-0013-18CB-429C-CAA3CC20B35C}"/>
              </a:ext>
            </a:extLst>
          </p:cNvPr>
          <p:cNvCxnSpPr>
            <a:cxnSpLocks/>
          </p:cNvCxnSpPr>
          <p:nvPr/>
        </p:nvCxnSpPr>
        <p:spPr>
          <a:xfrm flipH="1">
            <a:off x="12452016" y="18320501"/>
            <a:ext cx="1407795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42BBD8-A515-2CCD-65E0-572A50957918}"/>
              </a:ext>
            </a:extLst>
          </p:cNvPr>
          <p:cNvCxnSpPr>
            <a:cxnSpLocks/>
          </p:cNvCxnSpPr>
          <p:nvPr/>
        </p:nvCxnSpPr>
        <p:spPr>
          <a:xfrm>
            <a:off x="14659033" y="18320501"/>
            <a:ext cx="1877303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33CE5B6-6832-8A39-2B6E-23984CEBF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44723" y="18898475"/>
            <a:ext cx="4310613" cy="103159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66C13C7-AF0F-5AF0-D239-DD4089AF54B7}"/>
              </a:ext>
            </a:extLst>
          </p:cNvPr>
          <p:cNvSpPr txBox="1"/>
          <p:nvPr/>
        </p:nvSpPr>
        <p:spPr>
          <a:xfrm>
            <a:off x="13985502" y="19889033"/>
            <a:ext cx="82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eorgia" panose="02040502050405020303" pitchFamily="18" charset="0"/>
              </a:rPr>
              <a:t>k </a:t>
            </a:r>
            <a:r>
              <a:rPr lang="en-US" sz="1600" i="1" dirty="0" err="1">
                <a:latin typeface="Georgia" panose="02040502050405020303" pitchFamily="18" charset="0"/>
              </a:rPr>
              <a:t>keer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7DA28-DEDD-F992-B1AA-FFEF82E5FC55}"/>
              </a:ext>
            </a:extLst>
          </p:cNvPr>
          <p:cNvSpPr txBox="1"/>
          <p:nvPr/>
        </p:nvSpPr>
        <p:spPr>
          <a:xfrm>
            <a:off x="20171690" y="19478659"/>
            <a:ext cx="1001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 err="1">
                <a:latin typeface="Georgia" panose="02040502050405020303" pitchFamily="18" charset="0"/>
              </a:rPr>
              <a:t>Visualisatie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resulterende</a:t>
            </a:r>
            <a:r>
              <a:rPr lang="en-US" sz="1400" dirty="0">
                <a:latin typeface="Georgia" panose="02040502050405020303" pitchFamily="18" charset="0"/>
              </a:rPr>
              <a:t> clusters door </a:t>
            </a:r>
            <a:r>
              <a:rPr lang="en-US" sz="1400" dirty="0" err="1">
                <a:latin typeface="Georgia" panose="02040502050405020303" pitchFamily="18" charset="0"/>
              </a:rPr>
              <a:t>middel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i="1" dirty="0">
                <a:latin typeface="Georgia" panose="02040502050405020303" pitchFamily="18" charset="0"/>
              </a:rPr>
              <a:t>Principal Component Analysis </a:t>
            </a:r>
            <a:r>
              <a:rPr lang="en-US" sz="1400" dirty="0">
                <a:latin typeface="Georgia" panose="02040502050405020303" pitchFamily="18" charset="0"/>
              </a:rPr>
              <a:t>om de </a:t>
            </a:r>
            <a:r>
              <a:rPr lang="en-US" sz="1400" dirty="0" err="1">
                <a:latin typeface="Georgia" panose="02040502050405020303" pitchFamily="18" charset="0"/>
              </a:rPr>
              <a:t>dimensie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reduceren</a:t>
            </a:r>
            <a:r>
              <a:rPr lang="en-US" sz="1400" dirty="0">
                <a:latin typeface="Georgia" panose="02040502050405020303" pitchFamily="18" charset="0"/>
              </a:rPr>
              <a:t>, </a:t>
            </a:r>
            <a:r>
              <a:rPr lang="en-US" sz="1400" dirty="0" err="1">
                <a:latin typeface="Georgia" panose="02040502050405020303" pitchFamily="18" charset="0"/>
              </a:rPr>
              <a:t>waarbij</a:t>
            </a:r>
            <a:r>
              <a:rPr lang="en-US" sz="1400" dirty="0">
                <a:latin typeface="Georgia" panose="02040502050405020303" pitchFamily="18" charset="0"/>
              </a:rPr>
              <a:t> we de </a:t>
            </a:r>
            <a:r>
              <a:rPr lang="en-US" sz="1400" dirty="0" err="1">
                <a:latin typeface="Georgia" panose="02040502050405020303" pitchFamily="18" charset="0"/>
              </a:rPr>
              <a:t>rijen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als</a:t>
            </a:r>
            <a:r>
              <a:rPr lang="en-US" sz="1400" dirty="0">
                <a:latin typeface="Georgia" panose="02040502050405020303" pitchFamily="18" charset="0"/>
              </a:rPr>
              <a:t> feature-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nemen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6C2334-E606-C72D-2884-96BB62BA9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11973" y="6846518"/>
            <a:ext cx="6635244" cy="35568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74ACF7F-6025-43DF-A3E3-C04EBCAF7E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701458" y="2387405"/>
            <a:ext cx="9182354" cy="35571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8B9839-4C05-5BD2-AC06-C6FA4E8D6A87}"/>
              </a:ext>
            </a:extLst>
          </p:cNvPr>
          <p:cNvSpPr txBox="1"/>
          <p:nvPr/>
        </p:nvSpPr>
        <p:spPr>
          <a:xfrm>
            <a:off x="930901" y="15789049"/>
            <a:ext cx="7851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>
                <a:latin typeface="Georgia" panose="02040502050405020303" pitchFamily="18" charset="0"/>
              </a:rPr>
              <a:t>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van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35D704-77A8-F599-D108-3478B11D5D08}"/>
              </a:ext>
            </a:extLst>
          </p:cNvPr>
          <p:cNvSpPr txBox="1"/>
          <p:nvPr/>
        </p:nvSpPr>
        <p:spPr>
          <a:xfrm>
            <a:off x="21974629" y="15192904"/>
            <a:ext cx="6748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Resultaten clusteren (k = 3 en k=7 resp.) met uitgebreide vectoren methode rang 25 type 3</a:t>
            </a:r>
            <a:endParaRPr lang="LID4096" sz="1400" dirty="0"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66051148-45AD-C8A0-4530-E814C4E3CE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71690" y="15479359"/>
            <a:ext cx="5326617" cy="39993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562DC5ED-6478-EB89-92F9-C7BFC19188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961872" y="15470658"/>
            <a:ext cx="5326617" cy="39993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2C2E2ED-A737-35AC-75FE-CDABB22D4A2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531544" y="12431902"/>
            <a:ext cx="2316509" cy="282399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1C2F151-80A9-879C-FE08-D164E67513D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500357" y="12449199"/>
            <a:ext cx="2247528" cy="27814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A0B001-3F1B-C8CA-EFE0-F99FCA152E4C}"/>
              </a:ext>
            </a:extLst>
          </p:cNvPr>
          <p:cNvSpPr txBox="1"/>
          <p:nvPr/>
        </p:nvSpPr>
        <p:spPr>
          <a:xfrm>
            <a:off x="20763472" y="5845638"/>
            <a:ext cx="9190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Georgia" panose="02040502050405020303" pitchFamily="18" charset="0"/>
              </a:rPr>
              <a:t>De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dirty="0" err="1">
                <a:latin typeface="Georgia" panose="02040502050405020303" pitchFamily="18" charset="0"/>
              </a:rPr>
              <a:t>enkele</a:t>
            </a:r>
            <a:r>
              <a:rPr lang="en-US" sz="1400" dirty="0">
                <a:latin typeface="Georgia" panose="02040502050405020303" pitchFamily="18" charset="0"/>
              </a:rPr>
              <a:t> types van de </a:t>
            </a:r>
            <a:r>
              <a:rPr lang="en-US" sz="1400" dirty="0" err="1">
                <a:latin typeface="Georgia" panose="02040502050405020303" pitchFamily="18" charset="0"/>
              </a:rPr>
              <a:t>uitgebreide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per rang. De bar is het </a:t>
            </a:r>
            <a:r>
              <a:rPr lang="en-US" sz="1400" dirty="0" err="1">
                <a:latin typeface="Georgia" panose="02040502050405020303" pitchFamily="18" charset="0"/>
              </a:rPr>
              <a:t>gemiddelde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zwarte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streep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afwijking</a:t>
            </a:r>
            <a:r>
              <a:rPr lang="en-US" sz="1400" dirty="0">
                <a:latin typeface="Georgia" panose="02040502050405020303" pitchFamily="18" charset="0"/>
              </a:rPr>
              <a:t> (n = 50). De rang van </a:t>
            </a:r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is </a:t>
            </a:r>
            <a:r>
              <a:rPr lang="en-US" sz="1400" dirty="0" err="1">
                <a:latin typeface="Georgia" panose="02040502050405020303" pitchFamily="18" charset="0"/>
              </a:rPr>
              <a:t>gelijk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aan</a:t>
            </a:r>
            <a:r>
              <a:rPr lang="en-US" sz="1400" dirty="0">
                <a:latin typeface="Georgia" panose="02040502050405020303" pitchFamily="18" charset="0"/>
              </a:rPr>
              <a:t> het </a:t>
            </a:r>
            <a:r>
              <a:rPr lang="en-US" sz="1400" dirty="0" err="1">
                <a:latin typeface="Georgia" panose="02040502050405020303" pitchFamily="18" charset="0"/>
              </a:rPr>
              <a:t>aantal</a:t>
            </a:r>
            <a:r>
              <a:rPr lang="en-US" sz="1400" dirty="0">
                <a:latin typeface="Georgia" panose="02040502050405020303" pitchFamily="18" charset="0"/>
              </a:rPr>
              <a:t> termen. </a:t>
            </a:r>
            <a:r>
              <a:rPr lang="en-US" sz="1400" b="1" dirty="0" err="1">
                <a:latin typeface="Georgia" panose="02040502050405020303" pitchFamily="18" charset="0"/>
              </a:rPr>
              <a:t>Opmerkelijk</a:t>
            </a:r>
            <a:r>
              <a:rPr lang="en-US" sz="1400" b="1" dirty="0">
                <a:latin typeface="Georgia" panose="02040502050405020303" pitchFamily="18" charset="0"/>
              </a:rPr>
              <a:t>: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Hogere</a:t>
            </a:r>
            <a:r>
              <a:rPr lang="en-US" sz="1400" dirty="0">
                <a:latin typeface="Georgia" panose="02040502050405020303" pitchFamily="18" charset="0"/>
              </a:rPr>
              <a:t> types </a:t>
            </a:r>
            <a:r>
              <a:rPr lang="en-US" sz="1400" dirty="0" err="1">
                <a:latin typeface="Georgia" panose="02040502050405020303" pitchFamily="18" charset="0"/>
              </a:rPr>
              <a:t>liggen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dichter</a:t>
            </a:r>
            <a:r>
              <a:rPr lang="en-US" sz="1400" dirty="0">
                <a:latin typeface="Georgia" panose="02040502050405020303" pitchFamily="18" charset="0"/>
              </a:rPr>
              <a:t> de matrix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lage</a:t>
            </a:r>
            <a:r>
              <a:rPr lang="en-US" sz="1400" dirty="0">
                <a:latin typeface="Georgia" panose="02040502050405020303" pitchFamily="18" charset="0"/>
              </a:rPr>
              <a:t> rang,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dichter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(type 1)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hoge</a:t>
            </a:r>
            <a:r>
              <a:rPr lang="en-US" sz="1400" dirty="0">
                <a:latin typeface="Georgia" panose="02040502050405020303" pitchFamily="18" charset="0"/>
              </a:rPr>
              <a:t> rang.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0BFF3-7724-9463-DE6B-CC25D4C64AC1}"/>
              </a:ext>
            </a:extLst>
          </p:cNvPr>
          <p:cNvSpPr txBox="1"/>
          <p:nvPr/>
        </p:nvSpPr>
        <p:spPr>
          <a:xfrm>
            <a:off x="26018950" y="7037329"/>
            <a:ext cx="373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De y-as </a:t>
            </a:r>
            <a:r>
              <a:rPr lang="en-US" sz="1400" dirty="0" err="1">
                <a:latin typeface="Georgia" panose="02040502050405020303" pitchFamily="18" charset="0"/>
              </a:rPr>
              <a:t>bevat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opnieuw</a:t>
            </a:r>
            <a:r>
              <a:rPr lang="en-US" sz="1400" dirty="0">
                <a:latin typeface="Georgia" panose="02040502050405020303" pitchFamily="18" charset="0"/>
              </a:rPr>
              <a:t> het </a:t>
            </a:r>
            <a:r>
              <a:rPr lang="en-US" sz="1400" dirty="0" err="1">
                <a:latin typeface="Georgia" panose="02040502050405020303" pitchFamily="18" charset="0"/>
              </a:rPr>
              <a:t>gemiddelde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zoals</a:t>
            </a:r>
            <a:r>
              <a:rPr lang="en-US" sz="1400" dirty="0">
                <a:latin typeface="Georgia" panose="02040502050405020303" pitchFamily="18" charset="0"/>
              </a:rPr>
              <a:t> in </a:t>
            </a:r>
            <a:r>
              <a:rPr lang="en-US" sz="1400" dirty="0" err="1">
                <a:latin typeface="Georgia" panose="02040502050405020303" pitchFamily="18" charset="0"/>
              </a:rPr>
              <a:t>bovenstaande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figuur</a:t>
            </a:r>
            <a:r>
              <a:rPr lang="en-US" sz="1400" dirty="0">
                <a:latin typeface="Georgia" panose="02040502050405020303" pitchFamily="18" charset="0"/>
              </a:rPr>
              <a:t> (</a:t>
            </a:r>
            <a:r>
              <a:rPr lang="en-US" sz="1400" dirty="0" err="1">
                <a:latin typeface="Georgia" panose="02040502050405020303" pitchFamily="18" charset="0"/>
              </a:rPr>
              <a:t>zonder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afwijking</a:t>
            </a:r>
            <a:r>
              <a:rPr lang="en-US" sz="1400" dirty="0">
                <a:latin typeface="Georgia" panose="02040502050405020303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Op de x-as </a:t>
            </a:r>
            <a:r>
              <a:rPr lang="en-US" sz="1400" dirty="0" err="1">
                <a:latin typeface="Georgia" panose="02040502050405020303" pitchFamily="18" charset="0"/>
              </a:rPr>
              <a:t>staat</a:t>
            </a:r>
            <a:r>
              <a:rPr lang="en-US" sz="1400" dirty="0">
                <a:latin typeface="Georgia" panose="02040502050405020303" pitchFamily="18" charset="0"/>
              </a:rPr>
              <a:t> het percentage DTW </a:t>
            </a:r>
            <a:r>
              <a:rPr lang="en-US" sz="1400" dirty="0" err="1">
                <a:latin typeface="Georgia" panose="02040502050405020303" pitchFamily="18" charset="0"/>
              </a:rPr>
              <a:t>operaties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nodig</a:t>
            </a:r>
            <a:r>
              <a:rPr lang="en-US" sz="1400" dirty="0">
                <a:latin typeface="Georgia" panose="02040502050405020303" pitchFamily="18" charset="0"/>
              </a:rPr>
              <a:t> om </a:t>
            </a:r>
            <a:r>
              <a:rPr lang="en-US" sz="1400" dirty="0" err="1">
                <a:latin typeface="Georgia" panose="02040502050405020303" pitchFamily="18" charset="0"/>
              </a:rPr>
              <a:t>deze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verkijgen</a:t>
            </a:r>
            <a:r>
              <a:rPr lang="en-US" sz="1400" dirty="0">
                <a:latin typeface="Georgia" panose="02040502050405020303" pitchFamily="18" charset="0"/>
              </a:rPr>
              <a:t>. 100% </a:t>
            </a:r>
            <a:r>
              <a:rPr lang="en-US" sz="1400" dirty="0" err="1">
                <a:latin typeface="Georgia" panose="02040502050405020303" pitchFamily="18" charset="0"/>
              </a:rPr>
              <a:t>betekent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dat</a:t>
            </a:r>
            <a:r>
              <a:rPr lang="en-US" sz="1400" dirty="0">
                <a:latin typeface="Georgia" panose="02040502050405020303" pitchFamily="18" charset="0"/>
              </a:rPr>
              <a:t> we de </a:t>
            </a:r>
            <a:r>
              <a:rPr lang="en-US" sz="1400" dirty="0" err="1">
                <a:latin typeface="Georgia" panose="02040502050405020303" pitchFamily="18" charset="0"/>
              </a:rPr>
              <a:t>volledige</a:t>
            </a:r>
            <a:r>
              <a:rPr lang="en-US" sz="1400" dirty="0">
                <a:latin typeface="Georgia" panose="02040502050405020303" pitchFamily="18" charset="0"/>
              </a:rPr>
              <a:t> tensor </a:t>
            </a:r>
            <a:r>
              <a:rPr lang="en-US" sz="1400" dirty="0" err="1">
                <a:latin typeface="Georgia" panose="02040502050405020303" pitchFamily="18" charset="0"/>
              </a:rPr>
              <a:t>hebben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berekent</a:t>
            </a:r>
            <a:r>
              <a:rPr lang="en-US" sz="1400" dirty="0">
                <a:latin typeface="Georgia" panose="02040502050405020303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We </a:t>
            </a:r>
            <a:r>
              <a:rPr lang="en-US" sz="1400" dirty="0" err="1">
                <a:latin typeface="Georgia" panose="02040502050405020303" pitchFamily="18" charset="0"/>
              </a:rPr>
              <a:t>willen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die in de linker </a:t>
            </a:r>
            <a:r>
              <a:rPr lang="en-US" sz="1400" dirty="0" err="1">
                <a:latin typeface="Georgia" panose="02040502050405020303" pitchFamily="18" charset="0"/>
              </a:rPr>
              <a:t>onderhoek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ligt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E628FB-4D2B-25B5-E977-B0061D4FFB4A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7916382" y="5784881"/>
            <a:ext cx="1038302" cy="14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1125B0-6ED5-E2BE-E239-45C1488A85A7}"/>
              </a:ext>
            </a:extLst>
          </p:cNvPr>
          <p:cNvSpPr txBox="1"/>
          <p:nvPr/>
        </p:nvSpPr>
        <p:spPr>
          <a:xfrm>
            <a:off x="8954684" y="5484799"/>
            <a:ext cx="1436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Georgia" panose="02040502050405020303" pitchFamily="18" charset="0"/>
              </a:rPr>
              <a:t>Puur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1100" dirty="0" err="1">
                <a:latin typeface="Georgia" panose="02040502050405020303" pitchFamily="18" charset="0"/>
              </a:rPr>
              <a:t>illustratief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1100" dirty="0" err="1">
                <a:latin typeface="Georgia" panose="02040502050405020303" pitchFamily="18" charset="0"/>
              </a:rPr>
              <a:t>voorbeeld</a:t>
            </a:r>
            <a:r>
              <a:rPr lang="en-US" sz="1100" dirty="0">
                <a:latin typeface="Georgia" panose="02040502050405020303" pitchFamily="18" charset="0"/>
              </a:rPr>
              <a:t> van </a:t>
            </a:r>
            <a:r>
              <a:rPr lang="en-US" sz="1100" dirty="0" err="1">
                <a:latin typeface="Georgia" panose="02040502050405020303" pitchFamily="18" charset="0"/>
              </a:rPr>
              <a:t>een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1100" dirty="0" err="1">
                <a:latin typeface="Georgia" panose="02040502050405020303" pitchFamily="18" charset="0"/>
              </a:rPr>
              <a:t>tijdsreeks</a:t>
            </a:r>
            <a:endParaRPr lang="en-US" sz="1200" dirty="0">
              <a:latin typeface="Georgia" panose="02040502050405020303" pitchFamily="18" charset="0"/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63B351C8-18F2-D36E-7024-78CCE2170B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8523" y="4871112"/>
            <a:ext cx="7691709" cy="211595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677DF7-663D-B27E-80A8-76A952FE461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6810778" y="19235118"/>
            <a:ext cx="1764655" cy="15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98E710-1021-1D6F-8730-2246CD21A7AD}"/>
              </a:ext>
            </a:extLst>
          </p:cNvPr>
          <p:cNvSpPr txBox="1"/>
          <p:nvPr/>
        </p:nvSpPr>
        <p:spPr>
          <a:xfrm>
            <a:off x="17312175" y="19393614"/>
            <a:ext cx="2526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matrix-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met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ACA</a:t>
            </a:r>
          </a:p>
        </p:txBody>
      </p:sp>
    </p:spTree>
    <p:extLst>
      <p:ext uri="{BB962C8B-B14F-4D97-AF65-F5344CB8AC3E}">
        <p14:creationId xmlns:p14="http://schemas.microsoft.com/office/powerpoint/2010/main" val="220098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547</Words>
  <Application>Microsoft Office PowerPoint</Application>
  <PresentationFormat>Custom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Cond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Wannes Croes</dc:creator>
  <cp:lastModifiedBy>Lowie Debois</cp:lastModifiedBy>
  <cp:revision>34</cp:revision>
  <dcterms:created xsi:type="dcterms:W3CDTF">2024-02-27T20:23:46Z</dcterms:created>
  <dcterms:modified xsi:type="dcterms:W3CDTF">2024-03-01T13:43:27Z</dcterms:modified>
</cp:coreProperties>
</file>