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39" d="100"/>
          <a:sy n="39" d="100"/>
        </p:scale>
        <p:origin x="13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467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384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269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216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52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952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620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874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197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50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687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E326B-1E28-4C22-A3D1-EDFB78E65B5C}" type="datetimeFigureOut">
              <a:rPr lang="LID4096" smtClean="0"/>
              <a:t>02/29/2024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D8BB-E5A8-4045-A050-082721BD1C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995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023DD7-A4E7-5D45-E028-ECF7BC01B235}"/>
              </a:ext>
            </a:extLst>
          </p:cNvPr>
          <p:cNvCxnSpPr>
            <a:cxnSpLocks/>
          </p:cNvCxnSpPr>
          <p:nvPr/>
        </p:nvCxnSpPr>
        <p:spPr>
          <a:xfrm>
            <a:off x="10724541" y="1770114"/>
            <a:ext cx="0" cy="19068388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25DE2-209F-71ED-665C-8B5163B97B85}"/>
              </a:ext>
            </a:extLst>
          </p:cNvPr>
          <p:cNvCxnSpPr>
            <a:cxnSpLocks/>
          </p:cNvCxnSpPr>
          <p:nvPr/>
        </p:nvCxnSpPr>
        <p:spPr>
          <a:xfrm>
            <a:off x="20011983" y="1770114"/>
            <a:ext cx="42296" cy="18988524"/>
          </a:xfrm>
          <a:prstGeom prst="line">
            <a:avLst/>
          </a:prstGeom>
          <a:ln w="1270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FCBD3EE6-7182-9645-AAC3-5472FE0101BF}"/>
              </a:ext>
            </a:extLst>
          </p:cNvPr>
          <p:cNvSpPr/>
          <p:nvPr/>
        </p:nvSpPr>
        <p:spPr>
          <a:xfrm>
            <a:off x="735806" y="20486077"/>
            <a:ext cx="28803600" cy="5451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6CBEDDB7-2C15-6C8A-5E8B-BD4A0ABB88B2}"/>
              </a:ext>
            </a:extLst>
          </p:cNvPr>
          <p:cNvSpPr/>
          <p:nvPr/>
        </p:nvSpPr>
        <p:spPr>
          <a:xfrm>
            <a:off x="545672" y="352425"/>
            <a:ext cx="445110" cy="20541615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513C842B-F48C-DA2F-B56E-65B7585A43F0}"/>
              </a:ext>
            </a:extLst>
          </p:cNvPr>
          <p:cNvSpPr/>
          <p:nvPr/>
        </p:nvSpPr>
        <p:spPr>
          <a:xfrm>
            <a:off x="28883812" y="20219341"/>
            <a:ext cx="978692" cy="10785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C8BA919E-417D-301E-1F7D-3BD123DC84F2}"/>
              </a:ext>
            </a:extLst>
          </p:cNvPr>
          <p:cNvSpPr/>
          <p:nvPr/>
        </p:nvSpPr>
        <p:spPr>
          <a:xfrm rot="16200000">
            <a:off x="293442" y="111263"/>
            <a:ext cx="949569" cy="1046497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3829AC-D7F8-0F50-DF29-7CF3C80A4DED}"/>
              </a:ext>
            </a:extLst>
          </p:cNvPr>
          <p:cNvSpPr/>
          <p:nvPr/>
        </p:nvSpPr>
        <p:spPr>
          <a:xfrm>
            <a:off x="6269158" y="159726"/>
            <a:ext cx="1798906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Tensor Time Series Clustering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3EFA75D-B60E-B008-C7E0-458DAE9A17F2}"/>
              </a:ext>
            </a:extLst>
          </p:cNvPr>
          <p:cNvSpPr/>
          <p:nvPr/>
        </p:nvSpPr>
        <p:spPr>
          <a:xfrm>
            <a:off x="879232" y="9089841"/>
            <a:ext cx="29429612" cy="3174373"/>
          </a:xfrm>
          <a:custGeom>
            <a:avLst/>
            <a:gdLst>
              <a:gd name="connsiteX0" fmla="*/ 0 w 15368954"/>
              <a:gd name="connsiteY0" fmla="*/ 0 h 4466492"/>
              <a:gd name="connsiteX1" fmla="*/ 7315200 w 15368954"/>
              <a:gd name="connsiteY1" fmla="*/ 386861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15368954"/>
              <a:gd name="connsiteY0" fmla="*/ 0 h 4466492"/>
              <a:gd name="connsiteX1" fmla="*/ 2936631 w 15368954"/>
              <a:gd name="connsiteY1" fmla="*/ 3059723 h 4466492"/>
              <a:gd name="connsiteX2" fmla="*/ 10146323 w 15368954"/>
              <a:gd name="connsiteY2" fmla="*/ 3991707 h 4466492"/>
              <a:gd name="connsiteX3" fmla="*/ 14472139 w 15368954"/>
              <a:gd name="connsiteY3" fmla="*/ 4466492 h 4466492"/>
              <a:gd name="connsiteX4" fmla="*/ 15368954 w 15368954"/>
              <a:gd name="connsiteY4" fmla="*/ 3130061 h 4466492"/>
              <a:gd name="connsiteX0" fmla="*/ 0 w 24583292"/>
              <a:gd name="connsiteY0" fmla="*/ 2162908 h 2162908"/>
              <a:gd name="connsiteX1" fmla="*/ 12150969 w 24583292"/>
              <a:gd name="connsiteY1" fmla="*/ 0 h 2162908"/>
              <a:gd name="connsiteX2" fmla="*/ 19360661 w 24583292"/>
              <a:gd name="connsiteY2" fmla="*/ 931984 h 2162908"/>
              <a:gd name="connsiteX3" fmla="*/ 23686477 w 24583292"/>
              <a:gd name="connsiteY3" fmla="*/ 1406769 h 2162908"/>
              <a:gd name="connsiteX4" fmla="*/ 24583292 w 24583292"/>
              <a:gd name="connsiteY4" fmla="*/ 70338 h 2162908"/>
              <a:gd name="connsiteX0" fmla="*/ 0 w 24583292"/>
              <a:gd name="connsiteY0" fmla="*/ 2092570 h 2092570"/>
              <a:gd name="connsiteX1" fmla="*/ 8704385 w 24583292"/>
              <a:gd name="connsiteY1" fmla="*/ 545124 h 2092570"/>
              <a:gd name="connsiteX2" fmla="*/ 19360661 w 24583292"/>
              <a:gd name="connsiteY2" fmla="*/ 861646 h 2092570"/>
              <a:gd name="connsiteX3" fmla="*/ 23686477 w 24583292"/>
              <a:gd name="connsiteY3" fmla="*/ 1336431 h 2092570"/>
              <a:gd name="connsiteX4" fmla="*/ 24583292 w 24583292"/>
              <a:gd name="connsiteY4" fmla="*/ 0 h 2092570"/>
              <a:gd name="connsiteX0" fmla="*/ 0 w 24583292"/>
              <a:gd name="connsiteY0" fmla="*/ 2092570 h 3481753"/>
              <a:gd name="connsiteX1" fmla="*/ 8704385 w 24583292"/>
              <a:gd name="connsiteY1" fmla="*/ 545124 h 3481753"/>
              <a:gd name="connsiteX2" fmla="*/ 19167230 w 24583292"/>
              <a:gd name="connsiteY2" fmla="*/ 3481753 h 3481753"/>
              <a:gd name="connsiteX3" fmla="*/ 23686477 w 24583292"/>
              <a:gd name="connsiteY3" fmla="*/ 1336431 h 3481753"/>
              <a:gd name="connsiteX4" fmla="*/ 24583292 w 24583292"/>
              <a:gd name="connsiteY4" fmla="*/ 0 h 3481753"/>
              <a:gd name="connsiteX0" fmla="*/ 0 w 27133061"/>
              <a:gd name="connsiteY0" fmla="*/ 1547446 h 2936629"/>
              <a:gd name="connsiteX1" fmla="*/ 8704385 w 27133061"/>
              <a:gd name="connsiteY1" fmla="*/ 0 h 2936629"/>
              <a:gd name="connsiteX2" fmla="*/ 19167230 w 27133061"/>
              <a:gd name="connsiteY2" fmla="*/ 2936629 h 2936629"/>
              <a:gd name="connsiteX3" fmla="*/ 23686477 w 27133061"/>
              <a:gd name="connsiteY3" fmla="*/ 791307 h 2936629"/>
              <a:gd name="connsiteX4" fmla="*/ 27133061 w 27133061"/>
              <a:gd name="connsiteY4" fmla="*/ 193430 h 2936629"/>
              <a:gd name="connsiteX0" fmla="*/ 0 w 23686477"/>
              <a:gd name="connsiteY0" fmla="*/ 1547446 h 2936629"/>
              <a:gd name="connsiteX1" fmla="*/ 8704385 w 23686477"/>
              <a:gd name="connsiteY1" fmla="*/ 0 h 2936629"/>
              <a:gd name="connsiteX2" fmla="*/ 19167230 w 23686477"/>
              <a:gd name="connsiteY2" fmla="*/ 2936629 h 2936629"/>
              <a:gd name="connsiteX3" fmla="*/ 23686477 w 23686477"/>
              <a:gd name="connsiteY3" fmla="*/ 791307 h 2936629"/>
              <a:gd name="connsiteX0" fmla="*/ 0 w 27783692"/>
              <a:gd name="connsiteY0" fmla="*/ 1547446 h 2936629"/>
              <a:gd name="connsiteX1" fmla="*/ 8704385 w 27783692"/>
              <a:gd name="connsiteY1" fmla="*/ 0 h 2936629"/>
              <a:gd name="connsiteX2" fmla="*/ 19167230 w 27783692"/>
              <a:gd name="connsiteY2" fmla="*/ 2936629 h 2936629"/>
              <a:gd name="connsiteX3" fmla="*/ 27783692 w 27783692"/>
              <a:gd name="connsiteY3" fmla="*/ 439615 h 2936629"/>
              <a:gd name="connsiteX0" fmla="*/ 0 w 29283308"/>
              <a:gd name="connsiteY0" fmla="*/ 1547446 h 2936629"/>
              <a:gd name="connsiteX1" fmla="*/ 8704385 w 29283308"/>
              <a:gd name="connsiteY1" fmla="*/ 0 h 2936629"/>
              <a:gd name="connsiteX2" fmla="*/ 19167230 w 29283308"/>
              <a:gd name="connsiteY2" fmla="*/ 2936629 h 2936629"/>
              <a:gd name="connsiteX3" fmla="*/ 29283308 w 29283308"/>
              <a:gd name="connsiteY3" fmla="*/ 512767 h 2936629"/>
              <a:gd name="connsiteX0" fmla="*/ 0 w 29063852"/>
              <a:gd name="connsiteY0" fmla="*/ 1547446 h 2936629"/>
              <a:gd name="connsiteX1" fmla="*/ 8704385 w 29063852"/>
              <a:gd name="connsiteY1" fmla="*/ 0 h 2936629"/>
              <a:gd name="connsiteX2" fmla="*/ 19167230 w 29063852"/>
              <a:gd name="connsiteY2" fmla="*/ 2936629 h 2936629"/>
              <a:gd name="connsiteX3" fmla="*/ 29063852 w 29063852"/>
              <a:gd name="connsiteY3" fmla="*/ 732223 h 2936629"/>
              <a:gd name="connsiteX0" fmla="*/ 0 w 29063852"/>
              <a:gd name="connsiteY0" fmla="*/ 1547446 h 2954917"/>
              <a:gd name="connsiteX1" fmla="*/ 8704385 w 29063852"/>
              <a:gd name="connsiteY1" fmla="*/ 0 h 2954917"/>
              <a:gd name="connsiteX2" fmla="*/ 19039214 w 29063852"/>
              <a:gd name="connsiteY2" fmla="*/ 2954917 h 2954917"/>
              <a:gd name="connsiteX3" fmla="*/ 29063852 w 29063852"/>
              <a:gd name="connsiteY3" fmla="*/ 732223 h 2954917"/>
              <a:gd name="connsiteX0" fmla="*/ 0 w 29063852"/>
              <a:gd name="connsiteY0" fmla="*/ 1602310 h 3009781"/>
              <a:gd name="connsiteX1" fmla="*/ 9673649 w 29063852"/>
              <a:gd name="connsiteY1" fmla="*/ 0 h 3009781"/>
              <a:gd name="connsiteX2" fmla="*/ 19039214 w 29063852"/>
              <a:gd name="connsiteY2" fmla="*/ 3009781 h 3009781"/>
              <a:gd name="connsiteX3" fmla="*/ 29063852 w 29063852"/>
              <a:gd name="connsiteY3" fmla="*/ 787087 h 3009781"/>
              <a:gd name="connsiteX0" fmla="*/ 0 w 29063852"/>
              <a:gd name="connsiteY0" fmla="*/ 1602310 h 3247525"/>
              <a:gd name="connsiteX1" fmla="*/ 9673649 w 29063852"/>
              <a:gd name="connsiteY1" fmla="*/ 0 h 3247525"/>
              <a:gd name="connsiteX2" fmla="*/ 19057502 w 29063852"/>
              <a:gd name="connsiteY2" fmla="*/ 3247525 h 3247525"/>
              <a:gd name="connsiteX3" fmla="*/ 29063852 w 29063852"/>
              <a:gd name="connsiteY3" fmla="*/ 787087 h 3247525"/>
              <a:gd name="connsiteX0" fmla="*/ 0 w 29429612"/>
              <a:gd name="connsiteY0" fmla="*/ 1602310 h 3247525"/>
              <a:gd name="connsiteX1" fmla="*/ 9673649 w 29429612"/>
              <a:gd name="connsiteY1" fmla="*/ 0 h 3247525"/>
              <a:gd name="connsiteX2" fmla="*/ 19057502 w 29429612"/>
              <a:gd name="connsiteY2" fmla="*/ 3247525 h 3247525"/>
              <a:gd name="connsiteX3" fmla="*/ 29429612 w 29429612"/>
              <a:gd name="connsiteY3" fmla="*/ 677359 h 3247525"/>
              <a:gd name="connsiteX0" fmla="*/ 0 w 29429612"/>
              <a:gd name="connsiteY0" fmla="*/ 1584022 h 3229237"/>
              <a:gd name="connsiteX1" fmla="*/ 9856529 w 29429612"/>
              <a:gd name="connsiteY1" fmla="*/ 0 h 3229237"/>
              <a:gd name="connsiteX2" fmla="*/ 19057502 w 29429612"/>
              <a:gd name="connsiteY2" fmla="*/ 3229237 h 3229237"/>
              <a:gd name="connsiteX3" fmla="*/ 29429612 w 29429612"/>
              <a:gd name="connsiteY3" fmla="*/ 659071 h 3229237"/>
              <a:gd name="connsiteX0" fmla="*/ 0 w 29429612"/>
              <a:gd name="connsiteY0" fmla="*/ 1584022 h 3174373"/>
              <a:gd name="connsiteX1" fmla="*/ 9856529 w 29429612"/>
              <a:gd name="connsiteY1" fmla="*/ 0 h 3174373"/>
              <a:gd name="connsiteX2" fmla="*/ 19148942 w 29429612"/>
              <a:gd name="connsiteY2" fmla="*/ 3174373 h 3174373"/>
              <a:gd name="connsiteX3" fmla="*/ 29429612 w 29429612"/>
              <a:gd name="connsiteY3" fmla="*/ 659071 h 317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29612" h="3174373">
                <a:moveTo>
                  <a:pt x="0" y="1584022"/>
                </a:moveTo>
                <a:lnTo>
                  <a:pt x="9856529" y="0"/>
                </a:lnTo>
                <a:lnTo>
                  <a:pt x="19148942" y="3174373"/>
                </a:lnTo>
                <a:lnTo>
                  <a:pt x="29429612" y="659071"/>
                </a:lnTo>
              </a:path>
            </a:pathLst>
          </a:custGeom>
          <a:ln w="190500">
            <a:solidFill>
              <a:schemeClr val="accent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2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D8AEB2-F35E-BEF5-5246-33ADCD096A51}"/>
              </a:ext>
            </a:extLst>
          </p:cNvPr>
          <p:cNvSpPr/>
          <p:nvPr/>
        </p:nvSpPr>
        <p:spPr>
          <a:xfrm>
            <a:off x="19691852" y="11904375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B8DD74E-A1F8-EECB-17CE-526D5A8F1AA0}"/>
              </a:ext>
            </a:extLst>
          </p:cNvPr>
          <p:cNvSpPr/>
          <p:nvPr/>
        </p:nvSpPr>
        <p:spPr>
          <a:xfrm>
            <a:off x="29641829" y="9497818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A2B981-7D66-2EF9-1E57-E0C341ACC9C1}"/>
              </a:ext>
            </a:extLst>
          </p:cNvPr>
          <p:cNvSpPr/>
          <p:nvPr/>
        </p:nvSpPr>
        <p:spPr>
          <a:xfrm>
            <a:off x="10383261" y="8820048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88E27-9828-8CC9-E2FD-7316F16E5299}"/>
              </a:ext>
            </a:extLst>
          </p:cNvPr>
          <p:cNvSpPr txBox="1"/>
          <p:nvPr/>
        </p:nvSpPr>
        <p:spPr>
          <a:xfrm>
            <a:off x="1136991" y="1878933"/>
            <a:ext cx="9267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De dataset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9AF18F-DF77-26C7-8BFF-F6130FEFE2A1}"/>
              </a:ext>
            </a:extLst>
          </p:cNvPr>
          <p:cNvSpPr txBox="1"/>
          <p:nvPr/>
        </p:nvSpPr>
        <p:spPr>
          <a:xfrm>
            <a:off x="1136991" y="2736366"/>
            <a:ext cx="92674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AMIE: </a:t>
            </a:r>
            <a:r>
              <a:rPr lang="en-US" sz="2400" dirty="0">
                <a:latin typeface="Georgia" panose="02040502050405020303" pitchFamily="18" charset="0"/>
              </a:rPr>
              <a:t>Automatic Monitoring of Indoor Exercises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Metingen</a:t>
            </a:r>
            <a:r>
              <a:rPr lang="en-US" dirty="0">
                <a:latin typeface="Georgia" panose="02040502050405020303" pitchFamily="18" charset="0"/>
              </a:rPr>
              <a:t> van </a:t>
            </a:r>
            <a:r>
              <a:rPr lang="en-US" dirty="0" err="1">
                <a:latin typeface="Georgia" panose="02040502050405020303" pitchFamily="18" charset="0"/>
              </a:rPr>
              <a:t>lichaamsgewichtoefeningen</a:t>
            </a:r>
            <a:endParaRPr lang="en-US" dirty="0">
              <a:latin typeface="Georgia" panose="02040502050405020303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Squats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Forward lunges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Side lunges</a:t>
            </a:r>
          </a:p>
          <a:p>
            <a:pPr lvl="2"/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Tijdsreeksen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datapunten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Posities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bij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uitvoering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gemeten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doorheen</a:t>
            </a:r>
            <a:r>
              <a:rPr lang="en-US" dirty="0">
                <a:latin typeface="Georgia" panose="02040502050405020303" pitchFamily="18" charset="0"/>
              </a:rPr>
              <a:t> de </a:t>
            </a:r>
            <a:r>
              <a:rPr lang="en-US" dirty="0" err="1">
                <a:latin typeface="Georgia" panose="02040502050405020303" pitchFamily="18" charset="0"/>
              </a:rPr>
              <a:t>tijd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7A2DFB-DB36-0821-67F1-08FA0FD00E40}"/>
              </a:ext>
            </a:extLst>
          </p:cNvPr>
          <p:cNvSpPr txBox="1"/>
          <p:nvPr/>
        </p:nvSpPr>
        <p:spPr>
          <a:xfrm>
            <a:off x="11044673" y="1878933"/>
            <a:ext cx="8647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Georgia" panose="02040502050405020303" pitchFamily="18" charset="0"/>
              </a:rPr>
              <a:t>Benadering</a:t>
            </a:r>
            <a:r>
              <a:rPr lang="en-US" sz="4000" b="1" dirty="0">
                <a:latin typeface="Georgia" panose="02040502050405020303" pitchFamily="18" charset="0"/>
              </a:rPr>
              <a:t> van </a:t>
            </a:r>
            <a:r>
              <a:rPr lang="en-US" sz="4000" b="1" dirty="0" err="1">
                <a:latin typeface="Georgia" panose="02040502050405020303" pitchFamily="18" charset="0"/>
              </a:rPr>
              <a:t>een</a:t>
            </a:r>
            <a:r>
              <a:rPr lang="en-US" sz="4000" b="1" dirty="0">
                <a:latin typeface="Georgia" panose="02040502050405020303" pitchFamily="18" charset="0"/>
              </a:rPr>
              <a:t> Tensor</a:t>
            </a:r>
          </a:p>
        </p:txBody>
      </p:sp>
      <p:pic>
        <p:nvPicPr>
          <p:cNvPr id="32" name="Picture 31" descr="A graph showing the temperature">
            <a:extLst>
              <a:ext uri="{FF2B5EF4-FFF2-40B4-BE49-F238E27FC236}">
                <a16:creationId xmlns:a16="http://schemas.microsoft.com/office/drawing/2014/main" id="{85487C62-8C4F-03C8-7003-0C2A286E2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89" y="5084054"/>
            <a:ext cx="4677569" cy="167145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579529E-A01B-E557-3652-3FEF79C034B9}"/>
              </a:ext>
            </a:extLst>
          </p:cNvPr>
          <p:cNvSpPr txBox="1"/>
          <p:nvPr/>
        </p:nvSpPr>
        <p:spPr>
          <a:xfrm>
            <a:off x="1136989" y="6979534"/>
            <a:ext cx="92674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Datapunten</a:t>
            </a:r>
            <a:r>
              <a:rPr lang="en-US" sz="2400" b="1" dirty="0"/>
              <a:t> </a:t>
            </a:r>
            <a:r>
              <a:rPr lang="en-US" sz="2400" b="1" dirty="0" err="1"/>
              <a:t>vergelijken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Dynamic Time Warping (DTW): </a:t>
            </a:r>
            <a:r>
              <a:rPr lang="en-US" dirty="0" err="1"/>
              <a:t>berekent</a:t>
            </a:r>
            <a:r>
              <a:rPr lang="en-US" dirty="0"/>
              <a:t> </a:t>
            </a: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tijdsreeksen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Gelijkaardige</a:t>
            </a:r>
            <a:r>
              <a:rPr lang="en-US" dirty="0"/>
              <a:t> data </a:t>
            </a:r>
            <a:r>
              <a:rPr lang="en-US" dirty="0" err="1"/>
              <a:t>krijgen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afstand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en-US" dirty="0" err="1"/>
              <a:t>tijd</a:t>
            </a:r>
            <a:endParaRPr lang="en-US" dirty="0"/>
          </a:p>
          <a:p>
            <a:pPr lvl="2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Afstandstensor</a:t>
            </a:r>
            <a:r>
              <a:rPr lang="en-US" b="1" dirty="0"/>
              <a:t>: </a:t>
            </a:r>
            <a:r>
              <a:rPr lang="en-US" dirty="0"/>
              <a:t>elk element is </a:t>
            </a:r>
            <a:r>
              <a:rPr lang="en-US" dirty="0" err="1"/>
              <a:t>een</a:t>
            </a:r>
            <a:r>
              <a:rPr lang="en-US" dirty="0"/>
              <a:t> DTW </a:t>
            </a:r>
            <a:r>
              <a:rPr lang="en-US" dirty="0" err="1"/>
              <a:t>afstand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2 </a:t>
            </a:r>
            <a:r>
              <a:rPr lang="en-US" dirty="0" err="1"/>
              <a:t>datapunten</a:t>
            </a:r>
            <a:endParaRPr lang="en-US" dirty="0"/>
          </a:p>
          <a:p>
            <a:pPr lvl="2"/>
            <a:r>
              <a:rPr lang="en-US" dirty="0">
                <a:latin typeface="Georgia Pro Cond Semibold" panose="02040706050405020303" pitchFamily="18" charset="0"/>
              </a:rPr>
              <a:t>→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berekenen</a:t>
            </a:r>
            <a:r>
              <a:rPr lang="en-US" dirty="0"/>
              <a:t> </a:t>
            </a:r>
            <a:r>
              <a:rPr lang="en-US" dirty="0" err="1"/>
              <a:t>kostelijk</a:t>
            </a:r>
            <a:r>
              <a:rPr lang="en-US" dirty="0"/>
              <a:t>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5" name="Picture 34" descr="A person with their arms out&#10;&#10;Description automatically generated with medium confidence">
            <a:extLst>
              <a:ext uri="{FF2B5EF4-FFF2-40B4-BE49-F238E27FC236}">
                <a16:creationId xmlns:a16="http://schemas.microsoft.com/office/drawing/2014/main" id="{4E77B1EC-B406-80EC-E3CC-8602FC5BB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071" y="5084053"/>
            <a:ext cx="1553676" cy="167145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F4FFE23-505A-CB79-8AD4-5A2C2CB88FD7}"/>
              </a:ext>
            </a:extLst>
          </p:cNvPr>
          <p:cNvSpPr txBox="1"/>
          <p:nvPr/>
        </p:nvSpPr>
        <p:spPr>
          <a:xfrm>
            <a:off x="11044671" y="2750657"/>
            <a:ext cx="864717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Candecomp</a:t>
            </a:r>
            <a:r>
              <a:rPr lang="en-US" sz="2400" b="1" dirty="0">
                <a:latin typeface="Georgia" panose="02040502050405020303" pitchFamily="18" charset="0"/>
              </a:rPr>
              <a:t>/</a:t>
            </a:r>
            <a:r>
              <a:rPr lang="en-US" sz="2400" b="1" dirty="0" err="1">
                <a:latin typeface="Georgia" panose="02040502050405020303" pitchFamily="18" charset="0"/>
              </a:rPr>
              <a:t>Parafac</a:t>
            </a:r>
            <a:r>
              <a:rPr lang="en-US" sz="2400" b="1" dirty="0">
                <a:latin typeface="Georgia" panose="02040502050405020303" pitchFamily="18" charset="0"/>
              </a:rPr>
              <a:t> (CP)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Som van </a:t>
            </a:r>
            <a:r>
              <a:rPr lang="en-US" dirty="0" err="1">
                <a:latin typeface="Georgia" panose="02040502050405020303" pitchFamily="18" charset="0"/>
              </a:rPr>
              <a:t>uitwendige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producten</a:t>
            </a:r>
            <a:r>
              <a:rPr lang="en-US" dirty="0">
                <a:latin typeface="Georgia" panose="02040502050405020303" pitchFamily="18" charset="0"/>
              </a:rPr>
              <a:t> van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Alternating Least Squares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De </a:t>
            </a:r>
            <a:r>
              <a:rPr lang="en-US" dirty="0" err="1">
                <a:latin typeface="Georgia" panose="02040502050405020303" pitchFamily="18" charset="0"/>
              </a:rPr>
              <a:t>volledige</a:t>
            </a:r>
            <a:r>
              <a:rPr lang="en-US" dirty="0">
                <a:latin typeface="Georgia" panose="02040502050405020303" pitchFamily="18" charset="0"/>
              </a:rPr>
              <a:t> tensor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r>
              <a:rPr lang="en-US" dirty="0">
                <a:latin typeface="Georgia" panose="02040502050405020303" pitchFamily="18" charset="0"/>
              </a:rPr>
              <a:t> =&gt; </a:t>
            </a:r>
            <a:r>
              <a:rPr lang="en-US" dirty="0" err="1">
                <a:latin typeface="Georgia" panose="02040502050405020303" pitchFamily="18" charset="0"/>
              </a:rPr>
              <a:t>Kostelijk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400" b="1" dirty="0">
                <a:latin typeface="Georgia" panose="02040502050405020303" pitchFamily="18" charset="0"/>
              </a:rPr>
              <a:t>Adaptive Cross Approximation for Tensors (ACA-T)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Som van </a:t>
            </a:r>
            <a:r>
              <a:rPr lang="en-US" dirty="0" err="1">
                <a:latin typeface="Georgia" panose="02040502050405020303" pitchFamily="18" charset="0"/>
              </a:rPr>
              <a:t>uitwendige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producten</a:t>
            </a:r>
            <a:r>
              <a:rPr lang="en-US" dirty="0">
                <a:latin typeface="Georgia" panose="02040502050405020303" pitchFamily="18" charset="0"/>
              </a:rPr>
              <a:t> van matrices/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Adaptief</a:t>
            </a:r>
            <a:r>
              <a:rPr lang="en-US" b="1" dirty="0">
                <a:latin typeface="Georgia" panose="02040502050405020303" pitchFamily="18" charset="0"/>
              </a:rPr>
              <a:t> = </a:t>
            </a:r>
            <a:r>
              <a:rPr lang="en-US" dirty="0" err="1">
                <a:latin typeface="Georgia" panose="02040502050405020303" pitchFamily="18" charset="0"/>
              </a:rPr>
              <a:t>Gericht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in Tensor </a:t>
            </a:r>
            <a:r>
              <a:rPr lang="en-US" dirty="0" err="1">
                <a:latin typeface="Georgia" panose="02040502050405020303" pitchFamily="18" charset="0"/>
              </a:rPr>
              <a:t>kiezen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‘Klein’ </a:t>
            </a:r>
            <a:r>
              <a:rPr lang="en-US" dirty="0" err="1">
                <a:latin typeface="Georgia" panose="02040502050405020303" pitchFamily="18" charset="0"/>
              </a:rPr>
              <a:t>deel</a:t>
            </a:r>
            <a:r>
              <a:rPr lang="en-US" dirty="0">
                <a:latin typeface="Georgia" panose="02040502050405020303" pitchFamily="18" charset="0"/>
              </a:rPr>
              <a:t> van de tensor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Matrix </a:t>
            </a:r>
            <a:r>
              <a:rPr lang="en-US" sz="2000" b="1" dirty="0" err="1">
                <a:latin typeface="Georgia" panose="02040502050405020303" pitchFamily="18" charset="0"/>
              </a:rPr>
              <a:t>Methode</a:t>
            </a:r>
            <a:r>
              <a:rPr lang="en-US" sz="2000" b="1" dirty="0">
                <a:latin typeface="Georgia" panose="02040502050405020303" pitchFamily="18" charset="0"/>
              </a:rPr>
              <a:t> (Matrix ACA-T):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Kostelijk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2000" b="1" dirty="0" err="1">
                <a:latin typeface="Georgia" panose="02040502050405020303" pitchFamily="18" charset="0"/>
              </a:rPr>
              <a:t>Vectoren</a:t>
            </a:r>
            <a:r>
              <a:rPr lang="en-US" sz="2000" b="1" dirty="0"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latin typeface="Georgia" panose="02040502050405020303" pitchFamily="18" charset="0"/>
              </a:rPr>
              <a:t>Methode</a:t>
            </a:r>
            <a:r>
              <a:rPr lang="en-US" sz="2000" b="1" dirty="0">
                <a:latin typeface="Georgia" panose="02040502050405020303" pitchFamily="18" charset="0"/>
              </a:rPr>
              <a:t> (Vector ACA-T type 1):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Hogere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relatieve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fout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AD2B65FD-5A6C-7016-26C2-E6583202A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06245" y="8343634"/>
            <a:ext cx="6737272" cy="1243187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AC7E9D9A-2061-516E-39CD-A50D0B087F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06245" y="6365849"/>
            <a:ext cx="6737272" cy="12735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07686A5-126C-F470-C370-2A29BDBB9710}"/>
              </a:ext>
            </a:extLst>
          </p:cNvPr>
          <p:cNvSpPr txBox="1"/>
          <p:nvPr/>
        </p:nvSpPr>
        <p:spPr>
          <a:xfrm>
            <a:off x="1136991" y="11960287"/>
            <a:ext cx="9267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Georgia" panose="02040502050405020303" pitchFamily="18" charset="0"/>
              </a:rPr>
              <a:t>Doel van het </a:t>
            </a:r>
            <a:r>
              <a:rPr lang="en-US" sz="4000" b="1" dirty="0" err="1">
                <a:latin typeface="Georgia" panose="02040502050405020303" pitchFamily="18" charset="0"/>
              </a:rPr>
              <a:t>onderzoek</a:t>
            </a:r>
            <a:endParaRPr lang="en-US" sz="4000" b="1" dirty="0">
              <a:latin typeface="Georgia" panose="02040502050405020303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586E3B-CA9C-5C25-FDA9-01BE1C991847}"/>
              </a:ext>
            </a:extLst>
          </p:cNvPr>
          <p:cNvSpPr txBox="1"/>
          <p:nvPr/>
        </p:nvSpPr>
        <p:spPr>
          <a:xfrm>
            <a:off x="1104100" y="12674892"/>
            <a:ext cx="926740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Tijdsreeksen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clusteren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Tensor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berekenen</a:t>
            </a:r>
            <a:endParaRPr lang="en-US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CP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benadert</a:t>
            </a:r>
            <a:r>
              <a:rPr lang="en-US" dirty="0">
                <a:latin typeface="Georgia" panose="02040502050405020303" pitchFamily="18" charset="0"/>
              </a:rPr>
              <a:t> tensor </a:t>
            </a:r>
            <a:r>
              <a:rPr lang="en-US" dirty="0" err="1">
                <a:latin typeface="Georgia" panose="02040502050405020303" pitchFamily="18" charset="0"/>
              </a:rPr>
              <a:t>zeer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goed</a:t>
            </a:r>
            <a:endParaRPr lang="en-US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Adaptieve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methodes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steunen</a:t>
            </a:r>
            <a:r>
              <a:rPr lang="en-US" dirty="0">
                <a:latin typeface="Georgia" panose="02040502050405020303" pitchFamily="18" charset="0"/>
              </a:rPr>
              <a:t> op ACA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endParaRPr lang="en-US" dirty="0">
              <a:latin typeface="Georgia" panose="02040502050405020303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uit</a:t>
            </a:r>
            <a:r>
              <a:rPr lang="en-US" dirty="0">
                <a:latin typeface="Georgia" panose="02040502050405020303" pitchFamily="18" charset="0"/>
              </a:rPr>
              <a:t> termen van de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verzamelen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als</a:t>
            </a:r>
            <a:r>
              <a:rPr lang="en-US" dirty="0">
                <a:latin typeface="Georgia" panose="02040502050405020303" pitchFamily="18" charset="0"/>
              </a:rPr>
              <a:t> ‘feature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’</a:t>
            </a:r>
          </a:p>
          <a:p>
            <a:pPr marL="800100" lvl="1" indent="-342900">
              <a:buFont typeface="+mj-lt"/>
              <a:buAutoNum type="arabicParenR"/>
            </a:pP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Georgia" panose="02040502050405020303" pitchFamily="18" charset="0"/>
              </a:rPr>
              <a:t>K-means clustering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gebruiken</a:t>
            </a:r>
            <a:r>
              <a:rPr lang="en-US" dirty="0">
                <a:latin typeface="Georgia" panose="02040502050405020303" pitchFamily="18" charset="0"/>
              </a:rPr>
              <a:t> met </a:t>
            </a:r>
            <a:r>
              <a:rPr lang="en-US" dirty="0" err="1">
                <a:latin typeface="Georgia" panose="02040502050405020303" pitchFamily="18" charset="0"/>
              </a:rPr>
              <a:t>deze</a:t>
            </a:r>
            <a:r>
              <a:rPr lang="en-US" dirty="0">
                <a:latin typeface="Georgia" panose="02040502050405020303" pitchFamily="18" charset="0"/>
              </a:rPr>
              <a:t> feature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lvl="1"/>
            <a:endParaRPr lang="en-US" dirty="0">
              <a:latin typeface="Georgia" panose="02040502050405020303" pitchFamily="18" charset="0"/>
            </a:endParaRPr>
          </a:p>
          <a:p>
            <a:r>
              <a:rPr lang="en-US" sz="2400" b="1" dirty="0">
                <a:latin typeface="Georgia" panose="02040502050405020303" pitchFamily="18" charset="0"/>
              </a:rPr>
              <a:t>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r>
              <a:rPr lang="en-US" sz="2400" b="1" dirty="0">
                <a:latin typeface="Georgia" panose="02040502050405020303" pitchFamily="18" charset="0"/>
              </a:rPr>
              <a:t> van </a:t>
            </a:r>
            <a:r>
              <a:rPr lang="en-US" sz="2400" b="1" dirty="0" err="1">
                <a:latin typeface="Georgia" panose="02040502050405020303" pitchFamily="18" charset="0"/>
              </a:rPr>
              <a:t>decompositie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laag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houden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44936A-AD09-DE4A-FBF9-318BDDECABE5}"/>
              </a:ext>
            </a:extLst>
          </p:cNvPr>
          <p:cNvSpPr txBox="1"/>
          <p:nvPr/>
        </p:nvSpPr>
        <p:spPr>
          <a:xfrm>
            <a:off x="11044671" y="11964305"/>
            <a:ext cx="86260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latin typeface="Georgia" panose="02040502050405020303" pitchFamily="18" charset="0"/>
              </a:rPr>
              <a:t>Ons </a:t>
            </a: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onderzoek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75DB09-6AF4-82C6-88D4-F53E1A59037D}"/>
              </a:ext>
            </a:extLst>
          </p:cNvPr>
          <p:cNvSpPr txBox="1"/>
          <p:nvPr/>
        </p:nvSpPr>
        <p:spPr>
          <a:xfrm>
            <a:off x="20374410" y="1862042"/>
            <a:ext cx="95219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Resultaten</a:t>
            </a:r>
            <a:r>
              <a:rPr lang="en-US" sz="4000" b="1" dirty="0">
                <a:solidFill>
                  <a:prstClr val="black"/>
                </a:solidFill>
                <a:latin typeface="Georgia" panose="02040502050405020303" pitchFamily="18" charset="0"/>
              </a:rPr>
              <a:t>: Tensor </a:t>
            </a:r>
            <a:r>
              <a:rPr lang="en-US" sz="4000" b="1" dirty="0" err="1">
                <a:solidFill>
                  <a:prstClr val="black"/>
                </a:solidFill>
                <a:latin typeface="Georgia" panose="02040502050405020303" pitchFamily="18" charset="0"/>
              </a:rPr>
              <a:t>Benadering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CA3CEC-4554-0E00-C2A9-A963A0190011}"/>
              </a:ext>
            </a:extLst>
          </p:cNvPr>
          <p:cNvSpPr txBox="1"/>
          <p:nvPr/>
        </p:nvSpPr>
        <p:spPr>
          <a:xfrm>
            <a:off x="20374410" y="11964305"/>
            <a:ext cx="95219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Resultaten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: Clustering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2F656B-EE18-FE4D-BD0A-B7AB0C4F8997}"/>
              </a:ext>
            </a:extLst>
          </p:cNvPr>
          <p:cNvSpPr txBox="1"/>
          <p:nvPr/>
        </p:nvSpPr>
        <p:spPr>
          <a:xfrm>
            <a:off x="10982425" y="18877771"/>
            <a:ext cx="8750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Georgia" panose="02040502050405020303" pitchFamily="18" charset="0"/>
              </a:rPr>
              <a:t>Hypothese</a:t>
            </a:r>
            <a:r>
              <a:rPr lang="en-US" sz="2400" b="1" dirty="0">
                <a:latin typeface="Georgia" panose="02040502050405020303" pitchFamily="18" charset="0"/>
              </a:rPr>
              <a:t>: De </a:t>
            </a:r>
            <a:r>
              <a:rPr lang="en-US" sz="2400" b="1" dirty="0" err="1">
                <a:latin typeface="Georgia" panose="02040502050405020303" pitchFamily="18" charset="0"/>
              </a:rPr>
              <a:t>uitgebreide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vectoren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methode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zal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voor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een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kleinere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relatieve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fout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zorgen</a:t>
            </a:r>
            <a:r>
              <a:rPr lang="en-US" sz="2400" b="1" dirty="0">
                <a:latin typeface="Georgia" panose="02040502050405020303" pitchFamily="18" charset="0"/>
              </a:rPr>
              <a:t> maar het </a:t>
            </a:r>
            <a:r>
              <a:rPr lang="en-US" sz="2400" b="1" dirty="0" err="1">
                <a:latin typeface="Georgia" panose="02040502050405020303" pitchFamily="18" charset="0"/>
              </a:rPr>
              <a:t>aantal</a:t>
            </a:r>
            <a:r>
              <a:rPr lang="en-US" sz="2400" b="1" dirty="0">
                <a:latin typeface="Georgia" panose="02040502050405020303" pitchFamily="18" charset="0"/>
              </a:rPr>
              <a:t> DTW </a:t>
            </a:r>
            <a:r>
              <a:rPr lang="en-US" sz="2400" b="1" dirty="0" err="1">
                <a:latin typeface="Georgia" panose="02040502050405020303" pitchFamily="18" charset="0"/>
              </a:rPr>
              <a:t>operaties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laag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houden</a:t>
            </a:r>
            <a:r>
              <a:rPr lang="en-US" sz="2400" b="1" dirty="0">
                <a:latin typeface="Georgia" panose="02040502050405020303" pitchFamily="18" charset="0"/>
              </a:rPr>
              <a:t>. 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5B837F-E0CE-51C2-33A6-7CA95146F82C}"/>
              </a:ext>
            </a:extLst>
          </p:cNvPr>
          <p:cNvSpPr txBox="1"/>
          <p:nvPr/>
        </p:nvSpPr>
        <p:spPr>
          <a:xfrm>
            <a:off x="11107231" y="12662504"/>
            <a:ext cx="85220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De </a:t>
            </a:r>
            <a:r>
              <a:rPr lang="en-US" sz="2400" b="1" dirty="0" err="1">
                <a:latin typeface="Georgia" panose="02040502050405020303" pitchFamily="18" charset="0"/>
              </a:rPr>
              <a:t>uitgebreide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vectoren</a:t>
            </a:r>
            <a:r>
              <a:rPr lang="en-US" sz="2400" b="1" dirty="0">
                <a:latin typeface="Georgia" panose="02040502050405020303" pitchFamily="18" charset="0"/>
              </a:rPr>
              <a:t> </a:t>
            </a:r>
            <a:r>
              <a:rPr lang="en-US" sz="2400" b="1" dirty="0" err="1">
                <a:latin typeface="Georgia" panose="02040502050405020303" pitchFamily="18" charset="0"/>
              </a:rPr>
              <a:t>methode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Starten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vanuit</a:t>
            </a:r>
            <a:r>
              <a:rPr lang="en-US" dirty="0">
                <a:latin typeface="Georgia" panose="02040502050405020303" pitchFamily="18" charset="0"/>
              </a:rPr>
              <a:t> de matrix </a:t>
            </a:r>
            <a:r>
              <a:rPr lang="en-US" dirty="0" err="1">
                <a:latin typeface="Georgia" panose="02040502050405020303" pitchFamily="18" charset="0"/>
              </a:rPr>
              <a:t>methode</a:t>
            </a:r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De matrix in </a:t>
            </a: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term </a:t>
            </a:r>
            <a:r>
              <a:rPr lang="en-US" dirty="0" err="1">
                <a:latin typeface="Georgia" panose="02040502050405020303" pitchFamily="18" charset="0"/>
              </a:rPr>
              <a:t>opnieuw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benaderen</a:t>
            </a:r>
            <a:r>
              <a:rPr lang="en-US" dirty="0">
                <a:latin typeface="Georgia" panose="02040502050405020303" pitchFamily="18" charset="0"/>
              </a:rPr>
              <a:t> met ACA</a:t>
            </a:r>
          </a:p>
          <a:p>
            <a:pPr lvl="2"/>
            <a:r>
              <a:rPr lang="en-US" i="1" dirty="0">
                <a:latin typeface="Georgia" panose="02040502050405020303" pitchFamily="18" charset="0"/>
              </a:rPr>
              <a:t>→ </a:t>
            </a:r>
            <a:r>
              <a:rPr lang="en-US" dirty="0" err="1">
                <a:latin typeface="Georgia" panose="02040502050405020303" pitchFamily="18" charset="0"/>
              </a:rPr>
              <a:t>notatie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i="1" dirty="0">
                <a:latin typeface="Georgia" panose="02040502050405020303" pitchFamily="18" charset="0"/>
              </a:rPr>
              <a:t>type k </a:t>
            </a:r>
            <a:r>
              <a:rPr lang="en-US" dirty="0">
                <a:latin typeface="Georgia" panose="02040502050405020303" pitchFamily="18" charset="0"/>
              </a:rPr>
              <a:t>= k termen in </a:t>
            </a: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matrix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endParaRPr lang="en-US" dirty="0">
              <a:latin typeface="Georgia" panose="02040502050405020303" pitchFamily="18" charset="0"/>
            </a:endParaRPr>
          </a:p>
          <a:p>
            <a:pPr lvl="2"/>
            <a:endParaRPr lang="en-US" i="1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elke</a:t>
            </a:r>
            <a:r>
              <a:rPr lang="en-US" dirty="0">
                <a:latin typeface="Georgia" panose="02040502050405020303" pitchFamily="18" charset="0"/>
              </a:rPr>
              <a:t> term </a:t>
            </a:r>
            <a:r>
              <a:rPr lang="en-US" dirty="0" err="1">
                <a:latin typeface="Georgia" panose="02040502050405020303" pitchFamily="18" charset="0"/>
              </a:rPr>
              <a:t>bevat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Tube: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vector mode-3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Matrix-</a:t>
            </a:r>
            <a:r>
              <a:rPr lang="en-US" b="1" dirty="0" err="1">
                <a:latin typeface="Georgia" panose="02040502050405020303" pitchFamily="18" charset="0"/>
              </a:rPr>
              <a:t>decompositie</a:t>
            </a:r>
            <a:r>
              <a:rPr lang="en-US" b="1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som</a:t>
            </a:r>
            <a:r>
              <a:rPr lang="en-US" dirty="0">
                <a:latin typeface="Georgia" panose="02040502050405020303" pitchFamily="18" charset="0"/>
              </a:rPr>
              <a:t> van termen met 2 </a:t>
            </a:r>
            <a:r>
              <a:rPr lang="en-US" dirty="0" err="1">
                <a:latin typeface="Georgia" panose="02040502050405020303" pitchFamily="18" charset="0"/>
              </a:rPr>
              <a:t>vectoren</a:t>
            </a:r>
            <a:r>
              <a:rPr lang="en-US" dirty="0">
                <a:latin typeface="Georgia" panose="02040502050405020303" pitchFamily="18" charset="0"/>
              </a:rPr>
              <a:t> mode-1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2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	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F06542D-2BDC-5383-2D50-A3F8EF8CF9B7}"/>
              </a:ext>
            </a:extLst>
          </p:cNvPr>
          <p:cNvCxnSpPr>
            <a:cxnSpLocks/>
          </p:cNvCxnSpPr>
          <p:nvPr/>
        </p:nvCxnSpPr>
        <p:spPr>
          <a:xfrm flipH="1">
            <a:off x="4078139" y="16689294"/>
            <a:ext cx="1030005" cy="70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916ADF-3043-CCEA-032C-0C884785428B}"/>
              </a:ext>
            </a:extLst>
          </p:cNvPr>
          <p:cNvSpPr txBox="1"/>
          <p:nvPr/>
        </p:nvSpPr>
        <p:spPr>
          <a:xfrm>
            <a:off x="3772959" y="16206801"/>
            <a:ext cx="3402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Georgia" panose="02040502050405020303" pitchFamily="18" charset="0"/>
              </a:rPr>
              <a:t>decompositie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berekenen</a:t>
            </a:r>
            <a:endParaRPr lang="en-US" sz="2000" dirty="0">
              <a:latin typeface="Georgia" panose="02040502050405020303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B34E41-F537-1844-07D7-461F1C0E02EF}"/>
              </a:ext>
            </a:extLst>
          </p:cNvPr>
          <p:cNvCxnSpPr>
            <a:cxnSpLocks/>
          </p:cNvCxnSpPr>
          <p:nvPr/>
        </p:nvCxnSpPr>
        <p:spPr>
          <a:xfrm>
            <a:off x="5932315" y="16689294"/>
            <a:ext cx="1039591" cy="70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B68A00-3805-2C4C-A5D0-14D6A3D224F6}"/>
              </a:ext>
            </a:extLst>
          </p:cNvPr>
          <p:cNvSpPr txBox="1"/>
          <p:nvPr/>
        </p:nvSpPr>
        <p:spPr>
          <a:xfrm>
            <a:off x="6489816" y="16823769"/>
            <a:ext cx="2738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latin typeface="Georgia" panose="02040502050405020303" pitchFamily="18" charset="0"/>
              </a:rPr>
              <a:t>weinig</a:t>
            </a:r>
            <a:r>
              <a:rPr lang="en-US" sz="1600" i="1" dirty="0">
                <a:latin typeface="Georgia" panose="02040502050405020303" pitchFamily="18" charset="0"/>
              </a:rPr>
              <a:t> DTW </a:t>
            </a:r>
            <a:r>
              <a:rPr lang="en-US" sz="1600" i="1" dirty="0" err="1">
                <a:latin typeface="Georgia" panose="02040502050405020303" pitchFamily="18" charset="0"/>
              </a:rPr>
              <a:t>operaties</a:t>
            </a:r>
            <a:endParaRPr lang="en-US" sz="1600" i="1" dirty="0"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6A8F40-EB2E-040D-4557-C5E5A39BDE88}"/>
              </a:ext>
            </a:extLst>
          </p:cNvPr>
          <p:cNvSpPr txBox="1"/>
          <p:nvPr/>
        </p:nvSpPr>
        <p:spPr>
          <a:xfrm>
            <a:off x="2264654" y="16823769"/>
            <a:ext cx="2291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>
                <a:latin typeface="Georgia" panose="02040502050405020303" pitchFamily="18" charset="0"/>
              </a:rPr>
              <a:t>kleine</a:t>
            </a:r>
            <a:r>
              <a:rPr lang="en-US" sz="1600" i="1" dirty="0">
                <a:latin typeface="Georgia" panose="02040502050405020303" pitchFamily="18" charset="0"/>
              </a:rPr>
              <a:t> </a:t>
            </a:r>
            <a:r>
              <a:rPr lang="en-US" sz="1600" i="1" dirty="0" err="1">
                <a:latin typeface="Georgia" panose="02040502050405020303" pitchFamily="18" charset="0"/>
              </a:rPr>
              <a:t>relatieve</a:t>
            </a:r>
            <a:r>
              <a:rPr lang="en-US" sz="1600" i="1" dirty="0">
                <a:latin typeface="Georgia" panose="02040502050405020303" pitchFamily="18" charset="0"/>
              </a:rPr>
              <a:t> </a:t>
            </a:r>
            <a:r>
              <a:rPr lang="en-US" sz="1600" i="1" dirty="0" err="1">
                <a:latin typeface="Georgia" panose="02040502050405020303" pitchFamily="18" charset="0"/>
              </a:rPr>
              <a:t>fout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7B9BF5-115E-3A29-7D28-1EE7B0B2A116}"/>
              </a:ext>
            </a:extLst>
          </p:cNvPr>
          <p:cNvSpPr txBox="1"/>
          <p:nvPr/>
        </p:nvSpPr>
        <p:spPr>
          <a:xfrm>
            <a:off x="1918729" y="17478383"/>
            <a:ext cx="31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maat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nauwkeurigheid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9861A5-107C-135D-B25C-AE32099583C2}"/>
              </a:ext>
            </a:extLst>
          </p:cNvPr>
          <p:cNvSpPr txBox="1"/>
          <p:nvPr/>
        </p:nvSpPr>
        <p:spPr>
          <a:xfrm>
            <a:off x="6327619" y="17484204"/>
            <a:ext cx="31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maat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voor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snelheid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D40D1-EBC9-F65A-7B52-6EB153910D56}"/>
              </a:ext>
            </a:extLst>
          </p:cNvPr>
          <p:cNvSpPr txBox="1"/>
          <p:nvPr/>
        </p:nvSpPr>
        <p:spPr>
          <a:xfrm>
            <a:off x="1115852" y="18153616"/>
            <a:ext cx="914123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Adaptive Cross Approximation (ACA) </a:t>
            </a:r>
            <a:r>
              <a:rPr lang="en-US" sz="2400" b="1" dirty="0" err="1">
                <a:latin typeface="Georgia" panose="02040502050405020303" pitchFamily="18" charset="0"/>
              </a:rPr>
              <a:t>uitbreiden</a:t>
            </a:r>
            <a:endParaRPr lang="en-US" sz="2400" b="1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algoritme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voor</a:t>
            </a:r>
            <a:r>
              <a:rPr lang="en-US" dirty="0">
                <a:latin typeface="Georgia" panose="02040502050405020303" pitchFamily="18" charset="0"/>
              </a:rPr>
              <a:t> matrices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Adaptive: </a:t>
            </a:r>
            <a:r>
              <a:rPr lang="en-US" dirty="0" err="1">
                <a:latin typeface="Georgia" panose="02040502050405020303" pitchFamily="18" charset="0"/>
              </a:rPr>
              <a:t>Focust</a:t>
            </a:r>
            <a:r>
              <a:rPr lang="en-US" dirty="0">
                <a:latin typeface="Georgia" panose="02040502050405020303" pitchFamily="18" charset="0"/>
              </a:rPr>
              <a:t> op </a:t>
            </a:r>
            <a:r>
              <a:rPr lang="en-US" dirty="0" err="1">
                <a:latin typeface="Georgia" panose="02040502050405020303" pitchFamily="18" charset="0"/>
              </a:rPr>
              <a:t>grootste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dus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belangrijkste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elementen</a:t>
            </a: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Cross: </a:t>
            </a:r>
            <a:r>
              <a:rPr lang="en-US" dirty="0" err="1">
                <a:latin typeface="Georgia" panose="02040502050405020303" pitchFamily="18" charset="0"/>
              </a:rPr>
              <a:t>Iteratief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rij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kolom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aan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toevoegen</a:t>
            </a:r>
            <a:endParaRPr lang="en-US" dirty="0">
              <a:latin typeface="Georgia" panose="02040502050405020303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Kleinere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elementen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niet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nodig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r>
              <a:rPr lang="en-US" dirty="0">
                <a:latin typeface="Georgia Pro Cond Semibold" panose="020F0502020204030204" pitchFamily="18" charset="0"/>
              </a:rPr>
              <a:t>	→ </a:t>
            </a:r>
            <a:r>
              <a:rPr lang="en-US" dirty="0" err="1">
                <a:latin typeface="Georgia" panose="02040502050405020303" pitchFamily="18" charset="0"/>
              </a:rPr>
              <a:t>Ideaal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voor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decompositie</a:t>
            </a:r>
            <a:r>
              <a:rPr lang="en-US" dirty="0">
                <a:latin typeface="Georgia" panose="02040502050405020303" pitchFamily="18" charset="0"/>
              </a:rPr>
              <a:t> van de </a:t>
            </a:r>
            <a:r>
              <a:rPr lang="en-US" dirty="0" err="1">
                <a:latin typeface="Georgia" panose="02040502050405020303" pitchFamily="18" charset="0"/>
              </a:rPr>
              <a:t>afstandstensor</a:t>
            </a:r>
            <a:endParaRPr lang="en-US" dirty="0">
              <a:latin typeface="Georgia" panose="02040502050405020303" pitchFamily="18" charset="0"/>
            </a:endParaRPr>
          </a:p>
          <a:p>
            <a:pPr lvl="3"/>
            <a:r>
              <a:rPr lang="en-US" dirty="0">
                <a:latin typeface="Georgia" panose="02040502050405020303" pitchFamily="18" charset="0"/>
              </a:rPr>
              <a:t>→ ACA </a:t>
            </a:r>
            <a:r>
              <a:rPr lang="en-US" dirty="0" err="1">
                <a:latin typeface="Georgia" panose="02040502050405020303" pitchFamily="18" charset="0"/>
              </a:rPr>
              <a:t>methodes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voor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tensoren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ontwikkelen</a:t>
            </a:r>
            <a:endParaRPr lang="en-US" dirty="0">
              <a:latin typeface="Georgia" panose="02040502050405020303" pitchFamily="18" charset="0"/>
            </a:endParaRPr>
          </a:p>
          <a:p>
            <a:pPr lvl="1"/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B0896A-49B8-FEC6-4019-CC8E7359EE23}"/>
              </a:ext>
            </a:extLst>
          </p:cNvPr>
          <p:cNvSpPr/>
          <p:nvPr/>
        </p:nvSpPr>
        <p:spPr>
          <a:xfrm>
            <a:off x="421540" y="10370177"/>
            <a:ext cx="682560" cy="6825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08AF906F-A800-1982-0517-3C4CA95BD6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88449" y="15387829"/>
            <a:ext cx="7691041" cy="145379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3B6312-0013-18CB-429C-CAA3CC20B35C}"/>
              </a:ext>
            </a:extLst>
          </p:cNvPr>
          <p:cNvCxnSpPr>
            <a:cxnSpLocks/>
          </p:cNvCxnSpPr>
          <p:nvPr/>
        </p:nvCxnSpPr>
        <p:spPr>
          <a:xfrm flipH="1">
            <a:off x="12475249" y="16841623"/>
            <a:ext cx="1407795" cy="5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42BBD8-A515-2CCD-65E0-572A50957918}"/>
              </a:ext>
            </a:extLst>
          </p:cNvPr>
          <p:cNvCxnSpPr>
            <a:cxnSpLocks/>
          </p:cNvCxnSpPr>
          <p:nvPr/>
        </p:nvCxnSpPr>
        <p:spPr>
          <a:xfrm>
            <a:off x="14682266" y="16841623"/>
            <a:ext cx="1877303" cy="577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Graphic 76">
            <a:extLst>
              <a:ext uri="{FF2B5EF4-FFF2-40B4-BE49-F238E27FC236}">
                <a16:creationId xmlns:a16="http://schemas.microsoft.com/office/drawing/2014/main" id="{133CE5B6-6832-8A39-2B6E-23984CEBF0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267956" y="17419597"/>
            <a:ext cx="4310613" cy="103159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66C13C7-AF0F-5AF0-D239-DD4089AF54B7}"/>
              </a:ext>
            </a:extLst>
          </p:cNvPr>
          <p:cNvSpPr txBox="1"/>
          <p:nvPr/>
        </p:nvSpPr>
        <p:spPr>
          <a:xfrm>
            <a:off x="14008735" y="18410155"/>
            <a:ext cx="82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eorgia" panose="02040502050405020303" pitchFamily="18" charset="0"/>
              </a:rPr>
              <a:t>k </a:t>
            </a:r>
            <a:r>
              <a:rPr lang="en-US" sz="1600" i="1" dirty="0" err="1">
                <a:latin typeface="Georgia" panose="02040502050405020303" pitchFamily="18" charset="0"/>
              </a:rPr>
              <a:t>keer</a:t>
            </a:r>
            <a:endParaRPr lang="en-US" sz="1600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98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346</Words>
  <Application>Microsoft Office PowerPoint</Application>
  <PresentationFormat>Custom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Georgia Pro Cond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Wannes Croes</dc:creator>
  <cp:lastModifiedBy>Lowie Debois</cp:lastModifiedBy>
  <cp:revision>13</cp:revision>
  <dcterms:created xsi:type="dcterms:W3CDTF">2024-02-27T20:23:46Z</dcterms:created>
  <dcterms:modified xsi:type="dcterms:W3CDTF">2024-02-29T15:13:05Z</dcterms:modified>
</cp:coreProperties>
</file>