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8794750" cy="12646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-13853" y="-7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67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384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269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216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5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952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620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874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197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50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687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E326B-1E28-4C22-A3D1-EDFB78E65B5C}" type="datetimeFigureOut">
              <a:rPr lang="LID4096" smtClean="0"/>
              <a:t>03/04/2024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995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023DD7-A4E7-5D45-E028-ECF7BC01B235}"/>
              </a:ext>
            </a:extLst>
          </p:cNvPr>
          <p:cNvCxnSpPr>
            <a:cxnSpLocks/>
          </p:cNvCxnSpPr>
          <p:nvPr/>
        </p:nvCxnSpPr>
        <p:spPr>
          <a:xfrm>
            <a:off x="10724541" y="1770114"/>
            <a:ext cx="0" cy="19068388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25DE2-209F-71ED-665C-8B5163B97B85}"/>
              </a:ext>
            </a:extLst>
          </p:cNvPr>
          <p:cNvCxnSpPr>
            <a:cxnSpLocks/>
          </p:cNvCxnSpPr>
          <p:nvPr/>
        </p:nvCxnSpPr>
        <p:spPr>
          <a:xfrm>
            <a:off x="20011983" y="1770114"/>
            <a:ext cx="42296" cy="18988524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BD3EE6-7182-9645-AAC3-5472FE0101BF}"/>
              </a:ext>
            </a:extLst>
          </p:cNvPr>
          <p:cNvSpPr/>
          <p:nvPr/>
        </p:nvSpPr>
        <p:spPr>
          <a:xfrm>
            <a:off x="879232" y="20484474"/>
            <a:ext cx="28803600" cy="5451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6CBEDDB7-2C15-6C8A-5E8B-BD4A0ABB88B2}"/>
              </a:ext>
            </a:extLst>
          </p:cNvPr>
          <p:cNvSpPr/>
          <p:nvPr/>
        </p:nvSpPr>
        <p:spPr>
          <a:xfrm>
            <a:off x="545672" y="352425"/>
            <a:ext cx="445110" cy="20541615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13C842B-F48C-DA2F-B56E-65B7585A43F0}"/>
              </a:ext>
            </a:extLst>
          </p:cNvPr>
          <p:cNvSpPr/>
          <p:nvPr/>
        </p:nvSpPr>
        <p:spPr>
          <a:xfrm>
            <a:off x="28883812" y="20219341"/>
            <a:ext cx="978692" cy="10785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C8BA919E-417D-301E-1F7D-3BD123DC84F2}"/>
              </a:ext>
            </a:extLst>
          </p:cNvPr>
          <p:cNvSpPr/>
          <p:nvPr/>
        </p:nvSpPr>
        <p:spPr>
          <a:xfrm rot="16200000">
            <a:off x="293442" y="111263"/>
            <a:ext cx="949569" cy="104649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3829AC-D7F8-0F50-DF29-7CF3C80A4DED}"/>
              </a:ext>
            </a:extLst>
          </p:cNvPr>
          <p:cNvSpPr/>
          <p:nvPr/>
        </p:nvSpPr>
        <p:spPr>
          <a:xfrm>
            <a:off x="6269158" y="159726"/>
            <a:ext cx="1798906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Tensor Time Series Clustering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3EFA75D-B60E-B008-C7E0-458DAE9A17F2}"/>
              </a:ext>
            </a:extLst>
          </p:cNvPr>
          <p:cNvSpPr/>
          <p:nvPr/>
        </p:nvSpPr>
        <p:spPr>
          <a:xfrm>
            <a:off x="906670" y="9548907"/>
            <a:ext cx="29368540" cy="2702659"/>
          </a:xfrm>
          <a:custGeom>
            <a:avLst/>
            <a:gdLst>
              <a:gd name="connsiteX0" fmla="*/ 0 w 15368954"/>
              <a:gd name="connsiteY0" fmla="*/ 0 h 4466492"/>
              <a:gd name="connsiteX1" fmla="*/ 7315200 w 15368954"/>
              <a:gd name="connsiteY1" fmla="*/ 386861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15368954"/>
              <a:gd name="connsiteY0" fmla="*/ 0 h 4466492"/>
              <a:gd name="connsiteX1" fmla="*/ 2936631 w 15368954"/>
              <a:gd name="connsiteY1" fmla="*/ 3059723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24583292"/>
              <a:gd name="connsiteY0" fmla="*/ 2162908 h 2162908"/>
              <a:gd name="connsiteX1" fmla="*/ 12150969 w 24583292"/>
              <a:gd name="connsiteY1" fmla="*/ 0 h 2162908"/>
              <a:gd name="connsiteX2" fmla="*/ 19360661 w 24583292"/>
              <a:gd name="connsiteY2" fmla="*/ 931984 h 2162908"/>
              <a:gd name="connsiteX3" fmla="*/ 23686477 w 24583292"/>
              <a:gd name="connsiteY3" fmla="*/ 1406769 h 2162908"/>
              <a:gd name="connsiteX4" fmla="*/ 24583292 w 24583292"/>
              <a:gd name="connsiteY4" fmla="*/ 70338 h 2162908"/>
              <a:gd name="connsiteX0" fmla="*/ 0 w 24583292"/>
              <a:gd name="connsiteY0" fmla="*/ 2092570 h 2092570"/>
              <a:gd name="connsiteX1" fmla="*/ 8704385 w 24583292"/>
              <a:gd name="connsiteY1" fmla="*/ 545124 h 2092570"/>
              <a:gd name="connsiteX2" fmla="*/ 19360661 w 24583292"/>
              <a:gd name="connsiteY2" fmla="*/ 861646 h 2092570"/>
              <a:gd name="connsiteX3" fmla="*/ 23686477 w 24583292"/>
              <a:gd name="connsiteY3" fmla="*/ 1336431 h 2092570"/>
              <a:gd name="connsiteX4" fmla="*/ 24583292 w 24583292"/>
              <a:gd name="connsiteY4" fmla="*/ 0 h 2092570"/>
              <a:gd name="connsiteX0" fmla="*/ 0 w 24583292"/>
              <a:gd name="connsiteY0" fmla="*/ 2092570 h 3481753"/>
              <a:gd name="connsiteX1" fmla="*/ 8704385 w 24583292"/>
              <a:gd name="connsiteY1" fmla="*/ 545124 h 3481753"/>
              <a:gd name="connsiteX2" fmla="*/ 19167230 w 24583292"/>
              <a:gd name="connsiteY2" fmla="*/ 3481753 h 3481753"/>
              <a:gd name="connsiteX3" fmla="*/ 23686477 w 24583292"/>
              <a:gd name="connsiteY3" fmla="*/ 1336431 h 3481753"/>
              <a:gd name="connsiteX4" fmla="*/ 24583292 w 24583292"/>
              <a:gd name="connsiteY4" fmla="*/ 0 h 3481753"/>
              <a:gd name="connsiteX0" fmla="*/ 0 w 27133061"/>
              <a:gd name="connsiteY0" fmla="*/ 1547446 h 2936629"/>
              <a:gd name="connsiteX1" fmla="*/ 8704385 w 27133061"/>
              <a:gd name="connsiteY1" fmla="*/ 0 h 2936629"/>
              <a:gd name="connsiteX2" fmla="*/ 19167230 w 27133061"/>
              <a:gd name="connsiteY2" fmla="*/ 2936629 h 2936629"/>
              <a:gd name="connsiteX3" fmla="*/ 23686477 w 27133061"/>
              <a:gd name="connsiteY3" fmla="*/ 791307 h 2936629"/>
              <a:gd name="connsiteX4" fmla="*/ 27133061 w 27133061"/>
              <a:gd name="connsiteY4" fmla="*/ 193430 h 2936629"/>
              <a:gd name="connsiteX0" fmla="*/ 0 w 23686477"/>
              <a:gd name="connsiteY0" fmla="*/ 1547446 h 2936629"/>
              <a:gd name="connsiteX1" fmla="*/ 8704385 w 23686477"/>
              <a:gd name="connsiteY1" fmla="*/ 0 h 2936629"/>
              <a:gd name="connsiteX2" fmla="*/ 19167230 w 23686477"/>
              <a:gd name="connsiteY2" fmla="*/ 2936629 h 2936629"/>
              <a:gd name="connsiteX3" fmla="*/ 23686477 w 23686477"/>
              <a:gd name="connsiteY3" fmla="*/ 791307 h 2936629"/>
              <a:gd name="connsiteX0" fmla="*/ 0 w 27783692"/>
              <a:gd name="connsiteY0" fmla="*/ 1547446 h 2936629"/>
              <a:gd name="connsiteX1" fmla="*/ 8704385 w 27783692"/>
              <a:gd name="connsiteY1" fmla="*/ 0 h 2936629"/>
              <a:gd name="connsiteX2" fmla="*/ 19167230 w 27783692"/>
              <a:gd name="connsiteY2" fmla="*/ 2936629 h 2936629"/>
              <a:gd name="connsiteX3" fmla="*/ 27783692 w 27783692"/>
              <a:gd name="connsiteY3" fmla="*/ 439615 h 2936629"/>
              <a:gd name="connsiteX0" fmla="*/ 0 w 29283308"/>
              <a:gd name="connsiteY0" fmla="*/ 1547446 h 2936629"/>
              <a:gd name="connsiteX1" fmla="*/ 8704385 w 29283308"/>
              <a:gd name="connsiteY1" fmla="*/ 0 h 2936629"/>
              <a:gd name="connsiteX2" fmla="*/ 19167230 w 29283308"/>
              <a:gd name="connsiteY2" fmla="*/ 2936629 h 2936629"/>
              <a:gd name="connsiteX3" fmla="*/ 29283308 w 29283308"/>
              <a:gd name="connsiteY3" fmla="*/ 512767 h 2936629"/>
              <a:gd name="connsiteX0" fmla="*/ 0 w 29063852"/>
              <a:gd name="connsiteY0" fmla="*/ 1547446 h 2936629"/>
              <a:gd name="connsiteX1" fmla="*/ 8704385 w 29063852"/>
              <a:gd name="connsiteY1" fmla="*/ 0 h 2936629"/>
              <a:gd name="connsiteX2" fmla="*/ 19167230 w 29063852"/>
              <a:gd name="connsiteY2" fmla="*/ 2936629 h 2936629"/>
              <a:gd name="connsiteX3" fmla="*/ 29063852 w 29063852"/>
              <a:gd name="connsiteY3" fmla="*/ 732223 h 2936629"/>
              <a:gd name="connsiteX0" fmla="*/ 0 w 29063852"/>
              <a:gd name="connsiteY0" fmla="*/ 1547446 h 2954917"/>
              <a:gd name="connsiteX1" fmla="*/ 8704385 w 29063852"/>
              <a:gd name="connsiteY1" fmla="*/ 0 h 2954917"/>
              <a:gd name="connsiteX2" fmla="*/ 19039214 w 29063852"/>
              <a:gd name="connsiteY2" fmla="*/ 2954917 h 2954917"/>
              <a:gd name="connsiteX3" fmla="*/ 29063852 w 29063852"/>
              <a:gd name="connsiteY3" fmla="*/ 732223 h 2954917"/>
              <a:gd name="connsiteX0" fmla="*/ 0 w 29063852"/>
              <a:gd name="connsiteY0" fmla="*/ 1602310 h 3009781"/>
              <a:gd name="connsiteX1" fmla="*/ 9673649 w 29063852"/>
              <a:gd name="connsiteY1" fmla="*/ 0 h 3009781"/>
              <a:gd name="connsiteX2" fmla="*/ 19039214 w 29063852"/>
              <a:gd name="connsiteY2" fmla="*/ 3009781 h 3009781"/>
              <a:gd name="connsiteX3" fmla="*/ 29063852 w 29063852"/>
              <a:gd name="connsiteY3" fmla="*/ 787087 h 3009781"/>
              <a:gd name="connsiteX0" fmla="*/ 0 w 29063852"/>
              <a:gd name="connsiteY0" fmla="*/ 1602310 h 3247525"/>
              <a:gd name="connsiteX1" fmla="*/ 9673649 w 29063852"/>
              <a:gd name="connsiteY1" fmla="*/ 0 h 3247525"/>
              <a:gd name="connsiteX2" fmla="*/ 19057502 w 29063852"/>
              <a:gd name="connsiteY2" fmla="*/ 3247525 h 3247525"/>
              <a:gd name="connsiteX3" fmla="*/ 29063852 w 29063852"/>
              <a:gd name="connsiteY3" fmla="*/ 787087 h 3247525"/>
              <a:gd name="connsiteX0" fmla="*/ 0 w 29429612"/>
              <a:gd name="connsiteY0" fmla="*/ 1602310 h 3247525"/>
              <a:gd name="connsiteX1" fmla="*/ 9673649 w 29429612"/>
              <a:gd name="connsiteY1" fmla="*/ 0 h 3247525"/>
              <a:gd name="connsiteX2" fmla="*/ 19057502 w 29429612"/>
              <a:gd name="connsiteY2" fmla="*/ 3247525 h 3247525"/>
              <a:gd name="connsiteX3" fmla="*/ 29429612 w 29429612"/>
              <a:gd name="connsiteY3" fmla="*/ 677359 h 3247525"/>
              <a:gd name="connsiteX0" fmla="*/ 0 w 29429612"/>
              <a:gd name="connsiteY0" fmla="*/ 1584022 h 3229237"/>
              <a:gd name="connsiteX1" fmla="*/ 9856529 w 29429612"/>
              <a:gd name="connsiteY1" fmla="*/ 0 h 3229237"/>
              <a:gd name="connsiteX2" fmla="*/ 19057502 w 29429612"/>
              <a:gd name="connsiteY2" fmla="*/ 3229237 h 3229237"/>
              <a:gd name="connsiteX3" fmla="*/ 29429612 w 29429612"/>
              <a:gd name="connsiteY3" fmla="*/ 659071 h 3229237"/>
              <a:gd name="connsiteX0" fmla="*/ 0 w 29429612"/>
              <a:gd name="connsiteY0" fmla="*/ 1584022 h 3174373"/>
              <a:gd name="connsiteX1" fmla="*/ 9856529 w 29429612"/>
              <a:gd name="connsiteY1" fmla="*/ 0 h 3174373"/>
              <a:gd name="connsiteX2" fmla="*/ 19148942 w 29429612"/>
              <a:gd name="connsiteY2" fmla="*/ 3174373 h 3174373"/>
              <a:gd name="connsiteX3" fmla="*/ 29429612 w 29429612"/>
              <a:gd name="connsiteY3" fmla="*/ 659071 h 3174373"/>
              <a:gd name="connsiteX0" fmla="*/ 0 w 19148942"/>
              <a:gd name="connsiteY0" fmla="*/ 1584022 h 3174373"/>
              <a:gd name="connsiteX1" fmla="*/ 9856529 w 19148942"/>
              <a:gd name="connsiteY1" fmla="*/ 0 h 3174373"/>
              <a:gd name="connsiteX2" fmla="*/ 19148942 w 19148942"/>
              <a:gd name="connsiteY2" fmla="*/ 3174373 h 3174373"/>
              <a:gd name="connsiteX0" fmla="*/ 0 w 19829429"/>
              <a:gd name="connsiteY0" fmla="*/ 1584022 h 3401443"/>
              <a:gd name="connsiteX1" fmla="*/ 9856529 w 19829429"/>
              <a:gd name="connsiteY1" fmla="*/ 0 h 3401443"/>
              <a:gd name="connsiteX2" fmla="*/ 19148942 w 19829429"/>
              <a:gd name="connsiteY2" fmla="*/ 3174373 h 3401443"/>
              <a:gd name="connsiteX3" fmla="*/ 19121454 w 19829429"/>
              <a:gd name="connsiteY3" fmla="*/ 3145702 h 3401443"/>
              <a:gd name="connsiteX0" fmla="*/ 0 w 29368542"/>
              <a:gd name="connsiteY0" fmla="*/ 1584022 h 3250945"/>
              <a:gd name="connsiteX1" fmla="*/ 9856529 w 29368542"/>
              <a:gd name="connsiteY1" fmla="*/ 0 h 3250945"/>
              <a:gd name="connsiteX2" fmla="*/ 19148942 w 29368542"/>
              <a:gd name="connsiteY2" fmla="*/ 3174373 h 3250945"/>
              <a:gd name="connsiteX3" fmla="*/ 29368540 w 29368542"/>
              <a:gd name="connsiteY3" fmla="*/ 1353187 h 3250945"/>
              <a:gd name="connsiteX0" fmla="*/ 0 w 29368542"/>
              <a:gd name="connsiteY0" fmla="*/ 1584022 h 3250945"/>
              <a:gd name="connsiteX1" fmla="*/ 9856529 w 29368542"/>
              <a:gd name="connsiteY1" fmla="*/ 0 h 3250945"/>
              <a:gd name="connsiteX2" fmla="*/ 19148942 w 29368542"/>
              <a:gd name="connsiteY2" fmla="*/ 3174373 h 3250945"/>
              <a:gd name="connsiteX3" fmla="*/ 29368540 w 29368542"/>
              <a:gd name="connsiteY3" fmla="*/ 1353187 h 3250945"/>
              <a:gd name="connsiteX0" fmla="*/ 0 w 29368543"/>
              <a:gd name="connsiteY0" fmla="*/ 1584022 h 3191777"/>
              <a:gd name="connsiteX1" fmla="*/ 9856529 w 29368543"/>
              <a:gd name="connsiteY1" fmla="*/ 0 h 3191777"/>
              <a:gd name="connsiteX2" fmla="*/ 19148942 w 29368543"/>
              <a:gd name="connsiteY2" fmla="*/ 3174373 h 3191777"/>
              <a:gd name="connsiteX3" fmla="*/ 29368540 w 29368543"/>
              <a:gd name="connsiteY3" fmla="*/ 1353187 h 3191777"/>
              <a:gd name="connsiteX0" fmla="*/ 0 w 29368543"/>
              <a:gd name="connsiteY0" fmla="*/ 1584022 h 3191777"/>
              <a:gd name="connsiteX1" fmla="*/ 9856529 w 29368543"/>
              <a:gd name="connsiteY1" fmla="*/ 0 h 3191777"/>
              <a:gd name="connsiteX2" fmla="*/ 19148942 w 29368543"/>
              <a:gd name="connsiteY2" fmla="*/ 3174373 h 3191777"/>
              <a:gd name="connsiteX3" fmla="*/ 29368540 w 29368543"/>
              <a:gd name="connsiteY3" fmla="*/ 1353187 h 3191777"/>
              <a:gd name="connsiteX0" fmla="*/ 0 w 29368543"/>
              <a:gd name="connsiteY0" fmla="*/ 1584022 h 3191777"/>
              <a:gd name="connsiteX1" fmla="*/ 9856529 w 29368543"/>
              <a:gd name="connsiteY1" fmla="*/ 0 h 3191777"/>
              <a:gd name="connsiteX2" fmla="*/ 19148942 w 29368543"/>
              <a:gd name="connsiteY2" fmla="*/ 3174373 h 3191777"/>
              <a:gd name="connsiteX3" fmla="*/ 29368540 w 29368543"/>
              <a:gd name="connsiteY3" fmla="*/ 1353187 h 3191777"/>
              <a:gd name="connsiteX0" fmla="*/ 0 w 29368543"/>
              <a:gd name="connsiteY0" fmla="*/ 1584022 h 3191777"/>
              <a:gd name="connsiteX1" fmla="*/ 9856529 w 29368543"/>
              <a:gd name="connsiteY1" fmla="*/ 0 h 3191777"/>
              <a:gd name="connsiteX2" fmla="*/ 19148942 w 29368543"/>
              <a:gd name="connsiteY2" fmla="*/ 3174373 h 3191777"/>
              <a:gd name="connsiteX3" fmla="*/ 29368540 w 29368543"/>
              <a:gd name="connsiteY3" fmla="*/ 1353187 h 3191777"/>
              <a:gd name="connsiteX0" fmla="*/ 0 w 29368543"/>
              <a:gd name="connsiteY0" fmla="*/ 1584022 h 3191777"/>
              <a:gd name="connsiteX1" fmla="*/ 9856529 w 29368543"/>
              <a:gd name="connsiteY1" fmla="*/ 0 h 3191777"/>
              <a:gd name="connsiteX2" fmla="*/ 19148942 w 29368543"/>
              <a:gd name="connsiteY2" fmla="*/ 3174373 h 3191777"/>
              <a:gd name="connsiteX3" fmla="*/ 29368540 w 29368543"/>
              <a:gd name="connsiteY3" fmla="*/ 1353187 h 3191777"/>
              <a:gd name="connsiteX0" fmla="*/ 0 w 29368540"/>
              <a:gd name="connsiteY0" fmla="*/ 1584022 h 3174373"/>
              <a:gd name="connsiteX1" fmla="*/ 9856529 w 29368540"/>
              <a:gd name="connsiteY1" fmla="*/ 0 h 3174373"/>
              <a:gd name="connsiteX2" fmla="*/ 19148942 w 29368540"/>
              <a:gd name="connsiteY2" fmla="*/ 3174373 h 3174373"/>
              <a:gd name="connsiteX3" fmla="*/ 29368540 w 29368540"/>
              <a:gd name="connsiteY3" fmla="*/ 1353187 h 3174373"/>
              <a:gd name="connsiteX0" fmla="*/ 0 w 29368540"/>
              <a:gd name="connsiteY0" fmla="*/ 1584022 h 3174373"/>
              <a:gd name="connsiteX1" fmla="*/ 9856529 w 29368540"/>
              <a:gd name="connsiteY1" fmla="*/ 0 h 3174373"/>
              <a:gd name="connsiteX2" fmla="*/ 19148942 w 29368540"/>
              <a:gd name="connsiteY2" fmla="*/ 3174373 h 3174373"/>
              <a:gd name="connsiteX3" fmla="*/ 29368540 w 29368540"/>
              <a:gd name="connsiteY3" fmla="*/ 1353187 h 3174373"/>
              <a:gd name="connsiteX0" fmla="*/ 0 w 29368540"/>
              <a:gd name="connsiteY0" fmla="*/ 1264708 h 2855059"/>
              <a:gd name="connsiteX1" fmla="*/ 9798472 w 29368540"/>
              <a:gd name="connsiteY1" fmla="*/ 0 h 2855059"/>
              <a:gd name="connsiteX2" fmla="*/ 19148942 w 29368540"/>
              <a:gd name="connsiteY2" fmla="*/ 2855059 h 2855059"/>
              <a:gd name="connsiteX3" fmla="*/ 29368540 w 29368540"/>
              <a:gd name="connsiteY3" fmla="*/ 1033873 h 2855059"/>
              <a:gd name="connsiteX0" fmla="*/ 0 w 29368540"/>
              <a:gd name="connsiteY0" fmla="*/ 1112308 h 2702659"/>
              <a:gd name="connsiteX1" fmla="*/ 9820243 w 29368540"/>
              <a:gd name="connsiteY1" fmla="*/ 0 h 2702659"/>
              <a:gd name="connsiteX2" fmla="*/ 19148942 w 29368540"/>
              <a:gd name="connsiteY2" fmla="*/ 2702659 h 2702659"/>
              <a:gd name="connsiteX3" fmla="*/ 29368540 w 29368540"/>
              <a:gd name="connsiteY3" fmla="*/ 881473 h 2702659"/>
              <a:gd name="connsiteX0" fmla="*/ 0 w 29368540"/>
              <a:gd name="connsiteY0" fmla="*/ 1156204 h 2746555"/>
              <a:gd name="connsiteX1" fmla="*/ 9820243 w 29368540"/>
              <a:gd name="connsiteY1" fmla="*/ 43896 h 2746555"/>
              <a:gd name="connsiteX2" fmla="*/ 19148942 w 29368540"/>
              <a:gd name="connsiteY2" fmla="*/ 2746555 h 2746555"/>
              <a:gd name="connsiteX3" fmla="*/ 29368540 w 29368540"/>
              <a:gd name="connsiteY3" fmla="*/ 925369 h 2746555"/>
              <a:gd name="connsiteX0" fmla="*/ 0 w 29368540"/>
              <a:gd name="connsiteY0" fmla="*/ 1112308 h 2702659"/>
              <a:gd name="connsiteX1" fmla="*/ 9820243 w 29368540"/>
              <a:gd name="connsiteY1" fmla="*/ 0 h 2702659"/>
              <a:gd name="connsiteX2" fmla="*/ 19148942 w 29368540"/>
              <a:gd name="connsiteY2" fmla="*/ 2702659 h 2702659"/>
              <a:gd name="connsiteX3" fmla="*/ 29368540 w 29368540"/>
              <a:gd name="connsiteY3" fmla="*/ 881473 h 2702659"/>
              <a:gd name="connsiteX0" fmla="*/ 0 w 29368540"/>
              <a:gd name="connsiteY0" fmla="*/ 1112308 h 2702659"/>
              <a:gd name="connsiteX1" fmla="*/ 9820243 w 29368540"/>
              <a:gd name="connsiteY1" fmla="*/ 0 h 2702659"/>
              <a:gd name="connsiteX2" fmla="*/ 19148942 w 29368540"/>
              <a:gd name="connsiteY2" fmla="*/ 2702659 h 2702659"/>
              <a:gd name="connsiteX3" fmla="*/ 29368540 w 29368540"/>
              <a:gd name="connsiteY3" fmla="*/ 881473 h 270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68540" h="2702659">
                <a:moveTo>
                  <a:pt x="0" y="1112308"/>
                </a:moveTo>
                <a:lnTo>
                  <a:pt x="9820243" y="0"/>
                </a:lnTo>
                <a:lnTo>
                  <a:pt x="19148942" y="2702659"/>
                </a:lnTo>
                <a:lnTo>
                  <a:pt x="29368540" y="881473"/>
                </a:lnTo>
              </a:path>
            </a:pathLst>
          </a:custGeom>
          <a:ln w="19050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D8AEB2-F35E-BEF5-5246-33ADCD096A51}"/>
              </a:ext>
            </a:extLst>
          </p:cNvPr>
          <p:cNvSpPr/>
          <p:nvPr/>
        </p:nvSpPr>
        <p:spPr>
          <a:xfrm>
            <a:off x="19691852" y="11904375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B8DD74E-A1F8-EECB-17CE-526D5A8F1AA0}"/>
              </a:ext>
            </a:extLst>
          </p:cNvPr>
          <p:cNvSpPr/>
          <p:nvPr/>
        </p:nvSpPr>
        <p:spPr>
          <a:xfrm>
            <a:off x="29512393" y="10158722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A2B981-7D66-2EF9-1E57-E0C341ACC9C1}"/>
              </a:ext>
            </a:extLst>
          </p:cNvPr>
          <p:cNvSpPr/>
          <p:nvPr/>
        </p:nvSpPr>
        <p:spPr>
          <a:xfrm>
            <a:off x="10376280" y="9208034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88E27-9828-8CC9-E2FD-7316F16E5299}"/>
              </a:ext>
            </a:extLst>
          </p:cNvPr>
          <p:cNvSpPr txBox="1"/>
          <p:nvPr/>
        </p:nvSpPr>
        <p:spPr>
          <a:xfrm>
            <a:off x="1135319" y="1741814"/>
            <a:ext cx="9267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De Dataset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9AF18F-DF77-26C7-8BFF-F6130FEFE2A1}"/>
              </a:ext>
            </a:extLst>
          </p:cNvPr>
          <p:cNvSpPr txBox="1"/>
          <p:nvPr/>
        </p:nvSpPr>
        <p:spPr>
          <a:xfrm>
            <a:off x="1135321" y="2649376"/>
            <a:ext cx="92674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AMIE: </a:t>
            </a:r>
            <a:r>
              <a:rPr lang="en-US" sz="2400" dirty="0">
                <a:latin typeface="Georgia" panose="02040502050405020303" pitchFamily="18" charset="0"/>
              </a:rPr>
              <a:t>Automatic Monitoring of Indoor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Metingen</a:t>
            </a:r>
            <a:r>
              <a:rPr lang="en-US" dirty="0">
                <a:latin typeface="Georgia" panose="02040502050405020303" pitchFamily="18" charset="0"/>
              </a:rPr>
              <a:t> van 3 </a:t>
            </a:r>
            <a:r>
              <a:rPr lang="en-US" dirty="0" err="1">
                <a:latin typeface="Georgia" panose="02040502050405020303" pitchFamily="18" charset="0"/>
              </a:rPr>
              <a:t>fysieke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oefeningen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Squats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Forward lunges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Side lunges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Sensoren</a:t>
            </a:r>
            <a:r>
              <a:rPr lang="en-US" dirty="0">
                <a:latin typeface="Georgia" panose="02040502050405020303" pitchFamily="18" charset="0"/>
              </a:rPr>
              <a:t> op hand, </a:t>
            </a:r>
            <a:r>
              <a:rPr lang="en-US" dirty="0" err="1">
                <a:latin typeface="Georgia" panose="02040502050405020303" pitchFamily="18" charset="0"/>
              </a:rPr>
              <a:t>knie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voet</a:t>
            </a:r>
            <a:r>
              <a:rPr lang="en-US" dirty="0">
                <a:latin typeface="Georgia" panose="02040502050405020303" pitchFamily="18" charset="0"/>
              </a:rPr>
              <a:t>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Positie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sensoren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opdelen</a:t>
            </a:r>
            <a:r>
              <a:rPr lang="en-US" dirty="0">
                <a:latin typeface="Georgia" panose="02040502050405020303" pitchFamily="18" charset="0"/>
              </a:rPr>
              <a:t> in X-, Y-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Z-as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Tijdsreeksen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datapunten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Posities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bij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uitvoering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gemeten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doorheen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tijd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7A2DFB-DB36-0821-67F1-08FA0FD00E40}"/>
              </a:ext>
            </a:extLst>
          </p:cNvPr>
          <p:cNvSpPr txBox="1"/>
          <p:nvPr/>
        </p:nvSpPr>
        <p:spPr>
          <a:xfrm>
            <a:off x="11043001" y="1741814"/>
            <a:ext cx="8647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Georgia" panose="02040502050405020303" pitchFamily="18" charset="0"/>
              </a:rPr>
              <a:t>Benadering</a:t>
            </a:r>
            <a:r>
              <a:rPr lang="en-US" sz="4000" b="1" dirty="0">
                <a:latin typeface="Georgia" panose="02040502050405020303" pitchFamily="18" charset="0"/>
              </a:rPr>
              <a:t> van </a:t>
            </a:r>
            <a:r>
              <a:rPr lang="en-US" sz="4000" b="1" dirty="0" err="1">
                <a:latin typeface="Georgia" panose="02040502050405020303" pitchFamily="18" charset="0"/>
              </a:rPr>
              <a:t>een</a:t>
            </a:r>
            <a:r>
              <a:rPr lang="en-US" sz="4000" b="1" dirty="0">
                <a:latin typeface="Georgia" panose="02040502050405020303" pitchFamily="18" charset="0"/>
              </a:rPr>
              <a:t> Tensor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79529E-A01B-E557-3652-3FEF79C034B9}"/>
              </a:ext>
            </a:extLst>
          </p:cNvPr>
          <p:cNvSpPr txBox="1"/>
          <p:nvPr/>
        </p:nvSpPr>
        <p:spPr>
          <a:xfrm>
            <a:off x="1129617" y="7567141"/>
            <a:ext cx="92674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Tijdsreeksen</a:t>
            </a:r>
            <a:r>
              <a:rPr lang="en-US" sz="2400" b="1" dirty="0"/>
              <a:t> </a:t>
            </a:r>
            <a:r>
              <a:rPr lang="en-US" sz="2400" b="1" dirty="0" err="1"/>
              <a:t>vergelijken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Dynamic Time Warping (DTW): </a:t>
            </a:r>
            <a:r>
              <a:rPr lang="en-US" dirty="0" err="1"/>
              <a:t>berekent</a:t>
            </a:r>
            <a:r>
              <a:rPr lang="en-US" dirty="0"/>
              <a:t>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tijdsreeksen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Gelijkaardige</a:t>
            </a:r>
            <a:r>
              <a:rPr lang="en-US" dirty="0"/>
              <a:t> data </a:t>
            </a:r>
            <a:r>
              <a:rPr lang="en-US" dirty="0" err="1"/>
              <a:t>krijgen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afstand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Kan </a:t>
            </a:r>
            <a:r>
              <a:rPr lang="en-US" dirty="0" err="1"/>
              <a:t>niet-gesynchroniseerde</a:t>
            </a:r>
            <a:r>
              <a:rPr lang="en-US" dirty="0"/>
              <a:t> </a:t>
            </a:r>
            <a:r>
              <a:rPr lang="en-US" dirty="0" err="1"/>
              <a:t>tijdsreeksen</a:t>
            </a:r>
            <a:r>
              <a:rPr lang="en-US" dirty="0"/>
              <a:t> </a:t>
            </a:r>
            <a:r>
              <a:rPr lang="en-US" dirty="0" err="1"/>
              <a:t>vergelijken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 err="1"/>
              <a:t>tijd</a:t>
            </a:r>
            <a:endParaRPr lang="en-US" dirty="0"/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Afstandstensor</a:t>
            </a:r>
            <a:r>
              <a:rPr lang="en-US" b="1" dirty="0"/>
              <a:t>: </a:t>
            </a:r>
            <a:r>
              <a:rPr lang="en-US" dirty="0"/>
              <a:t>elk element is </a:t>
            </a:r>
            <a:r>
              <a:rPr lang="en-US" dirty="0" err="1"/>
              <a:t>een</a:t>
            </a:r>
            <a:r>
              <a:rPr lang="en-US" dirty="0"/>
              <a:t> DTW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datapunten</a:t>
            </a:r>
            <a:endParaRPr lang="en-US" dirty="0"/>
          </a:p>
          <a:p>
            <a:pPr lvl="2"/>
            <a:r>
              <a:rPr lang="en-US" dirty="0">
                <a:latin typeface="Georgia Pro Cond Semibold" panose="02040706050405020303" pitchFamily="18" charset="0"/>
              </a:rPr>
              <a:t>→</a:t>
            </a:r>
            <a:r>
              <a:rPr lang="en-US" dirty="0"/>
              <a:t> Alle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berekenen</a:t>
            </a:r>
            <a:r>
              <a:rPr lang="en-US" dirty="0"/>
              <a:t> </a:t>
            </a:r>
            <a:r>
              <a:rPr lang="en-US" dirty="0" err="1"/>
              <a:t>kostelijk</a:t>
            </a:r>
            <a:r>
              <a:rPr lang="en-US" dirty="0"/>
              <a:t>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4FFE23-505A-CB79-8AD4-5A2C2CB88FD7}"/>
              </a:ext>
            </a:extLst>
          </p:cNvPr>
          <p:cNvSpPr txBox="1"/>
          <p:nvPr/>
        </p:nvSpPr>
        <p:spPr>
          <a:xfrm>
            <a:off x="11034092" y="2661668"/>
            <a:ext cx="8647173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Candecomp</a:t>
            </a:r>
            <a:r>
              <a:rPr lang="en-US" sz="2400" b="1" dirty="0">
                <a:latin typeface="Georgia" panose="02040502050405020303" pitchFamily="18" charset="0"/>
              </a:rPr>
              <a:t>/</a:t>
            </a:r>
            <a:r>
              <a:rPr lang="en-US" sz="2400" b="1" dirty="0" err="1">
                <a:latin typeface="Georgia" panose="02040502050405020303" pitchFamily="18" charset="0"/>
              </a:rPr>
              <a:t>Parafac</a:t>
            </a:r>
            <a:r>
              <a:rPr lang="en-US" sz="2400" b="1" dirty="0">
                <a:latin typeface="Georgia" panose="02040502050405020303" pitchFamily="18" charset="0"/>
              </a:rPr>
              <a:t> (CP)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Alternating Least Squares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Heeft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volledige</a:t>
            </a:r>
            <a:r>
              <a:rPr lang="en-US" dirty="0">
                <a:latin typeface="Georgia" panose="02040502050405020303" pitchFamily="18" charset="0"/>
              </a:rPr>
              <a:t>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r>
              <a:rPr lang="en-US" dirty="0">
                <a:latin typeface="Georgia" panose="02040502050405020303" pitchFamily="18" charset="0"/>
              </a:rPr>
              <a:t> → </a:t>
            </a:r>
            <a:r>
              <a:rPr lang="en-US" dirty="0" err="1">
                <a:latin typeface="Georgia" panose="02040502050405020303" pitchFamily="18" charset="0"/>
              </a:rPr>
              <a:t>zeer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400" b="1" dirty="0">
                <a:latin typeface="Georgia" panose="02040502050405020303" pitchFamily="18" charset="0"/>
              </a:rPr>
              <a:t>Adaptive Cross Approximation for Tensors (ACA-T)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matrices/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Adaptief</a:t>
            </a:r>
            <a:r>
              <a:rPr lang="en-US" b="1" dirty="0">
                <a:latin typeface="Georgia" panose="02040502050405020303" pitchFamily="18" charset="0"/>
              </a:rPr>
              <a:t> = </a:t>
            </a:r>
            <a:r>
              <a:rPr lang="en-US" dirty="0" err="1">
                <a:latin typeface="Georgia" panose="02040502050405020303" pitchFamily="18" charset="0"/>
              </a:rPr>
              <a:t>Gericht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in Tensor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Heeft</a:t>
            </a:r>
            <a:r>
              <a:rPr lang="en-US" dirty="0">
                <a:latin typeface="Georgia" panose="02040502050405020303" pitchFamily="18" charset="0"/>
              </a:rPr>
              <a:t> maar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deel</a:t>
            </a:r>
            <a:r>
              <a:rPr lang="en-US" dirty="0">
                <a:latin typeface="Georgia" panose="02040502050405020303" pitchFamily="18" charset="0"/>
              </a:rPr>
              <a:t> van de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 Pro Cond Semibold" panose="02040706050405020303" pitchFamily="18" charset="0"/>
              </a:rPr>
              <a:t>→ </a:t>
            </a:r>
            <a:r>
              <a:rPr lang="en-US" dirty="0" err="1">
                <a:latin typeface="Georgia" panose="02040502050405020303" pitchFamily="18" charset="0"/>
              </a:rPr>
              <a:t>zeer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efficiënt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Matrix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(Matrix ACA-T):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 err="1">
                <a:latin typeface="Georgia" panose="02040502050405020303" pitchFamily="18" charset="0"/>
              </a:rPr>
              <a:t>Vectoren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(Vector ACA-T type 1):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Hogere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relatieve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fout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AD2B65FD-5A6C-7016-26C2-E6583202A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26302" y="8680202"/>
            <a:ext cx="6737272" cy="1243187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AC7E9D9A-2061-516E-39CD-A50D0B087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25093" y="6414662"/>
            <a:ext cx="6737272" cy="12735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07686A5-126C-F470-C370-2A29BDBB9710}"/>
              </a:ext>
            </a:extLst>
          </p:cNvPr>
          <p:cNvSpPr txBox="1"/>
          <p:nvPr/>
        </p:nvSpPr>
        <p:spPr>
          <a:xfrm>
            <a:off x="1135319" y="11964305"/>
            <a:ext cx="926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Doel van het </a:t>
            </a:r>
            <a:r>
              <a:rPr lang="en-US" sz="4000" b="1" dirty="0" err="1">
                <a:latin typeface="Georgia" panose="02040502050405020303" pitchFamily="18" charset="0"/>
              </a:rPr>
              <a:t>Onderzoek</a:t>
            </a:r>
            <a:endParaRPr lang="en-US" sz="4000" b="1" dirty="0">
              <a:latin typeface="Georgia" panose="02040502050405020303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586E3B-CA9C-5C25-FDA9-01BE1C991847}"/>
              </a:ext>
            </a:extLst>
          </p:cNvPr>
          <p:cNvSpPr txBox="1"/>
          <p:nvPr/>
        </p:nvSpPr>
        <p:spPr>
          <a:xfrm>
            <a:off x="1341554" y="12659813"/>
            <a:ext cx="926740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Tijdsreeksen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clusteren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Tensor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berekenen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CP </a:t>
            </a:r>
            <a:r>
              <a:rPr lang="en-US" i="1" dirty="0" err="1">
                <a:latin typeface="Georgia" panose="02040502050405020303" pitchFamily="18" charset="0"/>
              </a:rPr>
              <a:t>decompositie</a:t>
            </a:r>
            <a:r>
              <a:rPr lang="en-US" i="1" dirty="0">
                <a:latin typeface="Georgia" panose="02040502050405020303" pitchFamily="18" charset="0"/>
              </a:rPr>
              <a:t>: </a:t>
            </a:r>
            <a:r>
              <a:rPr lang="en-US" i="1" dirty="0" err="1">
                <a:latin typeface="Georgia" panose="02040502050405020303" pitchFamily="18" charset="0"/>
              </a:rPr>
              <a:t>benadert</a:t>
            </a:r>
            <a:r>
              <a:rPr lang="en-US" i="1" dirty="0">
                <a:latin typeface="Georgia" panose="02040502050405020303" pitchFamily="18" charset="0"/>
              </a:rPr>
              <a:t> tensor </a:t>
            </a:r>
            <a:r>
              <a:rPr lang="en-US" i="1" dirty="0" err="1">
                <a:latin typeface="Georgia" panose="02040502050405020303" pitchFamily="18" charset="0"/>
              </a:rPr>
              <a:t>zeer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goed</a:t>
            </a:r>
            <a:endParaRPr lang="en-US" i="1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1" dirty="0" err="1">
                <a:latin typeface="Georgia" panose="02040502050405020303" pitchFamily="18" charset="0"/>
              </a:rPr>
              <a:t>Adaptieve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methodes</a:t>
            </a:r>
            <a:r>
              <a:rPr lang="en-US" i="1" dirty="0">
                <a:latin typeface="Georgia" panose="02040502050405020303" pitchFamily="18" charset="0"/>
              </a:rPr>
              <a:t>: </a:t>
            </a:r>
            <a:r>
              <a:rPr lang="en-US" i="1" dirty="0" err="1">
                <a:latin typeface="Georgia" panose="02040502050405020303" pitchFamily="18" charset="0"/>
              </a:rPr>
              <a:t>steunen</a:t>
            </a:r>
            <a:r>
              <a:rPr lang="en-US" i="1" dirty="0">
                <a:latin typeface="Georgia" panose="02040502050405020303" pitchFamily="18" charset="0"/>
              </a:rPr>
              <a:t> op het ACA </a:t>
            </a:r>
            <a:r>
              <a:rPr lang="en-US" i="1" dirty="0" err="1">
                <a:latin typeface="Georgia" panose="02040502050405020303" pitchFamily="18" charset="0"/>
              </a:rPr>
              <a:t>algoritme</a:t>
            </a:r>
            <a:endParaRPr lang="en-US" i="1" dirty="0">
              <a:latin typeface="Georgia" panose="02040502050405020303" pitchFamily="18" charset="0"/>
            </a:endParaRPr>
          </a:p>
          <a:p>
            <a:pPr marL="1257300" lvl="2" indent="-342900">
              <a:buFont typeface="+mj-lt"/>
              <a:buAutoNum type="arabicParenR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 err="1">
                <a:latin typeface="Georgia" panose="02040502050405020303" pitchFamily="18" charset="0"/>
              </a:rPr>
              <a:t>Rijen</a:t>
            </a:r>
            <a:r>
              <a:rPr lang="en-US" dirty="0">
                <a:latin typeface="Georgia" panose="02040502050405020303" pitchFamily="18" charset="0"/>
              </a:rPr>
              <a:t>/</a:t>
            </a:r>
            <a:r>
              <a:rPr lang="en-US" dirty="0" err="1">
                <a:latin typeface="Georgia" panose="02040502050405020303" pitchFamily="18" charset="0"/>
              </a:rPr>
              <a:t>kolommen</a:t>
            </a:r>
            <a:r>
              <a:rPr lang="en-US" dirty="0">
                <a:latin typeface="Georgia" panose="02040502050405020303" pitchFamily="18" charset="0"/>
              </a:rPr>
              <a:t>/tubes </a:t>
            </a:r>
            <a:r>
              <a:rPr lang="en-US" dirty="0" err="1">
                <a:latin typeface="Georgia" panose="02040502050405020303" pitchFamily="18" charset="0"/>
              </a:rPr>
              <a:t>uit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Dimensie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bepaalt</a:t>
            </a:r>
            <a:r>
              <a:rPr lang="en-US" i="1" dirty="0">
                <a:latin typeface="Georgia" panose="02040502050405020303" pitchFamily="18" charset="0"/>
              </a:rPr>
              <a:t> wat we </a:t>
            </a:r>
            <a:r>
              <a:rPr lang="en-US" i="1" dirty="0" err="1">
                <a:latin typeface="Georgia" panose="02040502050405020303" pitchFamily="18" charset="0"/>
              </a:rPr>
              <a:t>clusteren</a:t>
            </a:r>
            <a:endParaRPr lang="en-US" i="1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Bij</a:t>
            </a:r>
            <a:r>
              <a:rPr lang="en-US" i="1" dirty="0">
                <a:latin typeface="Georgia" panose="02040502050405020303" pitchFamily="18" charset="0"/>
              </a:rPr>
              <a:t> AMIE-dataset: </a:t>
            </a:r>
            <a:r>
              <a:rPr lang="en-US" i="1" dirty="0" err="1">
                <a:latin typeface="Georgia" panose="02040502050405020303" pitchFamily="18" charset="0"/>
              </a:rPr>
              <a:t>clusteren</a:t>
            </a:r>
            <a:r>
              <a:rPr lang="en-US" i="1" dirty="0">
                <a:latin typeface="Georgia" panose="02040502050405020303" pitchFamily="18" charset="0"/>
              </a:rPr>
              <a:t> op </a:t>
            </a:r>
            <a:r>
              <a:rPr lang="en-US" i="1" dirty="0" err="1">
                <a:latin typeface="Georgia" panose="02040502050405020303" pitchFamily="18" charset="0"/>
              </a:rPr>
              <a:t>sensoren</a:t>
            </a:r>
            <a:r>
              <a:rPr lang="en-US" i="1" dirty="0">
                <a:latin typeface="Georgia" panose="02040502050405020303" pitchFamily="18" charset="0"/>
              </a:rPr>
              <a:t> of </a:t>
            </a:r>
            <a:r>
              <a:rPr lang="en-US" i="1" dirty="0" err="1">
                <a:latin typeface="Georgia" panose="02040502050405020303" pitchFamily="18" charset="0"/>
              </a:rPr>
              <a:t>personen</a:t>
            </a:r>
            <a:endParaRPr lang="en-US" i="1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K-means clustering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gebruiken</a:t>
            </a:r>
            <a:r>
              <a:rPr lang="en-US" dirty="0">
                <a:latin typeface="Georgia" panose="02040502050405020303" pitchFamily="18" charset="0"/>
              </a:rPr>
              <a:t> met </a:t>
            </a:r>
            <a:r>
              <a:rPr lang="en-US" dirty="0" err="1">
                <a:latin typeface="Georgia" panose="02040502050405020303" pitchFamily="18" charset="0"/>
              </a:rPr>
              <a:t>deze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44936A-AD09-DE4A-FBF9-318BDDECABE5}"/>
              </a:ext>
            </a:extLst>
          </p:cNvPr>
          <p:cNvSpPr txBox="1"/>
          <p:nvPr/>
        </p:nvSpPr>
        <p:spPr>
          <a:xfrm>
            <a:off x="11044671" y="11964305"/>
            <a:ext cx="86260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Ons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Onderzoek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75DB09-6AF4-82C6-88D4-F53E1A59037D}"/>
              </a:ext>
            </a:extLst>
          </p:cNvPr>
          <p:cNvSpPr txBox="1"/>
          <p:nvPr/>
        </p:nvSpPr>
        <p:spPr>
          <a:xfrm>
            <a:off x="20372738" y="1724923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Resultaten</a:t>
            </a: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: Tensor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Benadering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CA3CEC-4554-0E00-C2A9-A963A0190011}"/>
              </a:ext>
            </a:extLst>
          </p:cNvPr>
          <p:cNvSpPr txBox="1"/>
          <p:nvPr/>
        </p:nvSpPr>
        <p:spPr>
          <a:xfrm>
            <a:off x="20372738" y="11955346"/>
            <a:ext cx="95814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Resultaten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: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Clusteren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2F656B-EE18-FE4D-BD0A-B7AB0C4F8997}"/>
              </a:ext>
            </a:extLst>
          </p:cNvPr>
          <p:cNvSpPr txBox="1"/>
          <p:nvPr/>
        </p:nvSpPr>
        <p:spPr>
          <a:xfrm>
            <a:off x="11070397" y="12719860"/>
            <a:ext cx="8750508" cy="1328023"/>
          </a:xfrm>
          <a:prstGeom prst="roundRect">
            <a:avLst>
              <a:gd name="adj" fmla="val 18410"/>
            </a:avLst>
          </a:prstGeom>
          <a:noFill/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Hypothese</a:t>
            </a:r>
            <a:r>
              <a:rPr lang="en-US" sz="2400" b="1" dirty="0">
                <a:latin typeface="Georgia" panose="02040502050405020303" pitchFamily="18" charset="0"/>
              </a:rPr>
              <a:t>: 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zal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voor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een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kleinere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relatieve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fout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zorgen</a:t>
            </a:r>
            <a:r>
              <a:rPr lang="en-US" sz="2400" b="1" dirty="0">
                <a:latin typeface="Georgia" panose="02040502050405020303" pitchFamily="18" charset="0"/>
              </a:rPr>
              <a:t> maar het </a:t>
            </a:r>
            <a:r>
              <a:rPr lang="en-US" sz="2400" b="1" dirty="0" err="1">
                <a:latin typeface="Georgia" panose="02040502050405020303" pitchFamily="18" charset="0"/>
              </a:rPr>
              <a:t>aantal</a:t>
            </a:r>
            <a:r>
              <a:rPr lang="en-US" sz="2400" b="1" dirty="0">
                <a:latin typeface="Georgia" panose="02040502050405020303" pitchFamily="18" charset="0"/>
              </a:rPr>
              <a:t> 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. 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5B837F-E0CE-51C2-33A6-7CA95146F82C}"/>
              </a:ext>
            </a:extLst>
          </p:cNvPr>
          <p:cNvSpPr txBox="1"/>
          <p:nvPr/>
        </p:nvSpPr>
        <p:spPr>
          <a:xfrm>
            <a:off x="11083998" y="14141382"/>
            <a:ext cx="85220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Inspiratie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halen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bij</a:t>
            </a:r>
            <a:r>
              <a:rPr lang="en-US" dirty="0">
                <a:latin typeface="Georgia" panose="02040502050405020303" pitchFamily="18" charset="0"/>
              </a:rPr>
              <a:t> matrix ACA-T: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Matrix-slices </a:t>
            </a:r>
            <a:r>
              <a:rPr lang="en-US" dirty="0" err="1">
                <a:latin typeface="Georgia" panose="02040502050405020303" pitchFamily="18" charset="0"/>
              </a:rPr>
              <a:t>volledig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berekenen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duur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	</a:t>
            </a:r>
            <a:r>
              <a:rPr lang="en-US" dirty="0">
                <a:latin typeface="Georgia Pro Cond Semibold" panose="02040706050405020303" pitchFamily="18" charset="0"/>
              </a:rPr>
              <a:t>→ </a:t>
            </a:r>
            <a:r>
              <a:rPr lang="en-US" b="1" dirty="0">
                <a:latin typeface="Georgia" panose="02040502050405020303" pitchFamily="18" charset="0"/>
              </a:rPr>
              <a:t>Het idee: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matrix-slice </a:t>
            </a:r>
            <a:r>
              <a:rPr lang="en-US" dirty="0" err="1">
                <a:latin typeface="Georgia" panose="02040502050405020303" pitchFamily="18" charset="0"/>
              </a:rPr>
              <a:t>benaderen</a:t>
            </a:r>
            <a:r>
              <a:rPr lang="en-US" dirty="0">
                <a:latin typeface="Georgia" panose="02040502050405020303" pitchFamily="18" charset="0"/>
              </a:rPr>
              <a:t> met ACA</a:t>
            </a:r>
          </a:p>
          <a:p>
            <a:pPr lvl="1"/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Notatie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b="1" i="1" dirty="0">
                <a:latin typeface="Georgia" panose="02040502050405020303" pitchFamily="18" charset="0"/>
              </a:rPr>
              <a:t>type k </a:t>
            </a:r>
            <a:r>
              <a:rPr lang="en-US" dirty="0">
                <a:latin typeface="Georgia" panose="02040502050405020303" pitchFamily="18" charset="0"/>
              </a:rPr>
              <a:t>= er </a:t>
            </a:r>
            <a:r>
              <a:rPr lang="en-US" dirty="0" err="1">
                <a:latin typeface="Georgia" panose="02040502050405020303" pitchFamily="18" charset="0"/>
              </a:rPr>
              <a:t>zijn</a:t>
            </a:r>
            <a:r>
              <a:rPr lang="en-US" dirty="0">
                <a:latin typeface="Georgia" panose="02040502050405020303" pitchFamily="18" charset="0"/>
              </a:rPr>
              <a:t> k termen in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matrix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endParaRPr lang="en-US" i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Elke term </a:t>
            </a:r>
            <a:r>
              <a:rPr lang="en-US" dirty="0" err="1">
                <a:latin typeface="Georgia" panose="02040502050405020303" pitchFamily="18" charset="0"/>
              </a:rPr>
              <a:t>bestaat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uit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Tube: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vector mode-3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Matrix-</a:t>
            </a:r>
            <a:r>
              <a:rPr lang="en-US" b="1" dirty="0" err="1">
                <a:latin typeface="Georgia" panose="02040502050405020303" pitchFamily="18" charset="0"/>
              </a:rPr>
              <a:t>decompositie</a:t>
            </a:r>
            <a:r>
              <a:rPr lang="en-US" b="1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som</a:t>
            </a:r>
            <a:r>
              <a:rPr lang="en-US" dirty="0">
                <a:latin typeface="Georgia" panose="02040502050405020303" pitchFamily="18" charset="0"/>
              </a:rPr>
              <a:t> van termen met 2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mode-1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2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	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F06542D-2BDC-5383-2D50-A3F8EF8CF9B7}"/>
              </a:ext>
            </a:extLst>
          </p:cNvPr>
          <p:cNvCxnSpPr>
            <a:cxnSpLocks/>
          </p:cNvCxnSpPr>
          <p:nvPr/>
        </p:nvCxnSpPr>
        <p:spPr>
          <a:xfrm flipH="1">
            <a:off x="4078139" y="16689294"/>
            <a:ext cx="1030005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916ADF-3043-CCEA-032C-0C884785428B}"/>
              </a:ext>
            </a:extLst>
          </p:cNvPr>
          <p:cNvSpPr txBox="1"/>
          <p:nvPr/>
        </p:nvSpPr>
        <p:spPr>
          <a:xfrm>
            <a:off x="3772959" y="16206801"/>
            <a:ext cx="3402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Georgia" panose="02040502050405020303" pitchFamily="18" charset="0"/>
              </a:rPr>
              <a:t>decompositie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berekenen</a:t>
            </a:r>
            <a:endParaRPr lang="en-US" sz="2000" dirty="0">
              <a:latin typeface="Georgia" panose="02040502050405020303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34E41-F537-1844-07D7-461F1C0E02EF}"/>
              </a:ext>
            </a:extLst>
          </p:cNvPr>
          <p:cNvCxnSpPr>
            <a:cxnSpLocks/>
          </p:cNvCxnSpPr>
          <p:nvPr/>
        </p:nvCxnSpPr>
        <p:spPr>
          <a:xfrm>
            <a:off x="5932315" y="16689294"/>
            <a:ext cx="1039591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B68A00-3805-2C4C-A5D0-14D6A3D224F6}"/>
              </a:ext>
            </a:extLst>
          </p:cNvPr>
          <p:cNvSpPr txBox="1"/>
          <p:nvPr/>
        </p:nvSpPr>
        <p:spPr>
          <a:xfrm>
            <a:off x="6489816" y="16823769"/>
            <a:ext cx="2738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weinig</a:t>
            </a:r>
            <a:r>
              <a:rPr lang="en-US" sz="1600" i="1" dirty="0">
                <a:latin typeface="Georgia" panose="02040502050405020303" pitchFamily="18" charset="0"/>
              </a:rPr>
              <a:t> DTW </a:t>
            </a:r>
            <a:r>
              <a:rPr lang="en-US" sz="1600" i="1" dirty="0" err="1">
                <a:latin typeface="Georgia" panose="02040502050405020303" pitchFamily="18" charset="0"/>
              </a:rPr>
              <a:t>operaties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6A8F40-EB2E-040D-4557-C5E5A39BDE88}"/>
              </a:ext>
            </a:extLst>
          </p:cNvPr>
          <p:cNvSpPr txBox="1"/>
          <p:nvPr/>
        </p:nvSpPr>
        <p:spPr>
          <a:xfrm>
            <a:off x="2264654" y="16823769"/>
            <a:ext cx="2291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kleine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relatieve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fout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7B9BF5-115E-3A29-7D28-1EE7B0B2A116}"/>
              </a:ext>
            </a:extLst>
          </p:cNvPr>
          <p:cNvSpPr txBox="1"/>
          <p:nvPr/>
        </p:nvSpPr>
        <p:spPr>
          <a:xfrm>
            <a:off x="1918729" y="17478383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nauwkeurigheid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861A5-107C-135D-B25C-AE32099583C2}"/>
              </a:ext>
            </a:extLst>
          </p:cNvPr>
          <p:cNvSpPr txBox="1"/>
          <p:nvPr/>
        </p:nvSpPr>
        <p:spPr>
          <a:xfrm>
            <a:off x="6327619" y="17484204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snelheid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D40D1-EBC9-F65A-7B52-6EB153910D56}"/>
              </a:ext>
            </a:extLst>
          </p:cNvPr>
          <p:cNvSpPr txBox="1"/>
          <p:nvPr/>
        </p:nvSpPr>
        <p:spPr>
          <a:xfrm>
            <a:off x="1410015" y="18186073"/>
            <a:ext cx="914123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Adaptive Cross Approximation (ACA) </a:t>
            </a:r>
            <a:r>
              <a:rPr lang="en-US" sz="2400" b="1" dirty="0" err="1">
                <a:latin typeface="Georgia" panose="02040502050405020303" pitchFamily="18" charset="0"/>
              </a:rPr>
              <a:t>uitbreiden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matrices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Adaptive: </a:t>
            </a:r>
            <a:r>
              <a:rPr lang="en-US" dirty="0" err="1">
                <a:latin typeface="Georgia" panose="02040502050405020303" pitchFamily="18" charset="0"/>
              </a:rPr>
              <a:t>Focust</a:t>
            </a:r>
            <a:r>
              <a:rPr lang="en-US" dirty="0">
                <a:latin typeface="Georgia" panose="02040502050405020303" pitchFamily="18" charset="0"/>
              </a:rPr>
              <a:t> op </a:t>
            </a:r>
            <a:r>
              <a:rPr lang="en-US" dirty="0" err="1">
                <a:latin typeface="Georgia" panose="02040502050405020303" pitchFamily="18" charset="0"/>
              </a:rPr>
              <a:t>grootste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dus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belangrijkste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Cross: </a:t>
            </a:r>
            <a:r>
              <a:rPr lang="en-US" dirty="0" err="1">
                <a:latin typeface="Georgia" panose="02040502050405020303" pitchFamily="18" charset="0"/>
              </a:rPr>
              <a:t>Iteratief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rij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kolom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aan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toevoegen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Kleinere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niet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 Pro Cond Semibold" panose="020F0502020204030204" pitchFamily="18" charset="0"/>
              </a:rPr>
              <a:t>	</a:t>
            </a:r>
            <a:r>
              <a:rPr lang="en-US" i="1" dirty="0">
                <a:latin typeface="Georgia Pro Cond Semibold" panose="020F0502020204030204" pitchFamily="18" charset="0"/>
              </a:rPr>
              <a:t>→ </a:t>
            </a:r>
            <a:r>
              <a:rPr lang="en-US" i="1" dirty="0" err="1">
                <a:latin typeface="Georgia" panose="02040502050405020303" pitchFamily="18" charset="0"/>
              </a:rPr>
              <a:t>Ideaal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voor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een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decompositie</a:t>
            </a:r>
            <a:r>
              <a:rPr lang="en-US" i="1" dirty="0">
                <a:latin typeface="Georgia" panose="02040502050405020303" pitchFamily="18" charset="0"/>
              </a:rPr>
              <a:t> van de </a:t>
            </a:r>
            <a:r>
              <a:rPr lang="en-US" i="1" dirty="0" err="1">
                <a:latin typeface="Georgia" panose="02040502050405020303" pitchFamily="18" charset="0"/>
              </a:rPr>
              <a:t>afstandstensor</a:t>
            </a:r>
            <a:endParaRPr lang="en-US" i="1" dirty="0">
              <a:latin typeface="Georgia" panose="02040502050405020303" pitchFamily="18" charset="0"/>
            </a:endParaRPr>
          </a:p>
          <a:p>
            <a:pPr lvl="3"/>
            <a:r>
              <a:rPr lang="en-US" i="1" dirty="0">
                <a:latin typeface="Georgia" panose="02040502050405020303" pitchFamily="18" charset="0"/>
              </a:rPr>
              <a:t>→ ACA </a:t>
            </a:r>
            <a:r>
              <a:rPr lang="en-US" i="1" dirty="0" err="1">
                <a:latin typeface="Georgia" panose="02040502050405020303" pitchFamily="18" charset="0"/>
              </a:rPr>
              <a:t>methodes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voor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tensoren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ontwikkelen</a:t>
            </a:r>
            <a:endParaRPr lang="en-US" i="1" dirty="0">
              <a:latin typeface="Georgia" panose="02040502050405020303" pitchFamily="18" charset="0"/>
            </a:endParaRPr>
          </a:p>
          <a:p>
            <a:pPr lvl="1"/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B0896A-49B8-FEC6-4019-CC8E7359EE23}"/>
              </a:ext>
            </a:extLst>
          </p:cNvPr>
          <p:cNvSpPr/>
          <p:nvPr/>
        </p:nvSpPr>
        <p:spPr>
          <a:xfrm>
            <a:off x="421540" y="10370177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8AF906F-A800-1982-0517-3C4CA95BD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5216" y="16866707"/>
            <a:ext cx="7691041" cy="145379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3B6312-0013-18CB-429C-CAA3CC20B35C}"/>
              </a:ext>
            </a:extLst>
          </p:cNvPr>
          <p:cNvCxnSpPr>
            <a:cxnSpLocks/>
          </p:cNvCxnSpPr>
          <p:nvPr/>
        </p:nvCxnSpPr>
        <p:spPr>
          <a:xfrm flipH="1">
            <a:off x="12452016" y="18320501"/>
            <a:ext cx="1407795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42BBD8-A515-2CCD-65E0-572A50957918}"/>
              </a:ext>
            </a:extLst>
          </p:cNvPr>
          <p:cNvCxnSpPr>
            <a:cxnSpLocks/>
          </p:cNvCxnSpPr>
          <p:nvPr/>
        </p:nvCxnSpPr>
        <p:spPr>
          <a:xfrm>
            <a:off x="14659033" y="18320501"/>
            <a:ext cx="1877303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133CE5B6-6832-8A39-2B6E-23984CEBF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44723" y="18898475"/>
            <a:ext cx="4310613" cy="103159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66C13C7-AF0F-5AF0-D239-DD4089AF54B7}"/>
              </a:ext>
            </a:extLst>
          </p:cNvPr>
          <p:cNvSpPr txBox="1"/>
          <p:nvPr/>
        </p:nvSpPr>
        <p:spPr>
          <a:xfrm>
            <a:off x="13985502" y="19889033"/>
            <a:ext cx="82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eorgia" panose="02040502050405020303" pitchFamily="18" charset="0"/>
              </a:rPr>
              <a:t>k </a:t>
            </a:r>
            <a:r>
              <a:rPr lang="en-US" sz="1600" i="1" dirty="0" err="1">
                <a:latin typeface="Georgia" panose="02040502050405020303" pitchFamily="18" charset="0"/>
              </a:rPr>
              <a:t>keer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7DA28-DEDD-F992-B1AA-FFEF82E5FC55}"/>
              </a:ext>
            </a:extLst>
          </p:cNvPr>
          <p:cNvSpPr txBox="1"/>
          <p:nvPr/>
        </p:nvSpPr>
        <p:spPr>
          <a:xfrm>
            <a:off x="20155468" y="19908824"/>
            <a:ext cx="1001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400" dirty="0" err="1">
                <a:latin typeface="Georgia" panose="02040502050405020303" pitchFamily="18" charset="0"/>
              </a:rPr>
              <a:t>Visualisatie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resulterende</a:t>
            </a:r>
            <a:r>
              <a:rPr lang="en-US" sz="1400" dirty="0">
                <a:latin typeface="Georgia" panose="02040502050405020303" pitchFamily="18" charset="0"/>
              </a:rPr>
              <a:t> clusters door </a:t>
            </a:r>
            <a:r>
              <a:rPr lang="en-US" sz="1400" dirty="0" err="1">
                <a:latin typeface="Georgia" panose="02040502050405020303" pitchFamily="18" charset="0"/>
              </a:rPr>
              <a:t>middel</a:t>
            </a:r>
            <a:r>
              <a:rPr lang="en-US" sz="1400" dirty="0">
                <a:latin typeface="Georgia" panose="02040502050405020303" pitchFamily="18" charset="0"/>
              </a:rPr>
              <a:t> van </a:t>
            </a:r>
            <a:r>
              <a:rPr lang="en-US" sz="1400" i="1" dirty="0">
                <a:latin typeface="Georgia" panose="02040502050405020303" pitchFamily="18" charset="0"/>
              </a:rPr>
              <a:t>Principal Component Analysis.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</a:p>
          <a:p>
            <a:pPr lvl="1" algn="ctr"/>
            <a:r>
              <a:rPr lang="en-US" sz="1400" dirty="0">
                <a:latin typeface="Georgia" panose="02040502050405020303" pitchFamily="18" charset="0"/>
              </a:rPr>
              <a:t>De </a:t>
            </a:r>
            <a:r>
              <a:rPr lang="en-US" sz="1400" dirty="0" err="1">
                <a:latin typeface="Georgia" panose="02040502050405020303" pitchFamily="18" charset="0"/>
              </a:rPr>
              <a:t>rijen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decompositie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werden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als</a:t>
            </a:r>
            <a:r>
              <a:rPr lang="en-US" sz="1400" dirty="0">
                <a:latin typeface="Georgia" panose="02040502050405020303" pitchFamily="18" charset="0"/>
              </a:rPr>
              <a:t> feature-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gebruikt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8B9839-4C05-5BD2-AC06-C6FA4E8D6A87}"/>
              </a:ext>
            </a:extLst>
          </p:cNvPr>
          <p:cNvSpPr txBox="1"/>
          <p:nvPr/>
        </p:nvSpPr>
        <p:spPr>
          <a:xfrm>
            <a:off x="930901" y="15789049"/>
            <a:ext cx="7851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>
                <a:latin typeface="Georgia" panose="02040502050405020303" pitchFamily="18" charset="0"/>
              </a:rPr>
              <a:t>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van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35D704-77A8-F599-D108-3478B11D5D08}"/>
              </a:ext>
            </a:extLst>
          </p:cNvPr>
          <p:cNvSpPr txBox="1"/>
          <p:nvPr/>
        </p:nvSpPr>
        <p:spPr>
          <a:xfrm>
            <a:off x="20342722" y="15442442"/>
            <a:ext cx="932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latin typeface="Georgia" panose="02040502050405020303" pitchFamily="18" charset="0"/>
              </a:rPr>
              <a:t>Tabellen met clustering via het K-means clustering algoritme weergegeven met 3 clusters links en 7 clusters rechts. </a:t>
            </a:r>
          </a:p>
          <a:p>
            <a:pPr algn="ctr"/>
            <a:r>
              <a:rPr lang="nl-NL" sz="1400" dirty="0">
                <a:latin typeface="Georgia" panose="02040502050405020303" pitchFamily="18" charset="0"/>
              </a:rPr>
              <a:t>De decompositie werd voor beide berekend met de uitgebreide vectoren methode type 3 rang 25.</a:t>
            </a:r>
            <a:endParaRPr lang="LID4096" sz="1400" dirty="0">
              <a:latin typeface="Georgia" panose="02040502050405020303" pitchFamily="18" charset="0"/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02C2E2ED-A737-35AC-75FE-CDABB22D4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56574" y="12618450"/>
            <a:ext cx="2316509" cy="282399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1C2F151-80A9-879C-FE08-D164E67513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25387" y="12635747"/>
            <a:ext cx="2247528" cy="27814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A0B001-3F1B-C8CA-EFE0-F99FCA152E4C}"/>
              </a:ext>
            </a:extLst>
          </p:cNvPr>
          <p:cNvSpPr txBox="1"/>
          <p:nvPr/>
        </p:nvSpPr>
        <p:spPr>
          <a:xfrm>
            <a:off x="20617932" y="5845638"/>
            <a:ext cx="9336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>
                <a:latin typeface="Georgia" panose="02040502050405020303" pitchFamily="18" charset="0"/>
              </a:rPr>
              <a:t>Bovenstaande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figuur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toont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van </a:t>
            </a:r>
            <a:r>
              <a:rPr lang="en-US" sz="1400" dirty="0" err="1">
                <a:latin typeface="Georgia" panose="02040502050405020303" pitchFamily="18" charset="0"/>
              </a:rPr>
              <a:t>enkele</a:t>
            </a:r>
            <a:r>
              <a:rPr lang="en-US" sz="1400" dirty="0">
                <a:latin typeface="Georgia" panose="02040502050405020303" pitchFamily="18" charset="0"/>
              </a:rPr>
              <a:t> types van de </a:t>
            </a:r>
            <a:r>
              <a:rPr lang="en-US" sz="1400" dirty="0" err="1">
                <a:latin typeface="Georgia" panose="02040502050405020303" pitchFamily="18" charset="0"/>
              </a:rPr>
              <a:t>uitgebreide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voor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verschillende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decompositie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groottes</a:t>
            </a:r>
            <a:r>
              <a:rPr lang="en-US" sz="1400" dirty="0">
                <a:latin typeface="Georgia" panose="02040502050405020303" pitchFamily="18" charset="0"/>
              </a:rPr>
              <a:t>. De balk is het </a:t>
            </a:r>
            <a:r>
              <a:rPr lang="en-US" sz="1400" dirty="0" err="1">
                <a:latin typeface="Georgia" panose="02040502050405020303" pitchFamily="18" charset="0"/>
              </a:rPr>
              <a:t>gemiddelde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en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zwarte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streep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afwijking</a:t>
            </a:r>
            <a:r>
              <a:rPr lang="en-US" sz="1400" dirty="0">
                <a:latin typeface="Georgia" panose="02040502050405020303" pitchFamily="18" charset="0"/>
              </a:rPr>
              <a:t> (n = 50). </a:t>
            </a:r>
            <a:r>
              <a:rPr lang="en-US" sz="1400" b="1" dirty="0" err="1">
                <a:latin typeface="Georgia" panose="02040502050405020303" pitchFamily="18" charset="0"/>
              </a:rPr>
              <a:t>Opmerkelijk</a:t>
            </a:r>
            <a:r>
              <a:rPr lang="en-US" sz="1400" b="1" dirty="0">
                <a:latin typeface="Georgia" panose="02040502050405020303" pitchFamily="18" charset="0"/>
              </a:rPr>
              <a:t>: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Hogere</a:t>
            </a:r>
            <a:r>
              <a:rPr lang="en-US" sz="1400" dirty="0">
                <a:latin typeface="Georgia" panose="02040502050405020303" pitchFamily="18" charset="0"/>
              </a:rPr>
              <a:t> types </a:t>
            </a:r>
            <a:r>
              <a:rPr lang="en-US" sz="1400" dirty="0" err="1">
                <a:latin typeface="Georgia" panose="02040502050405020303" pitchFamily="18" charset="0"/>
              </a:rPr>
              <a:t>liggen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dichter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de matrix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lage</a:t>
            </a:r>
            <a:r>
              <a:rPr lang="en-US" sz="1400" dirty="0">
                <a:latin typeface="Georgia" panose="02040502050405020303" pitchFamily="18" charset="0"/>
              </a:rPr>
              <a:t> rang, </a:t>
            </a:r>
            <a:r>
              <a:rPr lang="en-US" sz="1400" dirty="0" err="1">
                <a:latin typeface="Georgia" panose="02040502050405020303" pitchFamily="18" charset="0"/>
              </a:rPr>
              <a:t>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dichter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(type 1)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hoge</a:t>
            </a:r>
            <a:r>
              <a:rPr lang="en-US" sz="1400" dirty="0">
                <a:latin typeface="Georgia" panose="02040502050405020303" pitchFamily="18" charset="0"/>
              </a:rPr>
              <a:t> rang.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70BFF3-7724-9463-DE6B-CC25D4C64AC1}"/>
              </a:ext>
            </a:extLst>
          </p:cNvPr>
          <p:cNvSpPr txBox="1"/>
          <p:nvPr/>
        </p:nvSpPr>
        <p:spPr>
          <a:xfrm>
            <a:off x="26338624" y="7009790"/>
            <a:ext cx="3733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De y-as </a:t>
            </a:r>
            <a:r>
              <a:rPr lang="en-US" sz="1400" dirty="0" err="1">
                <a:latin typeface="Georgia" panose="02040502050405020303" pitchFamily="18" charset="0"/>
              </a:rPr>
              <a:t>bevat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opnieuw</a:t>
            </a:r>
            <a:r>
              <a:rPr lang="en-US" sz="1400" dirty="0">
                <a:latin typeface="Georgia" panose="02040502050405020303" pitchFamily="18" charset="0"/>
              </a:rPr>
              <a:t> het </a:t>
            </a:r>
            <a:r>
              <a:rPr lang="en-US" sz="1400" dirty="0" err="1">
                <a:latin typeface="Georgia" panose="02040502050405020303" pitchFamily="18" charset="0"/>
              </a:rPr>
              <a:t>gemiddelde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zoals</a:t>
            </a:r>
            <a:r>
              <a:rPr lang="en-US" sz="1400" dirty="0">
                <a:latin typeface="Georgia" panose="02040502050405020303" pitchFamily="18" charset="0"/>
              </a:rPr>
              <a:t> in </a:t>
            </a:r>
            <a:r>
              <a:rPr lang="en-US" sz="1400" dirty="0" err="1">
                <a:latin typeface="Georgia" panose="02040502050405020303" pitchFamily="18" charset="0"/>
              </a:rPr>
              <a:t>bovenstaande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figuur</a:t>
            </a:r>
            <a:r>
              <a:rPr lang="en-US" sz="1400" dirty="0">
                <a:latin typeface="Georgia" panose="02040502050405020303" pitchFamily="18" charset="0"/>
              </a:rPr>
              <a:t> (</a:t>
            </a:r>
            <a:r>
              <a:rPr lang="en-US" sz="1400" dirty="0" err="1">
                <a:latin typeface="Georgia" panose="02040502050405020303" pitchFamily="18" charset="0"/>
              </a:rPr>
              <a:t>zonder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afwijking</a:t>
            </a:r>
            <a:r>
              <a:rPr lang="en-US" sz="1400" dirty="0">
                <a:latin typeface="Georgia" panose="02040502050405020303" pitchFamily="18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Op de x-as </a:t>
            </a:r>
            <a:r>
              <a:rPr lang="en-US" sz="1400" dirty="0" err="1">
                <a:latin typeface="Georgia" panose="02040502050405020303" pitchFamily="18" charset="0"/>
              </a:rPr>
              <a:t>staat</a:t>
            </a:r>
            <a:r>
              <a:rPr lang="en-US" sz="1400" dirty="0">
                <a:latin typeface="Georgia" panose="02040502050405020303" pitchFamily="18" charset="0"/>
              </a:rPr>
              <a:t> het percentage DTW </a:t>
            </a:r>
            <a:r>
              <a:rPr lang="en-US" sz="1400" dirty="0" err="1">
                <a:latin typeface="Georgia" panose="02040502050405020303" pitchFamily="18" charset="0"/>
              </a:rPr>
              <a:t>operaties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nodig</a:t>
            </a:r>
            <a:r>
              <a:rPr lang="en-US" sz="1400" dirty="0">
                <a:latin typeface="Georgia" panose="02040502050405020303" pitchFamily="18" charset="0"/>
              </a:rPr>
              <a:t> om </a:t>
            </a:r>
            <a:r>
              <a:rPr lang="en-US" sz="1400" dirty="0" err="1">
                <a:latin typeface="Georgia" panose="02040502050405020303" pitchFamily="18" charset="0"/>
              </a:rPr>
              <a:t>deze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verkijgen</a:t>
            </a:r>
            <a:r>
              <a:rPr lang="en-US" sz="1400" dirty="0">
                <a:latin typeface="Georgia" panose="02040502050405020303" pitchFamily="18" charset="0"/>
              </a:rPr>
              <a:t>. 100% </a:t>
            </a:r>
            <a:r>
              <a:rPr lang="en-US" sz="1400" dirty="0" err="1">
                <a:latin typeface="Georgia" panose="02040502050405020303" pitchFamily="18" charset="0"/>
              </a:rPr>
              <a:t>staat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voor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volledige</a:t>
            </a:r>
            <a:r>
              <a:rPr lang="en-US" sz="1400" dirty="0">
                <a:latin typeface="Georgia" panose="02040502050405020303" pitchFamily="18" charset="0"/>
              </a:rPr>
              <a:t> tensor </a:t>
            </a:r>
            <a:r>
              <a:rPr lang="en-US" sz="1400" dirty="0" err="1">
                <a:latin typeface="Georgia" panose="02040502050405020303" pitchFamily="18" charset="0"/>
              </a:rPr>
              <a:t>berekenen</a:t>
            </a:r>
            <a:r>
              <a:rPr lang="en-US" sz="1400" dirty="0">
                <a:latin typeface="Georgia" panose="02040502050405020303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We </a:t>
            </a:r>
            <a:r>
              <a:rPr lang="en-US" sz="1400" dirty="0" err="1">
                <a:latin typeface="Georgia" panose="02040502050405020303" pitchFamily="18" charset="0"/>
              </a:rPr>
              <a:t>willen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in de linker </a:t>
            </a:r>
            <a:r>
              <a:rPr lang="en-US" sz="1400" dirty="0" err="1">
                <a:latin typeface="Georgia" panose="02040502050405020303" pitchFamily="18" charset="0"/>
              </a:rPr>
              <a:t>onderhoek</a:t>
            </a:r>
            <a:r>
              <a:rPr lang="en-US" sz="1400" dirty="0">
                <a:latin typeface="Georgia" panose="02040502050405020303" pitchFamily="18" charset="0"/>
              </a:rPr>
              <a:t> wat </a:t>
            </a:r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goede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balans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tussen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rekentijd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nauwkeurigheid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aangeeft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E628FB-4D2B-25B5-E977-B0061D4FFB4A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7898917" y="6313985"/>
            <a:ext cx="1038302" cy="22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1125B0-6ED5-E2BE-E239-45C1488A85A7}"/>
              </a:ext>
            </a:extLst>
          </p:cNvPr>
          <p:cNvSpPr txBox="1"/>
          <p:nvPr/>
        </p:nvSpPr>
        <p:spPr>
          <a:xfrm>
            <a:off x="8937219" y="6098541"/>
            <a:ext cx="1436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Georgia" panose="02040502050405020303" pitchFamily="18" charset="0"/>
              </a:rPr>
              <a:t>Voorbeeld</a:t>
            </a:r>
            <a:r>
              <a:rPr lang="en-US" sz="1100" dirty="0">
                <a:latin typeface="Georgia" panose="02040502050405020303" pitchFamily="18" charset="0"/>
              </a:rPr>
              <a:t> van </a:t>
            </a:r>
            <a:r>
              <a:rPr lang="en-US" sz="1100" dirty="0" err="1">
                <a:latin typeface="Georgia" panose="02040502050405020303" pitchFamily="18" charset="0"/>
              </a:rPr>
              <a:t>een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  <a:r>
              <a:rPr lang="en-US" sz="1100" dirty="0" err="1">
                <a:latin typeface="Georgia" panose="02040502050405020303" pitchFamily="18" charset="0"/>
              </a:rPr>
              <a:t>tijdsreeks</a:t>
            </a:r>
            <a:endParaRPr lang="en-US" sz="1200" dirty="0">
              <a:latin typeface="Georgia" panose="02040502050405020303" pitchFamily="18" charset="0"/>
            </a:endParaRP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63B351C8-18F2-D36E-7024-78CCE2170B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9388" y="5397864"/>
            <a:ext cx="7691709" cy="211595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677DF7-663D-B27E-80A8-76A952FE461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16810778" y="19235118"/>
            <a:ext cx="1764655" cy="15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298E710-1021-1D6F-8730-2246CD21A7AD}"/>
              </a:ext>
            </a:extLst>
          </p:cNvPr>
          <p:cNvSpPr txBox="1"/>
          <p:nvPr/>
        </p:nvSpPr>
        <p:spPr>
          <a:xfrm>
            <a:off x="17312175" y="19393614"/>
            <a:ext cx="2526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matrix-</a:t>
            </a:r>
            <a:r>
              <a:rPr lang="en-US" sz="1400" dirty="0" err="1">
                <a:latin typeface="Georgia" panose="02040502050405020303" pitchFamily="18" charset="0"/>
              </a:rPr>
              <a:t>decompositie</a:t>
            </a:r>
            <a:r>
              <a:rPr lang="en-US" sz="1400" dirty="0">
                <a:latin typeface="Georgia" panose="02040502050405020303" pitchFamily="18" charset="0"/>
              </a:rPr>
              <a:t> met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ACA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124AD95A-D127-DFD7-DB11-7B2524A13C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193047" y="16184427"/>
            <a:ext cx="4803432" cy="359968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76F64728-E8C2-E5A4-052A-AD76A1078B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285008" y="16184427"/>
            <a:ext cx="4803431" cy="3599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A5623C-A419-F993-3791-368D1576DC2F}"/>
              </a:ext>
            </a:extLst>
          </p:cNvPr>
          <p:cNvSpPr txBox="1"/>
          <p:nvPr/>
        </p:nvSpPr>
        <p:spPr>
          <a:xfrm>
            <a:off x="18244457" y="20958629"/>
            <a:ext cx="1051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Georgia" panose="02040502050405020303" pitchFamily="18" charset="0"/>
              </a:rPr>
              <a:t>Gebaseerd</a:t>
            </a:r>
            <a:r>
              <a:rPr lang="en-US" dirty="0">
                <a:latin typeface="Georgia" panose="02040502050405020303" pitchFamily="18" charset="0"/>
              </a:rPr>
              <a:t> op: </a:t>
            </a:r>
            <a:r>
              <a:rPr lang="nl-NL" dirty="0">
                <a:latin typeface="Georgia" panose="02040502050405020303" pitchFamily="18" charset="0"/>
              </a:rPr>
              <a:t>T. </a:t>
            </a:r>
            <a:r>
              <a:rPr lang="nl-NL" dirty="0" err="1">
                <a:latin typeface="Georgia" panose="02040502050405020303" pitchFamily="18" charset="0"/>
              </a:rPr>
              <a:t>Vanhoof</a:t>
            </a:r>
            <a:r>
              <a:rPr lang="nl-NL" dirty="0">
                <a:latin typeface="Georgia" panose="02040502050405020303" pitchFamily="18" charset="0"/>
              </a:rPr>
              <a:t>. Adaptieve tensor </a:t>
            </a:r>
            <a:r>
              <a:rPr lang="nl-NL" dirty="0" err="1">
                <a:latin typeface="Georgia" panose="02040502050405020303" pitchFamily="18" charset="0"/>
              </a:rPr>
              <a:t>factorisaties</a:t>
            </a:r>
            <a:r>
              <a:rPr lang="nl-NL" dirty="0">
                <a:latin typeface="Georgia" panose="02040502050405020303" pitchFamily="18" charset="0"/>
              </a:rPr>
              <a:t> om versneld tijdreeksen te clusteren, 2023</a:t>
            </a:r>
            <a:endParaRPr lang="LID4096" dirty="0">
              <a:latin typeface="Georgia" panose="02040502050405020303" pitchFamily="18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A4B5D3D-E5A2-FEF8-FBD7-185132A593A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227572" y="6936497"/>
            <a:ext cx="6075067" cy="3544679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18C1DC16-456E-2C46-C27E-53F152966B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012048" y="2604636"/>
            <a:ext cx="8042857" cy="322122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199F719-DF55-C42F-81BB-D499B1068982}"/>
              </a:ext>
            </a:extLst>
          </p:cNvPr>
          <p:cNvSpPr txBox="1"/>
          <p:nvPr/>
        </p:nvSpPr>
        <p:spPr>
          <a:xfrm>
            <a:off x="28085964" y="12111254"/>
            <a:ext cx="1937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(</a:t>
            </a:r>
            <a:r>
              <a:rPr lang="en-US" sz="1400" dirty="0" err="1">
                <a:latin typeface="Georgia" panose="02040502050405020303" pitchFamily="18" charset="0"/>
              </a:rPr>
              <a:t>verdere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verwerking</a:t>
            </a:r>
            <a:r>
              <a:rPr lang="en-US" sz="1400" dirty="0">
                <a:latin typeface="Georgia" panose="02040502050405020303" pitchFamily="18" charset="0"/>
              </a:rPr>
              <a:t> van </a:t>
            </a:r>
            <a:r>
              <a:rPr lang="en-US" sz="1400" dirty="0" err="1">
                <a:latin typeface="Georgia" panose="02040502050405020303" pitchFamily="18" charset="0"/>
              </a:rPr>
              <a:t>resultaten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nodig</a:t>
            </a:r>
            <a:r>
              <a:rPr lang="en-US" sz="1400" dirty="0">
                <a:latin typeface="Georgia" panose="020405020504050203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098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619</Words>
  <Application>Microsoft Office PowerPoint</Application>
  <PresentationFormat>Custom</PresentationFormat>
  <Paragraphs>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Georgia Pro Cond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Wannes Croes</dc:creator>
  <cp:lastModifiedBy>Lowie Debois</cp:lastModifiedBy>
  <cp:revision>93</cp:revision>
  <dcterms:created xsi:type="dcterms:W3CDTF">2024-02-27T20:23:46Z</dcterms:created>
  <dcterms:modified xsi:type="dcterms:W3CDTF">2024-03-05T08:17:35Z</dcterms:modified>
</cp:coreProperties>
</file>