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9" d="100"/>
          <a:sy n="39" d="100"/>
        </p:scale>
        <p:origin x="13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>
            <a:off x="10724541" y="1770114"/>
            <a:ext cx="0" cy="19068388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>
            <a:off x="20011983" y="1770114"/>
            <a:ext cx="42296" cy="18988524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735806" y="20486077"/>
            <a:ext cx="28803600" cy="54512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486077"/>
          </a:xfrm>
          <a:prstGeom prst="upArrow">
            <a:avLst>
              <a:gd name="adj1" fmla="val 50000"/>
              <a:gd name="adj2" fmla="val 7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917626" y="20151864"/>
            <a:ext cx="978692" cy="1078593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879232" y="9089841"/>
            <a:ext cx="29429612" cy="3174373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9612" h="3174373">
                <a:moveTo>
                  <a:pt x="0" y="1584022"/>
                </a:moveTo>
                <a:lnTo>
                  <a:pt x="9856529" y="0"/>
                </a:lnTo>
                <a:lnTo>
                  <a:pt x="19148942" y="3174373"/>
                </a:lnTo>
                <a:lnTo>
                  <a:pt x="29429612" y="659071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641829" y="949781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83261" y="882004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88E27-9828-8CC9-E2FD-7316F16E5299}"/>
              </a:ext>
            </a:extLst>
          </p:cNvPr>
          <p:cNvSpPr txBox="1"/>
          <p:nvPr/>
        </p:nvSpPr>
        <p:spPr>
          <a:xfrm>
            <a:off x="1136991" y="1878933"/>
            <a:ext cx="926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De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AF18F-DF77-26C7-8BFF-F6130FEFE2A1}"/>
              </a:ext>
            </a:extLst>
          </p:cNvPr>
          <p:cNvSpPr txBox="1"/>
          <p:nvPr/>
        </p:nvSpPr>
        <p:spPr>
          <a:xfrm>
            <a:off x="1136991" y="2736366"/>
            <a:ext cx="92674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AMIE: </a:t>
            </a:r>
            <a:r>
              <a:rPr lang="en-US" sz="2400" dirty="0">
                <a:latin typeface="Georgia" panose="02040502050405020303" pitchFamily="18" charset="0"/>
              </a:rPr>
              <a:t>Automatic Monitoring of Indoor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Metingen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lichaamsgewichtoefeningen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Squats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Forward lunges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Side lunges</a:t>
            </a:r>
          </a:p>
          <a:p>
            <a:pPr lvl="2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Tijdsreeksen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datapunten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uitvoering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gemeten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doorheen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tijd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A2DFB-DB36-0821-67F1-08FA0FD00E40}"/>
              </a:ext>
            </a:extLst>
          </p:cNvPr>
          <p:cNvSpPr txBox="1"/>
          <p:nvPr/>
        </p:nvSpPr>
        <p:spPr>
          <a:xfrm>
            <a:off x="11044673" y="1878933"/>
            <a:ext cx="864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Georgia" panose="02040502050405020303" pitchFamily="18" charset="0"/>
              </a:rPr>
              <a:t>Benadering</a:t>
            </a:r>
            <a:r>
              <a:rPr lang="en-US" sz="4000" b="1" dirty="0">
                <a:latin typeface="Georgia" panose="02040502050405020303" pitchFamily="18" charset="0"/>
              </a:rPr>
              <a:t> van </a:t>
            </a:r>
            <a:r>
              <a:rPr lang="en-US" sz="4000" b="1" dirty="0" err="1">
                <a:latin typeface="Georgia" panose="02040502050405020303" pitchFamily="18" charset="0"/>
              </a:rPr>
              <a:t>een</a:t>
            </a:r>
            <a:r>
              <a:rPr lang="en-US" sz="4000" b="1" dirty="0">
                <a:latin typeface="Georgia" panose="02040502050405020303" pitchFamily="18" charset="0"/>
              </a:rPr>
              <a:t> Tensor</a:t>
            </a:r>
          </a:p>
        </p:txBody>
      </p:sp>
      <p:pic>
        <p:nvPicPr>
          <p:cNvPr id="32" name="Picture 31" descr="A graph showing the temperature">
            <a:extLst>
              <a:ext uri="{FF2B5EF4-FFF2-40B4-BE49-F238E27FC236}">
                <a16:creationId xmlns:a16="http://schemas.microsoft.com/office/drawing/2014/main" id="{85487C62-8C4F-03C8-7003-0C2A286E2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89" y="5084054"/>
            <a:ext cx="4677569" cy="16714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79529E-A01B-E557-3652-3FEF79C034B9}"/>
              </a:ext>
            </a:extLst>
          </p:cNvPr>
          <p:cNvSpPr txBox="1"/>
          <p:nvPr/>
        </p:nvSpPr>
        <p:spPr>
          <a:xfrm>
            <a:off x="1136989" y="6979534"/>
            <a:ext cx="92674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Datapunten</a:t>
            </a:r>
            <a:r>
              <a:rPr lang="en-US" sz="2400" b="1" dirty="0"/>
              <a:t> </a:t>
            </a:r>
            <a:r>
              <a:rPr lang="en-US" sz="2400" b="1" dirty="0" err="1"/>
              <a:t>vergelijken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Time Warping (DTW): </a:t>
            </a:r>
            <a:r>
              <a:rPr lang="en-US" dirty="0" err="1"/>
              <a:t>berekent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tijdsreeksen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Gelijkaardige</a:t>
            </a:r>
            <a:r>
              <a:rPr lang="en-US" dirty="0"/>
              <a:t> data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tijd</a:t>
            </a: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Afstandstensor</a:t>
            </a:r>
            <a:r>
              <a:rPr lang="en-US" b="1" dirty="0"/>
              <a:t>: </a:t>
            </a:r>
            <a:r>
              <a:rPr lang="en-US" dirty="0"/>
              <a:t>elk element </a:t>
            </a:r>
            <a:r>
              <a:rPr lang="en-US" dirty="0" err="1"/>
              <a:t>een</a:t>
            </a:r>
            <a:r>
              <a:rPr lang="en-US" dirty="0"/>
              <a:t> DTW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datapunten</a:t>
            </a:r>
            <a:endParaRPr lang="en-US" dirty="0"/>
          </a:p>
          <a:p>
            <a:pPr lvl="2"/>
            <a:r>
              <a:rPr lang="en-US" dirty="0"/>
              <a:t>=&gt;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kostelijk</a:t>
            </a:r>
            <a:r>
              <a:rPr lang="en-US" dirty="0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5" name="Picture 34" descr="A person with their arms out&#10;&#10;Description automatically generated with medium confidence">
            <a:extLst>
              <a:ext uri="{FF2B5EF4-FFF2-40B4-BE49-F238E27FC236}">
                <a16:creationId xmlns:a16="http://schemas.microsoft.com/office/drawing/2014/main" id="{4E77B1EC-B406-80EC-E3CC-8602FC5BB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071" y="5084053"/>
            <a:ext cx="1553676" cy="16714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F4FFE23-505A-CB79-8AD4-5A2C2CB88FD7}"/>
              </a:ext>
            </a:extLst>
          </p:cNvPr>
          <p:cNvSpPr txBox="1"/>
          <p:nvPr/>
        </p:nvSpPr>
        <p:spPr>
          <a:xfrm>
            <a:off x="11044671" y="2750657"/>
            <a:ext cx="864717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Candecomp</a:t>
            </a:r>
            <a:r>
              <a:rPr lang="en-US" sz="2400" b="1" dirty="0">
                <a:latin typeface="Georgia" panose="02040502050405020303" pitchFamily="18" charset="0"/>
              </a:rPr>
              <a:t>/</a:t>
            </a:r>
            <a:r>
              <a:rPr lang="en-US" sz="2400" b="1" dirty="0" err="1">
                <a:latin typeface="Georgia" panose="02040502050405020303" pitchFamily="18" charset="0"/>
              </a:rPr>
              <a:t>Parafac</a:t>
            </a:r>
            <a:r>
              <a:rPr lang="en-US" sz="2400" b="1" dirty="0">
                <a:latin typeface="Georgia" panose="02040502050405020303" pitchFamily="18" charset="0"/>
              </a:rPr>
              <a:t> (CP)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Opdelen</a:t>
            </a:r>
            <a:r>
              <a:rPr lang="en-US" dirty="0">
                <a:latin typeface="Georgia" panose="02040502050405020303" pitchFamily="18" charset="0"/>
              </a:rPr>
              <a:t> van de tensor in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Alternating Least Squares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</a:t>
            </a:r>
            <a:r>
              <a:rPr lang="en-US" dirty="0" err="1">
                <a:latin typeface="Georgia" panose="02040502050405020303" pitchFamily="18" charset="0"/>
              </a:rPr>
              <a:t>volledige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=&gt; </a:t>
            </a: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Adaptive Cross Approximation for Tensors (ACA-T)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uitwendig</a:t>
            </a:r>
            <a:r>
              <a:rPr lang="en-US" dirty="0">
                <a:latin typeface="Georgia" panose="02040502050405020303" pitchFamily="18" charset="0"/>
              </a:rPr>
              <a:t> product van matrices/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Adaptief</a:t>
            </a:r>
            <a:r>
              <a:rPr lang="en-US" b="1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Gericht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in Tensor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‘Klein’ </a:t>
            </a:r>
            <a:r>
              <a:rPr lang="en-US" dirty="0" err="1">
                <a:latin typeface="Georgia" panose="02040502050405020303" pitchFamily="18" charset="0"/>
              </a:rPr>
              <a:t>deel</a:t>
            </a:r>
            <a:r>
              <a:rPr lang="en-US" dirty="0">
                <a:latin typeface="Georgia" panose="02040502050405020303" pitchFamily="18" charset="0"/>
              </a:rPr>
              <a:t> van de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Matrix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 err="1">
                <a:latin typeface="Georgia" panose="02040502050405020303" pitchFamily="18" charset="0"/>
              </a:rPr>
              <a:t>Vectoren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Hogere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relatieve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fout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D2B65FD-5A6C-7016-26C2-E6583202A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06245" y="8343634"/>
            <a:ext cx="6737272" cy="124318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C7E9D9A-2061-516E-39CD-A50D0B087F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06245" y="6289198"/>
            <a:ext cx="6737272" cy="12735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7686A5-126C-F470-C370-2A29BDBB9710}"/>
              </a:ext>
            </a:extLst>
          </p:cNvPr>
          <p:cNvSpPr txBox="1"/>
          <p:nvPr/>
        </p:nvSpPr>
        <p:spPr>
          <a:xfrm>
            <a:off x="1136991" y="11960287"/>
            <a:ext cx="926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Doel van het </a:t>
            </a:r>
            <a:r>
              <a:rPr lang="en-US" sz="4000" b="1" dirty="0" err="1">
                <a:latin typeface="Georgia" panose="02040502050405020303" pitchFamily="18" charset="0"/>
              </a:rPr>
              <a:t>onderzoek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86E3B-CA9C-5C25-FDA9-01BE1C991847}"/>
              </a:ext>
            </a:extLst>
          </p:cNvPr>
          <p:cNvSpPr txBox="1"/>
          <p:nvPr/>
        </p:nvSpPr>
        <p:spPr>
          <a:xfrm>
            <a:off x="1115852" y="12934040"/>
            <a:ext cx="9267409" cy="738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Tijdsreeksen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Tensor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CP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goede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Adaptieve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methodes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uitbreiding</a:t>
            </a:r>
            <a:r>
              <a:rPr lang="en-US" dirty="0">
                <a:latin typeface="Georgia" panose="02040502050405020303" pitchFamily="18" charset="0"/>
              </a:rPr>
              <a:t> van ACA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 </a:t>
            </a:r>
            <a:r>
              <a:rPr lang="en-US" dirty="0" err="1">
                <a:latin typeface="Georgia" panose="02040502050405020303" pitchFamily="18" charset="0"/>
              </a:rPr>
              <a:t>naar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tensoren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termen van de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verzamelen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‘feature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’</a:t>
            </a: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K-means clustering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gebruiken</a:t>
            </a:r>
            <a:r>
              <a:rPr lang="en-US" dirty="0">
                <a:latin typeface="Georgia" panose="02040502050405020303" pitchFamily="18" charset="0"/>
              </a:rPr>
              <a:t> met </a:t>
            </a:r>
            <a:r>
              <a:rPr lang="en-US" dirty="0" err="1">
                <a:latin typeface="Georgia" panose="02040502050405020303" pitchFamily="18" charset="0"/>
              </a:rPr>
              <a:t>deze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 err="1">
                <a:latin typeface="Georgia" panose="02040502050405020303" pitchFamily="18" charset="0"/>
              </a:rPr>
              <a:t>Verhouding</a:t>
            </a:r>
            <a:r>
              <a:rPr lang="en-US" sz="2400" b="1" dirty="0">
                <a:latin typeface="Georgia" panose="02040502050405020303" pitchFamily="18" charset="0"/>
              </a:rPr>
              <a:t> van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met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Decomposities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Het </a:t>
            </a:r>
            <a:r>
              <a:rPr lang="en-US" dirty="0" err="1">
                <a:latin typeface="Georgia" panose="02040502050405020303" pitchFamily="18" charset="0"/>
              </a:rPr>
              <a:t>aantal</a:t>
            </a:r>
            <a:r>
              <a:rPr lang="en-US" dirty="0">
                <a:latin typeface="Georgia" panose="02040502050405020303" pitchFamily="18" charset="0"/>
              </a:rPr>
              <a:t> DTW </a:t>
            </a:r>
            <a:r>
              <a:rPr lang="en-US" dirty="0" err="1">
                <a:latin typeface="Georgia" panose="02040502050405020303" pitchFamily="18" charset="0"/>
              </a:rPr>
              <a:t>operaties</a:t>
            </a:r>
            <a:r>
              <a:rPr lang="en-US" dirty="0">
                <a:latin typeface="Georgia" panose="02040502050405020303" pitchFamily="18" charset="0"/>
              </a:rPr>
              <a:t>:  	</a:t>
            </a:r>
            <a:r>
              <a:rPr lang="en-US" dirty="0" err="1">
                <a:latin typeface="Georgia" panose="02040502050405020303" pitchFamily="18" charset="0"/>
              </a:rPr>
              <a:t>maat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snelheid</a:t>
            </a:r>
            <a:r>
              <a:rPr lang="en-US" dirty="0">
                <a:latin typeface="Georgia" panose="02040502050405020303" pitchFamily="18" charset="0"/>
              </a:rPr>
              <a:t> van het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</a:t>
            </a:r>
            <a:r>
              <a:rPr lang="en-US" dirty="0" err="1">
                <a:latin typeface="Georgia" panose="02040502050405020303" pitchFamily="18" charset="0"/>
              </a:rPr>
              <a:t>relatieve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fout</a:t>
            </a:r>
            <a:r>
              <a:rPr lang="en-US" dirty="0">
                <a:latin typeface="Georgia" panose="02040502050405020303" pitchFamily="18" charset="0"/>
              </a:rPr>
              <a:t>:			</a:t>
            </a:r>
            <a:r>
              <a:rPr lang="en-US" dirty="0" err="1">
                <a:latin typeface="Georgia" panose="02040502050405020303" pitchFamily="18" charset="0"/>
              </a:rPr>
              <a:t>maat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nauwkeurigheid</a:t>
            </a: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400" b="1" dirty="0">
                <a:latin typeface="Georgia" panose="02040502050405020303" pitchFamily="18" charset="0"/>
              </a:rPr>
              <a:t>We </a:t>
            </a:r>
            <a:r>
              <a:rPr lang="en-US" sz="2400" b="1" dirty="0" err="1">
                <a:latin typeface="Georgia" panose="02040502050405020303" pitchFamily="18" charset="0"/>
              </a:rPr>
              <a:t>willen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zo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mogelijke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zonder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te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veel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dirty="0" err="1"/>
              <a:t>hopen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adaptieve</a:t>
            </a:r>
            <a:r>
              <a:rPr lang="en-US" dirty="0"/>
              <a:t> </a:t>
            </a:r>
            <a:r>
              <a:rPr lang="en-US" dirty="0" err="1"/>
              <a:t>decompositie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goede</a:t>
            </a:r>
            <a:r>
              <a:rPr lang="en-US" dirty="0"/>
              <a:t> </a:t>
            </a:r>
            <a:r>
              <a:rPr lang="en-US" dirty="0" err="1"/>
              <a:t>relatieve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het </a:t>
            </a:r>
            <a:r>
              <a:rPr lang="en-US" dirty="0" err="1"/>
              <a:t>aantal</a:t>
            </a:r>
            <a:r>
              <a:rPr lang="en-US" dirty="0"/>
              <a:t> DTW </a:t>
            </a:r>
            <a:r>
              <a:rPr lang="en-US" dirty="0" err="1"/>
              <a:t>operaties</a:t>
            </a:r>
            <a:r>
              <a:rPr lang="en-US" dirty="0"/>
              <a:t> </a:t>
            </a:r>
            <a:r>
              <a:rPr lang="en-US" dirty="0" err="1"/>
              <a:t>laag</a:t>
            </a:r>
            <a:r>
              <a:rPr lang="en-US" dirty="0"/>
              <a:t> </a:t>
            </a:r>
            <a:r>
              <a:rPr lang="en-US" dirty="0" err="1"/>
              <a:t>houdt</a:t>
            </a:r>
            <a:r>
              <a:rPr lang="en-US" dirty="0"/>
              <a:t> </a:t>
            </a:r>
            <a:r>
              <a:rPr lang="en-US" dirty="0" err="1"/>
              <a:t>vergeleken</a:t>
            </a:r>
            <a:r>
              <a:rPr lang="en-US" dirty="0"/>
              <a:t> met de </a:t>
            </a:r>
            <a:r>
              <a:rPr lang="en-US" dirty="0" err="1"/>
              <a:t>volledige</a:t>
            </a:r>
            <a:r>
              <a:rPr lang="en-US" dirty="0"/>
              <a:t> tensor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dirty="0" err="1"/>
              <a:t>vermoeden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relatieve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goede</a:t>
            </a:r>
            <a:r>
              <a:rPr lang="en-US" dirty="0"/>
              <a:t> </a:t>
            </a:r>
            <a:r>
              <a:rPr lang="en-US" dirty="0" err="1"/>
              <a:t>maat</a:t>
            </a:r>
            <a:r>
              <a:rPr lang="en-US" dirty="0"/>
              <a:t> is om </a:t>
            </a:r>
            <a:r>
              <a:rPr lang="en-US" dirty="0" err="1"/>
              <a:t>een</a:t>
            </a:r>
            <a:r>
              <a:rPr lang="en-US" dirty="0"/>
              <a:t> clustering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verkrijgen</a:t>
            </a:r>
            <a:r>
              <a:rPr lang="en-US" dirty="0"/>
              <a:t> </a:t>
            </a:r>
            <a:r>
              <a:rPr lang="en-US" dirty="0" err="1"/>
              <a:t>gelijkaardig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clustering met de CP </a:t>
            </a:r>
            <a:r>
              <a:rPr lang="en-US" dirty="0" err="1"/>
              <a:t>decompositie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*de </a:t>
            </a:r>
            <a:r>
              <a:rPr lang="en-US" dirty="0" err="1"/>
              <a:t>relatieve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decompositie</a:t>
            </a:r>
            <a:r>
              <a:rPr lang="en-US" dirty="0"/>
              <a:t> is de norm van het </a:t>
            </a:r>
            <a:r>
              <a:rPr lang="en-US" dirty="0" err="1"/>
              <a:t>residu</a:t>
            </a:r>
            <a:r>
              <a:rPr lang="en-US" dirty="0"/>
              <a:t> van die </a:t>
            </a:r>
            <a:r>
              <a:rPr lang="en-US" dirty="0" err="1"/>
              <a:t>decompositie</a:t>
            </a:r>
            <a:r>
              <a:rPr lang="en-US" dirty="0"/>
              <a:t> met de </a:t>
            </a:r>
            <a:r>
              <a:rPr lang="en-US" dirty="0" err="1"/>
              <a:t>werkelijke</a:t>
            </a:r>
            <a:r>
              <a:rPr lang="en-US" dirty="0"/>
              <a:t> tensor ten </a:t>
            </a:r>
            <a:r>
              <a:rPr lang="en-US" dirty="0" err="1"/>
              <a:t>opzichte</a:t>
            </a:r>
            <a:r>
              <a:rPr lang="en-US" dirty="0"/>
              <a:t> van de norm van de tensor.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4936A-AD09-DE4A-FBF9-318BDDECABE5}"/>
              </a:ext>
            </a:extLst>
          </p:cNvPr>
          <p:cNvSpPr txBox="1"/>
          <p:nvPr/>
        </p:nvSpPr>
        <p:spPr>
          <a:xfrm>
            <a:off x="11044671" y="11964305"/>
            <a:ext cx="8626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Ons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onderzoek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5DB09-6AF4-82C6-88D4-F53E1A59037D}"/>
              </a:ext>
            </a:extLst>
          </p:cNvPr>
          <p:cNvSpPr txBox="1"/>
          <p:nvPr/>
        </p:nvSpPr>
        <p:spPr>
          <a:xfrm>
            <a:off x="20374410" y="1862042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Resultaten</a:t>
            </a: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: Tensor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Benadering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CA3CEC-4554-0E00-C2A9-A963A0190011}"/>
              </a:ext>
            </a:extLst>
          </p:cNvPr>
          <p:cNvSpPr txBox="1"/>
          <p:nvPr/>
        </p:nvSpPr>
        <p:spPr>
          <a:xfrm>
            <a:off x="20374410" y="11964305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Resultaten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Clustering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2F656B-EE18-FE4D-BD0A-B7AB0C4F8997}"/>
              </a:ext>
            </a:extLst>
          </p:cNvPr>
          <p:cNvSpPr txBox="1"/>
          <p:nvPr/>
        </p:nvSpPr>
        <p:spPr>
          <a:xfrm>
            <a:off x="11148636" y="16666386"/>
            <a:ext cx="8604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Hypothese</a:t>
            </a:r>
            <a:r>
              <a:rPr lang="en-US" sz="2400" b="1" dirty="0">
                <a:latin typeface="Georgia" panose="02040502050405020303" pitchFamily="18" charset="0"/>
              </a:rPr>
              <a:t>: 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zal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voor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kleinere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zorgen</a:t>
            </a:r>
            <a:r>
              <a:rPr lang="en-US" sz="2400" b="1" dirty="0">
                <a:latin typeface="Georgia" panose="02040502050405020303" pitchFamily="18" charset="0"/>
              </a:rPr>
              <a:t> maar het </a:t>
            </a:r>
            <a:r>
              <a:rPr lang="en-US" sz="2400" b="1" dirty="0" err="1">
                <a:latin typeface="Georgia" panose="02040502050405020303" pitchFamily="18" charset="0"/>
              </a:rPr>
              <a:t>aantal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B837F-E0CE-51C2-33A6-7CA95146F82C}"/>
              </a:ext>
            </a:extLst>
          </p:cNvPr>
          <p:cNvSpPr txBox="1"/>
          <p:nvPr/>
        </p:nvSpPr>
        <p:spPr>
          <a:xfrm>
            <a:off x="11148636" y="12934040"/>
            <a:ext cx="85220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Starten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vanuit</a:t>
            </a:r>
            <a:r>
              <a:rPr lang="en-US" dirty="0">
                <a:latin typeface="Georgia" panose="02040502050405020303" pitchFamily="18" charset="0"/>
              </a:rPr>
              <a:t> de matrix </a:t>
            </a:r>
            <a:r>
              <a:rPr lang="en-US" dirty="0" err="1">
                <a:latin typeface="Georgia" panose="02040502050405020303" pitchFamily="18" charset="0"/>
              </a:rPr>
              <a:t>methode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matrix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opnieuw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benaderen</a:t>
            </a:r>
            <a:r>
              <a:rPr lang="en-US" dirty="0">
                <a:latin typeface="Georgia" panose="02040502050405020303" pitchFamily="18" charset="0"/>
              </a:rPr>
              <a:t> (met ACA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bevat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Tube: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vector mode-3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Matrix-</a:t>
            </a:r>
            <a:r>
              <a:rPr lang="en-US" b="1" dirty="0" err="1">
                <a:latin typeface="Georgia" panose="02040502050405020303" pitchFamily="18" charset="0"/>
              </a:rPr>
              <a:t>decompositie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termen met 2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mode-1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2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F382A2D-94FA-3B8D-C406-F25D7FDED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89043" y="15100478"/>
            <a:ext cx="6737272" cy="12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392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Lowie Debois</cp:lastModifiedBy>
  <cp:revision>7</cp:revision>
  <dcterms:created xsi:type="dcterms:W3CDTF">2024-02-27T20:23:46Z</dcterms:created>
  <dcterms:modified xsi:type="dcterms:W3CDTF">2024-02-29T07:05:39Z</dcterms:modified>
</cp:coreProperties>
</file>