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2"/>
  </p:notesMasterIdLst>
  <p:sldIdLst>
    <p:sldId id="256" r:id="rId3"/>
    <p:sldId id="257" r:id="rId4"/>
    <p:sldId id="277" r:id="rId5"/>
    <p:sldId id="259" r:id="rId6"/>
    <p:sldId id="276" r:id="rId7"/>
    <p:sldId id="278" r:id="rId8"/>
    <p:sldId id="262" r:id="rId9"/>
    <p:sldId id="263" r:id="rId10"/>
    <p:sldId id="275" r:id="rId11"/>
    <p:sldId id="264" r:id="rId12"/>
    <p:sldId id="283" r:id="rId13"/>
    <p:sldId id="281" r:id="rId14"/>
    <p:sldId id="282" r:id="rId15"/>
    <p:sldId id="284" r:id="rId16"/>
    <p:sldId id="269" r:id="rId17"/>
    <p:sldId id="286" r:id="rId18"/>
    <p:sldId id="287" r:id="rId19"/>
    <p:sldId id="271" r:id="rId20"/>
    <p:sldId id="274" r:id="rId21"/>
  </p:sldIdLst>
  <p:sldSz cx="9144000" cy="6858000" type="screen4x3"/>
  <p:notesSz cx="6761163" cy="9942513"/>
  <p:embeddedFontLst>
    <p:embeddedFont>
      <p:font typeface="Bell MT" panose="02020503060305020303" pitchFamily="18" charset="0"/>
      <p:regular r:id="rId23"/>
      <p:bold r:id="rId24"/>
      <p:italic r:id="rId25"/>
    </p:embeddedFont>
    <p:embeddedFont>
      <p:font typeface="Book Antiqua" panose="02040602050305030304" pitchFamily="18"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6gk05V/WAvenhtg6ReP8N3A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71D283-305D-4049-B6C3-CEE192C77CE8}">
  <a:tblStyle styleId="{F171D283-305D-4049-B6C3-CEE192C77CE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81991-8A70-4622-86AD-FDDB8DD79C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B9C656-DD6A-46E1-BD53-197B43FB4F66}"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67" autoAdjust="0"/>
  </p:normalViewPr>
  <p:slideViewPr>
    <p:cSldViewPr snapToGrid="0">
      <p:cViewPr varScale="1">
        <p:scale>
          <a:sx n="65" d="100"/>
          <a:sy n="65" d="100"/>
        </p:scale>
        <p:origin x="15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8740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da767f705_6_75: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bda767f705_6_7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2" name="Google Shape;162;gbda767f705_6_75: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0: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0: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3" name="Google Shape;323;p10: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e5877a5fb_0_30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e5877a5fb_0_30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4" name="Google Shape;344;gbe5877a5fb_0_30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6: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1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nhghggffghh</a:t>
            </a:r>
            <a:endParaRPr>
              <a:latin typeface="Times New Roman"/>
              <a:ea typeface="Times New Roman"/>
              <a:cs typeface="Times New Roman"/>
              <a:sym typeface="Times New Roman"/>
            </a:endParaRPr>
          </a:p>
        </p:txBody>
      </p:sp>
      <p:sp>
        <p:nvSpPr>
          <p:cNvPr id="374" name="Google Shape;374;p16: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2: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4: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7: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e5877a5fb_0_4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e5877a5fb_0_4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6" name="Google Shape;236;gbe5877a5fb_0_4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8: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e5877a5fb_0_6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e5877a5fb_0_6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5" name="Google Shape;255;gbe5877a5fb_0_6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8: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8: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bda767f705_6_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gbda767f705_6_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3" name="Google Shape;93;gbda767f705_6_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gbda767f705_6_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95" name="Google Shape;95;gbda767f705_6_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bda767f705_6_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gbda767f705_6_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gbda767f705_6_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gbda767f705_6_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01" name="Google Shape;101;gbda767f705_6_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gbda767f705_6_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gbda767f705_6_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9" name="Google Shape;109;gbda767f705_6_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gbda767f705_6_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11" name="Google Shape;111;gbda767f705_6_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gbda767f705_6_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gbda767f705_6_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5" name="Google Shape;115;gbda767f705_6_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6" name="Google Shape;116;gbda767f705_6_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gbda767f705_6_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18" name="Google Shape;118;gbda767f705_6_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gbda767f705_6_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gbda767f705_6_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2" name="Google Shape;122;gbda767f705_6_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3" name="Google Shape;123;gbda767f705_6_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4" name="Google Shape;124;gbda767f705_6_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5" name="Google Shape;125;gbda767f705_6_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gbda767f705_6_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27" name="Google Shape;127;gbda767f705_6_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gbda767f705_6_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gbda767f705_6_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bda767f705_6_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32" name="Google Shape;132;gbda767f705_6_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gbda767f705_6_4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gbda767f705_6_4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6" name="Google Shape;136;gbda767f705_6_4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7" name="Google Shape;137;gbda767f705_6_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bda767f705_6_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39" name="Google Shape;139;gbda767f705_6_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gbda767f705_6_5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gbda767f705_6_5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gbda767f705_6_5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4" name="Google Shape;144;gbda767f705_6_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bda767f705_6_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46" name="Google Shape;146;gbda767f705_6_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gbda767f705_6_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gbda767f705_6_6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gbda767f705_6_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gbda767f705_6_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52" name="Google Shape;152;gbda767f705_6_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gbda767f705_6_6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gbda767f705_6_6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gbda767f705_6_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bda767f705_6_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58" name="Google Shape;158;gbda767f705_6_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30" name="Google Shape;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36" name="Google Shape;3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43" name="Google Shape;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57" name="Google Shape;5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64" name="Google Shape;6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71" name="Google Shape;7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First Review</a:t>
            </a:r>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bda767f705_6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gbda767f705_6_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gbda767f705_6_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bda767f705_6_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First Review</a:t>
            </a:r>
            <a:endParaRPr/>
          </a:p>
        </p:txBody>
      </p:sp>
      <p:sp>
        <p:nvSpPr>
          <p:cNvPr id="89" name="Google Shape;89;gbda767f705_6_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python.org/do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551129"/>
              </p:ext>
            </p:extLst>
          </p:nvPr>
        </p:nvGraphicFramePr>
        <p:xfrm>
          <a:off x="576448" y="339430"/>
          <a:ext cx="8104069" cy="1070983"/>
        </p:xfrm>
        <a:graphic>
          <a:graphicData uri="http://schemas.openxmlformats.org/drawingml/2006/table">
            <a:tbl>
              <a:tblPr firstRow="1" bandRow="1">
                <a:effectLst>
                  <a:reflection endPos="0" dir="5400000" sy="-100000" algn="bl" rotWithShape="0"/>
                </a:effectLst>
                <a:tableStyleId>{F171D283-305D-4049-B6C3-CEE192C77CE8}</a:tableStyleId>
              </a:tblPr>
              <a:tblGrid>
                <a:gridCol w="926655">
                  <a:extLst>
                    <a:ext uri="{9D8B030D-6E8A-4147-A177-3AD203B41FA5}">
                      <a16:colId xmlns:a16="http://schemas.microsoft.com/office/drawing/2014/main" val="20000"/>
                    </a:ext>
                  </a:extLst>
                </a:gridCol>
                <a:gridCol w="6250488">
                  <a:extLst>
                    <a:ext uri="{9D8B030D-6E8A-4147-A177-3AD203B41FA5}">
                      <a16:colId xmlns:a16="http://schemas.microsoft.com/office/drawing/2014/main" val="20001"/>
                    </a:ext>
                  </a:extLst>
                </a:gridCol>
                <a:gridCol w="926926">
                  <a:extLst>
                    <a:ext uri="{9D8B030D-6E8A-4147-A177-3AD203B41FA5}">
                      <a16:colId xmlns:a16="http://schemas.microsoft.com/office/drawing/2014/main" val="20002"/>
                    </a:ext>
                  </a:extLst>
                </a:gridCol>
              </a:tblGrid>
              <a:tr h="1070983">
                <a:tc>
                  <a:txBody>
                    <a:bodyPr/>
                    <a:lstStyle/>
                    <a:p>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algn="ctr"/>
                      <a:r>
                        <a:rPr lang="en-US" sz="2800" b="1" dirty="0">
                          <a:solidFill>
                            <a:schemeClr val="bg2"/>
                          </a:solidFill>
                          <a:latin typeface="Book Antiqua"/>
                          <a:sym typeface="Book Antiqua"/>
                        </a:rPr>
                        <a:t> </a:t>
                      </a:r>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64" name="Google Shape;164;gbda767f705_6_75"/>
          <p:cNvSpPr txBox="1">
            <a:spLocks noGrp="1"/>
          </p:cNvSpPr>
          <p:nvPr>
            <p:ph type="subTitle" idx="1"/>
          </p:nvPr>
        </p:nvSpPr>
        <p:spPr>
          <a:xfrm>
            <a:off x="488932" y="2545500"/>
            <a:ext cx="8279100" cy="883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6600"/>
              </a:buClr>
              <a:buSzPct val="133333"/>
              <a:buNone/>
            </a:pPr>
            <a:r>
              <a:rPr lang="en-US" sz="2800" b="1" dirty="0">
                <a:solidFill>
                  <a:srgbClr val="38761D"/>
                </a:solidFill>
                <a:latin typeface="Arial"/>
                <a:ea typeface="Arial"/>
                <a:cs typeface="Arial"/>
                <a:sym typeface="Arial"/>
              </a:rPr>
              <a:t>Spotify Music Trend Analysis</a:t>
            </a:r>
            <a:endParaRPr sz="2400" dirty="0">
              <a:solidFill>
                <a:srgbClr val="38761D"/>
              </a:solidFill>
            </a:endParaRPr>
          </a:p>
        </p:txBody>
      </p:sp>
      <p:sp>
        <p:nvSpPr>
          <p:cNvPr id="165" name="Google Shape;165;gbda767f705_6_75"/>
          <p:cNvSpPr/>
          <p:nvPr/>
        </p:nvSpPr>
        <p:spPr>
          <a:xfrm>
            <a:off x="0" y="1635683"/>
            <a:ext cx="9144000" cy="491835"/>
          </a:xfrm>
          <a:prstGeom prst="roundRect">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rgbClr val="660066"/>
                </a:solidFill>
                <a:latin typeface="Times New Roman"/>
                <a:ea typeface="Times New Roman"/>
                <a:cs typeface="Times New Roman"/>
                <a:sym typeface="Times New Roman"/>
              </a:rPr>
              <a:t>Department of </a:t>
            </a:r>
            <a:r>
              <a:rPr lang="en-US" sz="2400" b="1" dirty="0">
                <a:solidFill>
                  <a:srgbClr val="660066"/>
                </a:solidFill>
                <a:latin typeface="Times New Roman"/>
                <a:ea typeface="Times New Roman"/>
                <a:cs typeface="Times New Roman"/>
                <a:sym typeface="Times New Roman"/>
              </a:rPr>
              <a:t>Computer </a:t>
            </a:r>
            <a:r>
              <a:rPr lang="en-US" sz="2400" b="1" i="0" u="none" strike="noStrike" cap="none" dirty="0">
                <a:solidFill>
                  <a:srgbClr val="660066"/>
                </a:solidFill>
                <a:latin typeface="Times New Roman"/>
                <a:ea typeface="Times New Roman"/>
                <a:cs typeface="Times New Roman"/>
                <a:sym typeface="Times New Roman"/>
              </a:rPr>
              <a:t>Sci</a:t>
            </a:r>
            <a:r>
              <a:rPr lang="en-US" sz="2400" b="1" dirty="0">
                <a:solidFill>
                  <a:srgbClr val="660066"/>
                </a:solidFill>
                <a:latin typeface="Times New Roman"/>
                <a:ea typeface="Times New Roman"/>
                <a:cs typeface="Times New Roman"/>
                <a:sym typeface="Times New Roman"/>
              </a:rPr>
              <a:t>ence</a:t>
            </a:r>
            <a:r>
              <a:rPr lang="en-US" sz="2400" b="1" i="0" u="none" strike="noStrike" cap="none" dirty="0">
                <a:solidFill>
                  <a:srgbClr val="660066"/>
                </a:solidFill>
                <a:latin typeface="Times New Roman"/>
                <a:ea typeface="Times New Roman"/>
                <a:cs typeface="Times New Roman"/>
                <a:sym typeface="Times New Roman"/>
              </a:rPr>
              <a:t> and  Engineering</a:t>
            </a:r>
            <a:endParaRPr sz="2400" dirty="0"/>
          </a:p>
        </p:txBody>
      </p:sp>
      <p:graphicFrame>
        <p:nvGraphicFramePr>
          <p:cNvPr id="166" name="Google Shape;166;gbda767f705_6_75"/>
          <p:cNvGraphicFramePr/>
          <p:nvPr>
            <p:extLst>
              <p:ext uri="{D42A27DB-BD31-4B8C-83A1-F6EECF244321}">
                <p14:modId xmlns:p14="http://schemas.microsoft.com/office/powerpoint/2010/main" val="1238304337"/>
              </p:ext>
            </p:extLst>
          </p:nvPr>
        </p:nvGraphicFramePr>
        <p:xfrm>
          <a:off x="838898" y="4111133"/>
          <a:ext cx="8076501" cy="3676586"/>
        </p:xfrm>
        <a:graphic>
          <a:graphicData uri="http://schemas.openxmlformats.org/drawingml/2006/table">
            <a:tbl>
              <a:tblPr firstRow="1" bandRow="1">
                <a:noFill/>
                <a:tableStyleId>{F171D283-305D-4049-B6C3-CEE192C77CE8}</a:tableStyleId>
              </a:tblPr>
              <a:tblGrid>
                <a:gridCol w="4169716">
                  <a:extLst>
                    <a:ext uri="{9D8B030D-6E8A-4147-A177-3AD203B41FA5}">
                      <a16:colId xmlns:a16="http://schemas.microsoft.com/office/drawing/2014/main" val="20000"/>
                    </a:ext>
                  </a:extLst>
                </a:gridCol>
                <a:gridCol w="3906785">
                  <a:extLst>
                    <a:ext uri="{9D8B030D-6E8A-4147-A177-3AD203B41FA5}">
                      <a16:colId xmlns:a16="http://schemas.microsoft.com/office/drawing/2014/main" val="20001"/>
                    </a:ext>
                  </a:extLst>
                </a:gridCol>
              </a:tblGrid>
              <a:tr h="2335426">
                <a:tc>
                  <a:txBody>
                    <a:bodyPr/>
                    <a:lstStyle/>
                    <a:p>
                      <a:pPr marL="0" marR="0" lvl="0" indent="0" algn="l" rtl="0">
                        <a:spcBef>
                          <a:spcPts val="0"/>
                        </a:spcBef>
                        <a:spcAft>
                          <a:spcPts val="0"/>
                        </a:spcAft>
                        <a:buNone/>
                      </a:pPr>
                      <a:r>
                        <a:rPr lang="en-US" sz="1800" b="1" u="none" strike="noStrike" cap="none" dirty="0">
                          <a:solidFill>
                            <a:schemeClr val="accent6"/>
                          </a:solidFill>
                          <a:latin typeface="Times New Roman" pitchFamily="18" charset="0"/>
                          <a:ea typeface="Times New Roman"/>
                          <a:cs typeface="Times New Roman" pitchFamily="18" charset="0"/>
                          <a:sym typeface="Times New Roman"/>
                        </a:rPr>
                        <a:t>Batch Members:</a:t>
                      </a:r>
                    </a:p>
                    <a:p>
                      <a:pPr marL="0" marR="0" lvl="0" indent="0" algn="l" rtl="0">
                        <a:spcBef>
                          <a:spcPts val="0"/>
                        </a:spcBef>
                        <a:spcAft>
                          <a:spcPts val="0"/>
                        </a:spcAft>
                        <a:buNone/>
                      </a:pPr>
                      <a:endParaRPr lang="en-US" sz="1800" b="1" u="none" strike="noStrike" cap="none" dirty="0">
                        <a:solidFill>
                          <a:schemeClr val="accent6"/>
                        </a:solidFill>
                        <a:latin typeface="Times New Roman" pitchFamily="18" charset="0"/>
                        <a:ea typeface="Times New Roman"/>
                        <a:cs typeface="Times New Roman" pitchFamily="18" charset="0"/>
                        <a:sym typeface="Times New Roman"/>
                      </a:endParaRPr>
                    </a:p>
                    <a:p>
                      <a:pPr marL="0" marR="0" lvl="0" indent="0" algn="l" rtl="0">
                        <a:spcBef>
                          <a:spcPts val="0"/>
                        </a:spcBef>
                        <a:spcAft>
                          <a:spcPts val="0"/>
                        </a:spcAft>
                        <a:buNone/>
                      </a:pPr>
                      <a:r>
                        <a:rPr lang="it-IT" sz="1800" b="1" u="none" strike="noStrike" cap="none" baseline="0" dirty="0">
                          <a:solidFill>
                            <a:schemeClr val="tx1"/>
                          </a:solidFill>
                          <a:latin typeface="Times New Roman"/>
                          <a:ea typeface="Times New Roman"/>
                          <a:cs typeface="Times New Roman"/>
                          <a:sym typeface="Times New Roman"/>
                        </a:rPr>
                        <a:t>2320030015 - Vikyath</a:t>
                      </a:r>
                    </a:p>
                    <a:p>
                      <a:pPr marL="0" marR="0" lvl="0" indent="0" algn="l" rtl="0">
                        <a:spcBef>
                          <a:spcPts val="0"/>
                        </a:spcBef>
                        <a:spcAft>
                          <a:spcPts val="0"/>
                        </a:spcAft>
                        <a:buNone/>
                      </a:pPr>
                      <a:r>
                        <a:rPr lang="it-IT" sz="1800" b="1" u="none" strike="noStrike" cap="none" baseline="0" dirty="0">
                          <a:solidFill>
                            <a:schemeClr val="tx1"/>
                          </a:solidFill>
                          <a:latin typeface="Times New Roman"/>
                          <a:ea typeface="Times New Roman"/>
                          <a:cs typeface="Times New Roman"/>
                          <a:sym typeface="Times New Roman"/>
                        </a:rPr>
                        <a:t>2320030058 – Amulya</a:t>
                      </a:r>
                    </a:p>
                    <a:p>
                      <a:pPr marL="0" marR="0" lvl="0" indent="0" algn="l" rtl="0">
                        <a:spcBef>
                          <a:spcPts val="0"/>
                        </a:spcBef>
                        <a:spcAft>
                          <a:spcPts val="0"/>
                        </a:spcAft>
                        <a:buNone/>
                      </a:pPr>
                      <a:r>
                        <a:rPr lang="it-IT" sz="1800" b="1" u="none" strike="noStrike" cap="none" baseline="0" dirty="0">
                          <a:solidFill>
                            <a:schemeClr val="tx1"/>
                          </a:solidFill>
                          <a:latin typeface="Times New Roman"/>
                          <a:ea typeface="Times New Roman"/>
                          <a:cs typeface="Times New Roman"/>
                          <a:sym typeface="Times New Roman"/>
                        </a:rPr>
                        <a:t>2320030354 - Dinesh</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chemeClr val="accent6"/>
                        </a:buClr>
                        <a:buSzPts val="1800"/>
                        <a:buFont typeface="Times New Roman"/>
                        <a:buNone/>
                        <a:tabLst/>
                        <a:defRPr/>
                      </a:pPr>
                      <a:r>
                        <a:rPr lang="en-US" sz="1800" b="1" u="none" strike="noStrike" cap="none" dirty="0">
                          <a:solidFill>
                            <a:schemeClr val="accent6"/>
                          </a:solidFill>
                          <a:latin typeface="Times New Roman"/>
                          <a:ea typeface="Times New Roman"/>
                          <a:cs typeface="Times New Roman"/>
                          <a:sym typeface="Times New Roman"/>
                        </a:rPr>
                        <a:t>Domain</a:t>
                      </a:r>
                    </a:p>
                    <a:p>
                      <a:pPr marL="0" marR="0" lvl="0" indent="0" algn="ctr" defTabSz="914400" rtl="0" eaLnBrk="1" fontAlgn="auto" latinLnBrk="0" hangingPunct="1">
                        <a:lnSpc>
                          <a:spcPct val="100000"/>
                        </a:lnSpc>
                        <a:spcBef>
                          <a:spcPts val="0"/>
                        </a:spcBef>
                        <a:spcAft>
                          <a:spcPts val="0"/>
                        </a:spcAft>
                        <a:buClr>
                          <a:schemeClr val="accent6"/>
                        </a:buClr>
                        <a:buSzPts val="1800"/>
                        <a:buFont typeface="Times New Roman"/>
                        <a:buNone/>
                        <a:tabLst/>
                        <a:defRPr/>
                      </a:pPr>
                      <a:r>
                        <a:rPr lang="en-US" sz="1800" b="1" u="none" strike="noStrike" cap="none" dirty="0">
                          <a:solidFill>
                            <a:srgbClr val="002060"/>
                          </a:solidFill>
                          <a:latin typeface="Times New Roman"/>
                          <a:ea typeface="Times New Roman"/>
                          <a:cs typeface="Times New Roman"/>
                          <a:sym typeface="Times New Roman"/>
                        </a:rPr>
                        <a:t>Data Engineering</a:t>
                      </a: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r>
                        <a:rPr lang="en-US" sz="1800" b="1" u="none" strike="noStrike" cap="none" dirty="0">
                          <a:solidFill>
                            <a:schemeClr val="accent6"/>
                          </a:solidFill>
                          <a:latin typeface="Times New Roman"/>
                          <a:ea typeface="Times New Roman"/>
                          <a:cs typeface="Times New Roman"/>
                          <a:sym typeface="Times New Roman"/>
                        </a:rPr>
                        <a:t>Under the Guidance of </a:t>
                      </a:r>
                    </a:p>
                    <a:p>
                      <a:pPr marL="0" marR="0" lvl="0" indent="0" algn="ctr" rtl="0">
                        <a:lnSpc>
                          <a:spcPct val="100000"/>
                        </a:lnSpc>
                        <a:spcBef>
                          <a:spcPts val="0"/>
                        </a:spcBef>
                        <a:spcAft>
                          <a:spcPts val="0"/>
                        </a:spcAft>
                        <a:buClr>
                          <a:schemeClr val="accent6"/>
                        </a:buClr>
                        <a:buSzPts val="1800"/>
                        <a:buFont typeface="Times New Roman"/>
                        <a:buNone/>
                      </a:pPr>
                      <a:r>
                        <a:rPr lang="en-US" sz="1400" b="1" dirty="0">
                          <a:latin typeface="Bell MT"/>
                          <a:ea typeface="Bell MT"/>
                          <a:cs typeface="Bell MT"/>
                          <a:sym typeface="Bell MT"/>
                        </a:rPr>
                        <a:t>Dr. N. Shirisha, </a:t>
                      </a:r>
                      <a:r>
                        <a:rPr lang="en-US" sz="1400" b="1" dirty="0" err="1">
                          <a:latin typeface="Bell MT"/>
                          <a:ea typeface="Bell MT"/>
                          <a:cs typeface="Bell MT"/>
                          <a:sym typeface="Bell MT"/>
                        </a:rPr>
                        <a:t>Assoc.Prof</a:t>
                      </a:r>
                      <a:r>
                        <a:rPr lang="en-US" sz="1400" b="1" dirty="0">
                          <a:latin typeface="Bell MT"/>
                          <a:ea typeface="Bell MT"/>
                          <a:cs typeface="Bell MT"/>
                          <a:sym typeface="Bell MT"/>
                        </a:rPr>
                        <a:t>.</a:t>
                      </a:r>
                      <a:r>
                        <a:rPr lang="en-US" sz="1400" b="1" dirty="0">
                          <a:solidFill>
                            <a:schemeClr val="dk1"/>
                          </a:solidFill>
                          <a:latin typeface="Bell MT"/>
                          <a:ea typeface="Bell MT"/>
                          <a:cs typeface="Bell MT"/>
                          <a:sym typeface="Bell MT"/>
                        </a:rPr>
                        <a:t>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1778">
                <a:tc>
                  <a:txBody>
                    <a:bodyPr/>
                    <a:lstStyle/>
                    <a:p>
                      <a:pPr marL="0" marR="0" lvl="0" indent="0" algn="l" rtl="0">
                        <a:lnSpc>
                          <a:spcPct val="100000"/>
                        </a:lnSpc>
                        <a:spcBef>
                          <a:spcPts val="0"/>
                        </a:spcBef>
                        <a:spcAft>
                          <a:spcPts val="0"/>
                        </a:spcAft>
                        <a:buClr>
                          <a:schemeClr val="dk1"/>
                        </a:buClr>
                        <a:buSzPts val="1800"/>
                        <a:buFont typeface="Times New Roman"/>
                        <a:buNone/>
                      </a:pPr>
                      <a:endParaRPr sz="1800" dirty="0">
                        <a:latin typeface="Times New Roman" pitchFamily="18" charset="0"/>
                        <a:ea typeface="Times New Roman"/>
                        <a:cs typeface="Times New Roman" pitchFamily="18" charset="0"/>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5203">
                <a:tc>
                  <a:txBody>
                    <a:bodyPr/>
                    <a:lstStyle/>
                    <a:p>
                      <a:pPr marL="0" marR="0" lvl="0" indent="0" algn="l" rtl="0">
                        <a:lnSpc>
                          <a:spcPct val="100000"/>
                        </a:lnSpc>
                        <a:spcBef>
                          <a:spcPts val="0"/>
                        </a:spcBef>
                        <a:spcAft>
                          <a:spcPts val="0"/>
                        </a:spcAft>
                        <a:buClr>
                          <a:schemeClr val="dk1"/>
                        </a:buClr>
                        <a:buSzPts val="1800"/>
                        <a:buFont typeface="Times New Roman"/>
                        <a:buNone/>
                      </a:pPr>
                      <a:endParaRPr dirty="0">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5203">
                <a:tc>
                  <a:txBody>
                    <a:bodyPr/>
                    <a:lstStyle/>
                    <a:p>
                      <a:pPr marL="0" marR="0" lvl="0" indent="0" algn="l" rtl="0">
                        <a:lnSpc>
                          <a:spcPct val="100000"/>
                        </a:lnSpc>
                        <a:spcBef>
                          <a:spcPts val="0"/>
                        </a:spcBef>
                        <a:spcAft>
                          <a:spcPts val="0"/>
                        </a:spcAft>
                        <a:buClr>
                          <a:schemeClr val="dk1"/>
                        </a:buClr>
                        <a:buSzPts val="1800"/>
                        <a:buFont typeface="Times New Roman"/>
                        <a:buNone/>
                      </a:pPr>
                      <a:endParaRPr>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1778">
                <a:tc>
                  <a:txBody>
                    <a:bodyPr/>
                    <a:lstStyle/>
                    <a:p>
                      <a:pPr marL="0" marR="0" lvl="0" indent="0" algn="l" rtl="0">
                        <a:lnSpc>
                          <a:spcPct val="100000"/>
                        </a:lnSpc>
                        <a:spcBef>
                          <a:spcPts val="0"/>
                        </a:spcBef>
                        <a:spcAft>
                          <a:spcPts val="0"/>
                        </a:spcAft>
                        <a:buClr>
                          <a:schemeClr val="dk1"/>
                        </a:buClr>
                        <a:buSzPts val="1800"/>
                        <a:buFont typeface="Times New Roman"/>
                        <a:buNone/>
                      </a:pPr>
                      <a:endParaRPr dirty="0">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69" name="Google Shape;169;gbda767f705_6_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70" name="Google Shape;170;gbda767f705_6_75"/>
          <p:cNvSpPr/>
          <p:nvPr/>
        </p:nvSpPr>
        <p:spPr>
          <a:xfrm>
            <a:off x="0" y="-8600"/>
            <a:ext cx="9144000" cy="1854300"/>
          </a:xfrm>
          <a:prstGeom prst="rect">
            <a:avLst/>
          </a:prstGeom>
          <a:noFill/>
          <a:ln>
            <a:noFill/>
          </a:ln>
        </p:spPr>
        <p:txBody>
          <a:bodyPr spcFirstLastPara="1" wrap="square" lIns="91425" tIns="45700" rIns="91425" bIns="45700" anchor="t" anchorCtr="0">
            <a:noAutofit/>
          </a:bodyPr>
          <a:lstStyle/>
          <a:p>
            <a:endParaRPr dirty="0">
              <a:solidFill>
                <a:schemeClr val="bg2"/>
              </a:solidFill>
            </a:endParaRPr>
          </a:p>
        </p:txBody>
      </p:sp>
      <p:pic>
        <p:nvPicPr>
          <p:cNvPr id="3" name="Image 8" descr="A close up of a sign  Description automatically generated">
            <a:extLst>
              <a:ext uri="{FF2B5EF4-FFF2-40B4-BE49-F238E27FC236}">
                <a16:creationId xmlns:a16="http://schemas.microsoft.com/office/drawing/2014/main" id="{74D3AA43-8E5D-305B-D39C-4C9584FD321E}"/>
              </a:ext>
            </a:extLst>
          </p:cNvPr>
          <p:cNvPicPr>
            <a:picLocks/>
          </p:cNvPicPr>
          <p:nvPr/>
        </p:nvPicPr>
        <p:blipFill>
          <a:blip r:embed="rId3" cstate="print"/>
          <a:stretch>
            <a:fillRect/>
          </a:stretch>
        </p:blipFill>
        <p:spPr>
          <a:xfrm>
            <a:off x="1064260" y="114160"/>
            <a:ext cx="7015480" cy="7753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89011"/>
              <a:buFont typeface="Times New Roman"/>
              <a:buNone/>
            </a:pPr>
            <a:r>
              <a:rPr lang="en-IN" sz="4044" b="1" dirty="0">
                <a:solidFill>
                  <a:srgbClr val="C00000"/>
                </a:solidFill>
                <a:latin typeface="Times New Roman"/>
                <a:ea typeface="Times New Roman"/>
                <a:cs typeface="Times New Roman"/>
                <a:sym typeface="Times New Roman"/>
              </a:rPr>
              <a:t>List of Modules </a:t>
            </a:r>
            <a:endParaRPr sz="4044" b="1"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ct val="100000"/>
              <a:buFont typeface="Times New Roman"/>
              <a:buNone/>
            </a:pPr>
            <a:r>
              <a:rPr lang="en-US" sz="3600" b="1" dirty="0">
                <a:solidFill>
                  <a:srgbClr val="C00000"/>
                </a:solidFill>
                <a:latin typeface="Times New Roman"/>
                <a:ea typeface="Times New Roman"/>
                <a:cs typeface="Times New Roman"/>
                <a:sym typeface="Times New Roman"/>
              </a:rPr>
              <a:t> </a:t>
            </a:r>
            <a:endParaRPr dirty="0"/>
          </a:p>
        </p:txBody>
      </p:sp>
      <p:sp>
        <p:nvSpPr>
          <p:cNvPr id="249" name="Google Shape;249;p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50" name="Google Shape;250;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pic>
        <p:nvPicPr>
          <p:cNvPr id="3" name="Picture 2">
            <a:extLst>
              <a:ext uri="{FF2B5EF4-FFF2-40B4-BE49-F238E27FC236}">
                <a16:creationId xmlns:a16="http://schemas.microsoft.com/office/drawing/2014/main" id="{8EA46A14-25B8-9CA1-3F23-9BEE5CF47ED4}"/>
              </a:ext>
            </a:extLst>
          </p:cNvPr>
          <p:cNvPicPr>
            <a:picLocks noChangeAspect="1"/>
          </p:cNvPicPr>
          <p:nvPr/>
        </p:nvPicPr>
        <p:blipFill>
          <a:blip r:embed="rId3"/>
          <a:stretch>
            <a:fillRect/>
          </a:stretch>
        </p:blipFill>
        <p:spPr>
          <a:xfrm>
            <a:off x="0" y="52840"/>
            <a:ext cx="1676545" cy="693480"/>
          </a:xfrm>
          <a:prstGeom prst="rect">
            <a:avLst/>
          </a:prstGeom>
        </p:spPr>
      </p:pic>
      <p:sp>
        <p:nvSpPr>
          <p:cNvPr id="5" name="Rectangle 2">
            <a:extLst>
              <a:ext uri="{FF2B5EF4-FFF2-40B4-BE49-F238E27FC236}">
                <a16:creationId xmlns:a16="http://schemas.microsoft.com/office/drawing/2014/main" id="{BFD639F9-71C4-447B-8BBB-9E2028FB344E}"/>
              </a:ext>
            </a:extLst>
          </p:cNvPr>
          <p:cNvSpPr>
            <a:spLocks noGrp="1" noChangeArrowheads="1"/>
          </p:cNvSpPr>
          <p:nvPr>
            <p:ph type="body" idx="1"/>
          </p:nvPr>
        </p:nvSpPr>
        <p:spPr bwMode="auto">
          <a:xfrm>
            <a:off x="457200" y="1610093"/>
            <a:ext cx="760095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Importing necessary packages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Loading the dataset</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Displaying column names for guidance</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Selecting column for analysis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Choosing number of top categories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Counting top categories and displaying table</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Plotting pie chart for top categories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Detecting date/year column (if any)</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Processing date/year column for year-wise analysis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Selecting year and filtering dataset</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Counting top categories for selected year</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Plotting pie chart for selected year</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Saving cleaned or transformed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be5877a5fb_0_63"/>
          <p:cNvSpPr txBox="1">
            <a:spLocks noGrp="1"/>
          </p:cNvSpPr>
          <p:nvPr>
            <p:ph type="title"/>
          </p:nvPr>
        </p:nvSpPr>
        <p:spPr>
          <a:xfrm>
            <a:off x="457200" y="274638"/>
            <a:ext cx="8229600" cy="1897062"/>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rgbClr val="C00000"/>
                </a:solidFill>
                <a:latin typeface="Times New Roman"/>
                <a:ea typeface="Times New Roman"/>
                <a:cs typeface="Times New Roman"/>
                <a:sym typeface="Times New Roman"/>
              </a:rPr>
              <a:t>Details about the tools to be used for the project implementation</a:t>
            </a:r>
            <a:endParaRPr sz="4800" b="1" dirty="0">
              <a:solidFill>
                <a:srgbClr val="C00000"/>
              </a:solidFill>
              <a:latin typeface="Times New Roman"/>
              <a:ea typeface="Times New Roman"/>
              <a:cs typeface="Times New Roman"/>
              <a:sym typeface="Times New Roman"/>
            </a:endParaRPr>
          </a:p>
        </p:txBody>
      </p:sp>
      <p:sp>
        <p:nvSpPr>
          <p:cNvPr id="258" name="Google Shape;258;gbe5877a5fb_0_6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
        <p:nvSpPr>
          <p:cNvPr id="259" name="Google Shape;259;gbe5877a5fb_0_63"/>
          <p:cNvSpPr txBox="1">
            <a:spLocks noGrp="1"/>
          </p:cNvSpPr>
          <p:nvPr>
            <p:ph type="body" idx="1"/>
          </p:nvPr>
        </p:nvSpPr>
        <p:spPr>
          <a:xfrm>
            <a:off x="96925" y="1633650"/>
            <a:ext cx="9046800" cy="5087700"/>
          </a:xfrm>
          <a:prstGeom prst="rect">
            <a:avLst/>
          </a:prstGeom>
        </p:spPr>
        <p:txBody>
          <a:bodyPr spcFirstLastPara="1" wrap="square" lIns="91425" tIns="45700" rIns="91425" bIns="45700" anchor="t" anchorCtr="0">
            <a:normAutofit/>
          </a:bodyPr>
          <a:lstStyle/>
          <a:p>
            <a:pPr marL="0" lvl="0" indent="0" algn="just" rtl="0">
              <a:lnSpc>
                <a:spcPct val="150000"/>
              </a:lnSpc>
              <a:spcBef>
                <a:spcPts val="600"/>
              </a:spcBef>
              <a:spcAft>
                <a:spcPts val="0"/>
              </a:spcAft>
              <a:buNone/>
            </a:pPr>
            <a:endParaRPr sz="6846" dirty="0">
              <a:latin typeface="Times New Roman"/>
              <a:ea typeface="Times New Roman"/>
              <a:cs typeface="Times New Roman"/>
              <a:sym typeface="Times New Roman"/>
            </a:endParaRPr>
          </a:p>
          <a:p>
            <a:pPr marL="0" lvl="0" indent="0" algn="l" rtl="0">
              <a:lnSpc>
                <a:spcPct val="115000"/>
              </a:lnSpc>
              <a:spcBef>
                <a:spcPts val="500"/>
              </a:spcBef>
              <a:spcAft>
                <a:spcPts val="0"/>
              </a:spcAft>
              <a:buNone/>
            </a:pPr>
            <a:endParaRPr sz="5610" b="1" dirty="0">
              <a:latin typeface="Times New Roman"/>
              <a:ea typeface="Times New Roman"/>
              <a:cs typeface="Times New Roman"/>
              <a:sym typeface="Times New Roman"/>
            </a:endParaRPr>
          </a:p>
        </p:txBody>
      </p:sp>
      <p:sp>
        <p:nvSpPr>
          <p:cNvPr id="5" name="Footer Placeholder 4"/>
          <p:cNvSpPr>
            <a:spLocks noGrp="1"/>
          </p:cNvSpPr>
          <p:nvPr>
            <p:ph type="ftr" idx="11"/>
          </p:nvPr>
        </p:nvSpPr>
        <p:spPr/>
        <p:txBody>
          <a:bodyPr/>
          <a:lstStyle/>
          <a:p>
            <a:r>
              <a:rPr lang="en-US" dirty="0"/>
              <a:t>Second Review</a:t>
            </a:r>
          </a:p>
        </p:txBody>
      </p:sp>
      <p:sp>
        <p:nvSpPr>
          <p:cNvPr id="7" name="TextBox 6">
            <a:extLst>
              <a:ext uri="{FF2B5EF4-FFF2-40B4-BE49-F238E27FC236}">
                <a16:creationId xmlns:a16="http://schemas.microsoft.com/office/drawing/2014/main" id="{EFE55330-901D-400A-9947-929DAF458F88}"/>
              </a:ext>
            </a:extLst>
          </p:cNvPr>
          <p:cNvSpPr txBox="1"/>
          <p:nvPr/>
        </p:nvSpPr>
        <p:spPr>
          <a:xfrm>
            <a:off x="935197" y="2620330"/>
            <a:ext cx="6721311" cy="234500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This project uses </a:t>
            </a:r>
            <a:r>
              <a:rPr lang="en-US" sz="2000" b="1" dirty="0"/>
              <a:t>Python 3.8+</a:t>
            </a:r>
            <a:r>
              <a:rPr lang="en-US" sz="2000" dirty="0"/>
              <a:t> with </a:t>
            </a:r>
            <a:r>
              <a:rPr lang="en-US" sz="2000" b="1" dirty="0"/>
              <a:t>Pandas</a:t>
            </a:r>
            <a:r>
              <a:rPr lang="en-US" sz="2000" dirty="0"/>
              <a:t> for data handling, </a:t>
            </a:r>
            <a:r>
              <a:rPr lang="en-US" sz="2000" b="1" dirty="0"/>
              <a:t>Matplotlib</a:t>
            </a:r>
            <a:r>
              <a:rPr lang="en-US" sz="2000" dirty="0"/>
              <a:t> for visualizations, and </a:t>
            </a:r>
            <a:r>
              <a:rPr lang="en-US" sz="2000" b="1" dirty="0"/>
              <a:t>NumPy</a:t>
            </a:r>
            <a:r>
              <a:rPr lang="en-US" sz="2000" dirty="0"/>
              <a:t> for numerical computations.</a:t>
            </a:r>
          </a:p>
          <a:p>
            <a:pPr marL="342900" indent="-342900">
              <a:lnSpc>
                <a:spcPct val="150000"/>
              </a:lnSpc>
              <a:buFont typeface="Arial" panose="020B0604020202020204" pitchFamily="34" charset="0"/>
              <a:buChar char="•"/>
            </a:pPr>
            <a:br>
              <a:rPr lang="en-US" sz="2000" dirty="0"/>
            </a:br>
            <a:r>
              <a:rPr lang="en-US" sz="2000" dirty="0"/>
              <a:t>The dataset is provided in </a:t>
            </a:r>
            <a:r>
              <a:rPr lang="en-US" sz="2000" b="1" dirty="0"/>
              <a:t>CSV format</a:t>
            </a:r>
            <a:r>
              <a:rPr lang="en-US" sz="2000" dirty="0"/>
              <a:t>.</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AAF50E5-60B9-B8C3-3233-973787503F4D}"/>
              </a:ext>
            </a:extLst>
          </p:cNvPr>
          <p:cNvPicPr>
            <a:picLocks noChangeAspect="1"/>
          </p:cNvPicPr>
          <p:nvPr/>
        </p:nvPicPr>
        <p:blipFill>
          <a:blip r:embed="rId3"/>
          <a:stretch>
            <a:fillRect/>
          </a:stretch>
        </p:blipFill>
        <p:spPr>
          <a:xfrm>
            <a:off x="96925" y="58626"/>
            <a:ext cx="1676545" cy="693480"/>
          </a:xfrm>
          <a:prstGeom prst="rect">
            <a:avLst/>
          </a:prstGeom>
        </p:spPr>
      </p:pic>
    </p:spTree>
    <p:extLst>
      <p:ext uri="{BB962C8B-B14F-4D97-AF65-F5344CB8AC3E}">
        <p14:creationId xmlns:p14="http://schemas.microsoft.com/office/powerpoint/2010/main" val="147098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0" y="0"/>
            <a:ext cx="9144000" cy="1211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89011"/>
              <a:buFont typeface="Times New Roman"/>
              <a:buNone/>
            </a:pPr>
            <a:r>
              <a:rPr lang="en-IN" sz="4044" b="1" dirty="0">
                <a:solidFill>
                  <a:srgbClr val="C00000"/>
                </a:solidFill>
                <a:latin typeface="Times New Roman"/>
                <a:ea typeface="Times New Roman"/>
                <a:cs typeface="Times New Roman"/>
                <a:sym typeface="Times New Roman"/>
              </a:rPr>
              <a:t>Module Explanation </a:t>
            </a:r>
            <a:endParaRPr sz="4044" b="1"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ct val="100000"/>
              <a:buFont typeface="Times New Roman"/>
              <a:buNone/>
            </a:pPr>
            <a:r>
              <a:rPr lang="en-US" sz="3600" b="1" dirty="0">
                <a:solidFill>
                  <a:srgbClr val="C00000"/>
                </a:solidFill>
                <a:latin typeface="Times New Roman"/>
                <a:ea typeface="Times New Roman"/>
                <a:cs typeface="Times New Roman"/>
                <a:sym typeface="Times New Roman"/>
              </a:rPr>
              <a:t> </a:t>
            </a:r>
            <a:endParaRPr dirty="0"/>
          </a:p>
        </p:txBody>
      </p:sp>
      <p:sp>
        <p:nvSpPr>
          <p:cNvPr id="247" name="Google Shape;247;p8"/>
          <p:cNvSpPr txBox="1">
            <a:spLocks noGrp="1"/>
          </p:cNvSpPr>
          <p:nvPr>
            <p:ph type="body" idx="1"/>
          </p:nvPr>
        </p:nvSpPr>
        <p:spPr>
          <a:xfrm>
            <a:off x="283350" y="1400000"/>
            <a:ext cx="9887700" cy="25614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50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endParaRPr dirty="0">
              <a:latin typeface="Arial"/>
              <a:ea typeface="Arial"/>
              <a:cs typeface="Arial"/>
              <a:sym typeface="Arial"/>
            </a:endParaRPr>
          </a:p>
        </p:txBody>
      </p:sp>
      <p:sp>
        <p:nvSpPr>
          <p:cNvPr id="249" name="Google Shape;24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50" name="Google Shape;25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graphicFrame>
        <p:nvGraphicFramePr>
          <p:cNvPr id="2" name="Table 1"/>
          <p:cNvGraphicFramePr>
            <a:graphicFrameLocks noGrp="1"/>
          </p:cNvGraphicFramePr>
          <p:nvPr>
            <p:extLst>
              <p:ext uri="{D42A27DB-BD31-4B8C-83A1-F6EECF244321}">
                <p14:modId xmlns:p14="http://schemas.microsoft.com/office/powerpoint/2010/main" val="4020975446"/>
              </p:ext>
            </p:extLst>
          </p:nvPr>
        </p:nvGraphicFramePr>
        <p:xfrm>
          <a:off x="283350" y="834300"/>
          <a:ext cx="8403450" cy="8711684"/>
        </p:xfrm>
        <a:graphic>
          <a:graphicData uri="http://schemas.openxmlformats.org/drawingml/2006/table">
            <a:tbl>
              <a:tblPr firstRow="1" bandRow="1">
                <a:tableStyleId>{2D5ABB26-0587-4C30-8999-92F81FD0307C}</a:tableStyleId>
              </a:tblPr>
              <a:tblGrid>
                <a:gridCol w="8403450">
                  <a:extLst>
                    <a:ext uri="{9D8B030D-6E8A-4147-A177-3AD203B41FA5}">
                      <a16:colId xmlns:a16="http://schemas.microsoft.com/office/drawing/2014/main" val="20000"/>
                    </a:ext>
                  </a:extLst>
                </a:gridCol>
              </a:tblGrid>
              <a:tr h="8711684">
                <a:tc>
                  <a:txBody>
                    <a:bodyPr/>
                    <a:lstStyle/>
                    <a:p>
                      <a:r>
                        <a:rPr lang="en-US" sz="1600" b="1" dirty="0"/>
                        <a:t>Importing necessary packages:</a:t>
                      </a:r>
                      <a:r>
                        <a:rPr lang="en-US" sz="1600" dirty="0"/>
                        <a:t> All the essential Python libraries such as Pandas, Matplotlib, and NumPy are imported to run the program successfully.</a:t>
                      </a:r>
                    </a:p>
                    <a:p>
                      <a:endParaRPr lang="en-US" sz="1600" dirty="0"/>
                    </a:p>
                    <a:p>
                      <a:r>
                        <a:rPr lang="en-US" sz="1600" b="1" dirty="0"/>
                        <a:t>Loading the dataset:</a:t>
                      </a:r>
                      <a:r>
                        <a:rPr lang="en-US" sz="1600" dirty="0"/>
                        <a:t> The CSV dataset containing Spotify music charts is retrieved and loaded into a DataFrame.</a:t>
                      </a:r>
                    </a:p>
                    <a:p>
                      <a:endParaRPr lang="en-US" sz="1600" dirty="0"/>
                    </a:p>
                    <a:p>
                      <a:r>
                        <a:rPr lang="en-US" sz="1600" b="1" dirty="0"/>
                        <a:t>Exploring the dataset:</a:t>
                      </a:r>
                      <a:r>
                        <a:rPr lang="en-US" sz="1600" dirty="0"/>
                        <a:t> Column names and sample data are displayed to understand the structure of the dataset.</a:t>
                      </a:r>
                    </a:p>
                    <a:p>
                      <a:endParaRPr lang="en-US" sz="1600" dirty="0"/>
                    </a:p>
                    <a:p>
                      <a:r>
                        <a:rPr lang="en-US" sz="1600" b="1" dirty="0"/>
                        <a:t>Selecting column for analysis:</a:t>
                      </a:r>
                      <a:r>
                        <a:rPr lang="en-US" sz="1600" dirty="0"/>
                        <a:t> The user chooses which column (e.g., genre, artist) to analyze from the dataset.</a:t>
                      </a:r>
                    </a:p>
                    <a:p>
                      <a:endParaRPr lang="en-US" sz="1600" dirty="0"/>
                    </a:p>
                    <a:p>
                      <a:r>
                        <a:rPr lang="en-US" sz="1600" b="1" dirty="0"/>
                        <a:t>Counting top categories:</a:t>
                      </a:r>
                      <a:r>
                        <a:rPr lang="en-US" sz="1600" dirty="0"/>
                        <a:t> The most frequent categories in the selected column are counted and displayed in a tabular format.</a:t>
                      </a:r>
                    </a:p>
                    <a:p>
                      <a:endParaRPr lang="en-US" sz="1600" dirty="0"/>
                    </a:p>
                    <a:p>
                      <a:r>
                        <a:rPr lang="en-US" sz="1600" b="1" dirty="0"/>
                        <a:t>Visualizing data:</a:t>
                      </a:r>
                      <a:r>
                        <a:rPr lang="en-US" sz="1600" dirty="0"/>
                        <a:t> Pie charts are plotted to show the distribution of top categories for better understanding.</a:t>
                      </a:r>
                    </a:p>
                    <a:p>
                      <a:endParaRPr lang="en-US" sz="1600" dirty="0"/>
                    </a:p>
                    <a:p>
                      <a:r>
                        <a:rPr lang="en-US" sz="1600" b="1" dirty="0"/>
                        <a:t>Year-wise analysis:</a:t>
                      </a:r>
                      <a:r>
                        <a:rPr lang="en-US" sz="1600" dirty="0"/>
                        <a:t> If a date or year column exists, the dataset is filtered year-wise, and top categories for the selected year are displayed and visualized.</a:t>
                      </a:r>
                    </a:p>
                    <a:p>
                      <a:endParaRPr lang="en-US" sz="1600" dirty="0"/>
                    </a:p>
                    <a:p>
                      <a:r>
                        <a:rPr lang="en-US" sz="1600" b="1" dirty="0"/>
                        <a:t>Optional data storage:</a:t>
                      </a:r>
                      <a:r>
                        <a:rPr lang="en-US" sz="1600" dirty="0"/>
                        <a:t> The cleaned or transformed dataset can be saved for future analysis or reporting purposes.</a:t>
                      </a:r>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3BD5963A-0578-0F92-1B1A-2B045814F1C9}"/>
              </a:ext>
            </a:extLst>
          </p:cNvPr>
          <p:cNvPicPr>
            <a:picLocks noChangeAspect="1"/>
          </p:cNvPicPr>
          <p:nvPr/>
        </p:nvPicPr>
        <p:blipFill>
          <a:blip r:embed="rId3"/>
          <a:stretch>
            <a:fillRect/>
          </a:stretch>
        </p:blipFill>
        <p:spPr>
          <a:xfrm>
            <a:off x="142875" y="0"/>
            <a:ext cx="1676545" cy="693480"/>
          </a:xfrm>
          <a:prstGeom prst="rect">
            <a:avLst/>
          </a:prstGeom>
        </p:spPr>
      </p:pic>
    </p:spTree>
    <p:extLst>
      <p:ext uri="{BB962C8B-B14F-4D97-AF65-F5344CB8AC3E}">
        <p14:creationId xmlns:p14="http://schemas.microsoft.com/office/powerpoint/2010/main" val="7357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0" y="603322"/>
            <a:ext cx="9144000" cy="1211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89011"/>
              <a:buFont typeface="Times New Roman"/>
              <a:buNone/>
            </a:pPr>
            <a:r>
              <a:rPr lang="en-IN" sz="4044" b="1" dirty="0">
                <a:solidFill>
                  <a:srgbClr val="C00000"/>
                </a:solidFill>
                <a:latin typeface="Times New Roman"/>
                <a:ea typeface="Times New Roman"/>
                <a:cs typeface="Times New Roman"/>
                <a:sym typeface="Times New Roman"/>
              </a:rPr>
              <a:t>Module Implementation and Result </a:t>
            </a:r>
            <a:endParaRPr sz="4044" b="1"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ct val="100000"/>
              <a:buFont typeface="Times New Roman"/>
              <a:buNone/>
            </a:pPr>
            <a:r>
              <a:rPr lang="en-US" sz="3600" b="1" dirty="0">
                <a:solidFill>
                  <a:srgbClr val="C00000"/>
                </a:solidFill>
                <a:latin typeface="Times New Roman"/>
                <a:ea typeface="Times New Roman"/>
                <a:cs typeface="Times New Roman"/>
                <a:sym typeface="Times New Roman"/>
              </a:rPr>
              <a:t> </a:t>
            </a:r>
            <a:endParaRPr dirty="0"/>
          </a:p>
        </p:txBody>
      </p:sp>
      <p:sp>
        <p:nvSpPr>
          <p:cNvPr id="249" name="Google Shape;24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50" name="Google Shape;25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pic>
        <p:nvPicPr>
          <p:cNvPr id="2" name="Picture 1">
            <a:extLst>
              <a:ext uri="{FF2B5EF4-FFF2-40B4-BE49-F238E27FC236}">
                <a16:creationId xmlns:a16="http://schemas.microsoft.com/office/drawing/2014/main" id="{22063654-9F13-C039-4412-F00F8F1B1532}"/>
              </a:ext>
            </a:extLst>
          </p:cNvPr>
          <p:cNvPicPr>
            <a:picLocks noChangeAspect="1"/>
          </p:cNvPicPr>
          <p:nvPr/>
        </p:nvPicPr>
        <p:blipFill>
          <a:blip r:embed="rId3"/>
          <a:stretch>
            <a:fillRect/>
          </a:stretch>
        </p:blipFill>
        <p:spPr>
          <a:xfrm>
            <a:off x="0" y="151786"/>
            <a:ext cx="1676545" cy="693480"/>
          </a:xfrm>
          <a:prstGeom prst="rect">
            <a:avLst/>
          </a:prstGeom>
        </p:spPr>
      </p:pic>
      <p:pic>
        <p:nvPicPr>
          <p:cNvPr id="5" name="Picture 4">
            <a:extLst>
              <a:ext uri="{FF2B5EF4-FFF2-40B4-BE49-F238E27FC236}">
                <a16:creationId xmlns:a16="http://schemas.microsoft.com/office/drawing/2014/main" id="{419619A8-FD99-4D2E-A185-08A1CBB92F48}"/>
              </a:ext>
            </a:extLst>
          </p:cNvPr>
          <p:cNvPicPr>
            <a:picLocks noChangeAspect="1"/>
          </p:cNvPicPr>
          <p:nvPr/>
        </p:nvPicPr>
        <p:blipFill>
          <a:blip r:embed="rId4"/>
          <a:stretch>
            <a:fillRect/>
          </a:stretch>
        </p:blipFill>
        <p:spPr>
          <a:xfrm>
            <a:off x="116681" y="1223770"/>
            <a:ext cx="8910638" cy="5512453"/>
          </a:xfrm>
          <a:prstGeom prst="rect">
            <a:avLst/>
          </a:prstGeom>
        </p:spPr>
      </p:pic>
    </p:spTree>
    <p:extLst>
      <p:ext uri="{BB962C8B-B14F-4D97-AF65-F5344CB8AC3E}">
        <p14:creationId xmlns:p14="http://schemas.microsoft.com/office/powerpoint/2010/main" val="191692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B26918-6E0A-4A3F-AECD-87104E1A9947}"/>
              </a:ext>
            </a:extLst>
          </p:cNvPr>
          <p:cNvSpPr>
            <a:spLocks noGrp="1"/>
          </p:cNvSpPr>
          <p:nvPr>
            <p:ph type="ftr" idx="11"/>
          </p:nvPr>
        </p:nvSpPr>
        <p:spPr/>
        <p:txBody>
          <a:bodyPr/>
          <a:lstStyle/>
          <a:p>
            <a:r>
              <a:rPr lang="en-US"/>
              <a:t>First Review</a:t>
            </a:r>
          </a:p>
        </p:txBody>
      </p:sp>
      <p:sp>
        <p:nvSpPr>
          <p:cNvPr id="5" name="Slide Number Placeholder 4">
            <a:extLst>
              <a:ext uri="{FF2B5EF4-FFF2-40B4-BE49-F238E27FC236}">
                <a16:creationId xmlns:a16="http://schemas.microsoft.com/office/drawing/2014/main" id="{63827E41-AC19-4A67-B2C8-4926F360F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2" name="Picture 1">
            <a:extLst>
              <a:ext uri="{FF2B5EF4-FFF2-40B4-BE49-F238E27FC236}">
                <a16:creationId xmlns:a16="http://schemas.microsoft.com/office/drawing/2014/main" id="{C70B055D-636F-7CD9-153B-3C7E0F6511D6}"/>
              </a:ext>
            </a:extLst>
          </p:cNvPr>
          <p:cNvPicPr>
            <a:picLocks noChangeAspect="1"/>
          </p:cNvPicPr>
          <p:nvPr/>
        </p:nvPicPr>
        <p:blipFill>
          <a:blip r:embed="rId2"/>
          <a:stretch>
            <a:fillRect/>
          </a:stretch>
        </p:blipFill>
        <p:spPr>
          <a:xfrm>
            <a:off x="0" y="44451"/>
            <a:ext cx="1676545" cy="693480"/>
          </a:xfrm>
          <a:prstGeom prst="rect">
            <a:avLst/>
          </a:prstGeom>
        </p:spPr>
      </p:pic>
      <p:pic>
        <p:nvPicPr>
          <p:cNvPr id="7" name="Picture 6">
            <a:extLst>
              <a:ext uri="{FF2B5EF4-FFF2-40B4-BE49-F238E27FC236}">
                <a16:creationId xmlns:a16="http://schemas.microsoft.com/office/drawing/2014/main" id="{5087C508-9D07-4DA5-B0E8-9EB41740B507}"/>
              </a:ext>
            </a:extLst>
          </p:cNvPr>
          <p:cNvPicPr>
            <a:picLocks noChangeAspect="1"/>
          </p:cNvPicPr>
          <p:nvPr/>
        </p:nvPicPr>
        <p:blipFill>
          <a:blip r:embed="rId3"/>
          <a:stretch>
            <a:fillRect/>
          </a:stretch>
        </p:blipFill>
        <p:spPr>
          <a:xfrm>
            <a:off x="176980" y="916704"/>
            <a:ext cx="8834285" cy="5804771"/>
          </a:xfrm>
          <a:prstGeom prst="rect">
            <a:avLst/>
          </a:prstGeom>
        </p:spPr>
      </p:pic>
    </p:spTree>
    <p:extLst>
      <p:ext uri="{BB962C8B-B14F-4D97-AF65-F5344CB8AC3E}">
        <p14:creationId xmlns:p14="http://schemas.microsoft.com/office/powerpoint/2010/main" val="153931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0"/>
          <p:cNvSpPr txBox="1">
            <a:spLocks noGrp="1"/>
          </p:cNvSpPr>
          <p:nvPr>
            <p:ph type="title"/>
          </p:nvPr>
        </p:nvSpPr>
        <p:spPr>
          <a:xfrm>
            <a:off x="0" y="0"/>
            <a:ext cx="9144000" cy="76470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Results </a:t>
            </a:r>
            <a:endParaRPr lang="en-US" dirty="0"/>
          </a:p>
        </p:txBody>
      </p:sp>
      <p:sp>
        <p:nvSpPr>
          <p:cNvPr id="326" name="Google Shape;326;p10"/>
          <p:cNvSpPr txBox="1">
            <a:spLocks noGrp="1"/>
          </p:cNvSpPr>
          <p:nvPr>
            <p:ph type="body" idx="1"/>
          </p:nvPr>
        </p:nvSpPr>
        <p:spPr>
          <a:xfrm>
            <a:off x="348792" y="737931"/>
            <a:ext cx="8338008" cy="6120068"/>
          </a:xfrm>
          <a:prstGeom prst="rect">
            <a:avLst/>
          </a:prstGeom>
          <a:noFill/>
          <a:ln>
            <a:noFill/>
          </a:ln>
        </p:spPr>
        <p:txBody>
          <a:bodyPr spcFirstLastPara="1" wrap="square" lIns="91425" tIns="45700" rIns="91425" bIns="45700" anchor="ctr" anchorCtr="0">
            <a:noAutofit/>
          </a:bodyPr>
          <a:lstStyle/>
          <a:p>
            <a:pPr marL="0" indent="0">
              <a:lnSpc>
                <a:spcPct val="150000"/>
              </a:lnSpc>
              <a:spcBef>
                <a:spcPts val="0"/>
              </a:spcBef>
              <a:buNone/>
            </a:pPr>
            <a:r>
              <a:rPr lang="en-US" sz="2000" dirty="0">
                <a:latin typeface="Times New Roman" panose="02020603050405020304" pitchFamily="18" charset="0"/>
                <a:cs typeface="Times New Roman" panose="02020603050405020304" pitchFamily="18" charset="0"/>
              </a:rPr>
              <a:t>The program starts by displaying all column names from the dataset for user selection. After the user chooses a column and specifies the number of top categories, it generates a frequency table showing the most common values. A pie chart visualizes the distribution of these top categories. If a date or year column is present in the dataset, the program enables year-wise filtering, allowing users to view category distributions for specific years through both tables and pie charts. This provides an interactive way to explore categorical data patterns across different time periods.</a:t>
            </a:r>
            <a:endParaRPr sz="2000" b="1" dirty="0">
              <a:solidFill>
                <a:srgbClr val="244061"/>
              </a:solidFill>
              <a:latin typeface="Times New Roman" panose="02020603050405020304" pitchFamily="18" charset="0"/>
              <a:ea typeface="Times New Roman"/>
              <a:cs typeface="Times New Roman" panose="02020603050405020304" pitchFamily="18" charset="0"/>
              <a:sym typeface="Times New Roman"/>
            </a:endParaRPr>
          </a:p>
        </p:txBody>
      </p:sp>
      <p:sp>
        <p:nvSpPr>
          <p:cNvPr id="329" name="Google Shape;32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pic>
        <p:nvPicPr>
          <p:cNvPr id="2" name="Picture 1">
            <a:extLst>
              <a:ext uri="{FF2B5EF4-FFF2-40B4-BE49-F238E27FC236}">
                <a16:creationId xmlns:a16="http://schemas.microsoft.com/office/drawing/2014/main" id="{0ABDC3D6-11F9-8CC9-3F4B-5775317B51AD}"/>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1F8FD6-1680-4256-903A-10BBEFBF689C}"/>
              </a:ext>
            </a:extLst>
          </p:cNvPr>
          <p:cNvSpPr>
            <a:spLocks noGrp="1"/>
          </p:cNvSpPr>
          <p:nvPr>
            <p:ph type="ftr" idx="11"/>
          </p:nvPr>
        </p:nvSpPr>
        <p:spPr/>
        <p:txBody>
          <a:bodyPr/>
          <a:lstStyle/>
          <a:p>
            <a:r>
              <a:rPr lang="en-US"/>
              <a:t>First Review</a:t>
            </a:r>
          </a:p>
        </p:txBody>
      </p:sp>
      <p:sp>
        <p:nvSpPr>
          <p:cNvPr id="3" name="Slide Number Placeholder 2">
            <a:extLst>
              <a:ext uri="{FF2B5EF4-FFF2-40B4-BE49-F238E27FC236}">
                <a16:creationId xmlns:a16="http://schemas.microsoft.com/office/drawing/2014/main" id="{505FF7E7-59CF-4417-A8CD-A28FA390FD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5" name="Picture 4">
            <a:extLst>
              <a:ext uri="{FF2B5EF4-FFF2-40B4-BE49-F238E27FC236}">
                <a16:creationId xmlns:a16="http://schemas.microsoft.com/office/drawing/2014/main" id="{0635DE88-5999-4890-95AC-2540B6DDAFB4}"/>
              </a:ext>
            </a:extLst>
          </p:cNvPr>
          <p:cNvPicPr>
            <a:picLocks noChangeAspect="1"/>
          </p:cNvPicPr>
          <p:nvPr/>
        </p:nvPicPr>
        <p:blipFill>
          <a:blip r:embed="rId2"/>
          <a:stretch>
            <a:fillRect/>
          </a:stretch>
        </p:blipFill>
        <p:spPr>
          <a:xfrm>
            <a:off x="0" y="1"/>
            <a:ext cx="9144000" cy="6721474"/>
          </a:xfrm>
          <a:prstGeom prst="rect">
            <a:avLst/>
          </a:prstGeom>
        </p:spPr>
      </p:pic>
    </p:spTree>
    <p:extLst>
      <p:ext uri="{BB962C8B-B14F-4D97-AF65-F5344CB8AC3E}">
        <p14:creationId xmlns:p14="http://schemas.microsoft.com/office/powerpoint/2010/main" val="7780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EA352-EB5D-43F0-9D84-BCBCCA223D61}"/>
              </a:ext>
            </a:extLst>
          </p:cNvPr>
          <p:cNvSpPr>
            <a:spLocks noGrp="1"/>
          </p:cNvSpPr>
          <p:nvPr>
            <p:ph type="ftr" idx="11"/>
          </p:nvPr>
        </p:nvSpPr>
        <p:spPr/>
        <p:txBody>
          <a:bodyPr/>
          <a:lstStyle/>
          <a:p>
            <a:r>
              <a:rPr lang="en-US"/>
              <a:t>First Review</a:t>
            </a:r>
          </a:p>
        </p:txBody>
      </p:sp>
      <p:sp>
        <p:nvSpPr>
          <p:cNvPr id="3" name="Slide Number Placeholder 2">
            <a:extLst>
              <a:ext uri="{FF2B5EF4-FFF2-40B4-BE49-F238E27FC236}">
                <a16:creationId xmlns:a16="http://schemas.microsoft.com/office/drawing/2014/main" id="{873528E8-8778-4D52-BA5B-F9CD24553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5" name="Picture 4">
            <a:extLst>
              <a:ext uri="{FF2B5EF4-FFF2-40B4-BE49-F238E27FC236}">
                <a16:creationId xmlns:a16="http://schemas.microsoft.com/office/drawing/2014/main" id="{2682AAEC-1BD8-4645-A52E-819385BC7DE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46556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be5877a5fb_0_303"/>
          <p:cNvSpPr txBox="1">
            <a:spLocks noGrp="1"/>
          </p:cNvSpPr>
          <p:nvPr>
            <p:ph type="title"/>
          </p:nvPr>
        </p:nvSpPr>
        <p:spPr>
          <a:xfrm>
            <a:off x="457200" y="0"/>
            <a:ext cx="8229600" cy="696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dirty="0">
                <a:solidFill>
                  <a:srgbClr val="C00000"/>
                </a:solidFill>
                <a:latin typeface="Times New Roman"/>
                <a:ea typeface="Times New Roman"/>
                <a:cs typeface="Times New Roman"/>
                <a:sym typeface="Times New Roman"/>
              </a:rPr>
              <a:t>References</a:t>
            </a:r>
            <a:endParaRPr sz="4800" b="1" dirty="0">
              <a:solidFill>
                <a:srgbClr val="C00000"/>
              </a:solidFill>
              <a:latin typeface="Times New Roman"/>
              <a:ea typeface="Times New Roman"/>
              <a:cs typeface="Times New Roman"/>
              <a:sym typeface="Times New Roman"/>
            </a:endParaRPr>
          </a:p>
        </p:txBody>
      </p:sp>
      <p:sp>
        <p:nvSpPr>
          <p:cNvPr id="347" name="Google Shape;347;gbe5877a5fb_0_30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
        <p:nvSpPr>
          <p:cNvPr id="348" name="Google Shape;348;gbe5877a5fb_0_303"/>
          <p:cNvSpPr txBox="1"/>
          <p:nvPr/>
        </p:nvSpPr>
        <p:spPr>
          <a:xfrm>
            <a:off x="0" y="561600"/>
            <a:ext cx="9021900" cy="554480"/>
          </a:xfrm>
          <a:prstGeom prst="rect">
            <a:avLst/>
          </a:prstGeom>
          <a:noFill/>
          <a:ln>
            <a:noFill/>
          </a:ln>
        </p:spPr>
        <p:txBody>
          <a:bodyPr spcFirstLastPara="1" wrap="square" lIns="91425" tIns="91425" rIns="91425" bIns="91425" anchor="t" anchorCtr="0">
            <a:spAutoFit/>
          </a:bodyPr>
          <a:lstStyle/>
          <a:p>
            <a:pPr marL="342900" lvl="0" indent="0" algn="l" rtl="0">
              <a:lnSpc>
                <a:spcPct val="115000"/>
              </a:lnSpc>
              <a:spcBef>
                <a:spcPts val="400"/>
              </a:spcBef>
              <a:spcAft>
                <a:spcPts val="0"/>
              </a:spcAft>
              <a:buNone/>
            </a:pPr>
            <a:r>
              <a:rPr lang="en-US" sz="1800" dirty="0">
                <a:solidFill>
                  <a:schemeClr val="dk1"/>
                </a:solidFill>
              </a:rPr>
              <a:t> </a:t>
            </a:r>
            <a:endParaRPr sz="1800" dirty="0">
              <a:solidFill>
                <a:schemeClr val="dk1"/>
              </a:solidFill>
            </a:endParaRPr>
          </a:p>
        </p:txBody>
      </p:sp>
      <p:sp>
        <p:nvSpPr>
          <p:cNvPr id="5" name="Footer Placeholder 4"/>
          <p:cNvSpPr>
            <a:spLocks noGrp="1"/>
          </p:cNvSpPr>
          <p:nvPr>
            <p:ph type="ftr" idx="11"/>
          </p:nvPr>
        </p:nvSpPr>
        <p:spPr/>
        <p:txBody>
          <a:bodyPr/>
          <a:lstStyle/>
          <a:p>
            <a:r>
              <a:rPr lang="en-US" dirty="0"/>
              <a:t>Second Review</a:t>
            </a:r>
          </a:p>
        </p:txBody>
      </p:sp>
      <p:sp>
        <p:nvSpPr>
          <p:cNvPr id="7" name="TextBox 6">
            <a:extLst>
              <a:ext uri="{FF2B5EF4-FFF2-40B4-BE49-F238E27FC236}">
                <a16:creationId xmlns:a16="http://schemas.microsoft.com/office/drawing/2014/main" id="{78D06B40-9157-451D-8353-BED3DAC6B688}"/>
              </a:ext>
            </a:extLst>
          </p:cNvPr>
          <p:cNvSpPr txBox="1"/>
          <p:nvPr/>
        </p:nvSpPr>
        <p:spPr>
          <a:xfrm>
            <a:off x="301658" y="1046375"/>
            <a:ext cx="8568965" cy="5078313"/>
          </a:xfrm>
          <a:prstGeom prst="rect">
            <a:avLst/>
          </a:prstGeom>
          <a:noFill/>
        </p:spPr>
        <p:txBody>
          <a:bodyPr wrap="square">
            <a:spAutoFit/>
          </a:bodyPr>
          <a:lstStyle/>
          <a:p>
            <a:pPr marL="285750" indent="-285750">
              <a:buFont typeface="Arial" panose="020B0604020202020204" pitchFamily="34" charset="0"/>
              <a:buChar char="•"/>
            </a:pPr>
            <a:r>
              <a:rPr lang="en-IN" sz="1800" dirty="0"/>
              <a:t>McKinney, W. (2017). </a:t>
            </a:r>
            <a:r>
              <a:rPr lang="en-IN" sz="1800" i="1" dirty="0"/>
              <a:t>Python for Data Analysis: Data Wrangling with Pandas, NumPy, and IPython</a:t>
            </a:r>
            <a:r>
              <a:rPr lang="en-IN" sz="1800" dirty="0"/>
              <a:t>. 2nd Edition. O’Reilly Media.</a:t>
            </a:r>
          </a:p>
          <a:p>
            <a:endParaRPr lang="en-IN" sz="1800" dirty="0"/>
          </a:p>
          <a:p>
            <a:pPr marL="285750" indent="-285750">
              <a:buFont typeface="Arial" panose="020B0604020202020204" pitchFamily="34" charset="0"/>
              <a:buChar char="•"/>
            </a:pPr>
            <a:r>
              <a:rPr lang="en-US" sz="1800" dirty="0"/>
              <a:t>VanderPlas, J. (2016). </a:t>
            </a:r>
            <a:r>
              <a:rPr lang="en-US" sz="1800" i="1" dirty="0"/>
              <a:t>Python Data Science Handbook: Essential Tools for Working with Data</a:t>
            </a:r>
            <a:r>
              <a:rPr lang="en-US" sz="1800" dirty="0"/>
              <a:t>. O’Reilly Media.</a:t>
            </a:r>
          </a:p>
          <a:p>
            <a:endParaRPr lang="en-US" sz="1800" dirty="0"/>
          </a:p>
          <a:p>
            <a:pPr marL="285750" indent="-285750">
              <a:buFont typeface="Arial" panose="020B0604020202020204" pitchFamily="34" charset="0"/>
              <a:buChar char="•"/>
            </a:pPr>
            <a:r>
              <a:rPr lang="en-IN" sz="1800" dirty="0"/>
              <a:t>Hunter, J. D. (2007). </a:t>
            </a:r>
            <a:r>
              <a:rPr lang="en-IN" sz="1800" i="1" dirty="0"/>
              <a:t>Matplotlib: A 2D Graphics Environment</a:t>
            </a:r>
            <a:r>
              <a:rPr lang="en-IN" sz="1800" dirty="0"/>
              <a:t>. Computing in Science &amp; Engineering, 9(3), 90–95.</a:t>
            </a:r>
          </a:p>
          <a:p>
            <a:endParaRPr lang="en-IN" sz="1800" dirty="0"/>
          </a:p>
          <a:p>
            <a:pPr marL="285750" indent="-285750">
              <a:buFont typeface="Arial" panose="020B0604020202020204" pitchFamily="34" charset="0"/>
              <a:buChar char="•"/>
            </a:pPr>
            <a:r>
              <a:rPr lang="en-US" sz="1800" dirty="0"/>
              <a:t>Spotify Charts. (2025). </a:t>
            </a:r>
            <a:r>
              <a:rPr lang="en-US" sz="1800" i="1" dirty="0"/>
              <a:t>Spotify Top 200 &amp; Viral 50 Datasets</a:t>
            </a:r>
            <a:r>
              <a:rPr lang="en-US" sz="1800" dirty="0"/>
              <a:t>. </a:t>
            </a:r>
            <a:r>
              <a:rPr lang="en-US" sz="1800" dirty="0">
                <a:hlinkClick r:id="rId3"/>
              </a:rPr>
              <a:t>https://spotifycharts.com/regional</a:t>
            </a:r>
            <a:endParaRPr lang="en-US" sz="1800" dirty="0"/>
          </a:p>
          <a:p>
            <a:endParaRPr lang="en-US" sz="1800" dirty="0"/>
          </a:p>
          <a:p>
            <a:pPr marL="285750" indent="-285750">
              <a:buFont typeface="Arial" panose="020B0604020202020204" pitchFamily="34" charset="0"/>
              <a:buChar char="•"/>
            </a:pPr>
            <a:r>
              <a:rPr lang="en-US" sz="1800" dirty="0"/>
              <a:t>Géron, A. (2019). </a:t>
            </a:r>
            <a:r>
              <a:rPr lang="en-US" sz="1800" i="1" dirty="0"/>
              <a:t>Hands-On Machine Learning with </a:t>
            </a:r>
            <a:r>
              <a:rPr lang="en-US" sz="1800" i="1" dirty="0" err="1"/>
              <a:t>Scikit</a:t>
            </a:r>
            <a:r>
              <a:rPr lang="en-US" sz="1800" i="1" dirty="0"/>
              <a:t>-Learn, </a:t>
            </a:r>
            <a:r>
              <a:rPr lang="en-US" sz="1800" i="1" dirty="0" err="1"/>
              <a:t>Keras</a:t>
            </a:r>
            <a:r>
              <a:rPr lang="en-US" sz="1800" i="1" dirty="0"/>
              <a:t>, and TensorFlow</a:t>
            </a:r>
            <a:r>
              <a:rPr lang="en-US" sz="1800" dirty="0"/>
              <a:t>. 2nd Edition. O’Reilly Media.</a:t>
            </a:r>
          </a:p>
          <a:p>
            <a:endParaRPr lang="en-US" sz="1800" dirty="0"/>
          </a:p>
          <a:p>
            <a:pPr marL="285750" indent="-285750">
              <a:buFont typeface="Arial" panose="020B0604020202020204" pitchFamily="34" charset="0"/>
              <a:buChar char="•"/>
            </a:pPr>
            <a:r>
              <a:rPr lang="en-IN" sz="1800" dirty="0"/>
              <a:t>Python Software Foundation. (2025). </a:t>
            </a:r>
            <a:r>
              <a:rPr lang="en-IN" sz="1800" i="1" dirty="0"/>
              <a:t>Python Documentation</a:t>
            </a:r>
            <a:r>
              <a:rPr lang="en-IN" sz="1800" dirty="0"/>
              <a:t>. </a:t>
            </a:r>
            <a:r>
              <a:rPr lang="en-IN" sz="1800" dirty="0">
                <a:hlinkClick r:id="rId4"/>
              </a:rPr>
              <a:t>https://www.python.org/doc/</a:t>
            </a:r>
            <a:endParaRPr lang="en-IN" sz="1800" dirty="0"/>
          </a:p>
          <a:p>
            <a:endParaRPr lang="en-IN" sz="1800" dirty="0"/>
          </a:p>
        </p:txBody>
      </p:sp>
      <p:pic>
        <p:nvPicPr>
          <p:cNvPr id="2" name="Picture 1">
            <a:extLst>
              <a:ext uri="{FF2B5EF4-FFF2-40B4-BE49-F238E27FC236}">
                <a16:creationId xmlns:a16="http://schemas.microsoft.com/office/drawing/2014/main" id="{6CCF5DAE-6F56-A045-9E99-029E957E1D04}"/>
              </a:ext>
            </a:extLst>
          </p:cNvPr>
          <p:cNvPicPr>
            <a:picLocks noChangeAspect="1"/>
          </p:cNvPicPr>
          <p:nvPr/>
        </p:nvPicPr>
        <p:blipFill>
          <a:blip r:embed="rId5"/>
          <a:stretch>
            <a:fillRect/>
          </a:stretch>
        </p:blipFill>
        <p:spPr>
          <a:xfrm>
            <a:off x="0" y="44451"/>
            <a:ext cx="1676545" cy="6934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6"/>
          <p:cNvSpPr txBox="1">
            <a:spLocks noGrp="1"/>
          </p:cNvSpPr>
          <p:nvPr>
            <p:ph type="title" idx="4294967295"/>
          </p:nvPr>
        </p:nvSpPr>
        <p:spPr>
          <a:xfrm>
            <a:off x="0" y="2438400"/>
            <a:ext cx="9144000" cy="11430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4000" b="1">
                <a:solidFill>
                  <a:srgbClr val="0000CC"/>
                </a:solidFill>
                <a:latin typeface="Times New Roman"/>
                <a:ea typeface="Times New Roman"/>
                <a:cs typeface="Times New Roman"/>
                <a:sym typeface="Times New Roman"/>
              </a:rPr>
              <a:t>Thank You</a:t>
            </a:r>
            <a:endParaRPr sz="4000" b="1">
              <a:solidFill>
                <a:srgbClr val="0000CC"/>
              </a:solidFill>
              <a:latin typeface="Times New Roman"/>
              <a:ea typeface="Times New Roman"/>
              <a:cs typeface="Times New Roman"/>
              <a:sym typeface="Times New Roman"/>
            </a:endParaRPr>
          </a:p>
        </p:txBody>
      </p:sp>
      <p:sp>
        <p:nvSpPr>
          <p:cNvPr id="378" name="Google Shape;3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Second Review</a:t>
            </a:r>
            <a:endParaRPr dirty="0"/>
          </a:p>
        </p:txBody>
      </p:sp>
      <p:sp>
        <p:nvSpPr>
          <p:cNvPr id="379" name="Google Shape;3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pic>
        <p:nvPicPr>
          <p:cNvPr id="2" name="Picture 1">
            <a:extLst>
              <a:ext uri="{FF2B5EF4-FFF2-40B4-BE49-F238E27FC236}">
                <a16:creationId xmlns:a16="http://schemas.microsoft.com/office/drawing/2014/main" id="{35454E19-52D7-DB21-7AC1-BDE1237DFA43}"/>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a:spLocks noGrp="1"/>
          </p:cNvSpPr>
          <p:nvPr>
            <p:ph type="title"/>
          </p:nvPr>
        </p:nvSpPr>
        <p:spPr>
          <a:xfrm>
            <a:off x="0" y="1"/>
            <a:ext cx="9144000" cy="76470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Abstract </a:t>
            </a:r>
            <a:endParaRPr dirty="0"/>
          </a:p>
        </p:txBody>
      </p:sp>
      <p:sp>
        <p:nvSpPr>
          <p:cNvPr id="181" name="Google Shape;181;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Second Review</a:t>
            </a:r>
            <a:endParaRPr dirty="0"/>
          </a:p>
        </p:txBody>
      </p:sp>
      <p:sp>
        <p:nvSpPr>
          <p:cNvPr id="182" name="Google Shape;18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84" name="Google Shape;184;p2"/>
          <p:cNvSpPr txBox="1">
            <a:spLocks noGrp="1"/>
          </p:cNvSpPr>
          <p:nvPr>
            <p:ph type="body" idx="1"/>
          </p:nvPr>
        </p:nvSpPr>
        <p:spPr>
          <a:xfrm>
            <a:off x="386498" y="914400"/>
            <a:ext cx="8757501" cy="5546998"/>
          </a:xfrm>
          <a:prstGeom prst="rect">
            <a:avLst/>
          </a:prstGeom>
          <a:noFill/>
          <a:ln>
            <a:noFill/>
          </a:ln>
        </p:spPr>
        <p:txBody>
          <a:bodyPr spcFirstLastPara="1" wrap="square" lIns="91425" tIns="45700" rIns="91425" bIns="45700" anchor="ctr" anchorCtr="0">
            <a:noAutofit/>
          </a:bodyPr>
          <a:lstStyle/>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analyzes Spotify music streaming data to understand listening habits and emerging trends.</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uses track metadata, audio features, and listener engagement metrics, applying ETL pipelines for data handling.</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Large-scale data is processed using batch and incremental techniques for efficient storage and querying.</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analysis uncovers trends in genres, artist popularity, temporal and regional listening patterns, and correlations with song attributes.</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Insights are presented through visualizations and dashboards to support data-driven decisions and personalized listener experiences</a:t>
            </a:r>
            <a:r>
              <a:rPr lang="en-US" sz="2000" dirty="0"/>
              <a:t>.</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4CDD875-2E4A-D59E-23B8-1E90B46FD2FC}"/>
              </a:ext>
            </a:extLst>
          </p:cNvPr>
          <p:cNvPicPr>
            <a:picLocks noChangeAspect="1"/>
          </p:cNvPicPr>
          <p:nvPr/>
        </p:nvPicPr>
        <p:blipFill>
          <a:blip r:embed="rId3"/>
          <a:stretch>
            <a:fillRect/>
          </a:stretch>
        </p:blipFill>
        <p:spPr>
          <a:xfrm>
            <a:off x="0" y="0"/>
            <a:ext cx="1676545" cy="693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Introduction </a:t>
            </a:r>
            <a:endParaRPr lang="en-IN" dirty="0"/>
          </a:p>
        </p:txBody>
      </p:sp>
      <p:sp>
        <p:nvSpPr>
          <p:cNvPr id="3" name="Text Placeholder 2"/>
          <p:cNvSpPr>
            <a:spLocks noGrp="1"/>
          </p:cNvSpPr>
          <p:nvPr>
            <p:ph type="body"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The Spotify Music Trend Analysis project focuses on exploring and interpreting large-scale music streaming data to understand user behavior and preferences.</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leverages publicly available Spotify datasets, including track metadata, audio features, and listener engagement metrics.</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applies core data engineering principles, including data collection, cleaning, transformation, and storage, to manage and process the data effectively.</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analyzing trends in genres, artists, listening patterns, and regional preferences, the project provides insights that can guide music production, marketing strategies, and personalized recommendations.</a:t>
            </a:r>
          </a:p>
        </p:txBody>
      </p:sp>
      <p:sp>
        <p:nvSpPr>
          <p:cNvPr id="4" name="Footer Placeholder 3"/>
          <p:cNvSpPr>
            <a:spLocks noGrp="1"/>
          </p:cNvSpPr>
          <p:nvPr>
            <p:ph type="ftr" idx="11"/>
          </p:nvPr>
        </p:nvSpPr>
        <p:spPr/>
        <p:txBody>
          <a:bodyPr/>
          <a:lstStyle/>
          <a:p>
            <a:r>
              <a:rPr lang="en-US" dirty="0"/>
              <a:t>Second Review</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7" name="Picture 6">
            <a:extLst>
              <a:ext uri="{FF2B5EF4-FFF2-40B4-BE49-F238E27FC236}">
                <a16:creationId xmlns:a16="http://schemas.microsoft.com/office/drawing/2014/main" id="{077BC3D8-E39D-DD93-C2AD-6309C2B04629}"/>
              </a:ext>
            </a:extLst>
          </p:cNvPr>
          <p:cNvPicPr>
            <a:picLocks noChangeAspect="1"/>
          </p:cNvPicPr>
          <p:nvPr/>
        </p:nvPicPr>
        <p:blipFill>
          <a:blip r:embed="rId2"/>
          <a:stretch>
            <a:fillRect/>
          </a:stretch>
        </p:blipFill>
        <p:spPr>
          <a:xfrm>
            <a:off x="0" y="44451"/>
            <a:ext cx="1676545" cy="693480"/>
          </a:xfrm>
          <a:prstGeom prst="rect">
            <a:avLst/>
          </a:prstGeom>
        </p:spPr>
      </p:pic>
    </p:spTree>
    <p:extLst>
      <p:ext uri="{BB962C8B-B14F-4D97-AF65-F5344CB8AC3E}">
        <p14:creationId xmlns:p14="http://schemas.microsoft.com/office/powerpoint/2010/main" val="77479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
          <p:cNvSpPr txBox="1">
            <a:spLocks noGrp="1"/>
          </p:cNvSpPr>
          <p:nvPr>
            <p:ph type="title"/>
          </p:nvPr>
        </p:nvSpPr>
        <p:spPr>
          <a:xfrm>
            <a:off x="0" y="32830"/>
            <a:ext cx="9144000" cy="64417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Literature Survey </a:t>
            </a:r>
            <a:endParaRPr dirty="0"/>
          </a:p>
        </p:txBody>
      </p:sp>
      <p:sp>
        <p:nvSpPr>
          <p:cNvPr id="203" name="Google Shape;20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04" name="Google Shape;20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6" name="TextBox 5">
            <a:extLst>
              <a:ext uri="{FF2B5EF4-FFF2-40B4-BE49-F238E27FC236}">
                <a16:creationId xmlns:a16="http://schemas.microsoft.com/office/drawing/2014/main" id="{248B27DD-5B52-4834-A793-88702C44145F}"/>
              </a:ext>
            </a:extLst>
          </p:cNvPr>
          <p:cNvSpPr txBox="1"/>
          <p:nvPr/>
        </p:nvSpPr>
        <p:spPr>
          <a:xfrm>
            <a:off x="678730" y="1140643"/>
            <a:ext cx="8163612" cy="5016758"/>
          </a:xfrm>
          <a:prstGeom prst="rect">
            <a:avLst/>
          </a:prstGeom>
          <a:noFill/>
        </p:spPr>
        <p:txBody>
          <a:bodyPr wrap="square">
            <a:spAutoFit/>
          </a:bodyPr>
          <a:lstStyle/>
          <a:p>
            <a:pPr lvl="1" algn="ctr">
              <a:spcBef>
                <a:spcPct val="0"/>
              </a:spcBef>
            </a:pPr>
            <a:r>
              <a:rPr lang="en-US" sz="2000" b="1" dirty="0">
                <a:latin typeface="Times New Roman" panose="02020603050405020304" pitchFamily="18" charset="0"/>
                <a:cs typeface="Times New Roman" panose="02020603050405020304" pitchFamily="18" charset="0"/>
              </a:rPr>
              <a:t>IFPI Engaging with Music 2023 </a:t>
            </a:r>
          </a:p>
          <a:p>
            <a:pPr lvl="1" algn="ctr">
              <a:spcBef>
                <a:spcPct val="0"/>
              </a:spcBef>
            </a:pPr>
            <a:endParaRPr lang="en-US" altLang="zh-CN" sz="2000" b="1"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Studies analyze streaming data to understand user preferences and music trends.</a:t>
            </a:r>
          </a:p>
          <a:p>
            <a:pPr marL="171450" indent="-1714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Audio features like danceability, energy, and tempo strongly influence listener engagement.</a:t>
            </a:r>
          </a:p>
          <a:p>
            <a:pPr marL="171450" indent="-1714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 shows music preferences vary by time, region, and culture.</a:t>
            </a:r>
          </a:p>
          <a:p>
            <a:pPr marL="171450" indent="-1714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ETL pipelines and cloud processing are key for handling large-scale music data efficiently.</a:t>
            </a:r>
          </a:p>
          <a:p>
            <a:pPr marL="171450" indent="-171450">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 typeface="Arial" panose="020B0604020202020204" pitchFamily="34" charset="0"/>
              <a:buNone/>
            </a:pPr>
            <a:endParaRPr lang="en-US" altLang="zh-CN" sz="2000" dirty="0">
              <a:latin typeface="Times New Roman" panose="02020603050405020304" pitchFamily="18" charset="0"/>
              <a:cs typeface="Times New Roman" panose="02020603050405020304" pitchFamily="18" charset="0"/>
            </a:endParaRPr>
          </a:p>
          <a:p>
            <a:pPr algn="ctr">
              <a:lnSpc>
                <a:spcPct val="100000"/>
              </a:lnSpc>
              <a:spcBef>
                <a:spcPct val="0"/>
              </a:spcBef>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C8B8D89-5623-2B8B-41A0-7A7D0D9E1F0D}"/>
              </a:ext>
            </a:extLst>
          </p:cNvPr>
          <p:cNvPicPr>
            <a:picLocks noChangeAspect="1"/>
          </p:cNvPicPr>
          <p:nvPr/>
        </p:nvPicPr>
        <p:blipFill>
          <a:blip r:embed="rId3"/>
          <a:stretch>
            <a:fillRect/>
          </a:stretch>
        </p:blipFill>
        <p:spPr>
          <a:xfrm>
            <a:off x="0" y="61229"/>
            <a:ext cx="1676545" cy="693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5DA7-701F-48C9-89E0-2DB8CE22358A}"/>
              </a:ext>
            </a:extLst>
          </p:cNvPr>
          <p:cNvSpPr>
            <a:spLocks noGrp="1"/>
          </p:cNvSpPr>
          <p:nvPr>
            <p:ph type="title"/>
          </p:nvPr>
        </p:nvSpPr>
        <p:spPr/>
        <p:txBody>
          <a:bodyPr>
            <a:normAutofit/>
          </a:bodyPr>
          <a:lstStyle/>
          <a:p>
            <a:r>
              <a:rPr lang="en-US" sz="3600" b="1" dirty="0">
                <a:solidFill>
                  <a:srgbClr val="C00000"/>
                </a:solidFill>
                <a:latin typeface="Times New Roman"/>
                <a:ea typeface="Times New Roman"/>
                <a:cs typeface="Times New Roman"/>
                <a:sym typeface="Times New Roman"/>
              </a:rPr>
              <a:t>Objectives</a:t>
            </a:r>
            <a:endParaRPr lang="en-IN" sz="3600" dirty="0"/>
          </a:p>
        </p:txBody>
      </p:sp>
      <p:sp>
        <p:nvSpPr>
          <p:cNvPr id="3" name="Text Placeholder 2">
            <a:extLst>
              <a:ext uri="{FF2B5EF4-FFF2-40B4-BE49-F238E27FC236}">
                <a16:creationId xmlns:a16="http://schemas.microsoft.com/office/drawing/2014/main" id="{DD98B451-1A39-41FC-871D-A98781CBE423}"/>
              </a:ext>
            </a:extLst>
          </p:cNvPr>
          <p:cNvSpPr>
            <a:spLocks noGrp="1"/>
          </p:cNvSpPr>
          <p:nvPr>
            <p:ph type="body" idx="1"/>
          </p:nvPr>
        </p:nvSpPr>
        <p:spPr>
          <a:xfrm>
            <a:off x="457200" y="1600200"/>
            <a:ext cx="8229600" cy="3801359"/>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To analyze Spotify music streaming data to identify trends in genres, artists, and listener preferences.</a:t>
            </a:r>
          </a:p>
          <a:p>
            <a:pPr>
              <a:lnSpc>
                <a:spcPct val="150000"/>
              </a:lnSpc>
            </a:pPr>
            <a:r>
              <a:rPr lang="en-US" sz="2000" dirty="0">
                <a:latin typeface="Times New Roman" panose="02020603050405020304" pitchFamily="18" charset="0"/>
                <a:cs typeface="Times New Roman" panose="02020603050405020304" pitchFamily="18" charset="0"/>
              </a:rPr>
              <a:t>To study the relationship between audio features (like danceability, energy, tempo, and valence) and listener engagement.</a:t>
            </a:r>
          </a:p>
          <a:p>
            <a:pPr>
              <a:lnSpc>
                <a:spcPct val="150000"/>
              </a:lnSpc>
            </a:pPr>
            <a:r>
              <a:rPr lang="en-US" sz="2000" dirty="0">
                <a:latin typeface="Times New Roman" panose="02020603050405020304" pitchFamily="18" charset="0"/>
                <a:cs typeface="Times New Roman" panose="02020603050405020304" pitchFamily="18" charset="0"/>
              </a:rPr>
              <a:t>To implement ETL pipelines for efficient data collection, cleaning, transformation, and storage.</a:t>
            </a:r>
          </a:p>
          <a:p>
            <a:pPr>
              <a:lnSpc>
                <a:spcPct val="150000"/>
              </a:lnSpc>
            </a:pPr>
            <a:r>
              <a:rPr lang="en-US" sz="2000" dirty="0">
                <a:latin typeface="Times New Roman" panose="02020603050405020304" pitchFamily="18" charset="0"/>
                <a:cs typeface="Times New Roman" panose="02020603050405020304" pitchFamily="18" charset="0"/>
              </a:rPr>
              <a:t>To visualize insights through charts and dashboards that support data-driven decisions in music production and marketing.</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1BA40F7-2185-47F4-8D81-00B8C3293116}"/>
              </a:ext>
            </a:extLst>
          </p:cNvPr>
          <p:cNvSpPr>
            <a:spLocks noGrp="1"/>
          </p:cNvSpPr>
          <p:nvPr>
            <p:ph type="ftr" idx="11"/>
          </p:nvPr>
        </p:nvSpPr>
        <p:spPr/>
        <p:txBody>
          <a:bodyPr/>
          <a:lstStyle/>
          <a:p>
            <a:r>
              <a:rPr lang="en-US" dirty="0"/>
              <a:t>Second Review</a:t>
            </a:r>
          </a:p>
        </p:txBody>
      </p:sp>
      <p:sp>
        <p:nvSpPr>
          <p:cNvPr id="5" name="Slide Number Placeholder 4">
            <a:extLst>
              <a:ext uri="{FF2B5EF4-FFF2-40B4-BE49-F238E27FC236}">
                <a16:creationId xmlns:a16="http://schemas.microsoft.com/office/drawing/2014/main" id="{1DB72A1A-0D7D-4646-AD76-7FD3318FC5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6" name="Picture 5">
            <a:extLst>
              <a:ext uri="{FF2B5EF4-FFF2-40B4-BE49-F238E27FC236}">
                <a16:creationId xmlns:a16="http://schemas.microsoft.com/office/drawing/2014/main" id="{3D539FB3-47EA-9ECF-7830-90BAEFDDD0D2}"/>
              </a:ext>
            </a:extLst>
          </p:cNvPr>
          <p:cNvPicPr>
            <a:picLocks noChangeAspect="1"/>
          </p:cNvPicPr>
          <p:nvPr/>
        </p:nvPicPr>
        <p:blipFill>
          <a:blip r:embed="rId2"/>
          <a:stretch>
            <a:fillRect/>
          </a:stretch>
        </p:blipFill>
        <p:spPr>
          <a:xfrm>
            <a:off x="0" y="52840"/>
            <a:ext cx="1676545" cy="693480"/>
          </a:xfrm>
          <a:prstGeom prst="rect">
            <a:avLst/>
          </a:prstGeom>
        </p:spPr>
      </p:pic>
    </p:spTree>
    <p:extLst>
      <p:ext uri="{BB962C8B-B14F-4D97-AF65-F5344CB8AC3E}">
        <p14:creationId xmlns:p14="http://schemas.microsoft.com/office/powerpoint/2010/main" val="175214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a:ea typeface="Times New Roman"/>
                <a:cs typeface="Times New Roman"/>
                <a:sym typeface="Times New Roman"/>
              </a:rPr>
              <a:t>Problem Statement</a:t>
            </a:r>
            <a:endParaRPr lang="en-IN" dirty="0"/>
          </a:p>
        </p:txBody>
      </p:sp>
      <p:sp>
        <p:nvSpPr>
          <p:cNvPr id="3" name="Text Placeholder 2"/>
          <p:cNvSpPr>
            <a:spLocks noGrp="1"/>
          </p:cNvSpPr>
          <p:nvPr>
            <p:ph type="body" idx="1"/>
          </p:nvPr>
        </p:nvSpPr>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With the rapid growth of digital music streaming, vast amounts of data are generated daily on platforms like Spotify, making it difficult to manually identify listening patterns and emerging trends.</a:t>
            </a:r>
          </a:p>
          <a:p>
            <a:pPr>
              <a:lnSpc>
                <a:spcPct val="150000"/>
              </a:lnSpc>
            </a:pPr>
            <a:r>
              <a:rPr lang="en-US" sz="2000" dirty="0">
                <a:latin typeface="Times New Roman" panose="02020603050405020304" pitchFamily="18" charset="0"/>
                <a:cs typeface="Times New Roman" panose="02020603050405020304" pitchFamily="18" charset="0"/>
              </a:rPr>
              <a:t>There is a lack of comprehensive analysis connecting audio features and listener engagement to understand what makes certain songs or genres more popular.</a:t>
            </a:r>
          </a:p>
          <a:p>
            <a:pPr>
              <a:lnSpc>
                <a:spcPct val="150000"/>
              </a:lnSpc>
            </a:pPr>
            <a:r>
              <a:rPr lang="en-US" sz="2000" dirty="0">
                <a:latin typeface="Times New Roman" panose="02020603050405020304" pitchFamily="18" charset="0"/>
                <a:cs typeface="Times New Roman" panose="02020603050405020304" pitchFamily="18" charset="0"/>
              </a:rPr>
              <a:t>Without proper analysis, music producers, marketers, and streaming platforms miss opportunities to make data-driven decisions for personalized recommendations and audience targeting.</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dirty="0"/>
              <a:t>Second Review</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6" name="Picture 5">
            <a:extLst>
              <a:ext uri="{FF2B5EF4-FFF2-40B4-BE49-F238E27FC236}">
                <a16:creationId xmlns:a16="http://schemas.microsoft.com/office/drawing/2014/main" id="{7799BB94-FD3F-8A41-7EB2-BF349DF0B2E6}"/>
              </a:ext>
            </a:extLst>
          </p:cNvPr>
          <p:cNvPicPr>
            <a:picLocks noChangeAspect="1"/>
          </p:cNvPicPr>
          <p:nvPr/>
        </p:nvPicPr>
        <p:blipFill>
          <a:blip r:embed="rId2"/>
          <a:stretch>
            <a:fillRect/>
          </a:stretch>
        </p:blipFill>
        <p:spPr>
          <a:xfrm>
            <a:off x="0" y="44451"/>
            <a:ext cx="1676545" cy="693480"/>
          </a:xfrm>
          <a:prstGeom prst="rect">
            <a:avLst/>
          </a:prstGeom>
        </p:spPr>
      </p:pic>
    </p:spTree>
    <p:extLst>
      <p:ext uri="{BB962C8B-B14F-4D97-AF65-F5344CB8AC3E}">
        <p14:creationId xmlns:p14="http://schemas.microsoft.com/office/powerpoint/2010/main" val="162337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
          <p:cNvSpPr txBox="1">
            <a:spLocks noGrp="1"/>
          </p:cNvSpPr>
          <p:nvPr>
            <p:ph type="title"/>
          </p:nvPr>
        </p:nvSpPr>
        <p:spPr>
          <a:xfrm>
            <a:off x="0" y="0"/>
            <a:ext cx="9144000" cy="79908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Existing System  </a:t>
            </a:r>
            <a:endParaRPr dirty="0"/>
          </a:p>
        </p:txBody>
      </p:sp>
      <p:sp>
        <p:nvSpPr>
          <p:cNvPr id="229" name="Google Shape;22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30" name="Google Shape;23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6" name="TextBox 5">
            <a:extLst>
              <a:ext uri="{FF2B5EF4-FFF2-40B4-BE49-F238E27FC236}">
                <a16:creationId xmlns:a16="http://schemas.microsoft.com/office/drawing/2014/main" id="{6771A496-D285-495B-B5A1-63877CC17724}"/>
              </a:ext>
            </a:extLst>
          </p:cNvPr>
          <p:cNvSpPr txBox="1"/>
          <p:nvPr/>
        </p:nvSpPr>
        <p:spPr>
          <a:xfrm>
            <a:off x="763570" y="1416782"/>
            <a:ext cx="8003357" cy="3691844"/>
          </a:xfrm>
          <a:prstGeom prst="rect">
            <a:avLst/>
          </a:prstGeom>
          <a:noFill/>
        </p:spPr>
        <p:txBody>
          <a:bodyPr wrap="square">
            <a:spAutoFit/>
          </a:bodyPr>
          <a:lstStyle/>
          <a:p>
            <a:pPr marL="171450" lvl="0" indent="-171450" algn="just" defTabSz="685800" fontAlgn="base">
              <a:lnSpc>
                <a:spcPct val="200000"/>
              </a:lnSpc>
              <a:spcBef>
                <a:spcPct val="0"/>
              </a:spcBef>
              <a:spcAft>
                <a:spcPct val="0"/>
              </a:spcAft>
              <a:buClrTx/>
              <a:buFont typeface="Arial" pitchFamily="34" charset="0"/>
              <a:buChar char="•"/>
            </a:pPr>
            <a:r>
              <a:rPr lang="en-US" sz="2000" dirty="0">
                <a:latin typeface="Times New Roman" panose="02020603050405020304" pitchFamily="18" charset="0"/>
                <a:cs typeface="Times New Roman" panose="02020603050405020304" pitchFamily="18" charset="0"/>
              </a:rPr>
              <a:t>Existing systems mainly rely on basic analytics from streaming platforms like Spotify Wrapped.</a:t>
            </a:r>
          </a:p>
          <a:p>
            <a:pPr marL="171450" lvl="0" indent="-171450" algn="just" defTabSz="685800" fontAlgn="base">
              <a:lnSpc>
                <a:spcPct val="200000"/>
              </a:lnSpc>
              <a:spcBef>
                <a:spcPct val="0"/>
              </a:spcBef>
              <a:spcAft>
                <a:spcPct val="0"/>
              </a:spcAft>
              <a:buClrTx/>
              <a:buFont typeface="Arial" pitchFamily="34" charset="0"/>
              <a:buChar char="•"/>
            </a:pPr>
            <a:r>
              <a:rPr lang="en-US" sz="2000" dirty="0">
                <a:latin typeface="Times New Roman" panose="02020603050405020304" pitchFamily="18" charset="0"/>
                <a:cs typeface="Times New Roman" panose="02020603050405020304" pitchFamily="18" charset="0"/>
              </a:rPr>
              <a:t>They provide limited insights focused only on user activity, not deep trend analysis.</a:t>
            </a:r>
          </a:p>
          <a:p>
            <a:pPr marL="171450" lvl="0" indent="-171450" algn="just" defTabSz="685800" fontAlgn="base">
              <a:lnSpc>
                <a:spcPct val="200000"/>
              </a:lnSpc>
              <a:spcBef>
                <a:spcPct val="0"/>
              </a:spcBef>
              <a:spcAft>
                <a:spcPct val="0"/>
              </a:spcAft>
              <a:buClrTx/>
              <a:buFont typeface="Arial" pitchFamily="34" charset="0"/>
              <a:buChar char="•"/>
            </a:pPr>
            <a:r>
              <a:rPr lang="en-US" sz="2000" dirty="0">
                <a:latin typeface="Times New Roman" panose="02020603050405020304" pitchFamily="18" charset="0"/>
                <a:cs typeface="Times New Roman" panose="02020603050405020304" pitchFamily="18" charset="0"/>
              </a:rPr>
              <a:t>Current tools lack integration with advanced data engineering workflows like ETL pipelines.</a:t>
            </a:r>
          </a:p>
        </p:txBody>
      </p:sp>
      <p:pic>
        <p:nvPicPr>
          <p:cNvPr id="2" name="Picture 1">
            <a:extLst>
              <a:ext uri="{FF2B5EF4-FFF2-40B4-BE49-F238E27FC236}">
                <a16:creationId xmlns:a16="http://schemas.microsoft.com/office/drawing/2014/main" id="{A5671632-DA6F-F98A-87AD-70F893F05309}"/>
              </a:ext>
            </a:extLst>
          </p:cNvPr>
          <p:cNvPicPr>
            <a:picLocks noChangeAspect="1"/>
          </p:cNvPicPr>
          <p:nvPr/>
        </p:nvPicPr>
        <p:blipFill>
          <a:blip r:embed="rId3"/>
          <a:stretch>
            <a:fillRect/>
          </a:stretch>
        </p:blipFill>
        <p:spPr>
          <a:xfrm>
            <a:off x="0" y="52840"/>
            <a:ext cx="1676545" cy="693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be5877a5fb_0_43"/>
          <p:cNvSpPr txBox="1">
            <a:spLocks noGrp="1"/>
          </p:cNvSpPr>
          <p:nvPr>
            <p:ph type="title"/>
          </p:nvPr>
        </p:nvSpPr>
        <p:spPr>
          <a:xfrm>
            <a:off x="457200" y="1"/>
            <a:ext cx="8229600" cy="1008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dirty="0">
                <a:solidFill>
                  <a:srgbClr val="CC0000"/>
                </a:solidFill>
                <a:latin typeface="Times New Roman"/>
                <a:ea typeface="Times New Roman"/>
                <a:cs typeface="Times New Roman"/>
                <a:sym typeface="Times New Roman"/>
              </a:rPr>
              <a:t>Proposed System</a:t>
            </a:r>
            <a:endParaRPr sz="3600" b="1" dirty="0">
              <a:solidFill>
                <a:srgbClr val="CC0000"/>
              </a:solidFill>
              <a:latin typeface="Times New Roman"/>
              <a:ea typeface="Times New Roman"/>
              <a:cs typeface="Times New Roman"/>
              <a:sym typeface="Times New Roman"/>
            </a:endParaRPr>
          </a:p>
        </p:txBody>
      </p:sp>
      <p:sp>
        <p:nvSpPr>
          <p:cNvPr id="239" name="Google Shape;239;gbe5877a5fb_0_43"/>
          <p:cNvSpPr txBox="1">
            <a:spLocks noGrp="1"/>
          </p:cNvSpPr>
          <p:nvPr>
            <p:ph type="body" idx="1"/>
          </p:nvPr>
        </p:nvSpPr>
        <p:spPr>
          <a:xfrm>
            <a:off x="179109" y="1602557"/>
            <a:ext cx="8964890" cy="4396799"/>
          </a:xfrm>
          <a:prstGeom prst="rect">
            <a:avLst/>
          </a:prstGeom>
        </p:spPr>
        <p:txBody>
          <a:bodyPr spcFirstLastPara="1" wrap="square" lIns="91425" tIns="45700" rIns="91425" bIns="45700" anchor="t" anchorCtr="0">
            <a:noAutofit/>
          </a:bodyPr>
          <a:lstStyle/>
          <a:p>
            <a:pPr marL="285750" indent="-285750">
              <a:lnSpc>
                <a:spcPct val="150000"/>
              </a:lnSpc>
              <a:spcBef>
                <a:spcPct val="0"/>
              </a:spcBef>
              <a:buFont typeface="Arial" panose="020B0604020202020204" pitchFamily="34" charset="0"/>
              <a:buChar char="•"/>
            </a:pPr>
            <a:r>
              <a:rPr lang="en-US" sz="2000" dirty="0"/>
              <a:t>The proposed system automates data collection, cleaning, transformation, and visualization using ETL pipelines for large-scale Spotify data.</a:t>
            </a:r>
          </a:p>
          <a:p>
            <a:pPr marL="0" indent="0">
              <a:lnSpc>
                <a:spcPct val="150000"/>
              </a:lnSpc>
              <a:spcBef>
                <a:spcPct val="0"/>
              </a:spcBef>
              <a:buNone/>
            </a:pPr>
            <a:endParaRPr lang="en-US" sz="2000" dirty="0"/>
          </a:p>
          <a:p>
            <a:pPr marL="285750" indent="-285750">
              <a:lnSpc>
                <a:spcPct val="150000"/>
              </a:lnSpc>
              <a:spcBef>
                <a:spcPct val="0"/>
              </a:spcBef>
              <a:buFont typeface="Arial" panose="020B0604020202020204" pitchFamily="34" charset="0"/>
              <a:buChar char="•"/>
            </a:pPr>
            <a:r>
              <a:rPr lang="en-US" sz="2000" dirty="0"/>
              <a:t>It provides advanced analytical insights on genre trends, artist popularity, and listener behavior through interactive visualizations and dashboards.</a:t>
            </a:r>
            <a:endParaRPr sz="2720" dirty="0">
              <a:latin typeface="Times New Roman"/>
              <a:ea typeface="Times New Roman"/>
              <a:cs typeface="Times New Roman"/>
              <a:sym typeface="Times New Roman"/>
            </a:endParaRPr>
          </a:p>
        </p:txBody>
      </p:sp>
      <p:sp>
        <p:nvSpPr>
          <p:cNvPr id="240" name="Google Shape;240;gbe5877a5fb_0_4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
        <p:nvSpPr>
          <p:cNvPr id="5" name="Footer Placeholder 4"/>
          <p:cNvSpPr>
            <a:spLocks noGrp="1"/>
          </p:cNvSpPr>
          <p:nvPr>
            <p:ph type="ftr" idx="11"/>
          </p:nvPr>
        </p:nvSpPr>
        <p:spPr/>
        <p:txBody>
          <a:bodyPr/>
          <a:lstStyle/>
          <a:p>
            <a:r>
              <a:rPr lang="en-US" dirty="0"/>
              <a:t>Second Review</a:t>
            </a:r>
          </a:p>
        </p:txBody>
      </p:sp>
      <p:pic>
        <p:nvPicPr>
          <p:cNvPr id="2" name="Picture 1">
            <a:extLst>
              <a:ext uri="{FF2B5EF4-FFF2-40B4-BE49-F238E27FC236}">
                <a16:creationId xmlns:a16="http://schemas.microsoft.com/office/drawing/2014/main" id="{5121EA47-D280-A7F2-AA0E-222CDC22703A}"/>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pPr lvl="0"/>
            <a:r>
              <a:rPr lang="en-US" dirty="0"/>
              <a:t>Second Review</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Google Shape;190;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Block Diagram of Proposed System </a:t>
            </a:r>
            <a:endParaRPr dirty="0"/>
          </a:p>
        </p:txBody>
      </p:sp>
      <p:pic>
        <p:nvPicPr>
          <p:cNvPr id="2" name="Picture 1">
            <a:extLst>
              <a:ext uri="{FF2B5EF4-FFF2-40B4-BE49-F238E27FC236}">
                <a16:creationId xmlns:a16="http://schemas.microsoft.com/office/drawing/2014/main" id="{FACFD99B-7A7F-5CA5-8BB9-A771817EC239}"/>
              </a:ext>
            </a:extLst>
          </p:cNvPr>
          <p:cNvPicPr>
            <a:picLocks noChangeAspect="1"/>
          </p:cNvPicPr>
          <p:nvPr/>
        </p:nvPicPr>
        <p:blipFill>
          <a:blip r:embed="rId2"/>
          <a:stretch>
            <a:fillRect/>
          </a:stretch>
        </p:blipFill>
        <p:spPr>
          <a:xfrm>
            <a:off x="0" y="44451"/>
            <a:ext cx="1676545" cy="693480"/>
          </a:xfrm>
          <a:prstGeom prst="rect">
            <a:avLst/>
          </a:prstGeom>
        </p:spPr>
      </p:pic>
      <p:pic>
        <p:nvPicPr>
          <p:cNvPr id="3" name="Picture 2">
            <a:extLst>
              <a:ext uri="{FF2B5EF4-FFF2-40B4-BE49-F238E27FC236}">
                <a16:creationId xmlns:a16="http://schemas.microsoft.com/office/drawing/2014/main" id="{92F44FDF-CBF1-4AB2-9F22-322A4F8C05C3}"/>
              </a:ext>
            </a:extLst>
          </p:cNvPr>
          <p:cNvPicPr>
            <a:picLocks noChangeAspect="1"/>
          </p:cNvPicPr>
          <p:nvPr/>
        </p:nvPicPr>
        <p:blipFill>
          <a:blip r:embed="rId3"/>
          <a:stretch>
            <a:fillRect/>
          </a:stretch>
        </p:blipFill>
        <p:spPr>
          <a:xfrm>
            <a:off x="457200" y="1373188"/>
            <a:ext cx="8072439" cy="51657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1153</Words>
  <Application>Microsoft Office PowerPoint</Application>
  <PresentationFormat>On-screen Show (4:3)</PresentationFormat>
  <Paragraphs>158</Paragraphs>
  <Slides>19</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Calibri</vt:lpstr>
      <vt:lpstr>Bell MT</vt:lpstr>
      <vt:lpstr>Arial</vt:lpstr>
      <vt:lpstr>Book Antiqua</vt:lpstr>
      <vt:lpstr>Times New Roman</vt:lpstr>
      <vt:lpstr>Office Theme</vt:lpstr>
      <vt:lpstr>Office Theme</vt:lpstr>
      <vt:lpstr>PowerPoint Presentation</vt:lpstr>
      <vt:lpstr>Abstract </vt:lpstr>
      <vt:lpstr>Introduction </vt:lpstr>
      <vt:lpstr>Literature Survey </vt:lpstr>
      <vt:lpstr>Objectives</vt:lpstr>
      <vt:lpstr>Problem Statement</vt:lpstr>
      <vt:lpstr>Existing System  </vt:lpstr>
      <vt:lpstr>Proposed System</vt:lpstr>
      <vt:lpstr>Block Diagram of Proposed System </vt:lpstr>
      <vt:lpstr>List of Modules   </vt:lpstr>
      <vt:lpstr>Details about the tools to be used for the project implementation</vt:lpstr>
      <vt:lpstr>Module Explanation   </vt:lpstr>
      <vt:lpstr>Module Implementation and Result   </vt:lpstr>
      <vt:lpstr>PowerPoint Presentation</vt:lpstr>
      <vt:lpstr>Results </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Admin</cp:lastModifiedBy>
  <cp:revision>42</cp:revision>
  <dcterms:created xsi:type="dcterms:W3CDTF">2015-01-20T17:55:11Z</dcterms:created>
  <dcterms:modified xsi:type="dcterms:W3CDTF">2025-10-25T07:35:03Z</dcterms:modified>
</cp:coreProperties>
</file>