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6" r:id="rId11"/>
    <p:sldId id="267" r:id="rId12"/>
    <p:sldId id="26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35BC2-B8FE-45A9-87CA-4723C52422F9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073D2-B13E-42DE-B52B-B6152A3AD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29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51CE6-6FAA-4AFC-9445-689808F65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97C722-7F4E-4017-8038-697C6A734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1A14B-5397-4CDA-B526-CDFFA8D7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7B57-C55F-41E0-8FBA-BAA3FC0E386E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14D51-6D69-4F1E-B0E5-F29E1C90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93B1C-A7CA-4996-A5FF-C3F051A9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8EDB-43ED-4F91-A10D-1ADC20C5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50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B4FAC-7522-4293-A8AB-5F49DF95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F714C5-BB7A-4C48-A556-0FD023267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D4663-5A8E-4CBE-8F98-49436674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7B57-C55F-41E0-8FBA-BAA3FC0E386E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3046F0-6ADE-4903-9C65-491BBE99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B8C9E-3522-4FB4-AC76-42A67BFD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8EDB-43ED-4F91-A10D-1ADC20C5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61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219C4A-2B06-4D28-9679-284DAB06E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106F8F-B7FB-409A-9EAB-0EF8EBDD9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7AD6E-DC5A-4793-A187-09471BE9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7B57-C55F-41E0-8FBA-BAA3FC0E386E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098F3-DC9B-4881-AF8B-2A965157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E8041-D101-41F0-A2BB-B1BD925F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8EDB-43ED-4F91-A10D-1ADC20C5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83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93B25-6228-4068-9B94-35DBE0E2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2E947-1429-4500-A8E5-F59CF63B8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5B480-3A4A-40AE-83AD-08011BA5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7B57-C55F-41E0-8FBA-BAA3FC0E386E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35C1B-43C5-49DA-A416-2A1DA2A0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082CF-D736-4370-BD85-A55B95C8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8EDB-43ED-4F91-A10D-1ADC20C5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18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4BD37-0090-419A-9D21-5E414B6A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28E327-1908-4A48-85BC-0C8B48C8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F3247-B4AA-4269-9463-F5659139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7B57-C55F-41E0-8FBA-BAA3FC0E386E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584A2B-77FD-4270-BB1B-1C615766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568E9-9A80-4119-9D2C-5C6994FE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8EDB-43ED-4F91-A10D-1ADC20C5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64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CA8FA-3C15-4065-AC8E-1C811C43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6C3EF-CA2F-497A-9546-09D3CC2DD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8B1602-5B7B-4FF5-914F-0FB128208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7618CC-CEA1-4B39-B318-15724AC9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7B57-C55F-41E0-8FBA-BAA3FC0E386E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519EAB-D5AA-47FC-B066-D3F41282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7E84D-2F76-481D-829D-08176F28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8EDB-43ED-4F91-A10D-1ADC20C5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82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AA798-0F44-4DEB-87A6-8AD0B55E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F7CBC6-2CDE-4604-9196-C7FC5B980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724D80-D166-4A54-810C-C3A09DBBA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6BF44F-F37C-4220-A6CD-1BB3C7D97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F1A197-41A7-49BF-95EC-CA01A3C6D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384377-1516-40C0-ACA5-41B9334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7B57-C55F-41E0-8FBA-BAA3FC0E386E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B8F529-2C2D-4783-80FB-033F0C81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1A1D86-BB91-4246-A76E-81136A32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8EDB-43ED-4F91-A10D-1ADC20C5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5B48A-1F86-4A15-870A-C63D28C7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1A0CED-883B-4535-8273-69FA70B9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7B57-C55F-41E0-8FBA-BAA3FC0E386E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024F41-B3E7-4193-8F11-2A31BD29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4C3C15-CE7E-419F-AC7D-9597C732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8EDB-43ED-4F91-A10D-1ADC20C5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3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49B77C-3CB1-433E-92F2-FAC6F27F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7B57-C55F-41E0-8FBA-BAA3FC0E386E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E7832D-3156-46FD-B9C2-8205F998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E22D9D-64F7-4C4E-A222-A789E0D2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8EDB-43ED-4F91-A10D-1ADC20C5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21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32621-E2AC-4940-BAAE-75DE49DF4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2BB77-1302-4D69-A43D-924B2735F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3374DB-86A0-42CF-B381-6EF95D6AC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85F5DF-E3F7-4B2E-BE0C-E4D06823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7B57-C55F-41E0-8FBA-BAA3FC0E386E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D6A15A-DFB8-49BC-A79B-768377C1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033FFF-AA15-41F6-9B96-DA282699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8EDB-43ED-4F91-A10D-1ADC20C5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8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01846-EFE8-4D63-9B93-F1D843CD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B0AD79-A015-4508-B634-D129049AA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31B5B8-E3F0-4C5A-B7F2-9D8A844AC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CF5C28-7F22-4860-AAFD-8E3C8708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7B57-C55F-41E0-8FBA-BAA3FC0E386E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870640-377F-46AF-ADFE-F4983307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27AD3-78FA-4C39-8B3F-247DECE5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8EDB-43ED-4F91-A10D-1ADC20C5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5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586028-75D4-4200-A32B-71C03205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F434DC-97FA-4E16-B848-1530A141A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F5E37-235B-4BAA-B7E0-C181B9552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17B57-C55F-41E0-8FBA-BAA3FC0E386E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449E7-D01D-4964-B1CF-D5585F40E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F05ED-37D9-46C8-BA49-C54AA259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28EDB-43ED-4F91-A10D-1ADC20C5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35.png"/><Relationship Id="rId26" Type="http://schemas.openxmlformats.org/officeDocument/2006/relationships/image" Target="../media/image41.png"/><Relationship Id="rId3" Type="http://schemas.openxmlformats.org/officeDocument/2006/relationships/image" Target="../media/image6.svg"/><Relationship Id="rId21" Type="http://schemas.openxmlformats.org/officeDocument/2006/relationships/image" Target="../media/image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image" Target="../media/image4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3.png"/><Relationship Id="rId29" Type="http://schemas.openxmlformats.org/officeDocument/2006/relationships/image" Target="../media/image4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39.pn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23" Type="http://schemas.openxmlformats.org/officeDocument/2006/relationships/image" Target="../media/image38.svg"/><Relationship Id="rId28" Type="http://schemas.openxmlformats.org/officeDocument/2006/relationships/image" Target="../media/image43.png"/><Relationship Id="rId10" Type="http://schemas.openxmlformats.org/officeDocument/2006/relationships/image" Target="../media/image13.png"/><Relationship Id="rId19" Type="http://schemas.openxmlformats.org/officeDocument/2006/relationships/image" Target="../media/image36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37.png"/><Relationship Id="rId27" Type="http://schemas.openxmlformats.org/officeDocument/2006/relationships/image" Target="../media/image4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3.png"/><Relationship Id="rId7" Type="http://schemas.openxmlformats.org/officeDocument/2006/relationships/image" Target="../media/image16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8.png"/><Relationship Id="rId4" Type="http://schemas.openxmlformats.org/officeDocument/2006/relationships/image" Target="../media/image14.svg"/><Relationship Id="rId9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.svg"/><Relationship Id="rId7" Type="http://schemas.openxmlformats.org/officeDocument/2006/relationships/image" Target="../media/image18.svg"/><Relationship Id="rId12" Type="http://schemas.openxmlformats.org/officeDocument/2006/relationships/image" Target="../media/image33.png"/><Relationship Id="rId17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2.svg"/><Relationship Id="rId5" Type="http://schemas.openxmlformats.org/officeDocument/2006/relationships/image" Target="../media/image20.svg"/><Relationship Id="rId15" Type="http://schemas.openxmlformats.org/officeDocument/2006/relationships/image" Target="../media/image14.svg"/><Relationship Id="rId10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30.sv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49BCC78-3C27-4D9A-A556-7D1B0479E2AA}"/>
              </a:ext>
            </a:extLst>
          </p:cNvPr>
          <p:cNvGrpSpPr/>
          <p:nvPr/>
        </p:nvGrpSpPr>
        <p:grpSpPr>
          <a:xfrm>
            <a:off x="3398237" y="1971675"/>
            <a:ext cx="5395525" cy="1457325"/>
            <a:chOff x="3913742" y="1971675"/>
            <a:chExt cx="5395525" cy="1457325"/>
          </a:xfrm>
        </p:grpSpPr>
        <p:pic>
          <p:nvPicPr>
            <p:cNvPr id="4" name="그래픽 3" descr="로봇">
              <a:extLst>
                <a:ext uri="{FF2B5EF4-FFF2-40B4-BE49-F238E27FC236}">
                  <a16:creationId xmlns:a16="http://schemas.microsoft.com/office/drawing/2014/main" id="{C5EDDB08-D5D3-4DE6-9222-8E9D6B7CA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13742" y="1971675"/>
              <a:ext cx="1457325" cy="145732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CC29D8-86D7-432A-B05A-00DE758A66C2}"/>
                </a:ext>
              </a:extLst>
            </p:cNvPr>
            <p:cNvSpPr txBox="1"/>
            <p:nvPr/>
          </p:nvSpPr>
          <p:spPr>
            <a:xfrm>
              <a:off x="5036944" y="2505670"/>
              <a:ext cx="42723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머신러닝 </a:t>
              </a:r>
              <a:r>
                <a:rPr lang="en-US" altLang="ko-KR" sz="540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540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장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C22F7EE-AD28-4BC3-9A5E-B04BB706AFB9}"/>
              </a:ext>
            </a:extLst>
          </p:cNvPr>
          <p:cNvSpPr txBox="1"/>
          <p:nvPr/>
        </p:nvSpPr>
        <p:spPr>
          <a:xfrm>
            <a:off x="4855562" y="4962525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2018251137 </a:t>
            </a:r>
            <a:r>
              <a:rPr lang="ko-KR" altLang="en-US" sz="2400"/>
              <a:t>김예나</a:t>
            </a:r>
          </a:p>
        </p:txBody>
      </p:sp>
    </p:spTree>
    <p:extLst>
      <p:ext uri="{BB962C8B-B14F-4D97-AF65-F5344CB8AC3E}">
        <p14:creationId xmlns:p14="http://schemas.microsoft.com/office/powerpoint/2010/main" val="908371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6E9F4B-D801-4E16-9EBD-22B8BC0E7BDB}"/>
              </a:ext>
            </a:extLst>
          </p:cNvPr>
          <p:cNvSpPr/>
          <p:nvPr/>
        </p:nvSpPr>
        <p:spPr>
          <a:xfrm>
            <a:off x="1" y="0"/>
            <a:ext cx="4296792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머신 러닝 시스템의 분류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87F0F6-714C-43E6-ABEC-FAD971C8BEBA}"/>
              </a:ext>
            </a:extLst>
          </p:cNvPr>
          <p:cNvSpPr/>
          <p:nvPr/>
        </p:nvSpPr>
        <p:spPr>
          <a:xfrm>
            <a:off x="166270" y="759600"/>
            <a:ext cx="3142695" cy="13494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accent4"/>
                </a:solidFill>
              </a:rPr>
              <a:t>배치 학습</a:t>
            </a:r>
          </a:p>
        </p:txBody>
      </p:sp>
      <p:pic>
        <p:nvPicPr>
          <p:cNvPr id="3" name="그래픽 2" descr="통계">
            <a:extLst>
              <a:ext uri="{FF2B5EF4-FFF2-40B4-BE49-F238E27FC236}">
                <a16:creationId xmlns:a16="http://schemas.microsoft.com/office/drawing/2014/main" id="{665F8660-5768-4605-985C-865520EE8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6311" y="3298494"/>
            <a:ext cx="914400" cy="914400"/>
          </a:xfrm>
          <a:prstGeom prst="rect">
            <a:avLst/>
          </a:prstGeom>
        </p:spPr>
      </p:pic>
      <p:pic>
        <p:nvPicPr>
          <p:cNvPr id="6" name="그래픽 5" descr="기어 헤드">
            <a:extLst>
              <a:ext uri="{FF2B5EF4-FFF2-40B4-BE49-F238E27FC236}">
                <a16:creationId xmlns:a16="http://schemas.microsoft.com/office/drawing/2014/main" id="{D181C383-BE93-4CF3-8D54-589FB1396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8479" y="1071178"/>
            <a:ext cx="914400" cy="914400"/>
          </a:xfrm>
          <a:prstGeom prst="rect">
            <a:avLst/>
          </a:prstGeom>
        </p:spPr>
      </p:pic>
      <p:pic>
        <p:nvPicPr>
          <p:cNvPr id="10" name="그래픽 9" descr="줄 화살표: 일자형">
            <a:extLst>
              <a:ext uri="{FF2B5EF4-FFF2-40B4-BE49-F238E27FC236}">
                <a16:creationId xmlns:a16="http://schemas.microsoft.com/office/drawing/2014/main" id="{51A619B4-DA67-4E90-9909-A6B6213EE2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8188765" y="2743199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138299-38A3-4A61-B665-8730B0FDBD32}"/>
              </a:ext>
            </a:extLst>
          </p:cNvPr>
          <p:cNvSpPr txBox="1"/>
          <p:nvPr/>
        </p:nvSpPr>
        <p:spPr>
          <a:xfrm>
            <a:off x="9103165" y="287723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실행</a:t>
            </a:r>
          </a:p>
        </p:txBody>
      </p:sp>
      <p:pic>
        <p:nvPicPr>
          <p:cNvPr id="13" name="그래픽 12" descr="통계">
            <a:extLst>
              <a:ext uri="{FF2B5EF4-FFF2-40B4-BE49-F238E27FC236}">
                <a16:creationId xmlns:a16="http://schemas.microsoft.com/office/drawing/2014/main" id="{FCDB243E-34A6-4253-86BF-1F3168DBC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7931" y="2781300"/>
            <a:ext cx="914400" cy="914400"/>
          </a:xfrm>
          <a:prstGeom prst="rect">
            <a:avLst/>
          </a:prstGeom>
        </p:spPr>
      </p:pic>
      <p:pic>
        <p:nvPicPr>
          <p:cNvPr id="14" name="그래픽 13" descr="통계">
            <a:extLst>
              <a:ext uri="{FF2B5EF4-FFF2-40B4-BE49-F238E27FC236}">
                <a16:creationId xmlns:a16="http://schemas.microsoft.com/office/drawing/2014/main" id="{2AEC15FE-F2EE-4EFB-A1E8-742F129A4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3545" y="2101044"/>
            <a:ext cx="914400" cy="914400"/>
          </a:xfrm>
          <a:prstGeom prst="rect">
            <a:avLst/>
          </a:prstGeom>
        </p:spPr>
      </p:pic>
      <p:pic>
        <p:nvPicPr>
          <p:cNvPr id="15" name="그래픽 14" descr="통계">
            <a:extLst>
              <a:ext uri="{FF2B5EF4-FFF2-40B4-BE49-F238E27FC236}">
                <a16:creationId xmlns:a16="http://schemas.microsoft.com/office/drawing/2014/main" id="{9D69C786-E2DE-4F3F-A985-4BDD49F5D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4877" y="2850548"/>
            <a:ext cx="914400" cy="914400"/>
          </a:xfrm>
          <a:prstGeom prst="rect">
            <a:avLst/>
          </a:prstGeom>
        </p:spPr>
      </p:pic>
      <p:pic>
        <p:nvPicPr>
          <p:cNvPr id="16" name="그래픽 15" descr="통계">
            <a:extLst>
              <a:ext uri="{FF2B5EF4-FFF2-40B4-BE49-F238E27FC236}">
                <a16:creationId xmlns:a16="http://schemas.microsoft.com/office/drawing/2014/main" id="{E35D1FAF-134D-4D58-BEEF-C2765C445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5384" y="2558244"/>
            <a:ext cx="914400" cy="914400"/>
          </a:xfrm>
          <a:prstGeom prst="rect">
            <a:avLst/>
          </a:prstGeom>
        </p:spPr>
      </p:pic>
      <p:pic>
        <p:nvPicPr>
          <p:cNvPr id="17" name="그래픽 16" descr="통계">
            <a:extLst>
              <a:ext uri="{FF2B5EF4-FFF2-40B4-BE49-F238E27FC236}">
                <a16:creationId xmlns:a16="http://schemas.microsoft.com/office/drawing/2014/main" id="{65A53BCE-D6AE-4796-AADD-CAE928A21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5239" y="2832906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00B3D3A-6ACF-4802-A218-72884A6F13FF}"/>
              </a:ext>
            </a:extLst>
          </p:cNvPr>
          <p:cNvSpPr txBox="1"/>
          <p:nvPr/>
        </p:nvSpPr>
        <p:spPr>
          <a:xfrm>
            <a:off x="6263383" y="2975329"/>
            <a:ext cx="508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/>
              <a:t>+</a:t>
            </a:r>
          </a:p>
        </p:txBody>
      </p:sp>
      <p:pic>
        <p:nvPicPr>
          <p:cNvPr id="19" name="그래픽 18" descr="통계">
            <a:extLst>
              <a:ext uri="{FF2B5EF4-FFF2-40B4-BE49-F238E27FC236}">
                <a16:creationId xmlns:a16="http://schemas.microsoft.com/office/drawing/2014/main" id="{2BA60E6E-8EC4-4D9B-B929-A02204ED3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2397" y="2816628"/>
            <a:ext cx="914400" cy="914400"/>
          </a:xfrm>
          <a:prstGeom prst="rect">
            <a:avLst/>
          </a:prstGeom>
        </p:spPr>
      </p:pic>
      <p:pic>
        <p:nvPicPr>
          <p:cNvPr id="20" name="그래픽 19" descr="줄 화살표: 일자형">
            <a:extLst>
              <a:ext uri="{FF2B5EF4-FFF2-40B4-BE49-F238E27FC236}">
                <a16:creationId xmlns:a16="http://schemas.microsoft.com/office/drawing/2014/main" id="{75ABF4CD-3141-4E60-B9BA-74334B7680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2594711" y="2743199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3BF1A4C-9515-415D-8978-AF990EAC5AD1}"/>
              </a:ext>
            </a:extLst>
          </p:cNvPr>
          <p:cNvSpPr txBox="1"/>
          <p:nvPr/>
        </p:nvSpPr>
        <p:spPr>
          <a:xfrm>
            <a:off x="1273890" y="369570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새로운 데이터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06DAE-E662-40AA-AC27-2E9062995C27}"/>
              </a:ext>
            </a:extLst>
          </p:cNvPr>
          <p:cNvSpPr txBox="1"/>
          <p:nvPr/>
        </p:nvSpPr>
        <p:spPr>
          <a:xfrm>
            <a:off x="4492129" y="420450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전체 데이터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E16D77-65BC-46A0-8317-0D30D2E1E9AD}"/>
              </a:ext>
            </a:extLst>
          </p:cNvPr>
          <p:cNvSpPr txBox="1"/>
          <p:nvPr/>
        </p:nvSpPr>
        <p:spPr>
          <a:xfrm>
            <a:off x="6371627" y="420450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새로운 데이터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F9FE85-703A-4D7B-85EE-039B99697990}"/>
              </a:ext>
            </a:extLst>
          </p:cNvPr>
          <p:cNvSpPr txBox="1"/>
          <p:nvPr/>
        </p:nvSpPr>
        <p:spPr>
          <a:xfrm>
            <a:off x="4349146" y="151809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오프라인 학습</a:t>
            </a: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AC836079-7FD5-4EEC-A8C2-EC6AC072BC7A}"/>
              </a:ext>
            </a:extLst>
          </p:cNvPr>
          <p:cNvSpPr/>
          <p:nvPr/>
        </p:nvSpPr>
        <p:spPr>
          <a:xfrm>
            <a:off x="3564979" y="1866899"/>
            <a:ext cx="4544039" cy="2981325"/>
          </a:xfrm>
          <a:prstGeom prst="frame">
            <a:avLst>
              <a:gd name="adj1" fmla="val 178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734AE0-492C-405A-948A-366B4456F17A}"/>
              </a:ext>
            </a:extLst>
          </p:cNvPr>
          <p:cNvSpPr txBox="1"/>
          <p:nvPr/>
        </p:nvSpPr>
        <p:spPr>
          <a:xfrm>
            <a:off x="3591435" y="4907508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새로운 데이터에 대한 주기적인 훈련 필요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4CCC57-78A0-4060-8484-B04266C473F3}"/>
              </a:ext>
            </a:extLst>
          </p:cNvPr>
          <p:cNvSpPr/>
          <p:nvPr/>
        </p:nvSpPr>
        <p:spPr>
          <a:xfrm>
            <a:off x="0" y="5420890"/>
            <a:ext cx="12192000" cy="14371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0" rIns="720000" rtlCol="0" anchor="ctr"/>
          <a:lstStyle/>
          <a:p>
            <a:pPr algn="ctr"/>
            <a:r>
              <a:rPr lang="ko-KR" altLang="en-US" sz="2400"/>
              <a:t>배치 학습은</a:t>
            </a:r>
            <a:endParaRPr lang="en-US" altLang="ko-KR" sz="2400"/>
          </a:p>
          <a:p>
            <a:pPr algn="ctr"/>
            <a:r>
              <a:rPr lang="ko-KR" altLang="en-US" sz="2400">
                <a:solidFill>
                  <a:schemeClr val="accent4"/>
                </a:solidFill>
              </a:rPr>
              <a:t>급변하는 데이터</a:t>
            </a:r>
            <a:r>
              <a:rPr lang="en-US" altLang="ko-KR" sz="2400"/>
              <a:t>, </a:t>
            </a:r>
            <a:r>
              <a:rPr lang="ko-KR" altLang="en-US" sz="2400">
                <a:solidFill>
                  <a:schemeClr val="accent4"/>
                </a:solidFill>
              </a:rPr>
              <a:t>다량의 데이터</a:t>
            </a:r>
            <a:r>
              <a:rPr lang="en-US" altLang="ko-KR" sz="2400"/>
              <a:t>, </a:t>
            </a:r>
            <a:r>
              <a:rPr lang="ko-KR" altLang="en-US" sz="2400">
                <a:solidFill>
                  <a:schemeClr val="accent4"/>
                </a:solidFill>
              </a:rPr>
              <a:t>제한된 자원</a:t>
            </a:r>
            <a:r>
              <a:rPr lang="ko-KR" altLang="en-US" sz="2400"/>
              <a:t>에서는 </a:t>
            </a:r>
            <a:r>
              <a:rPr lang="ko-KR" altLang="en-US" sz="2400">
                <a:solidFill>
                  <a:schemeClr val="accent4"/>
                </a:solidFill>
              </a:rPr>
              <a:t>사용하지 않는 것</a:t>
            </a:r>
            <a:r>
              <a:rPr lang="ko-KR" altLang="en-US" sz="2400"/>
              <a:t>이 좋다</a:t>
            </a:r>
            <a:r>
              <a:rPr lang="en-US" altLang="ko-K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697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6E9F4B-D801-4E16-9EBD-22B8BC0E7BDB}"/>
              </a:ext>
            </a:extLst>
          </p:cNvPr>
          <p:cNvSpPr/>
          <p:nvPr/>
        </p:nvSpPr>
        <p:spPr>
          <a:xfrm>
            <a:off x="1" y="0"/>
            <a:ext cx="4296792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머신 러닝 시스템의 분류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87F0F6-714C-43E6-ABEC-FAD971C8BEBA}"/>
              </a:ext>
            </a:extLst>
          </p:cNvPr>
          <p:cNvSpPr/>
          <p:nvPr/>
        </p:nvSpPr>
        <p:spPr>
          <a:xfrm>
            <a:off x="166270" y="759600"/>
            <a:ext cx="3142695" cy="13494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accent4"/>
                </a:solidFill>
              </a:rPr>
              <a:t>온라인 학습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4CCC57-78A0-4060-8484-B04266C473F3}"/>
              </a:ext>
            </a:extLst>
          </p:cNvPr>
          <p:cNvSpPr/>
          <p:nvPr/>
        </p:nvSpPr>
        <p:spPr>
          <a:xfrm>
            <a:off x="0" y="5420890"/>
            <a:ext cx="12192000" cy="14371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0" rIns="720000" rtlCol="0" anchor="ctr"/>
          <a:lstStyle/>
          <a:p>
            <a:pPr algn="ctr"/>
            <a:r>
              <a:rPr lang="ko-KR" altLang="en-US" sz="2400"/>
              <a:t>온라인 학습은 </a:t>
            </a:r>
            <a:r>
              <a:rPr lang="ko-KR" altLang="en-US" sz="2400">
                <a:solidFill>
                  <a:schemeClr val="accent4"/>
                </a:solidFill>
              </a:rPr>
              <a:t>매 학습 단계가 빠르고 비용이 적게 들지만</a:t>
            </a:r>
            <a:r>
              <a:rPr lang="en-US" altLang="ko-KR" sz="2400"/>
              <a:t>,</a:t>
            </a:r>
          </a:p>
          <a:p>
            <a:pPr algn="ctr"/>
            <a:r>
              <a:rPr lang="ko-KR" altLang="en-US" sz="2400">
                <a:solidFill>
                  <a:schemeClr val="accent4"/>
                </a:solidFill>
              </a:rPr>
              <a:t>나쁜 데이터</a:t>
            </a:r>
            <a:r>
              <a:rPr lang="ko-KR" altLang="en-US" sz="2400"/>
              <a:t>가 주입되었을 때 </a:t>
            </a:r>
            <a:r>
              <a:rPr lang="ko-KR" altLang="en-US" sz="2400">
                <a:solidFill>
                  <a:schemeClr val="accent4"/>
                </a:solidFill>
              </a:rPr>
              <a:t>시스템 성능이 점진적으로 감소</a:t>
            </a:r>
            <a:r>
              <a:rPr lang="ko-KR" altLang="en-US" sz="2400"/>
              <a:t>한다</a:t>
            </a:r>
            <a:r>
              <a:rPr lang="en-US" altLang="ko-KR" sz="2400"/>
              <a:t>.</a:t>
            </a:r>
          </a:p>
        </p:txBody>
      </p:sp>
      <p:pic>
        <p:nvPicPr>
          <p:cNvPr id="29" name="그래픽 28" descr="돋보기">
            <a:extLst>
              <a:ext uri="{FF2B5EF4-FFF2-40B4-BE49-F238E27FC236}">
                <a16:creationId xmlns:a16="http://schemas.microsoft.com/office/drawing/2014/main" id="{373094FE-1240-4DDF-8626-99FF4BD20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889" y="3159819"/>
            <a:ext cx="653068" cy="653068"/>
          </a:xfrm>
          <a:prstGeom prst="rect">
            <a:avLst/>
          </a:prstGeom>
        </p:spPr>
      </p:pic>
      <p:pic>
        <p:nvPicPr>
          <p:cNvPr id="30" name="그래픽 29" descr="기어 헤드">
            <a:extLst>
              <a:ext uri="{FF2B5EF4-FFF2-40B4-BE49-F238E27FC236}">
                <a16:creationId xmlns:a16="http://schemas.microsoft.com/office/drawing/2014/main" id="{808C8AE3-8FC8-4529-990A-20DD9E246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1216" y="3159819"/>
            <a:ext cx="653068" cy="653068"/>
          </a:xfrm>
          <a:prstGeom prst="rect">
            <a:avLst/>
          </a:prstGeom>
        </p:spPr>
      </p:pic>
      <p:pic>
        <p:nvPicPr>
          <p:cNvPr id="31" name="그래픽 30" descr="연필">
            <a:extLst>
              <a:ext uri="{FF2B5EF4-FFF2-40B4-BE49-F238E27FC236}">
                <a16:creationId xmlns:a16="http://schemas.microsoft.com/office/drawing/2014/main" id="{ACD0AD65-023B-412C-B6B5-DF902DC009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9543" y="3159819"/>
            <a:ext cx="653068" cy="653068"/>
          </a:xfrm>
          <a:prstGeom prst="rect">
            <a:avLst/>
          </a:prstGeom>
        </p:spPr>
      </p:pic>
      <p:pic>
        <p:nvPicPr>
          <p:cNvPr id="32" name="그래픽 31" descr="대상">
            <a:extLst>
              <a:ext uri="{FF2B5EF4-FFF2-40B4-BE49-F238E27FC236}">
                <a16:creationId xmlns:a16="http://schemas.microsoft.com/office/drawing/2014/main" id="{C9CF713A-02DC-488D-913B-1858A7B52A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41216" y="4235849"/>
            <a:ext cx="653068" cy="65306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4230C1A-03F3-47E5-A42D-DB64246022BC}"/>
              </a:ext>
            </a:extLst>
          </p:cNvPr>
          <p:cNvSpPr txBox="1"/>
          <p:nvPr/>
        </p:nvSpPr>
        <p:spPr>
          <a:xfrm>
            <a:off x="3771156" y="30374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데이터</a:t>
            </a:r>
          </a:p>
        </p:txBody>
      </p:sp>
      <p:pic>
        <p:nvPicPr>
          <p:cNvPr id="34" name="그래픽 33" descr="줄 화살표: 일자형">
            <a:extLst>
              <a:ext uri="{FF2B5EF4-FFF2-40B4-BE49-F238E27FC236}">
                <a16:creationId xmlns:a16="http://schemas.microsoft.com/office/drawing/2014/main" id="{D7C4CB1D-8231-417B-BB92-6C39CB9D2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1567052" y="3159819"/>
            <a:ext cx="653068" cy="653068"/>
          </a:xfrm>
          <a:prstGeom prst="rect">
            <a:avLst/>
          </a:prstGeom>
        </p:spPr>
      </p:pic>
      <p:pic>
        <p:nvPicPr>
          <p:cNvPr id="35" name="그래픽 34" descr="줄 화살표: 일자형">
            <a:extLst>
              <a:ext uri="{FF2B5EF4-FFF2-40B4-BE49-F238E27FC236}">
                <a16:creationId xmlns:a16="http://schemas.microsoft.com/office/drawing/2014/main" id="{71914256-0036-4743-BD36-5FA2CA3C20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4315379" y="3159819"/>
            <a:ext cx="653068" cy="65306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B6E55A4-F7A1-4389-BD53-EDEC0627106E}"/>
              </a:ext>
            </a:extLst>
          </p:cNvPr>
          <p:cNvSpPr txBox="1"/>
          <p:nvPr/>
        </p:nvSpPr>
        <p:spPr>
          <a:xfrm>
            <a:off x="94561" y="381288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문제 연구</a:t>
            </a:r>
          </a:p>
        </p:txBody>
      </p:sp>
      <p:pic>
        <p:nvPicPr>
          <p:cNvPr id="37" name="그래픽 36" descr="줄 화살표: 일자형">
            <a:extLst>
              <a:ext uri="{FF2B5EF4-FFF2-40B4-BE49-F238E27FC236}">
                <a16:creationId xmlns:a16="http://schemas.microsoft.com/office/drawing/2014/main" id="{4B5E852F-130E-4555-AD59-F870F01972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927189">
            <a:off x="4315380" y="3860506"/>
            <a:ext cx="653068" cy="653068"/>
          </a:xfrm>
          <a:prstGeom prst="rect">
            <a:avLst/>
          </a:prstGeom>
        </p:spPr>
      </p:pic>
      <p:pic>
        <p:nvPicPr>
          <p:cNvPr id="38" name="그래픽 37" descr="줄 화살표: 일자형">
            <a:extLst>
              <a:ext uri="{FF2B5EF4-FFF2-40B4-BE49-F238E27FC236}">
                <a16:creationId xmlns:a16="http://schemas.microsoft.com/office/drawing/2014/main" id="{014F91C3-F55C-44AB-BA2A-738DDD5319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575510">
            <a:off x="1665378" y="3927680"/>
            <a:ext cx="653068" cy="65306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33C3B00-6193-40D5-A806-B119A6CDE8C5}"/>
              </a:ext>
            </a:extLst>
          </p:cNvPr>
          <p:cNvSpPr txBox="1"/>
          <p:nvPr/>
        </p:nvSpPr>
        <p:spPr>
          <a:xfrm>
            <a:off x="2271490" y="3880404"/>
            <a:ext cx="1832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머신러닝 알고리즘 훈련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AD73AB-8F79-49B0-B41F-014A75A7408D}"/>
              </a:ext>
            </a:extLst>
          </p:cNvPr>
          <p:cNvSpPr txBox="1"/>
          <p:nvPr/>
        </p:nvSpPr>
        <p:spPr>
          <a:xfrm>
            <a:off x="5508784" y="381288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솔루션 평가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49FB02-C1F6-45A5-AD36-96A1A197A92C}"/>
              </a:ext>
            </a:extLst>
          </p:cNvPr>
          <p:cNvSpPr txBox="1"/>
          <p:nvPr/>
        </p:nvSpPr>
        <p:spPr>
          <a:xfrm>
            <a:off x="2842888" y="488270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오차 분석</a:t>
            </a:r>
          </a:p>
        </p:txBody>
      </p:sp>
      <p:pic>
        <p:nvPicPr>
          <p:cNvPr id="42" name="그래픽 41" descr="왼쪽으로 굽은 화살표">
            <a:extLst>
              <a:ext uri="{FF2B5EF4-FFF2-40B4-BE49-F238E27FC236}">
                <a16:creationId xmlns:a16="http://schemas.microsoft.com/office/drawing/2014/main" id="{5A09EE12-5C56-4FA2-80C9-F02173DF17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50060" y="2505480"/>
            <a:ext cx="653068" cy="653068"/>
          </a:xfrm>
          <a:prstGeom prst="rect">
            <a:avLst/>
          </a:prstGeom>
        </p:spPr>
      </p:pic>
      <p:pic>
        <p:nvPicPr>
          <p:cNvPr id="43" name="그래픽 42" descr="줄 화살표: 일자형">
            <a:extLst>
              <a:ext uri="{FF2B5EF4-FFF2-40B4-BE49-F238E27FC236}">
                <a16:creationId xmlns:a16="http://schemas.microsoft.com/office/drawing/2014/main" id="{A54FDA6F-B101-487B-9179-7E1D98B2D0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5689543" y="2433449"/>
            <a:ext cx="653068" cy="65306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634F011-200F-4B4A-8A1E-F0895D7ECA51}"/>
              </a:ext>
            </a:extLst>
          </p:cNvPr>
          <p:cNvSpPr txBox="1"/>
          <p:nvPr/>
        </p:nvSpPr>
        <p:spPr>
          <a:xfrm>
            <a:off x="5785270" y="21130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론칭</a:t>
            </a:r>
          </a:p>
        </p:txBody>
      </p:sp>
      <p:pic>
        <p:nvPicPr>
          <p:cNvPr id="45" name="그래픽 44" descr="채우기 없는 웃는 얼굴">
            <a:extLst>
              <a:ext uri="{FF2B5EF4-FFF2-40B4-BE49-F238E27FC236}">
                <a16:creationId xmlns:a16="http://schemas.microsoft.com/office/drawing/2014/main" id="{8270064B-1517-44D9-B710-17B86172F6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40305" y="2612412"/>
            <a:ext cx="383064" cy="383064"/>
          </a:xfrm>
          <a:prstGeom prst="rect">
            <a:avLst/>
          </a:prstGeom>
        </p:spPr>
      </p:pic>
      <p:pic>
        <p:nvPicPr>
          <p:cNvPr id="46" name="그래픽 45" descr="채우기 없는 슬픈 얼굴">
            <a:extLst>
              <a:ext uri="{FF2B5EF4-FFF2-40B4-BE49-F238E27FC236}">
                <a16:creationId xmlns:a16="http://schemas.microsoft.com/office/drawing/2014/main" id="{25D1E0AC-273D-4AFF-A49E-1DAB1A4FA36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641913" y="4236238"/>
            <a:ext cx="408749" cy="408749"/>
          </a:xfrm>
          <a:prstGeom prst="rect">
            <a:avLst/>
          </a:prstGeom>
        </p:spPr>
      </p:pic>
      <p:pic>
        <p:nvPicPr>
          <p:cNvPr id="47" name="그래픽 46" descr="줄 화살표: 일자형">
            <a:extLst>
              <a:ext uri="{FF2B5EF4-FFF2-40B4-BE49-F238E27FC236}">
                <a16:creationId xmlns:a16="http://schemas.microsoft.com/office/drawing/2014/main" id="{83D393BB-8ABF-4949-991A-DA900D2B19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5689543" y="1386641"/>
            <a:ext cx="653068" cy="6530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9565A9-1475-49BB-BE26-BC3D2E356FAC}"/>
              </a:ext>
            </a:extLst>
          </p:cNvPr>
          <p:cNvSpPr txBox="1"/>
          <p:nvPr/>
        </p:nvSpPr>
        <p:spPr>
          <a:xfrm>
            <a:off x="5037867" y="888291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실행 및 학습</a:t>
            </a:r>
          </a:p>
        </p:txBody>
      </p:sp>
      <p:pic>
        <p:nvPicPr>
          <p:cNvPr id="12" name="그래픽 11" descr="갈매기형 화살표">
            <a:extLst>
              <a:ext uri="{FF2B5EF4-FFF2-40B4-BE49-F238E27FC236}">
                <a16:creationId xmlns:a16="http://schemas.microsoft.com/office/drawing/2014/main" id="{5B16B51A-D180-4B7B-9932-62DD0DC6761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0800000">
            <a:off x="6888489" y="911631"/>
            <a:ext cx="369331" cy="369331"/>
          </a:xfrm>
          <a:prstGeom prst="rect">
            <a:avLst/>
          </a:prstGeom>
        </p:spPr>
      </p:pic>
      <p:pic>
        <p:nvPicPr>
          <p:cNvPr id="49" name="그래픽 48" descr="통계">
            <a:extLst>
              <a:ext uri="{FF2B5EF4-FFF2-40B4-BE49-F238E27FC236}">
                <a16:creationId xmlns:a16="http://schemas.microsoft.com/office/drawing/2014/main" id="{92EF7A9F-A272-4C26-AA97-31E998204D1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57411" y="849566"/>
            <a:ext cx="519249" cy="519249"/>
          </a:xfrm>
          <a:prstGeom prst="rect">
            <a:avLst/>
          </a:prstGeom>
        </p:spPr>
      </p:pic>
      <p:pic>
        <p:nvPicPr>
          <p:cNvPr id="50" name="그래픽 49" descr="통계">
            <a:extLst>
              <a:ext uri="{FF2B5EF4-FFF2-40B4-BE49-F238E27FC236}">
                <a16:creationId xmlns:a16="http://schemas.microsoft.com/office/drawing/2014/main" id="{70E9DB41-A99B-4511-BDEA-2BF5E68C962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71395" y="849566"/>
            <a:ext cx="519249" cy="519249"/>
          </a:xfrm>
          <a:prstGeom prst="rect">
            <a:avLst/>
          </a:prstGeom>
        </p:spPr>
      </p:pic>
      <p:pic>
        <p:nvPicPr>
          <p:cNvPr id="51" name="그래픽 50" descr="통계">
            <a:extLst>
              <a:ext uri="{FF2B5EF4-FFF2-40B4-BE49-F238E27FC236}">
                <a16:creationId xmlns:a16="http://schemas.microsoft.com/office/drawing/2014/main" id="{F7C6A1C4-4690-4C9C-8F97-B4F447935C2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240496" y="849566"/>
            <a:ext cx="519249" cy="519249"/>
          </a:xfrm>
          <a:prstGeom prst="rect">
            <a:avLst/>
          </a:prstGeom>
        </p:spPr>
      </p:pic>
      <p:pic>
        <p:nvPicPr>
          <p:cNvPr id="52" name="그래픽 51" descr="통계">
            <a:extLst>
              <a:ext uri="{FF2B5EF4-FFF2-40B4-BE49-F238E27FC236}">
                <a16:creationId xmlns:a16="http://schemas.microsoft.com/office/drawing/2014/main" id="{BBC030E4-4A79-4504-8BB9-69DD91DCC60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76594" y="1183880"/>
            <a:ext cx="519249" cy="51924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C081EB9-1B91-4EEE-8ECA-DD72428F96FE}"/>
              </a:ext>
            </a:extLst>
          </p:cNvPr>
          <p:cNvSpPr txBox="1"/>
          <p:nvPr/>
        </p:nvSpPr>
        <p:spPr>
          <a:xfrm>
            <a:off x="3785425" y="124963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</a:t>
            </a:r>
            <a:r>
              <a:rPr lang="ko-KR" altLang="en-US"/>
              <a:t>미니배치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34625F-19F4-4557-8823-5330E702C6C4}"/>
              </a:ext>
            </a:extLst>
          </p:cNvPr>
          <p:cNvSpPr txBox="1"/>
          <p:nvPr/>
        </p:nvSpPr>
        <p:spPr>
          <a:xfrm>
            <a:off x="7180737" y="128096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새로운 데이터</a:t>
            </a:r>
          </a:p>
        </p:txBody>
      </p:sp>
      <p:pic>
        <p:nvPicPr>
          <p:cNvPr id="56" name="그래픽 55" descr="프레젠테이션 막대형 차트">
            <a:extLst>
              <a:ext uri="{FF2B5EF4-FFF2-40B4-BE49-F238E27FC236}">
                <a16:creationId xmlns:a16="http://schemas.microsoft.com/office/drawing/2014/main" id="{D1529D24-6F4F-46DE-811E-1D796418B72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632797" y="2257406"/>
            <a:ext cx="914400" cy="914400"/>
          </a:xfrm>
          <a:prstGeom prst="rect">
            <a:avLst/>
          </a:prstGeom>
        </p:spPr>
      </p:pic>
      <p:sp>
        <p:nvSpPr>
          <p:cNvPr id="59" name="사각형: 잘린 한쪽 모서리 58">
            <a:extLst>
              <a:ext uri="{FF2B5EF4-FFF2-40B4-BE49-F238E27FC236}">
                <a16:creationId xmlns:a16="http://schemas.microsoft.com/office/drawing/2014/main" id="{15298AA8-89C6-4A19-81E2-6DB40EF72653}"/>
              </a:ext>
            </a:extLst>
          </p:cNvPr>
          <p:cNvSpPr/>
          <p:nvPr/>
        </p:nvSpPr>
        <p:spPr>
          <a:xfrm rot="5400000">
            <a:off x="7553917" y="776867"/>
            <a:ext cx="3733540" cy="5542625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래픽 57" descr="프레젠테이션 막대형 차트">
            <a:extLst>
              <a:ext uri="{FF2B5EF4-FFF2-40B4-BE49-F238E27FC236}">
                <a16:creationId xmlns:a16="http://schemas.microsoft.com/office/drawing/2014/main" id="{7F6819F4-ADF6-46E6-9873-02203C63E89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866337" y="2263077"/>
            <a:ext cx="569514" cy="56951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885E51ED-3FDC-46BF-A7B2-06050FE23270}"/>
              </a:ext>
            </a:extLst>
          </p:cNvPr>
          <p:cNvSpPr txBox="1"/>
          <p:nvPr/>
        </p:nvSpPr>
        <p:spPr>
          <a:xfrm>
            <a:off x="6814369" y="189608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외부 메모리 학습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93C547-9A56-44A3-9BC8-6003CE591A0B}"/>
              </a:ext>
            </a:extLst>
          </p:cNvPr>
          <p:cNvSpPr txBox="1"/>
          <p:nvPr/>
        </p:nvSpPr>
        <p:spPr>
          <a:xfrm>
            <a:off x="7346189" y="2368674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가 아주 큰 데이터라면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62" name="직각 삼각형 61">
            <a:extLst>
              <a:ext uri="{FF2B5EF4-FFF2-40B4-BE49-F238E27FC236}">
                <a16:creationId xmlns:a16="http://schemas.microsoft.com/office/drawing/2014/main" id="{9BE15889-D485-4968-AA47-1542C0BC2146}"/>
              </a:ext>
            </a:extLst>
          </p:cNvPr>
          <p:cNvSpPr/>
          <p:nvPr/>
        </p:nvSpPr>
        <p:spPr>
          <a:xfrm rot="5400000">
            <a:off x="11556175" y="4785063"/>
            <a:ext cx="626948" cy="644703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래픽 62" descr="프레젠테이션 막대형 차트">
            <a:extLst>
              <a:ext uri="{FF2B5EF4-FFF2-40B4-BE49-F238E27FC236}">
                <a16:creationId xmlns:a16="http://schemas.microsoft.com/office/drawing/2014/main" id="{FAD909D0-05D4-4B96-9A9B-9FD3C94531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88470" y="3403550"/>
            <a:ext cx="984455" cy="984455"/>
          </a:xfrm>
          <a:prstGeom prst="rect">
            <a:avLst/>
          </a:prstGeom>
        </p:spPr>
      </p:pic>
      <p:sp>
        <p:nvSpPr>
          <p:cNvPr id="64" name="왼쪽 중괄호 63">
            <a:extLst>
              <a:ext uri="{FF2B5EF4-FFF2-40B4-BE49-F238E27FC236}">
                <a16:creationId xmlns:a16="http://schemas.microsoft.com/office/drawing/2014/main" id="{E085808E-EDF5-45CA-A926-F8FECD44D52F}"/>
              </a:ext>
            </a:extLst>
          </p:cNvPr>
          <p:cNvSpPr/>
          <p:nvPr/>
        </p:nvSpPr>
        <p:spPr>
          <a:xfrm>
            <a:off x="7737074" y="2808362"/>
            <a:ext cx="265353" cy="220280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래픽 65" descr="가로 막대형 차트">
            <a:extLst>
              <a:ext uri="{FF2B5EF4-FFF2-40B4-BE49-F238E27FC236}">
                <a16:creationId xmlns:a16="http://schemas.microsoft.com/office/drawing/2014/main" id="{16358FCA-8D36-4869-97A3-5C05DDFEE6E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24765" y="2683501"/>
            <a:ext cx="514927" cy="514927"/>
          </a:xfrm>
          <a:prstGeom prst="rect">
            <a:avLst/>
          </a:prstGeom>
        </p:spPr>
      </p:pic>
      <p:pic>
        <p:nvPicPr>
          <p:cNvPr id="68" name="그래픽 67" descr="막대 그래프 하향 추세">
            <a:extLst>
              <a:ext uri="{FF2B5EF4-FFF2-40B4-BE49-F238E27FC236}">
                <a16:creationId xmlns:a16="http://schemas.microsoft.com/office/drawing/2014/main" id="{9619A9C4-91CC-466F-A7B2-BDB2BC6752C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035338" y="3143845"/>
            <a:ext cx="483157" cy="483157"/>
          </a:xfrm>
          <a:prstGeom prst="rect">
            <a:avLst/>
          </a:prstGeom>
        </p:spPr>
      </p:pic>
      <p:pic>
        <p:nvPicPr>
          <p:cNvPr id="70" name="그래픽 69" descr="막대 그래프 상향 추세">
            <a:extLst>
              <a:ext uri="{FF2B5EF4-FFF2-40B4-BE49-F238E27FC236}">
                <a16:creationId xmlns:a16="http://schemas.microsoft.com/office/drawing/2014/main" id="{34030084-2EC3-4CDB-A0BF-1A7179616CD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62366" y="3590713"/>
            <a:ext cx="429099" cy="42909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0BC338E2-D060-4A61-910F-56C73AD33907}"/>
              </a:ext>
            </a:extLst>
          </p:cNvPr>
          <p:cNvSpPr txBox="1"/>
          <p:nvPr/>
        </p:nvSpPr>
        <p:spPr>
          <a:xfrm>
            <a:off x="8171847" y="3847993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.</a:t>
            </a:r>
          </a:p>
          <a:p>
            <a:r>
              <a:rPr lang="en-US" altLang="ko-KR"/>
              <a:t>.</a:t>
            </a:r>
          </a:p>
          <a:p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72" name="그래픽 71" descr="가로 막대형 차트">
            <a:extLst>
              <a:ext uri="{FF2B5EF4-FFF2-40B4-BE49-F238E27FC236}">
                <a16:creationId xmlns:a16="http://schemas.microsoft.com/office/drawing/2014/main" id="{C2A27558-D86C-467E-970F-D314818626B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24765" y="4700542"/>
            <a:ext cx="514927" cy="514927"/>
          </a:xfrm>
          <a:prstGeom prst="rect">
            <a:avLst/>
          </a:prstGeom>
        </p:spPr>
      </p:pic>
      <p:pic>
        <p:nvPicPr>
          <p:cNvPr id="73" name="그래픽 72" descr="줄 화살표: 일자형">
            <a:extLst>
              <a:ext uri="{FF2B5EF4-FFF2-40B4-BE49-F238E27FC236}">
                <a16:creationId xmlns:a16="http://schemas.microsoft.com/office/drawing/2014/main" id="{4BE6BE13-ED0B-42E0-9B7E-DC00C7A110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8663603" y="3579165"/>
            <a:ext cx="653068" cy="653068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484E677E-A524-4067-BE6E-3B62EB702FC4}"/>
              </a:ext>
            </a:extLst>
          </p:cNvPr>
          <p:cNvSpPr txBox="1"/>
          <p:nvPr/>
        </p:nvSpPr>
        <p:spPr>
          <a:xfrm>
            <a:off x="9371637" y="3558328"/>
            <a:ext cx="2672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/>
              <a:t>데이터 일부에 대하여</a:t>
            </a:r>
            <a:endParaRPr lang="en-US" altLang="ko-KR" sz="2000"/>
          </a:p>
          <a:p>
            <a:pPr algn="ctr"/>
            <a:r>
              <a:rPr lang="ko-KR" altLang="en-US" sz="2000"/>
              <a:t>온라인 머신러닝 훈련</a:t>
            </a:r>
          </a:p>
        </p:txBody>
      </p:sp>
    </p:spTree>
    <p:extLst>
      <p:ext uri="{BB962C8B-B14F-4D97-AF65-F5344CB8AC3E}">
        <p14:creationId xmlns:p14="http://schemas.microsoft.com/office/powerpoint/2010/main" val="3540756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6E9F4B-D801-4E16-9EBD-22B8BC0E7BDB}"/>
              </a:ext>
            </a:extLst>
          </p:cNvPr>
          <p:cNvSpPr/>
          <p:nvPr/>
        </p:nvSpPr>
        <p:spPr>
          <a:xfrm>
            <a:off x="1" y="0"/>
            <a:ext cx="4296792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머신 러닝 시스템의 분류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87F0F6-714C-43E6-ABEC-FAD971C8BEBA}"/>
              </a:ext>
            </a:extLst>
          </p:cNvPr>
          <p:cNvSpPr/>
          <p:nvPr/>
        </p:nvSpPr>
        <p:spPr>
          <a:xfrm>
            <a:off x="2831976" y="3366860"/>
            <a:ext cx="3142695" cy="13494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accent4"/>
                </a:solidFill>
              </a:rPr>
              <a:t>사례 기반 학습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4D3D636-89DF-476B-9E86-BDF141352972}"/>
              </a:ext>
            </a:extLst>
          </p:cNvPr>
          <p:cNvSpPr/>
          <p:nvPr/>
        </p:nvSpPr>
        <p:spPr>
          <a:xfrm>
            <a:off x="6261718" y="3366860"/>
            <a:ext cx="3142695" cy="13494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accent4"/>
                </a:solidFill>
              </a:rPr>
              <a:t>모델 기반 학습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CCB766-954B-41E7-B1FB-FFB8877F4B7C}"/>
              </a:ext>
            </a:extLst>
          </p:cNvPr>
          <p:cNvSpPr txBox="1"/>
          <p:nvPr/>
        </p:nvSpPr>
        <p:spPr>
          <a:xfrm>
            <a:off x="2831976" y="2524043"/>
            <a:ext cx="4842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기준 </a:t>
            </a:r>
            <a:r>
              <a:rPr lang="en-US" altLang="ko-KR" sz="2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2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어떻게 일반화되는가</a:t>
            </a:r>
            <a:r>
              <a:rPr lang="en-US" altLang="ko-KR" sz="2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sz="28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532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6E9F4B-D801-4E16-9EBD-22B8BC0E7BDB}"/>
              </a:ext>
            </a:extLst>
          </p:cNvPr>
          <p:cNvSpPr/>
          <p:nvPr/>
        </p:nvSpPr>
        <p:spPr>
          <a:xfrm>
            <a:off x="1" y="0"/>
            <a:ext cx="4296792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머신 러닝 시스템의 분류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87F0F6-714C-43E6-ABEC-FAD971C8BEBA}"/>
              </a:ext>
            </a:extLst>
          </p:cNvPr>
          <p:cNvSpPr/>
          <p:nvPr/>
        </p:nvSpPr>
        <p:spPr>
          <a:xfrm>
            <a:off x="166270" y="759600"/>
            <a:ext cx="3142695" cy="13494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accent4"/>
                </a:solidFill>
              </a:rPr>
              <a:t>사례 기반 학습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2DA24A1-1352-469C-9458-EE7ECBD00DE7}"/>
              </a:ext>
            </a:extLst>
          </p:cNvPr>
          <p:cNvGrpSpPr/>
          <p:nvPr/>
        </p:nvGrpSpPr>
        <p:grpSpPr>
          <a:xfrm>
            <a:off x="166270" y="3605871"/>
            <a:ext cx="5768086" cy="1357160"/>
            <a:chOff x="1475067" y="2743200"/>
            <a:chExt cx="5768086" cy="1357160"/>
          </a:xfrm>
        </p:grpSpPr>
        <p:pic>
          <p:nvPicPr>
            <p:cNvPr id="6" name="그래픽 5" descr="기어 헤드">
              <a:extLst>
                <a:ext uri="{FF2B5EF4-FFF2-40B4-BE49-F238E27FC236}">
                  <a16:creationId xmlns:a16="http://schemas.microsoft.com/office/drawing/2014/main" id="{D181C383-BE93-4CF3-8D54-589FB1396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80310" y="2779914"/>
              <a:ext cx="914400" cy="914400"/>
            </a:xfrm>
            <a:prstGeom prst="rect">
              <a:avLst/>
            </a:prstGeom>
          </p:spPr>
        </p:pic>
        <p:pic>
          <p:nvPicPr>
            <p:cNvPr id="19" name="그래픽 18" descr="통계">
              <a:extLst>
                <a:ext uri="{FF2B5EF4-FFF2-40B4-BE49-F238E27FC236}">
                  <a16:creationId xmlns:a16="http://schemas.microsoft.com/office/drawing/2014/main" id="{2BA60E6E-8EC4-4D9B-B929-A02204ED3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39593" y="2743200"/>
              <a:ext cx="914400" cy="914400"/>
            </a:xfrm>
            <a:prstGeom prst="rect">
              <a:avLst/>
            </a:prstGeom>
          </p:spPr>
        </p:pic>
        <p:pic>
          <p:nvPicPr>
            <p:cNvPr id="20" name="그래픽 19" descr="줄 화살표: 일자형">
              <a:extLst>
                <a:ext uri="{FF2B5EF4-FFF2-40B4-BE49-F238E27FC236}">
                  <a16:creationId xmlns:a16="http://schemas.microsoft.com/office/drawing/2014/main" id="{75ABF4CD-3141-4E60-B9BA-74334B768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2759951" y="2743200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3BF1A4C-9515-415D-8978-AF990EAC5AD1}"/>
                </a:ext>
              </a:extLst>
            </p:cNvPr>
            <p:cNvSpPr txBox="1"/>
            <p:nvPr/>
          </p:nvSpPr>
          <p:spPr>
            <a:xfrm>
              <a:off x="1475067" y="3731028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학습</a:t>
              </a:r>
              <a:r>
                <a:rPr lang="en-US" altLang="ko-KR"/>
                <a:t>(</a:t>
              </a:r>
              <a:r>
                <a:rPr lang="ko-KR" altLang="en-US"/>
                <a:t>기억</a:t>
              </a:r>
              <a:r>
                <a:rPr lang="en-US" altLang="ko-KR"/>
                <a:t>)</a:t>
              </a:r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177F62D-9C2E-4FD4-BA84-2F6805C64534}"/>
                </a:ext>
              </a:extLst>
            </p:cNvPr>
            <p:cNvSpPr txBox="1"/>
            <p:nvPr/>
          </p:nvSpPr>
          <p:spPr>
            <a:xfrm>
              <a:off x="3586502" y="3694314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유사도 측정</a:t>
              </a:r>
            </a:p>
          </p:txBody>
        </p:sp>
        <p:pic>
          <p:nvPicPr>
            <p:cNvPr id="29" name="그래픽 28" descr="줄 화살표: 일자형">
              <a:extLst>
                <a:ext uri="{FF2B5EF4-FFF2-40B4-BE49-F238E27FC236}">
                  <a16:creationId xmlns:a16="http://schemas.microsoft.com/office/drawing/2014/main" id="{69664EF7-AB10-42C6-B670-C28DC2795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4919235" y="2779914"/>
              <a:ext cx="914400" cy="9144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B79B3D-F55D-48DD-97DE-8BB47FF6D425}"/>
                </a:ext>
              </a:extLst>
            </p:cNvPr>
            <p:cNvSpPr txBox="1"/>
            <p:nvPr/>
          </p:nvSpPr>
          <p:spPr>
            <a:xfrm>
              <a:off x="5981269" y="2980118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/>
                <a:t>일반화</a:t>
              </a:r>
            </a:p>
          </p:txBody>
        </p:sp>
      </p:grp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86803991-A7F5-4203-947B-2452EDBD23F9}"/>
              </a:ext>
            </a:extLst>
          </p:cNvPr>
          <p:cNvCxnSpPr>
            <a:cxnSpLocks/>
          </p:cNvCxnSpPr>
          <p:nvPr/>
        </p:nvCxnSpPr>
        <p:spPr>
          <a:xfrm>
            <a:off x="6081202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14AFEE46-6FF3-44E3-8A1A-3CFBC4FAA405}"/>
              </a:ext>
            </a:extLst>
          </p:cNvPr>
          <p:cNvGrpSpPr/>
          <p:nvPr/>
        </p:nvGrpSpPr>
        <p:grpSpPr>
          <a:xfrm>
            <a:off x="6110799" y="1480716"/>
            <a:ext cx="5752731" cy="4323737"/>
            <a:chOff x="6096000" y="472678"/>
            <a:chExt cx="5752731" cy="4323737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86B9CB38-90C0-4A3E-95FA-AF3292932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9174" y="1525148"/>
              <a:ext cx="0" cy="2901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DCB9EE0-3D68-4633-90F6-DB691C2443B2}"/>
                </a:ext>
              </a:extLst>
            </p:cNvPr>
            <p:cNvCxnSpPr>
              <a:cxnSpLocks/>
            </p:cNvCxnSpPr>
            <p:nvPr/>
          </p:nvCxnSpPr>
          <p:spPr>
            <a:xfrm>
              <a:off x="6809174" y="4419274"/>
              <a:ext cx="50395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9DB1036-628E-4574-8409-A50D6FD2FDC5}"/>
                </a:ext>
              </a:extLst>
            </p:cNvPr>
            <p:cNvSpPr txBox="1"/>
            <p:nvPr/>
          </p:nvSpPr>
          <p:spPr>
            <a:xfrm>
              <a:off x="6096000" y="1629202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특성</a:t>
              </a:r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08A6E3B-2AAD-4831-9424-023A696E5C39}"/>
                </a:ext>
              </a:extLst>
            </p:cNvPr>
            <p:cNvSpPr txBox="1"/>
            <p:nvPr/>
          </p:nvSpPr>
          <p:spPr>
            <a:xfrm>
              <a:off x="11011088" y="442708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특성</a:t>
              </a:r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9F29095E-1560-4C38-8931-D506DEB25996}"/>
                </a:ext>
              </a:extLst>
            </p:cNvPr>
            <p:cNvSpPr/>
            <p:nvPr/>
          </p:nvSpPr>
          <p:spPr>
            <a:xfrm>
              <a:off x="9828612" y="3361874"/>
              <a:ext cx="180139" cy="1801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48">
              <a:extLst>
                <a:ext uri="{FF2B5EF4-FFF2-40B4-BE49-F238E27FC236}">
                  <a16:creationId xmlns:a16="http://schemas.microsoft.com/office/drawing/2014/main" id="{07B8F607-C768-4B83-972A-D8DC0750800D}"/>
                </a:ext>
              </a:extLst>
            </p:cNvPr>
            <p:cNvSpPr/>
            <p:nvPr/>
          </p:nvSpPr>
          <p:spPr>
            <a:xfrm>
              <a:off x="7359547" y="1916406"/>
              <a:ext cx="225559" cy="19444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이등변 삼각형 153">
              <a:extLst>
                <a:ext uri="{FF2B5EF4-FFF2-40B4-BE49-F238E27FC236}">
                  <a16:creationId xmlns:a16="http://schemas.microsoft.com/office/drawing/2014/main" id="{C0027FB0-B82E-4D8D-88FD-78EA20689D81}"/>
                </a:ext>
              </a:extLst>
            </p:cNvPr>
            <p:cNvSpPr/>
            <p:nvPr/>
          </p:nvSpPr>
          <p:spPr>
            <a:xfrm>
              <a:off x="8153128" y="1619421"/>
              <a:ext cx="225559" cy="19444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이등변 삼각형 154">
              <a:extLst>
                <a:ext uri="{FF2B5EF4-FFF2-40B4-BE49-F238E27FC236}">
                  <a16:creationId xmlns:a16="http://schemas.microsoft.com/office/drawing/2014/main" id="{8EF2B00E-56B4-4735-9B24-9D10F81A6518}"/>
                </a:ext>
              </a:extLst>
            </p:cNvPr>
            <p:cNvSpPr/>
            <p:nvPr/>
          </p:nvSpPr>
          <p:spPr>
            <a:xfrm>
              <a:off x="8335631" y="2446239"/>
              <a:ext cx="225559" cy="19444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E5E780EB-4AF8-46B7-A758-370630D0ECB3}"/>
                </a:ext>
              </a:extLst>
            </p:cNvPr>
            <p:cNvSpPr/>
            <p:nvPr/>
          </p:nvSpPr>
          <p:spPr>
            <a:xfrm>
              <a:off x="7310154" y="2792232"/>
              <a:ext cx="225559" cy="19444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이등변 삼각형 156">
              <a:extLst>
                <a:ext uri="{FF2B5EF4-FFF2-40B4-BE49-F238E27FC236}">
                  <a16:creationId xmlns:a16="http://schemas.microsoft.com/office/drawing/2014/main" id="{1E8ABBAA-8A8D-43AF-BB22-314973956FC3}"/>
                </a:ext>
              </a:extLst>
            </p:cNvPr>
            <p:cNvSpPr/>
            <p:nvPr/>
          </p:nvSpPr>
          <p:spPr>
            <a:xfrm>
              <a:off x="8485069" y="3283059"/>
              <a:ext cx="225559" cy="19444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이등변 삼각형 157">
              <a:extLst>
                <a:ext uri="{FF2B5EF4-FFF2-40B4-BE49-F238E27FC236}">
                  <a16:creationId xmlns:a16="http://schemas.microsoft.com/office/drawing/2014/main" id="{E4E805E7-780B-44A3-94EC-ACC0D02C97E3}"/>
                </a:ext>
              </a:extLst>
            </p:cNvPr>
            <p:cNvSpPr/>
            <p:nvPr/>
          </p:nvSpPr>
          <p:spPr>
            <a:xfrm>
              <a:off x="7373524" y="3664404"/>
              <a:ext cx="225559" cy="19444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이등변 삼각형 158">
              <a:extLst>
                <a:ext uri="{FF2B5EF4-FFF2-40B4-BE49-F238E27FC236}">
                  <a16:creationId xmlns:a16="http://schemas.microsoft.com/office/drawing/2014/main" id="{F497DD6D-04D3-4388-8C68-772ED0EC5425}"/>
                </a:ext>
              </a:extLst>
            </p:cNvPr>
            <p:cNvSpPr/>
            <p:nvPr/>
          </p:nvSpPr>
          <p:spPr>
            <a:xfrm>
              <a:off x="9077930" y="3736146"/>
              <a:ext cx="225559" cy="19444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이등변 삼각형 159">
              <a:extLst>
                <a:ext uri="{FF2B5EF4-FFF2-40B4-BE49-F238E27FC236}">
                  <a16:creationId xmlns:a16="http://schemas.microsoft.com/office/drawing/2014/main" id="{6E57AA29-D0C8-4866-9B15-10DDC541248D}"/>
                </a:ext>
              </a:extLst>
            </p:cNvPr>
            <p:cNvSpPr/>
            <p:nvPr/>
          </p:nvSpPr>
          <p:spPr>
            <a:xfrm>
              <a:off x="7927569" y="2304235"/>
              <a:ext cx="225559" cy="19444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이등변 삼각형 160">
              <a:extLst>
                <a:ext uri="{FF2B5EF4-FFF2-40B4-BE49-F238E27FC236}">
                  <a16:creationId xmlns:a16="http://schemas.microsoft.com/office/drawing/2014/main" id="{20FDAA17-D47A-4440-AA63-0DF6CFAB432C}"/>
                </a:ext>
              </a:extLst>
            </p:cNvPr>
            <p:cNvSpPr/>
            <p:nvPr/>
          </p:nvSpPr>
          <p:spPr>
            <a:xfrm>
              <a:off x="8990614" y="1830521"/>
              <a:ext cx="225559" cy="19444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이등변 삼각형 161">
              <a:extLst>
                <a:ext uri="{FF2B5EF4-FFF2-40B4-BE49-F238E27FC236}">
                  <a16:creationId xmlns:a16="http://schemas.microsoft.com/office/drawing/2014/main" id="{F095D2A9-A206-4EF6-B38B-EBEBA2A16913}"/>
                </a:ext>
              </a:extLst>
            </p:cNvPr>
            <p:cNvSpPr/>
            <p:nvPr/>
          </p:nvSpPr>
          <p:spPr>
            <a:xfrm>
              <a:off x="9918372" y="2640686"/>
              <a:ext cx="225559" cy="19444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이등변 삼각형 162">
              <a:extLst>
                <a:ext uri="{FF2B5EF4-FFF2-40B4-BE49-F238E27FC236}">
                  <a16:creationId xmlns:a16="http://schemas.microsoft.com/office/drawing/2014/main" id="{2465B228-6E08-4EBF-AE3C-6B5E26F7E762}"/>
                </a:ext>
              </a:extLst>
            </p:cNvPr>
            <p:cNvSpPr/>
            <p:nvPr/>
          </p:nvSpPr>
          <p:spPr>
            <a:xfrm>
              <a:off x="8069379" y="3052016"/>
              <a:ext cx="225559" cy="19444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BCBF5658-1222-4E65-A5C7-D177F6E675B4}"/>
                </a:ext>
              </a:extLst>
            </p:cNvPr>
            <p:cNvSpPr/>
            <p:nvPr/>
          </p:nvSpPr>
          <p:spPr>
            <a:xfrm>
              <a:off x="9303180" y="2612986"/>
              <a:ext cx="180139" cy="1801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00EA6501-F25A-4D4A-83A0-EA2CBBA67E90}"/>
                </a:ext>
              </a:extLst>
            </p:cNvPr>
            <p:cNvSpPr/>
            <p:nvPr/>
          </p:nvSpPr>
          <p:spPr>
            <a:xfrm>
              <a:off x="10143931" y="2270405"/>
              <a:ext cx="180139" cy="1801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EF7E6ABB-5AF7-46FA-9EB8-4861DBFCFC32}"/>
                </a:ext>
              </a:extLst>
            </p:cNvPr>
            <p:cNvSpPr/>
            <p:nvPr/>
          </p:nvSpPr>
          <p:spPr>
            <a:xfrm>
              <a:off x="10329702" y="1561566"/>
              <a:ext cx="180139" cy="1801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BA973EEE-E783-44DC-A1C0-F5B838226E52}"/>
                </a:ext>
              </a:extLst>
            </p:cNvPr>
            <p:cNvSpPr/>
            <p:nvPr/>
          </p:nvSpPr>
          <p:spPr>
            <a:xfrm>
              <a:off x="10234000" y="3913298"/>
              <a:ext cx="180139" cy="1801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9C1DD52-5846-4590-B204-4CB73EAFED70}"/>
                </a:ext>
              </a:extLst>
            </p:cNvPr>
            <p:cNvSpPr/>
            <p:nvPr/>
          </p:nvSpPr>
          <p:spPr>
            <a:xfrm>
              <a:off x="11011088" y="3836206"/>
              <a:ext cx="180139" cy="1801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ECC96EC-5A1F-4DA7-BC1A-091571C846C8}"/>
                </a:ext>
              </a:extLst>
            </p:cNvPr>
            <p:cNvSpPr/>
            <p:nvPr/>
          </p:nvSpPr>
          <p:spPr>
            <a:xfrm>
              <a:off x="11011087" y="2180335"/>
              <a:ext cx="180139" cy="1801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1451C39C-D3C3-4B9F-9860-C43A30AA0614}"/>
                </a:ext>
              </a:extLst>
            </p:cNvPr>
            <p:cNvSpPr/>
            <p:nvPr/>
          </p:nvSpPr>
          <p:spPr>
            <a:xfrm>
              <a:off x="10531587" y="3237520"/>
              <a:ext cx="180139" cy="1801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46BEAF22-F6CA-40C7-8443-E64A0C3E9E67}"/>
                </a:ext>
              </a:extLst>
            </p:cNvPr>
            <p:cNvSpPr/>
            <p:nvPr/>
          </p:nvSpPr>
          <p:spPr>
            <a:xfrm>
              <a:off x="11234562" y="3336162"/>
              <a:ext cx="180139" cy="1801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A7FE174-D541-4557-B604-1EF19AC7FE96}"/>
                </a:ext>
              </a:extLst>
            </p:cNvPr>
            <p:cNvSpPr/>
            <p:nvPr/>
          </p:nvSpPr>
          <p:spPr>
            <a:xfrm>
              <a:off x="11187604" y="1500081"/>
              <a:ext cx="180139" cy="1801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9A2ED835-9E67-4C40-8963-E3456B019E10}"/>
                </a:ext>
              </a:extLst>
            </p:cNvPr>
            <p:cNvSpPr/>
            <p:nvPr/>
          </p:nvSpPr>
          <p:spPr>
            <a:xfrm>
              <a:off x="9010570" y="3174566"/>
              <a:ext cx="180139" cy="1801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6" name="그래픽 175" descr="닫기">
              <a:extLst>
                <a:ext uri="{FF2B5EF4-FFF2-40B4-BE49-F238E27FC236}">
                  <a16:creationId xmlns:a16="http://schemas.microsoft.com/office/drawing/2014/main" id="{B687C713-545E-4128-B843-5A009E2DB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053682" y="3330995"/>
              <a:ext cx="338604" cy="338604"/>
            </a:xfrm>
            <a:prstGeom prst="rect">
              <a:avLst/>
            </a:prstGeom>
          </p:spPr>
        </p:pic>
        <p:pic>
          <p:nvPicPr>
            <p:cNvPr id="177" name="그래픽 176" descr="닫기">
              <a:extLst>
                <a:ext uri="{FF2B5EF4-FFF2-40B4-BE49-F238E27FC236}">
                  <a16:creationId xmlns:a16="http://schemas.microsoft.com/office/drawing/2014/main" id="{FB3E429C-5C90-4CB1-9AE3-ACB63B64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31761" y="503406"/>
              <a:ext cx="338604" cy="338604"/>
            </a:xfrm>
            <a:prstGeom prst="rect">
              <a:avLst/>
            </a:prstGeom>
          </p:spPr>
        </p:pic>
        <p:pic>
          <p:nvPicPr>
            <p:cNvPr id="178" name="그래픽 177" descr="줄 화살표: 일자형">
              <a:extLst>
                <a:ext uri="{FF2B5EF4-FFF2-40B4-BE49-F238E27FC236}">
                  <a16:creationId xmlns:a16="http://schemas.microsoft.com/office/drawing/2014/main" id="{6EA73932-C13E-4B91-9738-C3ABA4C04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175100">
              <a:off x="8111102" y="3252810"/>
              <a:ext cx="199849" cy="199849"/>
            </a:xfrm>
            <a:prstGeom prst="rect">
              <a:avLst/>
            </a:prstGeom>
          </p:spPr>
        </p:pic>
        <p:pic>
          <p:nvPicPr>
            <p:cNvPr id="179" name="그래픽 178" descr="줄 화살표: 일자형">
              <a:extLst>
                <a:ext uri="{FF2B5EF4-FFF2-40B4-BE49-F238E27FC236}">
                  <a16:creationId xmlns:a16="http://schemas.microsoft.com/office/drawing/2014/main" id="{B8CF5D36-98EA-4750-B418-44F9B5CED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9761138">
              <a:off x="8280151" y="3377944"/>
              <a:ext cx="199849" cy="199849"/>
            </a:xfrm>
            <a:prstGeom prst="rect">
              <a:avLst/>
            </a:prstGeom>
          </p:spPr>
        </p:pic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6EDB4DC4-E7E8-4BE8-888C-0AC89AA4EC34}"/>
                </a:ext>
              </a:extLst>
            </p:cNvPr>
            <p:cNvSpPr txBox="1"/>
            <p:nvPr/>
          </p:nvSpPr>
          <p:spPr>
            <a:xfrm>
              <a:off x="6671378" y="472678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:</a:t>
              </a:r>
              <a:r>
                <a:rPr lang="ko-KR" altLang="en-US"/>
                <a:t>새로운 샘플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428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6E9F4B-D801-4E16-9EBD-22B8BC0E7BDB}"/>
              </a:ext>
            </a:extLst>
          </p:cNvPr>
          <p:cNvSpPr/>
          <p:nvPr/>
        </p:nvSpPr>
        <p:spPr>
          <a:xfrm>
            <a:off x="1" y="0"/>
            <a:ext cx="4296792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머신 러닝 시스템의 분류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87F0F6-714C-43E6-ABEC-FAD971C8BEBA}"/>
              </a:ext>
            </a:extLst>
          </p:cNvPr>
          <p:cNvSpPr/>
          <p:nvPr/>
        </p:nvSpPr>
        <p:spPr>
          <a:xfrm>
            <a:off x="166270" y="759600"/>
            <a:ext cx="3142695" cy="13494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accent4"/>
                </a:solidFill>
              </a:rPr>
              <a:t>모델 기반 학습</a:t>
            </a: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86803991-A7F5-4203-947B-2452EDBD23F9}"/>
              </a:ext>
            </a:extLst>
          </p:cNvPr>
          <p:cNvCxnSpPr>
            <a:cxnSpLocks/>
          </p:cNvCxnSpPr>
          <p:nvPr/>
        </p:nvCxnSpPr>
        <p:spPr>
          <a:xfrm>
            <a:off x="6081202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6B9CB38-90C0-4A3E-95FA-AF3292932FDB}"/>
              </a:ext>
            </a:extLst>
          </p:cNvPr>
          <p:cNvCxnSpPr>
            <a:cxnSpLocks/>
          </p:cNvCxnSpPr>
          <p:nvPr/>
        </p:nvCxnSpPr>
        <p:spPr>
          <a:xfrm flipV="1">
            <a:off x="713174" y="3412076"/>
            <a:ext cx="0" cy="290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DCB9EE0-3D68-4633-90F6-DB691C2443B2}"/>
              </a:ext>
            </a:extLst>
          </p:cNvPr>
          <p:cNvCxnSpPr>
            <a:cxnSpLocks/>
          </p:cNvCxnSpPr>
          <p:nvPr/>
        </p:nvCxnSpPr>
        <p:spPr>
          <a:xfrm>
            <a:off x="713174" y="6306202"/>
            <a:ext cx="50395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DB1036-628E-4574-8409-A50D6FD2FDC5}"/>
              </a:ext>
            </a:extLst>
          </p:cNvPr>
          <p:cNvSpPr txBox="1"/>
          <p:nvPr/>
        </p:nvSpPr>
        <p:spPr>
          <a:xfrm>
            <a:off x="0" y="351613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특성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8A6E3B-2AAD-4831-9424-023A696E5C39}"/>
              </a:ext>
            </a:extLst>
          </p:cNvPr>
          <p:cNvSpPr txBox="1"/>
          <p:nvPr/>
        </p:nvSpPr>
        <p:spPr>
          <a:xfrm>
            <a:off x="4915088" y="631401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특성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F29095E-1560-4C38-8931-D506DEB25996}"/>
              </a:ext>
            </a:extLst>
          </p:cNvPr>
          <p:cNvSpPr/>
          <p:nvPr/>
        </p:nvSpPr>
        <p:spPr>
          <a:xfrm>
            <a:off x="3732612" y="5248802"/>
            <a:ext cx="180139" cy="1801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이등변 삼각형 148">
            <a:extLst>
              <a:ext uri="{FF2B5EF4-FFF2-40B4-BE49-F238E27FC236}">
                <a16:creationId xmlns:a16="http://schemas.microsoft.com/office/drawing/2014/main" id="{07B8F607-C768-4B83-972A-D8DC0750800D}"/>
              </a:ext>
            </a:extLst>
          </p:cNvPr>
          <p:cNvSpPr/>
          <p:nvPr/>
        </p:nvSpPr>
        <p:spPr>
          <a:xfrm>
            <a:off x="1263547" y="3803334"/>
            <a:ext cx="225559" cy="19444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이등변 삼각형 153">
            <a:extLst>
              <a:ext uri="{FF2B5EF4-FFF2-40B4-BE49-F238E27FC236}">
                <a16:creationId xmlns:a16="http://schemas.microsoft.com/office/drawing/2014/main" id="{C0027FB0-B82E-4D8D-88FD-78EA20689D81}"/>
              </a:ext>
            </a:extLst>
          </p:cNvPr>
          <p:cNvSpPr/>
          <p:nvPr/>
        </p:nvSpPr>
        <p:spPr>
          <a:xfrm>
            <a:off x="2057128" y="3506349"/>
            <a:ext cx="225559" cy="19444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8EF2B00E-56B4-4735-9B24-9D10F81A6518}"/>
              </a:ext>
            </a:extLst>
          </p:cNvPr>
          <p:cNvSpPr/>
          <p:nvPr/>
        </p:nvSpPr>
        <p:spPr>
          <a:xfrm>
            <a:off x="2239631" y="4333167"/>
            <a:ext cx="225559" cy="19444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이등변 삼각형 155">
            <a:extLst>
              <a:ext uri="{FF2B5EF4-FFF2-40B4-BE49-F238E27FC236}">
                <a16:creationId xmlns:a16="http://schemas.microsoft.com/office/drawing/2014/main" id="{E5E780EB-4AF8-46B7-A758-370630D0ECB3}"/>
              </a:ext>
            </a:extLst>
          </p:cNvPr>
          <p:cNvSpPr/>
          <p:nvPr/>
        </p:nvSpPr>
        <p:spPr>
          <a:xfrm>
            <a:off x="1214154" y="4679160"/>
            <a:ext cx="225559" cy="19444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이등변 삼각형 156">
            <a:extLst>
              <a:ext uri="{FF2B5EF4-FFF2-40B4-BE49-F238E27FC236}">
                <a16:creationId xmlns:a16="http://schemas.microsoft.com/office/drawing/2014/main" id="{1E8ABBAA-8A8D-43AF-BB22-314973956FC3}"/>
              </a:ext>
            </a:extLst>
          </p:cNvPr>
          <p:cNvSpPr/>
          <p:nvPr/>
        </p:nvSpPr>
        <p:spPr>
          <a:xfrm>
            <a:off x="2389069" y="5169987"/>
            <a:ext cx="225559" cy="19444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이등변 삼각형 157">
            <a:extLst>
              <a:ext uri="{FF2B5EF4-FFF2-40B4-BE49-F238E27FC236}">
                <a16:creationId xmlns:a16="http://schemas.microsoft.com/office/drawing/2014/main" id="{E4E805E7-780B-44A3-94EC-ACC0D02C97E3}"/>
              </a:ext>
            </a:extLst>
          </p:cNvPr>
          <p:cNvSpPr/>
          <p:nvPr/>
        </p:nvSpPr>
        <p:spPr>
          <a:xfrm>
            <a:off x="1277524" y="5551332"/>
            <a:ext cx="225559" cy="19444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이등변 삼각형 158">
            <a:extLst>
              <a:ext uri="{FF2B5EF4-FFF2-40B4-BE49-F238E27FC236}">
                <a16:creationId xmlns:a16="http://schemas.microsoft.com/office/drawing/2014/main" id="{F497DD6D-04D3-4388-8C68-772ED0EC5425}"/>
              </a:ext>
            </a:extLst>
          </p:cNvPr>
          <p:cNvSpPr/>
          <p:nvPr/>
        </p:nvSpPr>
        <p:spPr>
          <a:xfrm>
            <a:off x="2828061" y="4548748"/>
            <a:ext cx="225559" cy="19444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이등변 삼각형 159">
            <a:extLst>
              <a:ext uri="{FF2B5EF4-FFF2-40B4-BE49-F238E27FC236}">
                <a16:creationId xmlns:a16="http://schemas.microsoft.com/office/drawing/2014/main" id="{6E57AA29-D0C8-4866-9B15-10DDC541248D}"/>
              </a:ext>
            </a:extLst>
          </p:cNvPr>
          <p:cNvSpPr/>
          <p:nvPr/>
        </p:nvSpPr>
        <p:spPr>
          <a:xfrm>
            <a:off x="1831569" y="4191163"/>
            <a:ext cx="225559" cy="19444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이등변 삼각형 160">
            <a:extLst>
              <a:ext uri="{FF2B5EF4-FFF2-40B4-BE49-F238E27FC236}">
                <a16:creationId xmlns:a16="http://schemas.microsoft.com/office/drawing/2014/main" id="{20FDAA17-D47A-4440-AA63-0DF6CFAB432C}"/>
              </a:ext>
            </a:extLst>
          </p:cNvPr>
          <p:cNvSpPr/>
          <p:nvPr/>
        </p:nvSpPr>
        <p:spPr>
          <a:xfrm>
            <a:off x="2894614" y="3717449"/>
            <a:ext cx="225559" cy="19444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이등변 삼각형 161">
            <a:extLst>
              <a:ext uri="{FF2B5EF4-FFF2-40B4-BE49-F238E27FC236}">
                <a16:creationId xmlns:a16="http://schemas.microsoft.com/office/drawing/2014/main" id="{F095D2A9-A206-4EF6-B38B-EBEBA2A16913}"/>
              </a:ext>
            </a:extLst>
          </p:cNvPr>
          <p:cNvSpPr/>
          <p:nvPr/>
        </p:nvSpPr>
        <p:spPr>
          <a:xfrm>
            <a:off x="3352695" y="3814672"/>
            <a:ext cx="225559" cy="19444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이등변 삼각형 162">
            <a:extLst>
              <a:ext uri="{FF2B5EF4-FFF2-40B4-BE49-F238E27FC236}">
                <a16:creationId xmlns:a16="http://schemas.microsoft.com/office/drawing/2014/main" id="{2465B228-6E08-4EBF-AE3C-6B5E26F7E762}"/>
              </a:ext>
            </a:extLst>
          </p:cNvPr>
          <p:cNvSpPr/>
          <p:nvPr/>
        </p:nvSpPr>
        <p:spPr>
          <a:xfrm>
            <a:off x="1973379" y="4938944"/>
            <a:ext cx="225559" cy="19444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CBF5658-1222-4E65-A5C7-D177F6E675B4}"/>
              </a:ext>
            </a:extLst>
          </p:cNvPr>
          <p:cNvSpPr/>
          <p:nvPr/>
        </p:nvSpPr>
        <p:spPr>
          <a:xfrm>
            <a:off x="3468416" y="4640043"/>
            <a:ext cx="180139" cy="1801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00EA6501-F25A-4D4A-83A0-EA2CBBA67E90}"/>
              </a:ext>
            </a:extLst>
          </p:cNvPr>
          <p:cNvSpPr/>
          <p:nvPr/>
        </p:nvSpPr>
        <p:spPr>
          <a:xfrm>
            <a:off x="4047931" y="4157333"/>
            <a:ext cx="180139" cy="1801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F7E6ABB-5AF7-46FA-9EB8-4861DBFCFC32}"/>
              </a:ext>
            </a:extLst>
          </p:cNvPr>
          <p:cNvSpPr/>
          <p:nvPr/>
        </p:nvSpPr>
        <p:spPr>
          <a:xfrm>
            <a:off x="4233702" y="3448494"/>
            <a:ext cx="180139" cy="1801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BA973EEE-E783-44DC-A1C0-F5B838226E52}"/>
              </a:ext>
            </a:extLst>
          </p:cNvPr>
          <p:cNvSpPr/>
          <p:nvPr/>
        </p:nvSpPr>
        <p:spPr>
          <a:xfrm>
            <a:off x="2701487" y="6028840"/>
            <a:ext cx="180139" cy="1801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9C1DD52-5846-4590-B204-4CB73EAFED70}"/>
              </a:ext>
            </a:extLst>
          </p:cNvPr>
          <p:cNvSpPr/>
          <p:nvPr/>
        </p:nvSpPr>
        <p:spPr>
          <a:xfrm>
            <a:off x="4915088" y="5723134"/>
            <a:ext cx="180139" cy="1801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5ECC96EC-5A1F-4DA7-BC1A-091571C846C8}"/>
              </a:ext>
            </a:extLst>
          </p:cNvPr>
          <p:cNvSpPr/>
          <p:nvPr/>
        </p:nvSpPr>
        <p:spPr>
          <a:xfrm>
            <a:off x="4915087" y="4067263"/>
            <a:ext cx="180139" cy="1801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1451C39C-D3C3-4B9F-9860-C43A30AA0614}"/>
              </a:ext>
            </a:extLst>
          </p:cNvPr>
          <p:cNvSpPr/>
          <p:nvPr/>
        </p:nvSpPr>
        <p:spPr>
          <a:xfrm>
            <a:off x="4435587" y="5124448"/>
            <a:ext cx="180139" cy="1801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6BEAF22-F6CA-40C7-8443-E64A0C3E9E67}"/>
              </a:ext>
            </a:extLst>
          </p:cNvPr>
          <p:cNvSpPr/>
          <p:nvPr/>
        </p:nvSpPr>
        <p:spPr>
          <a:xfrm>
            <a:off x="5138562" y="5223090"/>
            <a:ext cx="180139" cy="1801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A7FE174-D541-4557-B604-1EF19AC7FE96}"/>
              </a:ext>
            </a:extLst>
          </p:cNvPr>
          <p:cNvSpPr/>
          <p:nvPr/>
        </p:nvSpPr>
        <p:spPr>
          <a:xfrm>
            <a:off x="5091604" y="3387009"/>
            <a:ext cx="180139" cy="1801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9A2ED835-9E67-4C40-8963-E3456B019E10}"/>
              </a:ext>
            </a:extLst>
          </p:cNvPr>
          <p:cNvSpPr/>
          <p:nvPr/>
        </p:nvSpPr>
        <p:spPr>
          <a:xfrm>
            <a:off x="2990305" y="5520339"/>
            <a:ext cx="180139" cy="1801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6" name="그래픽 175" descr="닫기">
            <a:extLst>
              <a:ext uri="{FF2B5EF4-FFF2-40B4-BE49-F238E27FC236}">
                <a16:creationId xmlns:a16="http://schemas.microsoft.com/office/drawing/2014/main" id="{B687C713-545E-4128-B843-5A009E2DB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1028" y="5342617"/>
            <a:ext cx="338604" cy="338604"/>
          </a:xfrm>
          <a:prstGeom prst="rect">
            <a:avLst/>
          </a:prstGeom>
        </p:spPr>
      </p:pic>
      <p:pic>
        <p:nvPicPr>
          <p:cNvPr id="177" name="그래픽 176" descr="닫기">
            <a:extLst>
              <a:ext uri="{FF2B5EF4-FFF2-40B4-BE49-F238E27FC236}">
                <a16:creationId xmlns:a16="http://schemas.microsoft.com/office/drawing/2014/main" id="{FB3E429C-5C90-4CB1-9AE3-ACB63B647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761" y="2647788"/>
            <a:ext cx="338604" cy="338604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6EDB4DC4-E7E8-4BE8-888C-0AC89AA4EC34}"/>
              </a:ext>
            </a:extLst>
          </p:cNvPr>
          <p:cNvSpPr txBox="1"/>
          <p:nvPr/>
        </p:nvSpPr>
        <p:spPr>
          <a:xfrm>
            <a:off x="575378" y="2617060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</a:t>
            </a:r>
            <a:r>
              <a:rPr lang="ko-KR" altLang="en-US"/>
              <a:t>새로운 샘플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D55B2C-82A8-466D-A472-C1A738AA23F5}"/>
              </a:ext>
            </a:extLst>
          </p:cNvPr>
          <p:cNvCxnSpPr/>
          <p:nvPr/>
        </p:nvCxnSpPr>
        <p:spPr>
          <a:xfrm flipH="1">
            <a:off x="2324157" y="3347154"/>
            <a:ext cx="1717892" cy="296685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E3D8868-3830-4D9D-86A3-C0F4E1152374}"/>
              </a:ext>
            </a:extLst>
          </p:cNvPr>
          <p:cNvCxnSpPr/>
          <p:nvPr/>
        </p:nvCxnSpPr>
        <p:spPr>
          <a:xfrm>
            <a:off x="2169907" y="2801726"/>
            <a:ext cx="331941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603F2D1-B68D-4245-B562-00593157867C}"/>
              </a:ext>
            </a:extLst>
          </p:cNvPr>
          <p:cNvSpPr txBox="1"/>
          <p:nvPr/>
        </p:nvSpPr>
        <p:spPr>
          <a:xfrm>
            <a:off x="2434472" y="262790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</a:t>
            </a:r>
            <a:r>
              <a:rPr lang="ko-KR" altLang="en-US"/>
              <a:t>모델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A227FD8-4401-479D-9A01-5DA32E0AB4AB}"/>
              </a:ext>
            </a:extLst>
          </p:cNvPr>
          <p:cNvGrpSpPr/>
          <p:nvPr/>
        </p:nvGrpSpPr>
        <p:grpSpPr>
          <a:xfrm>
            <a:off x="7911504" y="156047"/>
            <a:ext cx="2647255" cy="4194878"/>
            <a:chOff x="6383045" y="1109709"/>
            <a:chExt cx="2647255" cy="419487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43BF95-F01B-4002-8EA8-0A40596B405A}"/>
                </a:ext>
              </a:extLst>
            </p:cNvPr>
            <p:cNvSpPr txBox="1"/>
            <p:nvPr/>
          </p:nvSpPr>
          <p:spPr>
            <a:xfrm>
              <a:off x="6835734" y="2463172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/>
                <a:t>모델 선택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BAD64A-8258-4C33-B97D-0E0FFDECB8D1}"/>
                </a:ext>
              </a:extLst>
            </p:cNvPr>
            <p:cNvSpPr txBox="1"/>
            <p:nvPr/>
          </p:nvSpPr>
          <p:spPr>
            <a:xfrm>
              <a:off x="6656198" y="1449419"/>
              <a:ext cx="21066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/>
                <a:t>데이터 분석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BD5758-4099-4E98-B6C2-1150299CDA56}"/>
                </a:ext>
              </a:extLst>
            </p:cNvPr>
            <p:cNvSpPr txBox="1"/>
            <p:nvPr/>
          </p:nvSpPr>
          <p:spPr>
            <a:xfrm>
              <a:off x="6814286" y="3476925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/>
                <a:t>모델 훈련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C82499-7A76-4967-A1E1-D136512332B8}"/>
                </a:ext>
              </a:extLst>
            </p:cNvPr>
            <p:cNvSpPr txBox="1"/>
            <p:nvPr/>
          </p:nvSpPr>
          <p:spPr>
            <a:xfrm>
              <a:off x="7258125" y="4491991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/>
                <a:t>추론</a:t>
              </a:r>
            </a:p>
          </p:txBody>
        </p:sp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241B3C13-CBDC-49B7-9CFA-4BE898311BD3}"/>
                </a:ext>
              </a:extLst>
            </p:cNvPr>
            <p:cNvSpPr/>
            <p:nvPr/>
          </p:nvSpPr>
          <p:spPr>
            <a:xfrm>
              <a:off x="6383045" y="1109709"/>
              <a:ext cx="2647255" cy="4194878"/>
            </a:xfrm>
            <a:prstGeom prst="frame">
              <a:avLst>
                <a:gd name="adj1" fmla="val 76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56" name="그래픽 55" descr="줄 화살표: 일자형">
              <a:extLst>
                <a:ext uri="{FF2B5EF4-FFF2-40B4-BE49-F238E27FC236}">
                  <a16:creationId xmlns:a16="http://schemas.microsoft.com/office/drawing/2014/main" id="{C66C09B2-229D-4685-9692-99ABF9000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7422030" y="1890715"/>
              <a:ext cx="653068" cy="653068"/>
            </a:xfrm>
            <a:prstGeom prst="rect">
              <a:avLst/>
            </a:prstGeom>
          </p:spPr>
        </p:pic>
        <p:pic>
          <p:nvPicPr>
            <p:cNvPr id="57" name="그래픽 56" descr="줄 화살표: 일자형">
              <a:extLst>
                <a:ext uri="{FF2B5EF4-FFF2-40B4-BE49-F238E27FC236}">
                  <a16:creationId xmlns:a16="http://schemas.microsoft.com/office/drawing/2014/main" id="{DA7499A9-2E76-4C04-9DA8-B922E95BA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7422030" y="2914080"/>
              <a:ext cx="653068" cy="653068"/>
            </a:xfrm>
            <a:prstGeom prst="rect">
              <a:avLst/>
            </a:prstGeom>
          </p:spPr>
        </p:pic>
        <p:pic>
          <p:nvPicPr>
            <p:cNvPr id="58" name="그래픽 57" descr="줄 화살표: 일자형">
              <a:extLst>
                <a:ext uri="{FF2B5EF4-FFF2-40B4-BE49-F238E27FC236}">
                  <a16:creationId xmlns:a16="http://schemas.microsoft.com/office/drawing/2014/main" id="{10D28030-AA1E-4FE8-88EA-A17DAD8E5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7422030" y="3911895"/>
              <a:ext cx="653068" cy="653068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5195A78-5349-4493-A9CB-24BB0FD70710}"/>
              </a:ext>
            </a:extLst>
          </p:cNvPr>
          <p:cNvGrpSpPr/>
          <p:nvPr/>
        </p:nvGrpSpPr>
        <p:grpSpPr>
          <a:xfrm>
            <a:off x="7171833" y="4786897"/>
            <a:ext cx="4145785" cy="1827162"/>
            <a:chOff x="6617982" y="4841214"/>
            <a:chExt cx="4145785" cy="182716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4F720F6-B8E7-48FA-B15F-1C166A751EF4}"/>
                </a:ext>
              </a:extLst>
            </p:cNvPr>
            <p:cNvSpPr txBox="1"/>
            <p:nvPr/>
          </p:nvSpPr>
          <p:spPr>
            <a:xfrm>
              <a:off x="6617982" y="5461524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/>
                <a:t>성능 측정</a:t>
              </a:r>
            </a:p>
          </p:txBody>
        </p:sp>
        <p:sp>
          <p:nvSpPr>
            <p:cNvPr id="17" name="왼쪽 중괄호 16">
              <a:extLst>
                <a:ext uri="{FF2B5EF4-FFF2-40B4-BE49-F238E27FC236}">
                  <a16:creationId xmlns:a16="http://schemas.microsoft.com/office/drawing/2014/main" id="{A9959271-BE90-4981-A7B2-1E85BFABD956}"/>
                </a:ext>
              </a:extLst>
            </p:cNvPr>
            <p:cNvSpPr/>
            <p:nvPr/>
          </p:nvSpPr>
          <p:spPr>
            <a:xfrm>
              <a:off x="8470889" y="5080970"/>
              <a:ext cx="226035" cy="1329618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8678BFC-0D0A-48A8-ABE1-07949E66E7B8}"/>
                </a:ext>
              </a:extLst>
            </p:cNvPr>
            <p:cNvSpPr txBox="1"/>
            <p:nvPr/>
          </p:nvSpPr>
          <p:spPr>
            <a:xfrm>
              <a:off x="8994046" y="4841214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/>
                <a:t>효용 함수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BC713D4-24A5-4C37-8F47-BD091C5878A9}"/>
                </a:ext>
              </a:extLst>
            </p:cNvPr>
            <p:cNvSpPr txBox="1"/>
            <p:nvPr/>
          </p:nvSpPr>
          <p:spPr>
            <a:xfrm>
              <a:off x="9016173" y="614515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/>
                <a:t>비용 함수</a:t>
              </a: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4B8DFC9-86B4-4681-AAF5-9FD45D8DDF14}"/>
              </a:ext>
            </a:extLst>
          </p:cNvPr>
          <p:cNvCxnSpPr/>
          <p:nvPr/>
        </p:nvCxnSpPr>
        <p:spPr>
          <a:xfrm>
            <a:off x="6096000" y="4640043"/>
            <a:ext cx="60959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761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6E9F4B-D801-4E16-9EBD-22B8BC0E7BDB}"/>
              </a:ext>
            </a:extLst>
          </p:cNvPr>
          <p:cNvSpPr/>
          <p:nvPr/>
        </p:nvSpPr>
        <p:spPr>
          <a:xfrm>
            <a:off x="1" y="0"/>
            <a:ext cx="4296792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머신 러닝 시스템의 분류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87F0F6-714C-43E6-ABEC-FAD971C8BEBA}"/>
              </a:ext>
            </a:extLst>
          </p:cNvPr>
          <p:cNvSpPr/>
          <p:nvPr/>
        </p:nvSpPr>
        <p:spPr>
          <a:xfrm>
            <a:off x="166270" y="759600"/>
            <a:ext cx="3142695" cy="13494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accent4"/>
                </a:solidFill>
              </a:rPr>
              <a:t>모델 기반 학습</a:t>
            </a: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86803991-A7F5-4203-947B-2452EDBD23F9}"/>
              </a:ext>
            </a:extLst>
          </p:cNvPr>
          <p:cNvCxnSpPr>
            <a:cxnSpLocks/>
          </p:cNvCxnSpPr>
          <p:nvPr/>
        </p:nvCxnSpPr>
        <p:spPr>
          <a:xfrm>
            <a:off x="6081202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B99B667-282F-49E4-B97E-6A167BB06686}"/>
              </a:ext>
            </a:extLst>
          </p:cNvPr>
          <p:cNvGrpSpPr/>
          <p:nvPr/>
        </p:nvGrpSpPr>
        <p:grpSpPr>
          <a:xfrm>
            <a:off x="0" y="3291894"/>
            <a:ext cx="5752731" cy="3391449"/>
            <a:chOff x="0" y="3291894"/>
            <a:chExt cx="5752731" cy="339144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9DB1036-628E-4574-8409-A50D6FD2FDC5}"/>
                </a:ext>
              </a:extLst>
            </p:cNvPr>
            <p:cNvSpPr txBox="1"/>
            <p:nvPr/>
          </p:nvSpPr>
          <p:spPr>
            <a:xfrm>
              <a:off x="0" y="3516130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특성</a:t>
              </a:r>
              <a:r>
                <a:rPr lang="en-US" altLang="ko-KR"/>
                <a:t>1</a:t>
              </a:r>
              <a:endParaRPr lang="ko-KR" altLang="en-US"/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24972976-C86E-4614-9BE0-094B1E7C3E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174" y="3412076"/>
              <a:ext cx="0" cy="2901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08D681D1-4F26-490D-A59D-CBBC5B0F9C6D}"/>
                </a:ext>
              </a:extLst>
            </p:cNvPr>
            <p:cNvCxnSpPr>
              <a:cxnSpLocks/>
            </p:cNvCxnSpPr>
            <p:nvPr/>
          </p:nvCxnSpPr>
          <p:spPr>
            <a:xfrm>
              <a:off x="713174" y="6306202"/>
              <a:ext cx="50395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64A711A-7962-42FF-B25E-760EB285B7C8}"/>
                </a:ext>
              </a:extLst>
            </p:cNvPr>
            <p:cNvSpPr txBox="1"/>
            <p:nvPr/>
          </p:nvSpPr>
          <p:spPr>
            <a:xfrm>
              <a:off x="4915088" y="6314011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특성</a:t>
              </a:r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670BC86-6668-4E4A-B3CC-A55B28D8D6E6}"/>
                </a:ext>
              </a:extLst>
            </p:cNvPr>
            <p:cNvSpPr/>
            <p:nvPr/>
          </p:nvSpPr>
          <p:spPr>
            <a:xfrm flipH="1">
              <a:off x="1617435" y="5092058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3228DF9A-47D1-4A83-8DB5-8B2D9BB258A9}"/>
                </a:ext>
              </a:extLst>
            </p:cNvPr>
            <p:cNvSpPr/>
            <p:nvPr/>
          </p:nvSpPr>
          <p:spPr>
            <a:xfrm flipH="1">
              <a:off x="1306167" y="4688904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748997DB-4A24-48A0-B329-BF8F9B9A03FA}"/>
                </a:ext>
              </a:extLst>
            </p:cNvPr>
            <p:cNvSpPr/>
            <p:nvPr/>
          </p:nvSpPr>
          <p:spPr>
            <a:xfrm flipH="1">
              <a:off x="1737617" y="4742861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46F95827-C896-4220-BA18-FA2A4AD688D4}"/>
                </a:ext>
              </a:extLst>
            </p:cNvPr>
            <p:cNvSpPr/>
            <p:nvPr/>
          </p:nvSpPr>
          <p:spPr>
            <a:xfrm flipH="1">
              <a:off x="1617435" y="4486191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A0F98578-21AD-402A-AB38-F2D8CD6FB747}"/>
                </a:ext>
              </a:extLst>
            </p:cNvPr>
            <p:cNvSpPr/>
            <p:nvPr/>
          </p:nvSpPr>
          <p:spPr>
            <a:xfrm flipH="1">
              <a:off x="2250944" y="4742861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C5432109-872C-4C47-8830-1F7D652A1BF5}"/>
                </a:ext>
              </a:extLst>
            </p:cNvPr>
            <p:cNvSpPr/>
            <p:nvPr/>
          </p:nvSpPr>
          <p:spPr>
            <a:xfrm flipH="1">
              <a:off x="2497287" y="3553025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A30A7D8B-0A97-4CB3-8620-143FACAA5B91}"/>
                </a:ext>
              </a:extLst>
            </p:cNvPr>
            <p:cNvSpPr/>
            <p:nvPr/>
          </p:nvSpPr>
          <p:spPr>
            <a:xfrm flipH="1">
              <a:off x="2291836" y="4150564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E6DF4AD3-C350-4A71-BF57-D7A1661B9ADC}"/>
                </a:ext>
              </a:extLst>
            </p:cNvPr>
            <p:cNvSpPr/>
            <p:nvPr/>
          </p:nvSpPr>
          <p:spPr>
            <a:xfrm flipH="1">
              <a:off x="2740489" y="4357991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AE1C7E69-60AC-4394-A1A4-6E9E755921D2}"/>
                </a:ext>
              </a:extLst>
            </p:cNvPr>
            <p:cNvSpPr/>
            <p:nvPr/>
          </p:nvSpPr>
          <p:spPr>
            <a:xfrm flipH="1">
              <a:off x="2902348" y="4082370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C7AA6BAD-ECAD-418B-B1E0-7B5A9DD59D6C}"/>
                </a:ext>
              </a:extLst>
            </p:cNvPr>
            <p:cNvSpPr/>
            <p:nvPr/>
          </p:nvSpPr>
          <p:spPr>
            <a:xfrm flipH="1">
              <a:off x="3112770" y="4161923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E2965EF4-3627-4BAE-B02C-18F25D7E0770}"/>
                </a:ext>
              </a:extLst>
            </p:cNvPr>
            <p:cNvSpPr/>
            <p:nvPr/>
          </p:nvSpPr>
          <p:spPr>
            <a:xfrm flipH="1">
              <a:off x="2375064" y="4418082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42D733B-13C9-41A4-9CE0-272A185788F7}"/>
                </a:ext>
              </a:extLst>
            </p:cNvPr>
            <p:cNvSpPr/>
            <p:nvPr/>
          </p:nvSpPr>
          <p:spPr>
            <a:xfrm flipH="1">
              <a:off x="3743396" y="3885462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C347DCC6-AC27-48B5-8059-61C7A016A092}"/>
                </a:ext>
              </a:extLst>
            </p:cNvPr>
            <p:cNvSpPr/>
            <p:nvPr/>
          </p:nvSpPr>
          <p:spPr>
            <a:xfrm flipH="1">
              <a:off x="3441243" y="4300119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B42C2825-5699-4440-A63E-7338A0FE952A}"/>
                </a:ext>
              </a:extLst>
            </p:cNvPr>
            <p:cNvSpPr/>
            <p:nvPr/>
          </p:nvSpPr>
          <p:spPr>
            <a:xfrm flipH="1">
              <a:off x="4166073" y="3619656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C381E789-6A0F-4D6C-B20E-FD636B40B53B}"/>
                </a:ext>
              </a:extLst>
            </p:cNvPr>
            <p:cNvSpPr/>
            <p:nvPr/>
          </p:nvSpPr>
          <p:spPr>
            <a:xfrm flipH="1">
              <a:off x="4000059" y="4162698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FD033D16-C429-4C62-BFDE-ED835771C5B6}"/>
                </a:ext>
              </a:extLst>
            </p:cNvPr>
            <p:cNvSpPr/>
            <p:nvPr/>
          </p:nvSpPr>
          <p:spPr>
            <a:xfrm flipH="1">
              <a:off x="3441243" y="4082370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C6D6EC61-6052-4877-BC40-7EF4ADD1E6F6}"/>
                </a:ext>
              </a:extLst>
            </p:cNvPr>
            <p:cNvSpPr/>
            <p:nvPr/>
          </p:nvSpPr>
          <p:spPr>
            <a:xfrm flipH="1">
              <a:off x="2977483" y="4667352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87E1A7A8-2469-42EE-88D6-02601DB3BE71}"/>
                </a:ext>
              </a:extLst>
            </p:cNvPr>
            <p:cNvSpPr/>
            <p:nvPr/>
          </p:nvSpPr>
          <p:spPr>
            <a:xfrm flipH="1">
              <a:off x="4371593" y="3337719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D8185972-9155-44C2-A12D-39A2529AF856}"/>
                </a:ext>
              </a:extLst>
            </p:cNvPr>
            <p:cNvSpPr/>
            <p:nvPr/>
          </p:nvSpPr>
          <p:spPr>
            <a:xfrm flipH="1">
              <a:off x="4476804" y="3824333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3FBB400B-3FF1-4F02-8186-0FB5A5D75535}"/>
                </a:ext>
              </a:extLst>
            </p:cNvPr>
            <p:cNvSpPr/>
            <p:nvPr/>
          </p:nvSpPr>
          <p:spPr>
            <a:xfrm flipH="1">
              <a:off x="4176611" y="3884424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64BB944B-B740-4614-A9B1-5F813ED92B08}"/>
                </a:ext>
              </a:extLst>
            </p:cNvPr>
            <p:cNvSpPr/>
            <p:nvPr/>
          </p:nvSpPr>
          <p:spPr>
            <a:xfrm flipH="1">
              <a:off x="4700474" y="3291894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6E658B6-0552-40C8-BB95-601B6974F03C}"/>
                </a:ext>
              </a:extLst>
            </p:cNvPr>
            <p:cNvSpPr/>
            <p:nvPr/>
          </p:nvSpPr>
          <p:spPr>
            <a:xfrm flipH="1">
              <a:off x="4645764" y="4222014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C6EC7232-FD67-42E5-A6D0-9AD8588F6463}"/>
                </a:ext>
              </a:extLst>
            </p:cNvPr>
            <p:cNvSpPr/>
            <p:nvPr/>
          </p:nvSpPr>
          <p:spPr>
            <a:xfrm flipH="1">
              <a:off x="4805275" y="3704151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EA2F94E1-195C-4049-843D-1DD29DB5F148}"/>
                </a:ext>
              </a:extLst>
            </p:cNvPr>
            <p:cNvSpPr/>
            <p:nvPr/>
          </p:nvSpPr>
          <p:spPr>
            <a:xfrm flipH="1">
              <a:off x="5269524" y="3580614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BD5FB8CA-0589-4A1F-9D61-72592C45D957}"/>
              </a:ext>
            </a:extLst>
          </p:cNvPr>
          <p:cNvSpPr txBox="1"/>
          <p:nvPr/>
        </p:nvSpPr>
        <p:spPr>
          <a:xfrm>
            <a:off x="396332" y="2768934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1. </a:t>
            </a:r>
            <a:r>
              <a:rPr lang="ko-KR" altLang="en-US" sz="2400"/>
              <a:t>데이터 분석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3A5B238-6DDB-4755-A4D8-00617F02630A}"/>
              </a:ext>
            </a:extLst>
          </p:cNvPr>
          <p:cNvGrpSpPr/>
          <p:nvPr/>
        </p:nvGrpSpPr>
        <p:grpSpPr>
          <a:xfrm>
            <a:off x="6203425" y="228052"/>
            <a:ext cx="5752731" cy="3914409"/>
            <a:chOff x="152400" y="2921334"/>
            <a:chExt cx="5752731" cy="3914409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2DC9CE4-914E-4F58-ADF5-E228B171C14A}"/>
                </a:ext>
              </a:extLst>
            </p:cNvPr>
            <p:cNvSpPr txBox="1"/>
            <p:nvPr/>
          </p:nvSpPr>
          <p:spPr>
            <a:xfrm>
              <a:off x="152400" y="3668530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특성</a:t>
              </a:r>
              <a:r>
                <a:rPr lang="en-US" altLang="ko-KR"/>
                <a:t>1</a:t>
              </a:r>
              <a:endParaRPr lang="ko-KR" altLang="en-US"/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4209F023-8F70-425F-9B28-1D16AE2F8D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574" y="3564476"/>
              <a:ext cx="0" cy="2901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C24C2B45-E1A5-40DC-B2D4-DFCE7326D0EA}"/>
                </a:ext>
              </a:extLst>
            </p:cNvPr>
            <p:cNvCxnSpPr>
              <a:cxnSpLocks/>
            </p:cNvCxnSpPr>
            <p:nvPr/>
          </p:nvCxnSpPr>
          <p:spPr>
            <a:xfrm>
              <a:off x="865574" y="6458602"/>
              <a:ext cx="50395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94B3226-82DF-430B-B2BF-FD3B53188A2C}"/>
                </a:ext>
              </a:extLst>
            </p:cNvPr>
            <p:cNvSpPr txBox="1"/>
            <p:nvPr/>
          </p:nvSpPr>
          <p:spPr>
            <a:xfrm>
              <a:off x="5067488" y="6466411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특성</a:t>
              </a:r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8BAF0F71-F9F6-4D9B-8435-CDBF3F4374D4}"/>
                </a:ext>
              </a:extLst>
            </p:cNvPr>
            <p:cNvSpPr/>
            <p:nvPr/>
          </p:nvSpPr>
          <p:spPr>
            <a:xfrm flipH="1">
              <a:off x="1769835" y="5244458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6F06F02E-573A-462F-85B6-CD648F3451FB}"/>
                </a:ext>
              </a:extLst>
            </p:cNvPr>
            <p:cNvSpPr/>
            <p:nvPr/>
          </p:nvSpPr>
          <p:spPr>
            <a:xfrm flipH="1">
              <a:off x="1458567" y="4841304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B619960C-64B3-4D70-AB1C-4F9352E2D4CD}"/>
                </a:ext>
              </a:extLst>
            </p:cNvPr>
            <p:cNvSpPr/>
            <p:nvPr/>
          </p:nvSpPr>
          <p:spPr>
            <a:xfrm flipH="1">
              <a:off x="1890017" y="4895261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62EC1FCD-3601-470F-9BC3-1707601DD1CA}"/>
                </a:ext>
              </a:extLst>
            </p:cNvPr>
            <p:cNvSpPr/>
            <p:nvPr/>
          </p:nvSpPr>
          <p:spPr>
            <a:xfrm flipH="1">
              <a:off x="1769835" y="4638591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B4CC4D90-885C-4E7B-820C-700BD5F805E6}"/>
                </a:ext>
              </a:extLst>
            </p:cNvPr>
            <p:cNvSpPr/>
            <p:nvPr/>
          </p:nvSpPr>
          <p:spPr>
            <a:xfrm flipH="1">
              <a:off x="2403344" y="4895261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3D72A224-4DAF-439F-B375-F663A9D4C1BC}"/>
                </a:ext>
              </a:extLst>
            </p:cNvPr>
            <p:cNvSpPr/>
            <p:nvPr/>
          </p:nvSpPr>
          <p:spPr>
            <a:xfrm flipH="1">
              <a:off x="2649687" y="3705425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6B094777-C9C3-4FFF-B24D-CE2F9BF91C55}"/>
                </a:ext>
              </a:extLst>
            </p:cNvPr>
            <p:cNvSpPr/>
            <p:nvPr/>
          </p:nvSpPr>
          <p:spPr>
            <a:xfrm flipH="1">
              <a:off x="2444236" y="4302964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2E02F7D0-E800-4C7E-B8C2-4F4352AFD06E}"/>
                </a:ext>
              </a:extLst>
            </p:cNvPr>
            <p:cNvSpPr/>
            <p:nvPr/>
          </p:nvSpPr>
          <p:spPr>
            <a:xfrm flipH="1">
              <a:off x="2892889" y="4510391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CC3E5FE9-6554-4948-B5D4-5FB532F1650A}"/>
                </a:ext>
              </a:extLst>
            </p:cNvPr>
            <p:cNvSpPr/>
            <p:nvPr/>
          </p:nvSpPr>
          <p:spPr>
            <a:xfrm flipH="1">
              <a:off x="3054748" y="4234770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11524456-5F48-4490-A9F2-74F7DB4133B6}"/>
                </a:ext>
              </a:extLst>
            </p:cNvPr>
            <p:cNvSpPr/>
            <p:nvPr/>
          </p:nvSpPr>
          <p:spPr>
            <a:xfrm flipH="1">
              <a:off x="3265170" y="4314323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5BDF4AF-1169-4977-B9FB-B63BCC7591EB}"/>
                </a:ext>
              </a:extLst>
            </p:cNvPr>
            <p:cNvSpPr/>
            <p:nvPr/>
          </p:nvSpPr>
          <p:spPr>
            <a:xfrm flipH="1">
              <a:off x="2527464" y="4570482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402041F-836D-4BCC-8855-4B39726378BE}"/>
                </a:ext>
              </a:extLst>
            </p:cNvPr>
            <p:cNvSpPr/>
            <p:nvPr/>
          </p:nvSpPr>
          <p:spPr>
            <a:xfrm flipH="1">
              <a:off x="3895796" y="4037862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C233CACB-987C-454E-9C7B-78330D0C7649}"/>
                </a:ext>
              </a:extLst>
            </p:cNvPr>
            <p:cNvSpPr/>
            <p:nvPr/>
          </p:nvSpPr>
          <p:spPr>
            <a:xfrm flipH="1">
              <a:off x="3593643" y="4452519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CB46DBE6-28BD-42BA-9473-D8D236A432D1}"/>
                </a:ext>
              </a:extLst>
            </p:cNvPr>
            <p:cNvSpPr/>
            <p:nvPr/>
          </p:nvSpPr>
          <p:spPr>
            <a:xfrm flipH="1">
              <a:off x="4318473" y="3772056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5F6DAE60-9B78-4948-9E99-F35305082F94}"/>
                </a:ext>
              </a:extLst>
            </p:cNvPr>
            <p:cNvSpPr/>
            <p:nvPr/>
          </p:nvSpPr>
          <p:spPr>
            <a:xfrm flipH="1">
              <a:off x="4152459" y="4315098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9E218BE5-BC48-48E4-B8DA-20257FC7E35D}"/>
                </a:ext>
              </a:extLst>
            </p:cNvPr>
            <p:cNvSpPr/>
            <p:nvPr/>
          </p:nvSpPr>
          <p:spPr>
            <a:xfrm flipH="1">
              <a:off x="3593643" y="4234770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159A036-12B7-4F59-9E72-DB6C1F990329}"/>
                </a:ext>
              </a:extLst>
            </p:cNvPr>
            <p:cNvSpPr/>
            <p:nvPr/>
          </p:nvSpPr>
          <p:spPr>
            <a:xfrm flipH="1">
              <a:off x="3129883" y="4819752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1B0F9987-5C32-42D7-879F-EFAC85D53F63}"/>
                </a:ext>
              </a:extLst>
            </p:cNvPr>
            <p:cNvSpPr/>
            <p:nvPr/>
          </p:nvSpPr>
          <p:spPr>
            <a:xfrm flipH="1">
              <a:off x="4523993" y="3490119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F9D9494-BF1C-4E28-B905-FD641EC4A19A}"/>
                </a:ext>
              </a:extLst>
            </p:cNvPr>
            <p:cNvSpPr/>
            <p:nvPr/>
          </p:nvSpPr>
          <p:spPr>
            <a:xfrm flipH="1">
              <a:off x="4629204" y="3976733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1D355ED9-9619-4157-8C2C-0FC5399CDDA3}"/>
                </a:ext>
              </a:extLst>
            </p:cNvPr>
            <p:cNvSpPr/>
            <p:nvPr/>
          </p:nvSpPr>
          <p:spPr>
            <a:xfrm flipH="1">
              <a:off x="4329011" y="4036824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4DDCF86-D281-4227-9080-A67F6BA4C104}"/>
                </a:ext>
              </a:extLst>
            </p:cNvPr>
            <p:cNvSpPr/>
            <p:nvPr/>
          </p:nvSpPr>
          <p:spPr>
            <a:xfrm flipH="1">
              <a:off x="4852874" y="3444294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FDCABFF7-B0B2-4244-A52E-05C25CC6E20E}"/>
                </a:ext>
              </a:extLst>
            </p:cNvPr>
            <p:cNvSpPr/>
            <p:nvPr/>
          </p:nvSpPr>
          <p:spPr>
            <a:xfrm flipH="1">
              <a:off x="4798164" y="4374414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C4F9D7E-BD50-4440-9986-3BE013AE254E}"/>
                </a:ext>
              </a:extLst>
            </p:cNvPr>
            <p:cNvSpPr/>
            <p:nvPr/>
          </p:nvSpPr>
          <p:spPr>
            <a:xfrm flipH="1">
              <a:off x="4957675" y="3856551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7F9E56E7-C78A-46D0-AA07-482AEBE039DD}"/>
                </a:ext>
              </a:extLst>
            </p:cNvPr>
            <p:cNvSpPr/>
            <p:nvPr/>
          </p:nvSpPr>
          <p:spPr>
            <a:xfrm flipH="1">
              <a:off x="5421924" y="3733014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97189BE-D85D-48F7-BE30-711FE20EB75A}"/>
                </a:ext>
              </a:extLst>
            </p:cNvPr>
            <p:cNvSpPr txBox="1"/>
            <p:nvPr/>
          </p:nvSpPr>
          <p:spPr>
            <a:xfrm>
              <a:off x="548732" y="2921334"/>
              <a:ext cx="18710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/>
                <a:t>2. </a:t>
              </a:r>
              <a:r>
                <a:rPr lang="ko-KR" altLang="en-US" sz="2400"/>
                <a:t>모델 선택</a:t>
              </a:r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27D0712-B11B-43EE-BECD-0DA09983C94C}"/>
              </a:ext>
            </a:extLst>
          </p:cNvPr>
          <p:cNvCxnSpPr/>
          <p:nvPr/>
        </p:nvCxnSpPr>
        <p:spPr>
          <a:xfrm flipV="1">
            <a:off x="6916599" y="975248"/>
            <a:ext cx="4899580" cy="151050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506B649-94D3-4A4B-AE89-40346ACE9BF7}"/>
              </a:ext>
            </a:extLst>
          </p:cNvPr>
          <p:cNvCxnSpPr/>
          <p:nvPr/>
        </p:nvCxnSpPr>
        <p:spPr>
          <a:xfrm flipV="1">
            <a:off x="6916599" y="1223360"/>
            <a:ext cx="4899580" cy="7219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1E1230-7B5E-4956-92AD-6F7C3F18A2B6}"/>
                  </a:ext>
                </a:extLst>
              </p:cNvPr>
              <p:cNvSpPr txBox="1"/>
              <p:nvPr/>
            </p:nvSpPr>
            <p:spPr>
              <a:xfrm>
                <a:off x="6081202" y="4486191"/>
                <a:ext cx="6110784" cy="157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/>
                  <a:t>이 경우 선형 모델을 선택하였다</a:t>
                </a:r>
                <a:r>
                  <a:rPr lang="en-US" altLang="ko-KR" sz="2400"/>
                  <a:t>.</a:t>
                </a:r>
              </a:p>
              <a:p>
                <a:pPr algn="ctr"/>
                <a:endParaRPr lang="en-US" altLang="ko-KR" sz="2400" i="1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240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특성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1=</m:t>
                    </m:r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특</m:t>
                    </m:r>
                  </m:oMath>
                </a14:m>
                <a:r>
                  <a:rPr lang="ko-KR" altLang="en-US" sz="2400"/>
                  <a:t>성</a:t>
                </a:r>
                <a:r>
                  <a:rPr lang="en-US" altLang="ko-KR" sz="2400"/>
                  <a:t>2</a:t>
                </a:r>
                <a:endParaRPr lang="ko-KR" altLang="en-US" sz="240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1E1230-7B5E-4956-92AD-6F7C3F18A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202" y="4486191"/>
                <a:ext cx="6110784" cy="1576585"/>
              </a:xfrm>
              <a:prstGeom prst="rect">
                <a:avLst/>
              </a:prstGeom>
              <a:blipFill>
                <a:blip r:embed="rId2"/>
                <a:stretch>
                  <a:fillRect t="-3089" b="-7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액자 232">
            <a:extLst>
              <a:ext uri="{FF2B5EF4-FFF2-40B4-BE49-F238E27FC236}">
                <a16:creationId xmlns:a16="http://schemas.microsoft.com/office/drawing/2014/main" id="{788AAD51-F83C-40DD-955F-69107FF8508D}"/>
              </a:ext>
            </a:extLst>
          </p:cNvPr>
          <p:cNvSpPr/>
          <p:nvPr/>
        </p:nvSpPr>
        <p:spPr>
          <a:xfrm>
            <a:off x="7231724" y="5416838"/>
            <a:ext cx="3737646" cy="797900"/>
          </a:xfrm>
          <a:prstGeom prst="frame">
            <a:avLst>
              <a:gd name="adj1" fmla="val 76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02C2256-9794-4938-B20F-4B23A88C0973}"/>
                  </a:ext>
                </a:extLst>
              </p:cNvPr>
              <p:cNvSpPr txBox="1"/>
              <p:nvPr/>
            </p:nvSpPr>
            <p:spPr>
              <a:xfrm>
                <a:off x="7479051" y="6314011"/>
                <a:ext cx="32422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/>
                  <a:t>은 모델 파라미터이다</a:t>
                </a:r>
                <a:r>
                  <a:rPr lang="en-US" altLang="ko-KR"/>
                  <a:t>.</a:t>
                </a:r>
                <a:endParaRPr lang="ko-KR" altLang="en-US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02C2256-9794-4938-B20F-4B23A88C0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051" y="6314011"/>
                <a:ext cx="3242298" cy="369332"/>
              </a:xfrm>
              <a:prstGeom prst="rect">
                <a:avLst/>
              </a:prstGeom>
              <a:blipFill>
                <a:blip r:embed="rId3"/>
                <a:stretch>
                  <a:fillRect l="-1692" t="-10000" r="-94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317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6E9F4B-D801-4E16-9EBD-22B8BC0E7BDB}"/>
              </a:ext>
            </a:extLst>
          </p:cNvPr>
          <p:cNvSpPr/>
          <p:nvPr/>
        </p:nvSpPr>
        <p:spPr>
          <a:xfrm>
            <a:off x="1" y="0"/>
            <a:ext cx="4296792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머신 러닝 시스템의 분류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87F0F6-714C-43E6-ABEC-FAD971C8BEBA}"/>
              </a:ext>
            </a:extLst>
          </p:cNvPr>
          <p:cNvSpPr/>
          <p:nvPr/>
        </p:nvSpPr>
        <p:spPr>
          <a:xfrm>
            <a:off x="166270" y="759600"/>
            <a:ext cx="3142695" cy="13494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accent4"/>
                </a:solidFill>
              </a:rPr>
              <a:t>모델 기반 학습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9594AF8-3BA8-4C28-89FE-8FDDEFA4868E}"/>
              </a:ext>
            </a:extLst>
          </p:cNvPr>
          <p:cNvGrpSpPr/>
          <p:nvPr/>
        </p:nvGrpSpPr>
        <p:grpSpPr>
          <a:xfrm>
            <a:off x="5987723" y="2976936"/>
            <a:ext cx="6110784" cy="797900"/>
            <a:chOff x="5847979" y="2172748"/>
            <a:chExt cx="6110784" cy="7979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01E1230-7B5E-4956-92AD-6F7C3F18A2B6}"/>
                    </a:ext>
                  </a:extLst>
                </p:cNvPr>
                <p:cNvSpPr txBox="1"/>
                <p:nvPr/>
              </p:nvSpPr>
              <p:spPr>
                <a:xfrm>
                  <a:off x="5847979" y="2337403"/>
                  <a:ext cx="6110784" cy="4685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특성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특</m:t>
                      </m:r>
                    </m:oMath>
                  </a14:m>
                  <a:r>
                    <a:rPr lang="ko-KR" altLang="en-US" sz="2400"/>
                    <a:t>성</a:t>
                  </a:r>
                  <a:r>
                    <a:rPr lang="en-US" altLang="ko-KR" sz="2400"/>
                    <a:t>2</a:t>
                  </a:r>
                  <a:endParaRPr lang="ko-KR" altLang="en-US" sz="240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01E1230-7B5E-4956-92AD-6F7C3F18A2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7979" y="2337403"/>
                  <a:ext cx="6110784" cy="468590"/>
                </a:xfrm>
                <a:prstGeom prst="rect">
                  <a:avLst/>
                </a:prstGeom>
                <a:blipFill>
                  <a:blip r:embed="rId2"/>
                  <a:stretch>
                    <a:fillRect t="-9091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액자 232">
              <a:extLst>
                <a:ext uri="{FF2B5EF4-FFF2-40B4-BE49-F238E27FC236}">
                  <a16:creationId xmlns:a16="http://schemas.microsoft.com/office/drawing/2014/main" id="{788AAD51-F83C-40DD-955F-69107FF8508D}"/>
                </a:ext>
              </a:extLst>
            </p:cNvPr>
            <p:cNvSpPr/>
            <p:nvPr/>
          </p:nvSpPr>
          <p:spPr>
            <a:xfrm>
              <a:off x="7034548" y="2172748"/>
              <a:ext cx="3737646" cy="797900"/>
            </a:xfrm>
            <a:prstGeom prst="frame">
              <a:avLst>
                <a:gd name="adj1" fmla="val 76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C2A996-7A0B-407B-B02E-159BF97BC28F}"/>
              </a:ext>
            </a:extLst>
          </p:cNvPr>
          <p:cNvGrpSpPr/>
          <p:nvPr/>
        </p:nvGrpSpPr>
        <p:grpSpPr>
          <a:xfrm>
            <a:off x="166270" y="2528986"/>
            <a:ext cx="5752731" cy="3914409"/>
            <a:chOff x="6203425" y="228052"/>
            <a:chExt cx="5752731" cy="3914409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D723B92B-AF1A-4A4F-8B94-531ED7DD5B8B}"/>
                </a:ext>
              </a:extLst>
            </p:cNvPr>
            <p:cNvGrpSpPr/>
            <p:nvPr/>
          </p:nvGrpSpPr>
          <p:grpSpPr>
            <a:xfrm>
              <a:off x="6203425" y="228052"/>
              <a:ext cx="5752731" cy="3914409"/>
              <a:chOff x="152400" y="2921334"/>
              <a:chExt cx="5752731" cy="3914409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D05B546-078D-414F-9E8D-36103B68D5B7}"/>
                  </a:ext>
                </a:extLst>
              </p:cNvPr>
              <p:cNvSpPr txBox="1"/>
              <p:nvPr/>
            </p:nvSpPr>
            <p:spPr>
              <a:xfrm>
                <a:off x="152400" y="3668530"/>
                <a:ext cx="772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/>
                  <a:t>특성</a:t>
                </a:r>
                <a:r>
                  <a:rPr lang="en-US" altLang="ko-KR"/>
                  <a:t>1</a:t>
                </a:r>
                <a:endParaRPr lang="ko-KR" altLang="en-US"/>
              </a:p>
            </p:txBody>
          </p: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A7CFF7FF-46D8-4776-85CA-302333FFA7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5574" y="3564476"/>
                <a:ext cx="0" cy="29019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956D6A92-4F16-40F1-9079-61176B7CF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574" y="6458602"/>
                <a:ext cx="503955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9C52F8A-76FC-4025-8E3A-4CFF4101EC37}"/>
                  </a:ext>
                </a:extLst>
              </p:cNvPr>
              <p:cNvSpPr txBox="1"/>
              <p:nvPr/>
            </p:nvSpPr>
            <p:spPr>
              <a:xfrm>
                <a:off x="5067488" y="6466411"/>
                <a:ext cx="772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/>
                  <a:t>특성</a:t>
                </a:r>
                <a:r>
                  <a:rPr lang="en-US" altLang="ko-KR"/>
                  <a:t>2</a:t>
                </a:r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6B1F664D-C46B-45D4-AB77-115BEE215270}"/>
                  </a:ext>
                </a:extLst>
              </p:cNvPr>
              <p:cNvSpPr/>
              <p:nvPr/>
            </p:nvSpPr>
            <p:spPr>
              <a:xfrm flipH="1">
                <a:off x="1769835" y="5244458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D2641E64-D99D-4FFB-A493-C5D78A036D2B}"/>
                  </a:ext>
                </a:extLst>
              </p:cNvPr>
              <p:cNvSpPr/>
              <p:nvPr/>
            </p:nvSpPr>
            <p:spPr>
              <a:xfrm flipH="1">
                <a:off x="1458567" y="4841304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AB1B7C75-4919-46BE-B27D-DEEDD53E74D5}"/>
                  </a:ext>
                </a:extLst>
              </p:cNvPr>
              <p:cNvSpPr/>
              <p:nvPr/>
            </p:nvSpPr>
            <p:spPr>
              <a:xfrm flipH="1">
                <a:off x="1890017" y="4895261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71F50224-23BA-47F1-BC43-2048CED57895}"/>
                  </a:ext>
                </a:extLst>
              </p:cNvPr>
              <p:cNvSpPr/>
              <p:nvPr/>
            </p:nvSpPr>
            <p:spPr>
              <a:xfrm flipH="1">
                <a:off x="1769835" y="4638591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0615CDB7-B3C6-4B9F-916F-03E854DBFB55}"/>
                  </a:ext>
                </a:extLst>
              </p:cNvPr>
              <p:cNvSpPr/>
              <p:nvPr/>
            </p:nvSpPr>
            <p:spPr>
              <a:xfrm flipH="1">
                <a:off x="2403344" y="4895261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4BE46778-C08F-459B-9048-3436CA0699FA}"/>
                  </a:ext>
                </a:extLst>
              </p:cNvPr>
              <p:cNvSpPr/>
              <p:nvPr/>
            </p:nvSpPr>
            <p:spPr>
              <a:xfrm flipH="1">
                <a:off x="2649687" y="3705425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4A482E1F-4AD0-4712-9254-E987E28370C7}"/>
                  </a:ext>
                </a:extLst>
              </p:cNvPr>
              <p:cNvSpPr/>
              <p:nvPr/>
            </p:nvSpPr>
            <p:spPr>
              <a:xfrm flipH="1">
                <a:off x="2444236" y="4302964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C5F6F76D-57FC-4308-910E-7796403FE668}"/>
                  </a:ext>
                </a:extLst>
              </p:cNvPr>
              <p:cNvSpPr/>
              <p:nvPr/>
            </p:nvSpPr>
            <p:spPr>
              <a:xfrm flipH="1">
                <a:off x="2892889" y="4510391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E1C5375D-42AE-4FE8-B47F-1A799CCF45FB}"/>
                  </a:ext>
                </a:extLst>
              </p:cNvPr>
              <p:cNvSpPr/>
              <p:nvPr/>
            </p:nvSpPr>
            <p:spPr>
              <a:xfrm flipH="1">
                <a:off x="3054748" y="4234770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09DA1501-4E23-43E0-8291-66325FB61D64}"/>
                  </a:ext>
                </a:extLst>
              </p:cNvPr>
              <p:cNvSpPr/>
              <p:nvPr/>
            </p:nvSpPr>
            <p:spPr>
              <a:xfrm flipH="1">
                <a:off x="3265170" y="4314323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31D2E625-59DD-4FC1-B728-AF589867554D}"/>
                  </a:ext>
                </a:extLst>
              </p:cNvPr>
              <p:cNvSpPr/>
              <p:nvPr/>
            </p:nvSpPr>
            <p:spPr>
              <a:xfrm flipH="1">
                <a:off x="2527464" y="4570482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974C51E1-2F75-4C43-A0ED-43C4D70633D1}"/>
                  </a:ext>
                </a:extLst>
              </p:cNvPr>
              <p:cNvSpPr/>
              <p:nvPr/>
            </p:nvSpPr>
            <p:spPr>
              <a:xfrm flipH="1">
                <a:off x="3895796" y="4037862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CBE12147-7107-44E4-8647-E8A294CFC84B}"/>
                  </a:ext>
                </a:extLst>
              </p:cNvPr>
              <p:cNvSpPr/>
              <p:nvPr/>
            </p:nvSpPr>
            <p:spPr>
              <a:xfrm flipH="1">
                <a:off x="3593643" y="4452519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F89A5EFD-F6FD-44F3-8CF5-958579D816CE}"/>
                  </a:ext>
                </a:extLst>
              </p:cNvPr>
              <p:cNvSpPr/>
              <p:nvPr/>
            </p:nvSpPr>
            <p:spPr>
              <a:xfrm flipH="1">
                <a:off x="4318473" y="3772056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00DC3029-CFCD-449E-82F2-87934CBE1F6E}"/>
                  </a:ext>
                </a:extLst>
              </p:cNvPr>
              <p:cNvSpPr/>
              <p:nvPr/>
            </p:nvSpPr>
            <p:spPr>
              <a:xfrm flipH="1">
                <a:off x="4152459" y="4315098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C3882D9C-A752-4E3B-99C9-166C8ED5861A}"/>
                  </a:ext>
                </a:extLst>
              </p:cNvPr>
              <p:cNvSpPr/>
              <p:nvPr/>
            </p:nvSpPr>
            <p:spPr>
              <a:xfrm flipH="1">
                <a:off x="3593643" y="4234770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831F3C38-3FFF-4F88-9CB9-EDA01639A89D}"/>
                  </a:ext>
                </a:extLst>
              </p:cNvPr>
              <p:cNvSpPr/>
              <p:nvPr/>
            </p:nvSpPr>
            <p:spPr>
              <a:xfrm flipH="1">
                <a:off x="3129883" y="4819752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B7BADEC6-65B0-4231-AFA4-A63C22539ABA}"/>
                  </a:ext>
                </a:extLst>
              </p:cNvPr>
              <p:cNvSpPr/>
              <p:nvPr/>
            </p:nvSpPr>
            <p:spPr>
              <a:xfrm flipH="1">
                <a:off x="4523993" y="3490119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09AFF504-9CB4-4DF1-99EF-A035770B5792}"/>
                  </a:ext>
                </a:extLst>
              </p:cNvPr>
              <p:cNvSpPr/>
              <p:nvPr/>
            </p:nvSpPr>
            <p:spPr>
              <a:xfrm flipH="1">
                <a:off x="4629204" y="3976733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65D84429-DF22-4588-B812-B9E62360B061}"/>
                  </a:ext>
                </a:extLst>
              </p:cNvPr>
              <p:cNvSpPr/>
              <p:nvPr/>
            </p:nvSpPr>
            <p:spPr>
              <a:xfrm flipH="1">
                <a:off x="4329011" y="4036824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76FE3A0B-8337-4664-8D6A-1DD5E0FF8353}"/>
                  </a:ext>
                </a:extLst>
              </p:cNvPr>
              <p:cNvSpPr/>
              <p:nvPr/>
            </p:nvSpPr>
            <p:spPr>
              <a:xfrm flipH="1">
                <a:off x="4852874" y="3444294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0DCB2D8D-E91B-46F1-BA50-405BFE205112}"/>
                  </a:ext>
                </a:extLst>
              </p:cNvPr>
              <p:cNvSpPr/>
              <p:nvPr/>
            </p:nvSpPr>
            <p:spPr>
              <a:xfrm flipH="1">
                <a:off x="4798164" y="4374414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783F460A-F133-47EA-ACB7-29D9E185C73C}"/>
                  </a:ext>
                </a:extLst>
              </p:cNvPr>
              <p:cNvSpPr/>
              <p:nvPr/>
            </p:nvSpPr>
            <p:spPr>
              <a:xfrm flipH="1">
                <a:off x="4957675" y="3856551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63FBF5A4-3AD0-40BD-8FF7-3C643193A9F3}"/>
                  </a:ext>
                </a:extLst>
              </p:cNvPr>
              <p:cNvSpPr/>
              <p:nvPr/>
            </p:nvSpPr>
            <p:spPr>
              <a:xfrm flipH="1">
                <a:off x="5421924" y="3733014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5E99245-6FBC-43E6-A209-3EA54ABBF260}"/>
                  </a:ext>
                </a:extLst>
              </p:cNvPr>
              <p:cNvSpPr txBox="1"/>
              <p:nvPr/>
            </p:nvSpPr>
            <p:spPr>
              <a:xfrm>
                <a:off x="548732" y="2921334"/>
                <a:ext cx="18710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/>
                  <a:t>3. </a:t>
                </a:r>
                <a:r>
                  <a:rPr lang="ko-KR" altLang="en-US" sz="2400"/>
                  <a:t>모델 훈련</a:t>
                </a:r>
              </a:p>
            </p:txBody>
          </p:sp>
        </p:grp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1D1531B5-B083-4954-84D1-232B0CDB09B1}"/>
                </a:ext>
              </a:extLst>
            </p:cNvPr>
            <p:cNvCxnSpPr/>
            <p:nvPr/>
          </p:nvCxnSpPr>
          <p:spPr>
            <a:xfrm flipV="1">
              <a:off x="6916599" y="975248"/>
              <a:ext cx="4899580" cy="151050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F7831D4-CACD-4E58-A757-BDB66211C37D}"/>
              </a:ext>
            </a:extLst>
          </p:cNvPr>
          <p:cNvSpPr txBox="1"/>
          <p:nvPr/>
        </p:nvSpPr>
        <p:spPr>
          <a:xfrm>
            <a:off x="3727695" y="1408117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선형 회귀 알고리즘</a:t>
            </a:r>
          </a:p>
        </p:txBody>
      </p:sp>
      <p:pic>
        <p:nvPicPr>
          <p:cNvPr id="159" name="그래픽 158" descr="줄 화살표: 일자형">
            <a:extLst>
              <a:ext uri="{FF2B5EF4-FFF2-40B4-BE49-F238E27FC236}">
                <a16:creationId xmlns:a16="http://schemas.microsoft.com/office/drawing/2014/main" id="{1248FB52-580F-4CF3-8AF8-BC8AC2C71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7479051" y="1373970"/>
            <a:ext cx="653068" cy="6530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3F8D3F4D-B805-4E75-865F-3B06A8ECB17A}"/>
                  </a:ext>
                </a:extLst>
              </p:cNvPr>
              <p:cNvSpPr txBox="1"/>
              <p:nvPr/>
            </p:nvSpPr>
            <p:spPr>
              <a:xfrm>
                <a:off x="8132119" y="1408116"/>
                <a:ext cx="2823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200"/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3F8D3F4D-B805-4E75-865F-3B06A8ECB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119" y="1408116"/>
                <a:ext cx="282385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TextBox 160">
            <a:extLst>
              <a:ext uri="{FF2B5EF4-FFF2-40B4-BE49-F238E27FC236}">
                <a16:creationId xmlns:a16="http://schemas.microsoft.com/office/drawing/2014/main" id="{59F61EC2-A229-4E6B-9E8A-A283C771DABA}"/>
              </a:ext>
            </a:extLst>
          </p:cNvPr>
          <p:cNvSpPr txBox="1"/>
          <p:nvPr/>
        </p:nvSpPr>
        <p:spPr>
          <a:xfrm>
            <a:off x="5849355" y="105879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훈련 데이터</a:t>
            </a:r>
          </a:p>
        </p:txBody>
      </p:sp>
      <p:pic>
        <p:nvPicPr>
          <p:cNvPr id="162" name="그래픽 161" descr="왼쪽으로 굽은 화살표">
            <a:extLst>
              <a:ext uri="{FF2B5EF4-FFF2-40B4-BE49-F238E27FC236}">
                <a16:creationId xmlns:a16="http://schemas.microsoft.com/office/drawing/2014/main" id="{224E5F99-18EE-41FA-8D24-FF924B9ECF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2821" y="608784"/>
            <a:ext cx="653068" cy="653068"/>
          </a:xfrm>
          <a:prstGeom prst="rect">
            <a:avLst/>
          </a:prstGeom>
        </p:spPr>
      </p:pic>
      <p:pic>
        <p:nvPicPr>
          <p:cNvPr id="11" name="그래픽 10" descr="통계">
            <a:extLst>
              <a:ext uri="{FF2B5EF4-FFF2-40B4-BE49-F238E27FC236}">
                <a16:creationId xmlns:a16="http://schemas.microsoft.com/office/drawing/2014/main" id="{E1E9C63A-B4B2-4A44-81FA-3BC75916A9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5196" y="242096"/>
            <a:ext cx="914400" cy="914400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558B558C-724A-4491-A3B3-F146D2AB03F2}"/>
              </a:ext>
            </a:extLst>
          </p:cNvPr>
          <p:cNvSpPr txBox="1"/>
          <p:nvPr/>
        </p:nvSpPr>
        <p:spPr>
          <a:xfrm>
            <a:off x="7331811" y="4525385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4. </a:t>
            </a:r>
            <a:r>
              <a:rPr lang="ko-KR" altLang="en-US" sz="2400"/>
              <a:t>추론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E28DF-DA33-4036-A97A-0BF97BA34375}"/>
              </a:ext>
            </a:extLst>
          </p:cNvPr>
          <p:cNvSpPr txBox="1"/>
          <p:nvPr/>
        </p:nvSpPr>
        <p:spPr>
          <a:xfrm>
            <a:off x="7192278" y="5201179"/>
            <a:ext cx="470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모델에 새로운 데이터를 넣어 예측한다</a:t>
            </a:r>
            <a:r>
              <a:rPr lang="en-US" altLang="ko-KR" sz="200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259206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6E9F4B-D801-4E16-9EBD-22B8BC0E7BDB}"/>
              </a:ext>
            </a:extLst>
          </p:cNvPr>
          <p:cNvSpPr/>
          <p:nvPr/>
        </p:nvSpPr>
        <p:spPr>
          <a:xfrm>
            <a:off x="1" y="0"/>
            <a:ext cx="4296792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나쁜 데이터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DCFF89-67E9-4D53-A2B0-D78A2778025B}"/>
              </a:ext>
            </a:extLst>
          </p:cNvPr>
          <p:cNvSpPr txBox="1"/>
          <p:nvPr/>
        </p:nvSpPr>
        <p:spPr>
          <a:xfrm>
            <a:off x="200025" y="847725"/>
            <a:ext cx="5761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1. </a:t>
            </a:r>
            <a:r>
              <a:rPr lang="ko-KR" altLang="en-US" sz="2800"/>
              <a:t>충분하지 않은 양의 훈련 데이터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38E4B64-34DD-4731-9477-46DCCE37B0AE}"/>
              </a:ext>
            </a:extLst>
          </p:cNvPr>
          <p:cNvGrpSpPr/>
          <p:nvPr/>
        </p:nvGrpSpPr>
        <p:grpSpPr>
          <a:xfrm>
            <a:off x="6152816" y="2075353"/>
            <a:ext cx="5752731" cy="3914409"/>
            <a:chOff x="6203425" y="228052"/>
            <a:chExt cx="5752731" cy="3914409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C804604A-4643-4C27-98EE-503C870D8456}"/>
                </a:ext>
              </a:extLst>
            </p:cNvPr>
            <p:cNvGrpSpPr/>
            <p:nvPr/>
          </p:nvGrpSpPr>
          <p:grpSpPr>
            <a:xfrm>
              <a:off x="6203425" y="228052"/>
              <a:ext cx="5752731" cy="3914409"/>
              <a:chOff x="152400" y="2921334"/>
              <a:chExt cx="5752731" cy="3914409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BF41E83-345C-48EB-85BD-DCD4BB52A4E6}"/>
                  </a:ext>
                </a:extLst>
              </p:cNvPr>
              <p:cNvSpPr txBox="1"/>
              <p:nvPr/>
            </p:nvSpPr>
            <p:spPr>
              <a:xfrm>
                <a:off x="152400" y="3668530"/>
                <a:ext cx="772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/>
                  <a:t>특성</a:t>
                </a:r>
                <a:r>
                  <a:rPr lang="en-US" altLang="ko-KR"/>
                  <a:t>1</a:t>
                </a:r>
                <a:endParaRPr lang="ko-KR" altLang="en-US"/>
              </a:p>
            </p:txBody>
          </p:sp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37450B92-4B7D-404D-AD3D-DAAB1129CA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5574" y="3564476"/>
                <a:ext cx="0" cy="29019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8BBC4AF1-40CE-4EB0-96E6-A38D13F78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574" y="6458602"/>
                <a:ext cx="503955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475E812-0C50-49A2-9659-54134FFA163C}"/>
                  </a:ext>
                </a:extLst>
              </p:cNvPr>
              <p:cNvSpPr txBox="1"/>
              <p:nvPr/>
            </p:nvSpPr>
            <p:spPr>
              <a:xfrm>
                <a:off x="5067488" y="6466411"/>
                <a:ext cx="772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/>
                  <a:t>특성</a:t>
                </a:r>
                <a:r>
                  <a:rPr lang="en-US" altLang="ko-KR"/>
                  <a:t>2</a:t>
                </a:r>
                <a:endParaRPr lang="ko-KR" altLang="en-US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6C6D40EF-C566-4279-B9BF-23B06AEBFE57}"/>
                  </a:ext>
                </a:extLst>
              </p:cNvPr>
              <p:cNvSpPr/>
              <p:nvPr/>
            </p:nvSpPr>
            <p:spPr>
              <a:xfrm flipH="1">
                <a:off x="1769835" y="5244458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AA1DC857-8474-43F6-BC26-5C932C653950}"/>
                  </a:ext>
                </a:extLst>
              </p:cNvPr>
              <p:cNvSpPr/>
              <p:nvPr/>
            </p:nvSpPr>
            <p:spPr>
              <a:xfrm flipH="1">
                <a:off x="1458567" y="4841304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67560589-1239-4A6B-A77F-CF95B60A12D8}"/>
                  </a:ext>
                </a:extLst>
              </p:cNvPr>
              <p:cNvSpPr/>
              <p:nvPr/>
            </p:nvSpPr>
            <p:spPr>
              <a:xfrm flipH="1">
                <a:off x="1890017" y="4895261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E6192EC9-5227-4E85-89CC-DF68327DF6F4}"/>
                  </a:ext>
                </a:extLst>
              </p:cNvPr>
              <p:cNvSpPr/>
              <p:nvPr/>
            </p:nvSpPr>
            <p:spPr>
              <a:xfrm flipH="1">
                <a:off x="1769835" y="4638591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CCB6A36C-12D2-4815-AB8B-115058522131}"/>
                  </a:ext>
                </a:extLst>
              </p:cNvPr>
              <p:cNvSpPr/>
              <p:nvPr/>
            </p:nvSpPr>
            <p:spPr>
              <a:xfrm flipH="1">
                <a:off x="2403344" y="4895261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1BC11BFB-34DC-4416-B99D-FC745AB61D54}"/>
                  </a:ext>
                </a:extLst>
              </p:cNvPr>
              <p:cNvSpPr/>
              <p:nvPr/>
            </p:nvSpPr>
            <p:spPr>
              <a:xfrm flipH="1">
                <a:off x="2649687" y="3705425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05D523B-9E6C-4B95-A3FF-813DC5FE4930}"/>
                  </a:ext>
                </a:extLst>
              </p:cNvPr>
              <p:cNvSpPr/>
              <p:nvPr/>
            </p:nvSpPr>
            <p:spPr>
              <a:xfrm flipH="1">
                <a:off x="2444236" y="4302964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A4DAA908-03F7-4711-A001-6BF069A57FBE}"/>
                  </a:ext>
                </a:extLst>
              </p:cNvPr>
              <p:cNvSpPr/>
              <p:nvPr/>
            </p:nvSpPr>
            <p:spPr>
              <a:xfrm flipH="1">
                <a:off x="2892889" y="4510391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8066DB53-63D9-42DD-80EC-355622397467}"/>
                  </a:ext>
                </a:extLst>
              </p:cNvPr>
              <p:cNvSpPr/>
              <p:nvPr/>
            </p:nvSpPr>
            <p:spPr>
              <a:xfrm flipH="1">
                <a:off x="3054748" y="4234770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3EF0E92A-4E67-408D-A0EF-E6521439C80F}"/>
                  </a:ext>
                </a:extLst>
              </p:cNvPr>
              <p:cNvSpPr/>
              <p:nvPr/>
            </p:nvSpPr>
            <p:spPr>
              <a:xfrm flipH="1">
                <a:off x="3265170" y="4314323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E3766D9D-78A3-4691-B511-46CF1380C189}"/>
                  </a:ext>
                </a:extLst>
              </p:cNvPr>
              <p:cNvSpPr/>
              <p:nvPr/>
            </p:nvSpPr>
            <p:spPr>
              <a:xfrm flipH="1">
                <a:off x="2527464" y="4570482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D2980417-736C-46E7-9E3C-63D49FE5D00D}"/>
                  </a:ext>
                </a:extLst>
              </p:cNvPr>
              <p:cNvSpPr/>
              <p:nvPr/>
            </p:nvSpPr>
            <p:spPr>
              <a:xfrm flipH="1">
                <a:off x="3895796" y="4037862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FA62CDB3-B2DF-467F-8234-C34E6DC74EFD}"/>
                  </a:ext>
                </a:extLst>
              </p:cNvPr>
              <p:cNvSpPr/>
              <p:nvPr/>
            </p:nvSpPr>
            <p:spPr>
              <a:xfrm flipH="1">
                <a:off x="3593643" y="4452519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ED78FE77-FF12-4298-A0E0-D033816E2850}"/>
                  </a:ext>
                </a:extLst>
              </p:cNvPr>
              <p:cNvSpPr/>
              <p:nvPr/>
            </p:nvSpPr>
            <p:spPr>
              <a:xfrm flipH="1">
                <a:off x="4318473" y="3772056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163E1B87-FB87-47B3-9FBD-0FF39C270247}"/>
                  </a:ext>
                </a:extLst>
              </p:cNvPr>
              <p:cNvSpPr/>
              <p:nvPr/>
            </p:nvSpPr>
            <p:spPr>
              <a:xfrm flipH="1">
                <a:off x="4152459" y="4315098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89A0CBD7-A9CA-427D-8E2E-E3342068864B}"/>
                  </a:ext>
                </a:extLst>
              </p:cNvPr>
              <p:cNvSpPr/>
              <p:nvPr/>
            </p:nvSpPr>
            <p:spPr>
              <a:xfrm flipH="1">
                <a:off x="3593643" y="4234770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35DBC78A-0B83-490B-96A0-70306232C2A7}"/>
                  </a:ext>
                </a:extLst>
              </p:cNvPr>
              <p:cNvSpPr/>
              <p:nvPr/>
            </p:nvSpPr>
            <p:spPr>
              <a:xfrm flipH="1">
                <a:off x="3129883" y="4819752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9EFAF18F-610A-4E02-BDC9-9071BC67E281}"/>
                  </a:ext>
                </a:extLst>
              </p:cNvPr>
              <p:cNvSpPr/>
              <p:nvPr/>
            </p:nvSpPr>
            <p:spPr>
              <a:xfrm flipH="1">
                <a:off x="4523993" y="3490119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D9536B37-2D5E-42A9-928F-A144F71F37A0}"/>
                  </a:ext>
                </a:extLst>
              </p:cNvPr>
              <p:cNvSpPr/>
              <p:nvPr/>
            </p:nvSpPr>
            <p:spPr>
              <a:xfrm flipH="1">
                <a:off x="4629204" y="3976733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35D77B4C-47C2-40D7-AAB1-501AD8356779}"/>
                  </a:ext>
                </a:extLst>
              </p:cNvPr>
              <p:cNvSpPr/>
              <p:nvPr/>
            </p:nvSpPr>
            <p:spPr>
              <a:xfrm flipH="1">
                <a:off x="4329011" y="4036824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2185B19A-9C96-485B-9CA4-FCA856F3FEE3}"/>
                  </a:ext>
                </a:extLst>
              </p:cNvPr>
              <p:cNvSpPr/>
              <p:nvPr/>
            </p:nvSpPr>
            <p:spPr>
              <a:xfrm flipH="1">
                <a:off x="4852874" y="3444294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7AE2687F-38B3-4EA0-A756-BDB3EE6D2234}"/>
                  </a:ext>
                </a:extLst>
              </p:cNvPr>
              <p:cNvSpPr/>
              <p:nvPr/>
            </p:nvSpPr>
            <p:spPr>
              <a:xfrm flipH="1">
                <a:off x="4798164" y="4374414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D476C1F9-EB9A-46F2-A586-D59D7FBD00CE}"/>
                  </a:ext>
                </a:extLst>
              </p:cNvPr>
              <p:cNvSpPr/>
              <p:nvPr/>
            </p:nvSpPr>
            <p:spPr>
              <a:xfrm flipH="1">
                <a:off x="4957675" y="3856551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0D0A1C7C-8B9A-41EE-8B02-CFEA77550C94}"/>
                  </a:ext>
                </a:extLst>
              </p:cNvPr>
              <p:cNvSpPr/>
              <p:nvPr/>
            </p:nvSpPr>
            <p:spPr>
              <a:xfrm flipH="1">
                <a:off x="5421924" y="3733014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6F51394-2067-43D7-90C5-85FCE0FFE40A}"/>
                  </a:ext>
                </a:extLst>
              </p:cNvPr>
              <p:cNvSpPr txBox="1"/>
              <p:nvPr/>
            </p:nvSpPr>
            <p:spPr>
              <a:xfrm>
                <a:off x="548732" y="2921334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/>
              </a:p>
            </p:txBody>
          </p: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9BEB633-4981-4614-BA54-9BB3AC430450}"/>
                </a:ext>
              </a:extLst>
            </p:cNvPr>
            <p:cNvCxnSpPr/>
            <p:nvPr/>
          </p:nvCxnSpPr>
          <p:spPr>
            <a:xfrm flipV="1">
              <a:off x="6916599" y="975248"/>
              <a:ext cx="4899580" cy="151050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6EAFFF40-3C1D-4608-9B76-A5133F2486AE}"/>
              </a:ext>
            </a:extLst>
          </p:cNvPr>
          <p:cNvSpPr txBox="1"/>
          <p:nvPr/>
        </p:nvSpPr>
        <p:spPr>
          <a:xfrm>
            <a:off x="132987" y="285978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특성</a:t>
            </a:r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0DD5C71E-B4D5-4340-B7B6-34565137CD3E}"/>
              </a:ext>
            </a:extLst>
          </p:cNvPr>
          <p:cNvCxnSpPr>
            <a:cxnSpLocks/>
          </p:cNvCxnSpPr>
          <p:nvPr/>
        </p:nvCxnSpPr>
        <p:spPr>
          <a:xfrm flipV="1">
            <a:off x="846161" y="2755730"/>
            <a:ext cx="0" cy="290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58D7BB5-895D-4899-A7EE-394026EB1A5C}"/>
              </a:ext>
            </a:extLst>
          </p:cNvPr>
          <p:cNvCxnSpPr>
            <a:cxnSpLocks/>
          </p:cNvCxnSpPr>
          <p:nvPr/>
        </p:nvCxnSpPr>
        <p:spPr>
          <a:xfrm>
            <a:off x="846161" y="5649856"/>
            <a:ext cx="50395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04AD6F0-4359-43A2-ABC2-7C70C88EEE6D}"/>
              </a:ext>
            </a:extLst>
          </p:cNvPr>
          <p:cNvSpPr txBox="1"/>
          <p:nvPr/>
        </p:nvSpPr>
        <p:spPr>
          <a:xfrm>
            <a:off x="5048075" y="565766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특성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C00E0BFE-2197-4286-A762-780ACE138B5F}"/>
              </a:ext>
            </a:extLst>
          </p:cNvPr>
          <p:cNvSpPr/>
          <p:nvPr/>
        </p:nvSpPr>
        <p:spPr>
          <a:xfrm flipH="1">
            <a:off x="1750422" y="4435712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C092B60E-CC1D-4540-96B1-6C9725C18230}"/>
              </a:ext>
            </a:extLst>
          </p:cNvPr>
          <p:cNvSpPr/>
          <p:nvPr/>
        </p:nvSpPr>
        <p:spPr>
          <a:xfrm flipH="1">
            <a:off x="2383931" y="4086515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291B4909-2CC5-4988-927E-517F4DD74704}"/>
              </a:ext>
            </a:extLst>
          </p:cNvPr>
          <p:cNvSpPr/>
          <p:nvPr/>
        </p:nvSpPr>
        <p:spPr>
          <a:xfrm flipH="1">
            <a:off x="2873476" y="3701645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2BB251F4-FE3F-488C-A1B0-C6EDB6261F5C}"/>
              </a:ext>
            </a:extLst>
          </p:cNvPr>
          <p:cNvSpPr/>
          <p:nvPr/>
        </p:nvSpPr>
        <p:spPr>
          <a:xfrm flipH="1">
            <a:off x="3574230" y="3643773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EFDF5ACA-013D-41AD-80C1-CD4CD84AD3B7}"/>
              </a:ext>
            </a:extLst>
          </p:cNvPr>
          <p:cNvSpPr/>
          <p:nvPr/>
        </p:nvSpPr>
        <p:spPr>
          <a:xfrm flipH="1">
            <a:off x="4133046" y="3506352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0AA0D6B4-2B3E-4510-BF72-BA60D38ECD93}"/>
              </a:ext>
            </a:extLst>
          </p:cNvPr>
          <p:cNvSpPr/>
          <p:nvPr/>
        </p:nvSpPr>
        <p:spPr>
          <a:xfrm flipH="1">
            <a:off x="3574230" y="3426024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15EFF3F1-596A-4C97-99D3-93F44816CC1B}"/>
              </a:ext>
            </a:extLst>
          </p:cNvPr>
          <p:cNvSpPr/>
          <p:nvPr/>
        </p:nvSpPr>
        <p:spPr>
          <a:xfrm flipH="1">
            <a:off x="3110470" y="4011006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935E3E94-C9F3-4B78-BD82-8B3FFD4C5477}"/>
              </a:ext>
            </a:extLst>
          </p:cNvPr>
          <p:cNvSpPr/>
          <p:nvPr/>
        </p:nvSpPr>
        <p:spPr>
          <a:xfrm flipH="1">
            <a:off x="4504580" y="2681373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48B9039B-D6F9-4F67-BA61-F3626C37C709}"/>
              </a:ext>
            </a:extLst>
          </p:cNvPr>
          <p:cNvSpPr/>
          <p:nvPr/>
        </p:nvSpPr>
        <p:spPr>
          <a:xfrm flipH="1">
            <a:off x="4309598" y="3228078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A8F09BBC-A17C-4717-A59B-F808A3DAED6E}"/>
              </a:ext>
            </a:extLst>
          </p:cNvPr>
          <p:cNvSpPr/>
          <p:nvPr/>
        </p:nvSpPr>
        <p:spPr>
          <a:xfrm flipH="1">
            <a:off x="4833461" y="2635548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EDCA12F2-964B-45DA-8114-5851AC707802}"/>
              </a:ext>
            </a:extLst>
          </p:cNvPr>
          <p:cNvSpPr/>
          <p:nvPr/>
        </p:nvSpPr>
        <p:spPr>
          <a:xfrm flipH="1">
            <a:off x="5402511" y="2924268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D2FF262-63F4-4422-ACF2-03D0F683D013}"/>
              </a:ext>
            </a:extLst>
          </p:cNvPr>
          <p:cNvSpPr txBox="1"/>
          <p:nvPr/>
        </p:nvSpPr>
        <p:spPr>
          <a:xfrm>
            <a:off x="529319" y="211258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62F5CB34-E985-4A83-8436-294DCF3A9563}"/>
              </a:ext>
            </a:extLst>
          </p:cNvPr>
          <p:cNvCxnSpPr>
            <a:cxnSpLocks/>
          </p:cNvCxnSpPr>
          <p:nvPr/>
        </p:nvCxnSpPr>
        <p:spPr>
          <a:xfrm flipV="1">
            <a:off x="862843" y="2675754"/>
            <a:ext cx="4894555" cy="2212792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49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6E9F4B-D801-4E16-9EBD-22B8BC0E7BDB}"/>
              </a:ext>
            </a:extLst>
          </p:cNvPr>
          <p:cNvSpPr/>
          <p:nvPr/>
        </p:nvSpPr>
        <p:spPr>
          <a:xfrm>
            <a:off x="1" y="0"/>
            <a:ext cx="4296792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나쁜 데이터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DCFF89-67E9-4D53-A2B0-D78A2778025B}"/>
              </a:ext>
            </a:extLst>
          </p:cNvPr>
          <p:cNvSpPr txBox="1"/>
          <p:nvPr/>
        </p:nvSpPr>
        <p:spPr>
          <a:xfrm>
            <a:off x="200025" y="847725"/>
            <a:ext cx="4557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2. </a:t>
            </a:r>
            <a:r>
              <a:rPr lang="ko-KR" altLang="en-US" sz="2800"/>
              <a:t>대표성 없는 훈련 데이터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383EC9F-1547-46C7-A12D-B1944D0A7E99}"/>
              </a:ext>
            </a:extLst>
          </p:cNvPr>
          <p:cNvGrpSpPr/>
          <p:nvPr/>
        </p:nvGrpSpPr>
        <p:grpSpPr>
          <a:xfrm>
            <a:off x="94916" y="1132378"/>
            <a:ext cx="5752731" cy="3914409"/>
            <a:chOff x="6203425" y="228052"/>
            <a:chExt cx="5752731" cy="3914409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06D949D-90A4-46B6-9CAF-EBEB0A55DEA6}"/>
                </a:ext>
              </a:extLst>
            </p:cNvPr>
            <p:cNvGrpSpPr/>
            <p:nvPr/>
          </p:nvGrpSpPr>
          <p:grpSpPr>
            <a:xfrm>
              <a:off x="6203425" y="228052"/>
              <a:ext cx="5752731" cy="3914409"/>
              <a:chOff x="152400" y="2921334"/>
              <a:chExt cx="5752731" cy="3914409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7B48196-0758-4D2C-B730-C3A1BD0AC017}"/>
                  </a:ext>
                </a:extLst>
              </p:cNvPr>
              <p:cNvSpPr txBox="1"/>
              <p:nvPr/>
            </p:nvSpPr>
            <p:spPr>
              <a:xfrm>
                <a:off x="152400" y="3668530"/>
                <a:ext cx="772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/>
                  <a:t>특성</a:t>
                </a:r>
                <a:r>
                  <a:rPr lang="en-US" altLang="ko-KR"/>
                  <a:t>1</a:t>
                </a:r>
                <a:endParaRPr lang="ko-KR" altLang="en-US"/>
              </a:p>
            </p:txBody>
          </p: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7CA7E6E4-9264-4A86-A639-62120F545C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5574" y="3564476"/>
                <a:ext cx="0" cy="29019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77B608B8-86E2-4E32-8C00-5E5A2C39DE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574" y="6458602"/>
                <a:ext cx="503955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331E1BA-AC4B-42CF-9BDE-088D1FC4C12A}"/>
                  </a:ext>
                </a:extLst>
              </p:cNvPr>
              <p:cNvSpPr txBox="1"/>
              <p:nvPr/>
            </p:nvSpPr>
            <p:spPr>
              <a:xfrm>
                <a:off x="5067488" y="6466411"/>
                <a:ext cx="772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/>
                  <a:t>특성</a:t>
                </a:r>
                <a:r>
                  <a:rPr lang="en-US" altLang="ko-KR"/>
                  <a:t>2</a:t>
                </a:r>
                <a:endParaRPr lang="ko-KR" altLang="en-US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DBF99B78-6C27-4667-A3D4-68AF1EEA3C25}"/>
                  </a:ext>
                </a:extLst>
              </p:cNvPr>
              <p:cNvSpPr/>
              <p:nvPr/>
            </p:nvSpPr>
            <p:spPr>
              <a:xfrm flipH="1">
                <a:off x="1458567" y="4841304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8D024B55-0FAE-4BBD-B19A-CB648F228EBB}"/>
                  </a:ext>
                </a:extLst>
              </p:cNvPr>
              <p:cNvSpPr/>
              <p:nvPr/>
            </p:nvSpPr>
            <p:spPr>
              <a:xfrm flipH="1">
                <a:off x="1890017" y="4895261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7C23B230-CA4B-4129-B15C-9D50A6F1D563}"/>
                  </a:ext>
                </a:extLst>
              </p:cNvPr>
              <p:cNvSpPr/>
              <p:nvPr/>
            </p:nvSpPr>
            <p:spPr>
              <a:xfrm flipH="1">
                <a:off x="1769835" y="4638591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6C0CB93A-11F6-4E82-B77A-109319BE1083}"/>
                  </a:ext>
                </a:extLst>
              </p:cNvPr>
              <p:cNvSpPr/>
              <p:nvPr/>
            </p:nvSpPr>
            <p:spPr>
              <a:xfrm flipH="1">
                <a:off x="2403344" y="4895261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DF2A2B33-39F5-4C7A-B759-856F77B0DFB9}"/>
                  </a:ext>
                </a:extLst>
              </p:cNvPr>
              <p:cNvSpPr/>
              <p:nvPr/>
            </p:nvSpPr>
            <p:spPr>
              <a:xfrm flipH="1">
                <a:off x="2444236" y="4302964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FC38773F-020F-4232-9FDB-2526EEB5B3CF}"/>
                  </a:ext>
                </a:extLst>
              </p:cNvPr>
              <p:cNvSpPr/>
              <p:nvPr/>
            </p:nvSpPr>
            <p:spPr>
              <a:xfrm flipH="1">
                <a:off x="2892889" y="4510391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3CB90112-D696-4A9E-B396-A44E94A7E045}"/>
                  </a:ext>
                </a:extLst>
              </p:cNvPr>
              <p:cNvSpPr/>
              <p:nvPr/>
            </p:nvSpPr>
            <p:spPr>
              <a:xfrm flipH="1">
                <a:off x="3054748" y="4234770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FCE9ADCC-88FD-46A6-B032-F2F238AFD707}"/>
                  </a:ext>
                </a:extLst>
              </p:cNvPr>
              <p:cNvSpPr/>
              <p:nvPr/>
            </p:nvSpPr>
            <p:spPr>
              <a:xfrm flipH="1">
                <a:off x="3265170" y="4314323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39101886-1097-45C1-AC4E-FA2BE1B08EC2}"/>
                  </a:ext>
                </a:extLst>
              </p:cNvPr>
              <p:cNvSpPr/>
              <p:nvPr/>
            </p:nvSpPr>
            <p:spPr>
              <a:xfrm flipH="1">
                <a:off x="2527464" y="4570482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3AC3FE7-0821-44C6-826D-7A3B65FD6284}"/>
                  </a:ext>
                </a:extLst>
              </p:cNvPr>
              <p:cNvSpPr/>
              <p:nvPr/>
            </p:nvSpPr>
            <p:spPr>
              <a:xfrm flipH="1">
                <a:off x="3895796" y="4037862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11258D09-8FD4-4C5A-9160-3AEEFE23F4CA}"/>
                  </a:ext>
                </a:extLst>
              </p:cNvPr>
              <p:cNvSpPr/>
              <p:nvPr/>
            </p:nvSpPr>
            <p:spPr>
              <a:xfrm flipH="1">
                <a:off x="3593643" y="4452519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B8CC0B0F-3B8B-455B-BE24-A8119D9D9064}"/>
                  </a:ext>
                </a:extLst>
              </p:cNvPr>
              <p:cNvSpPr/>
              <p:nvPr/>
            </p:nvSpPr>
            <p:spPr>
              <a:xfrm flipH="1">
                <a:off x="4152459" y="4315098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11B6C424-744F-48DF-89E1-3B822E4D9C82}"/>
                  </a:ext>
                </a:extLst>
              </p:cNvPr>
              <p:cNvSpPr/>
              <p:nvPr/>
            </p:nvSpPr>
            <p:spPr>
              <a:xfrm flipH="1">
                <a:off x="3593643" y="4234770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CBC6B54E-64BD-4DB3-845D-D9413133851F}"/>
                  </a:ext>
                </a:extLst>
              </p:cNvPr>
              <p:cNvSpPr/>
              <p:nvPr/>
            </p:nvSpPr>
            <p:spPr>
              <a:xfrm flipH="1">
                <a:off x="3129883" y="4819752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0C2F9F15-A440-4416-A689-DC7CBE9AD0AD}"/>
                  </a:ext>
                </a:extLst>
              </p:cNvPr>
              <p:cNvSpPr/>
              <p:nvPr/>
            </p:nvSpPr>
            <p:spPr>
              <a:xfrm flipH="1">
                <a:off x="4629204" y="3976733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A7C1FAEB-EC85-4309-B4D6-4345E6051B32}"/>
                  </a:ext>
                </a:extLst>
              </p:cNvPr>
              <p:cNvSpPr/>
              <p:nvPr/>
            </p:nvSpPr>
            <p:spPr>
              <a:xfrm flipH="1">
                <a:off x="4329011" y="4036824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EBAB472F-6986-43F4-8FDB-F4220CF7CB90}"/>
                  </a:ext>
                </a:extLst>
              </p:cNvPr>
              <p:cNvSpPr/>
              <p:nvPr/>
            </p:nvSpPr>
            <p:spPr>
              <a:xfrm flipH="1">
                <a:off x="4798164" y="4374414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D388A06D-213E-4A84-9554-6A102FE23ED6}"/>
                  </a:ext>
                </a:extLst>
              </p:cNvPr>
              <p:cNvSpPr/>
              <p:nvPr/>
            </p:nvSpPr>
            <p:spPr>
              <a:xfrm flipH="1">
                <a:off x="4957675" y="3856551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D7CBF678-712B-4E75-BC0F-169250096BA5}"/>
                  </a:ext>
                </a:extLst>
              </p:cNvPr>
              <p:cNvSpPr/>
              <p:nvPr/>
            </p:nvSpPr>
            <p:spPr>
              <a:xfrm flipH="1">
                <a:off x="5421924" y="3733014"/>
                <a:ext cx="120182" cy="1201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33F20E7-0B3E-421E-93D0-64A3F0E921E9}"/>
                  </a:ext>
                </a:extLst>
              </p:cNvPr>
              <p:cNvSpPr txBox="1"/>
              <p:nvPr/>
            </p:nvSpPr>
            <p:spPr>
              <a:xfrm>
                <a:off x="548732" y="2921334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E61C2A1-5897-42B0-A007-BB60E5C86F48}"/>
                </a:ext>
              </a:extLst>
            </p:cNvPr>
            <p:cNvCxnSpPr/>
            <p:nvPr/>
          </p:nvCxnSpPr>
          <p:spPr>
            <a:xfrm flipV="1">
              <a:off x="6916599" y="975248"/>
              <a:ext cx="4899580" cy="151050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9F0B00AB-3AF5-4E06-9BDA-06C9186B30EC}"/>
              </a:ext>
            </a:extLst>
          </p:cNvPr>
          <p:cNvGrpSpPr/>
          <p:nvPr/>
        </p:nvGrpSpPr>
        <p:grpSpPr>
          <a:xfrm>
            <a:off x="6152816" y="1180003"/>
            <a:ext cx="5752731" cy="3914409"/>
            <a:chOff x="152400" y="2921334"/>
            <a:chExt cx="5752731" cy="3914409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BC496E8-853E-491F-95E9-5DB0E82EDC17}"/>
                </a:ext>
              </a:extLst>
            </p:cNvPr>
            <p:cNvSpPr txBox="1"/>
            <p:nvPr/>
          </p:nvSpPr>
          <p:spPr>
            <a:xfrm>
              <a:off x="152400" y="3668530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특성</a:t>
              </a:r>
              <a:r>
                <a:rPr lang="en-US" altLang="ko-KR"/>
                <a:t>1</a:t>
              </a:r>
              <a:endParaRPr lang="ko-KR" altLang="en-US"/>
            </a:p>
          </p:txBody>
        </p: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417F57E7-AE71-4FD2-BF18-F5EB81C1B2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574" y="3564476"/>
              <a:ext cx="0" cy="2901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CC5C74C2-7F42-40DD-8686-C53FD82A0C17}"/>
                </a:ext>
              </a:extLst>
            </p:cNvPr>
            <p:cNvCxnSpPr>
              <a:cxnSpLocks/>
            </p:cNvCxnSpPr>
            <p:nvPr/>
          </p:nvCxnSpPr>
          <p:spPr>
            <a:xfrm>
              <a:off x="865574" y="6458602"/>
              <a:ext cx="50395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7F4516B-6446-4284-92DA-0E6F86C545B8}"/>
                </a:ext>
              </a:extLst>
            </p:cNvPr>
            <p:cNvSpPr txBox="1"/>
            <p:nvPr/>
          </p:nvSpPr>
          <p:spPr>
            <a:xfrm>
              <a:off x="5067488" y="6466411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특성</a:t>
              </a:r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264EE098-F275-48E2-9075-E425106B17ED}"/>
                </a:ext>
              </a:extLst>
            </p:cNvPr>
            <p:cNvSpPr/>
            <p:nvPr/>
          </p:nvSpPr>
          <p:spPr>
            <a:xfrm flipH="1">
              <a:off x="1458567" y="4841304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834FF529-4F59-4BBD-A275-36BA2B8132BD}"/>
                </a:ext>
              </a:extLst>
            </p:cNvPr>
            <p:cNvSpPr/>
            <p:nvPr/>
          </p:nvSpPr>
          <p:spPr>
            <a:xfrm flipH="1">
              <a:off x="1890017" y="4895261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0349BB5B-E447-4291-BD48-D10183C42074}"/>
                </a:ext>
              </a:extLst>
            </p:cNvPr>
            <p:cNvSpPr/>
            <p:nvPr/>
          </p:nvSpPr>
          <p:spPr>
            <a:xfrm flipH="1">
              <a:off x="1769835" y="4638591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0B375480-CB30-4B22-8620-23400D87362A}"/>
                </a:ext>
              </a:extLst>
            </p:cNvPr>
            <p:cNvSpPr/>
            <p:nvPr/>
          </p:nvSpPr>
          <p:spPr>
            <a:xfrm flipH="1">
              <a:off x="2403344" y="4895261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0BE8C63D-09C7-4683-943A-FD7A4768205F}"/>
                </a:ext>
              </a:extLst>
            </p:cNvPr>
            <p:cNvSpPr/>
            <p:nvPr/>
          </p:nvSpPr>
          <p:spPr>
            <a:xfrm flipH="1">
              <a:off x="2444236" y="4302964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86C76511-ED41-4CC6-B4E1-15C2103A5EFC}"/>
                </a:ext>
              </a:extLst>
            </p:cNvPr>
            <p:cNvSpPr/>
            <p:nvPr/>
          </p:nvSpPr>
          <p:spPr>
            <a:xfrm flipH="1">
              <a:off x="2892889" y="4510391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EC251EB1-F444-417A-9504-BA77531D3B58}"/>
                </a:ext>
              </a:extLst>
            </p:cNvPr>
            <p:cNvSpPr/>
            <p:nvPr/>
          </p:nvSpPr>
          <p:spPr>
            <a:xfrm flipH="1">
              <a:off x="3054748" y="4234770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54732388-F943-4231-8A6A-188978B85541}"/>
                </a:ext>
              </a:extLst>
            </p:cNvPr>
            <p:cNvSpPr/>
            <p:nvPr/>
          </p:nvSpPr>
          <p:spPr>
            <a:xfrm flipH="1">
              <a:off x="3265170" y="4314323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21A9E86C-53FD-424A-9BB4-F3668E0FB274}"/>
                </a:ext>
              </a:extLst>
            </p:cNvPr>
            <p:cNvSpPr/>
            <p:nvPr/>
          </p:nvSpPr>
          <p:spPr>
            <a:xfrm flipH="1">
              <a:off x="2527464" y="4570482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D1CC3A0-729F-44E0-9B44-0CE6CF93B98E}"/>
                </a:ext>
              </a:extLst>
            </p:cNvPr>
            <p:cNvSpPr/>
            <p:nvPr/>
          </p:nvSpPr>
          <p:spPr>
            <a:xfrm flipH="1">
              <a:off x="3895796" y="4037862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F3344E0E-DE44-4BE5-A2BB-D86AE13426EB}"/>
                </a:ext>
              </a:extLst>
            </p:cNvPr>
            <p:cNvSpPr/>
            <p:nvPr/>
          </p:nvSpPr>
          <p:spPr>
            <a:xfrm flipH="1">
              <a:off x="3593643" y="4452519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2FA5071D-FBB2-4A2D-ADE9-737CECCE7BD0}"/>
                </a:ext>
              </a:extLst>
            </p:cNvPr>
            <p:cNvSpPr/>
            <p:nvPr/>
          </p:nvSpPr>
          <p:spPr>
            <a:xfrm flipH="1">
              <a:off x="4152459" y="4315098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A3B48220-2A70-45C3-A8A0-9AB6AE6A1CE7}"/>
                </a:ext>
              </a:extLst>
            </p:cNvPr>
            <p:cNvSpPr/>
            <p:nvPr/>
          </p:nvSpPr>
          <p:spPr>
            <a:xfrm flipH="1">
              <a:off x="3593643" y="4234770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633C553D-7CDE-4F93-BAF8-401C92488311}"/>
                </a:ext>
              </a:extLst>
            </p:cNvPr>
            <p:cNvSpPr/>
            <p:nvPr/>
          </p:nvSpPr>
          <p:spPr>
            <a:xfrm flipH="1">
              <a:off x="3129883" y="4819752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93894A21-7A4A-44CF-8415-501D00DD9A2A}"/>
                </a:ext>
              </a:extLst>
            </p:cNvPr>
            <p:cNvSpPr/>
            <p:nvPr/>
          </p:nvSpPr>
          <p:spPr>
            <a:xfrm flipH="1">
              <a:off x="4629204" y="3976733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5F59B16F-06D8-4E48-91D5-A13EF6FB001E}"/>
                </a:ext>
              </a:extLst>
            </p:cNvPr>
            <p:cNvSpPr/>
            <p:nvPr/>
          </p:nvSpPr>
          <p:spPr>
            <a:xfrm flipH="1">
              <a:off x="4329011" y="4036824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E88454C3-DE16-4666-8331-3CD1F59D334F}"/>
                </a:ext>
              </a:extLst>
            </p:cNvPr>
            <p:cNvSpPr/>
            <p:nvPr/>
          </p:nvSpPr>
          <p:spPr>
            <a:xfrm flipH="1">
              <a:off x="4798164" y="4374414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9CF559B5-2DE3-4B2F-BE9B-56157BD60981}"/>
                </a:ext>
              </a:extLst>
            </p:cNvPr>
            <p:cNvSpPr/>
            <p:nvPr/>
          </p:nvSpPr>
          <p:spPr>
            <a:xfrm flipH="1">
              <a:off x="4957675" y="3856551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9DAA341C-063A-4F08-83C6-DC256AF6904D}"/>
                </a:ext>
              </a:extLst>
            </p:cNvPr>
            <p:cNvSpPr/>
            <p:nvPr/>
          </p:nvSpPr>
          <p:spPr>
            <a:xfrm flipH="1">
              <a:off x="5421924" y="3733014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60CFA16-0CC7-447C-BBCA-AD1917192C3F}"/>
                </a:ext>
              </a:extLst>
            </p:cNvPr>
            <p:cNvSpPr txBox="1"/>
            <p:nvPr/>
          </p:nvSpPr>
          <p:spPr>
            <a:xfrm>
              <a:off x="548732" y="292133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/>
            </a:p>
          </p:txBody>
        </p:sp>
      </p:grp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FD3B8AC-4C2F-4258-B41F-24A3B8BDBB19}"/>
              </a:ext>
            </a:extLst>
          </p:cNvPr>
          <p:cNvSpPr/>
          <p:nvPr/>
        </p:nvSpPr>
        <p:spPr>
          <a:xfrm>
            <a:off x="7621063" y="3027359"/>
            <a:ext cx="129690" cy="129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1738855-7098-4A84-8117-1066AD96C172}"/>
              </a:ext>
            </a:extLst>
          </p:cNvPr>
          <p:cNvSpPr/>
          <p:nvPr/>
        </p:nvSpPr>
        <p:spPr>
          <a:xfrm>
            <a:off x="11364519" y="2440402"/>
            <a:ext cx="129690" cy="129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FEF99E4-B8DF-4397-BF68-6AB84D6E9B4F}"/>
              </a:ext>
            </a:extLst>
          </p:cNvPr>
          <p:cNvSpPr/>
          <p:nvPr/>
        </p:nvSpPr>
        <p:spPr>
          <a:xfrm>
            <a:off x="11003059" y="3112439"/>
            <a:ext cx="129690" cy="129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438CCFBF-CE35-4455-9646-0E805EAFFBE6}"/>
              </a:ext>
            </a:extLst>
          </p:cNvPr>
          <p:cNvSpPr/>
          <p:nvPr/>
        </p:nvSpPr>
        <p:spPr>
          <a:xfrm>
            <a:off x="10697715" y="2954666"/>
            <a:ext cx="129690" cy="129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FA1172C-E21A-44A0-93E7-68127BDAEC75}"/>
              </a:ext>
            </a:extLst>
          </p:cNvPr>
          <p:cNvSpPr/>
          <p:nvPr/>
        </p:nvSpPr>
        <p:spPr>
          <a:xfrm>
            <a:off x="8036685" y="3383261"/>
            <a:ext cx="129690" cy="129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47FD084-D55F-4609-A7E8-0948C87B1CF0}"/>
              </a:ext>
            </a:extLst>
          </p:cNvPr>
          <p:cNvSpPr/>
          <p:nvPr/>
        </p:nvSpPr>
        <p:spPr>
          <a:xfrm>
            <a:off x="11477677" y="2952597"/>
            <a:ext cx="129690" cy="129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737D72AB-FA50-4069-B79E-6F4074ACF92D}"/>
              </a:ext>
            </a:extLst>
          </p:cNvPr>
          <p:cNvCxnSpPr>
            <a:cxnSpLocks/>
          </p:cNvCxnSpPr>
          <p:nvPr/>
        </p:nvCxnSpPr>
        <p:spPr>
          <a:xfrm flipV="1">
            <a:off x="6861767" y="2489306"/>
            <a:ext cx="4745600" cy="88104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3B91DB-EB6D-4B5E-B5B3-F1F2725BDC67}"/>
              </a:ext>
            </a:extLst>
          </p:cNvPr>
          <p:cNvSpPr/>
          <p:nvPr/>
        </p:nvSpPr>
        <p:spPr>
          <a:xfrm>
            <a:off x="0" y="5215509"/>
            <a:ext cx="12192000" cy="16424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샘플이 작으면 </a:t>
            </a:r>
            <a:r>
              <a:rPr lang="ko-KR" altLang="en-US" sz="2400">
                <a:solidFill>
                  <a:schemeClr val="accent4"/>
                </a:solidFill>
              </a:rPr>
              <a:t>샘플링 잡음</a:t>
            </a:r>
            <a:r>
              <a:rPr lang="en-US" altLang="ko-KR" sz="2400"/>
              <a:t>, </a:t>
            </a:r>
            <a:r>
              <a:rPr lang="ko-KR" altLang="en-US" sz="2400"/>
              <a:t>샘플이 크면 </a:t>
            </a:r>
            <a:r>
              <a:rPr lang="ko-KR" altLang="en-US" sz="2400">
                <a:solidFill>
                  <a:schemeClr val="accent4"/>
                </a:solidFill>
              </a:rPr>
              <a:t>샘플링 편향</a:t>
            </a:r>
            <a:r>
              <a:rPr lang="ko-KR" altLang="en-US" sz="2400"/>
              <a:t>으로</a:t>
            </a:r>
            <a:endParaRPr lang="en-US" altLang="ko-KR" sz="2400"/>
          </a:p>
          <a:p>
            <a:pPr algn="ctr"/>
            <a:r>
              <a:rPr lang="ko-KR" altLang="en-US" sz="2400"/>
              <a:t>대표성 없는 훈련 데이터가 만들어진다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71071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6E9F4B-D801-4E16-9EBD-22B8BC0E7BDB}"/>
              </a:ext>
            </a:extLst>
          </p:cNvPr>
          <p:cNvSpPr/>
          <p:nvPr/>
        </p:nvSpPr>
        <p:spPr>
          <a:xfrm>
            <a:off x="1" y="0"/>
            <a:ext cx="4296792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나쁜 데이터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DCFF89-67E9-4D53-A2B0-D78A2778025B}"/>
              </a:ext>
            </a:extLst>
          </p:cNvPr>
          <p:cNvSpPr txBox="1"/>
          <p:nvPr/>
        </p:nvSpPr>
        <p:spPr>
          <a:xfrm>
            <a:off x="200025" y="847725"/>
            <a:ext cx="3712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3. </a:t>
            </a:r>
            <a:r>
              <a:rPr lang="ko-KR" altLang="en-US" sz="2800"/>
              <a:t>낮은 품질의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CEE63-948F-424A-A1CB-6CF86D843BAD}"/>
              </a:ext>
            </a:extLst>
          </p:cNvPr>
          <p:cNvSpPr txBox="1"/>
          <p:nvPr/>
        </p:nvSpPr>
        <p:spPr>
          <a:xfrm>
            <a:off x="3183985" y="2967335"/>
            <a:ext cx="5824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/>
              <a:t>에러</a:t>
            </a:r>
            <a:r>
              <a:rPr lang="en-US" altLang="ko-KR" sz="5400"/>
              <a:t>, </a:t>
            </a:r>
            <a:r>
              <a:rPr lang="ko-KR" altLang="en-US" sz="5400"/>
              <a:t>이상치</a:t>
            </a:r>
            <a:r>
              <a:rPr lang="en-US" altLang="ko-KR" sz="5400"/>
              <a:t>, </a:t>
            </a:r>
            <a:r>
              <a:rPr lang="ko-KR" altLang="en-US" sz="5400"/>
              <a:t>잡음</a:t>
            </a:r>
          </a:p>
        </p:txBody>
      </p:sp>
    </p:spTree>
    <p:extLst>
      <p:ext uri="{BB962C8B-B14F-4D97-AF65-F5344CB8AC3E}">
        <p14:creationId xmlns:p14="http://schemas.microsoft.com/office/powerpoint/2010/main" val="43965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통계">
            <a:extLst>
              <a:ext uri="{FF2B5EF4-FFF2-40B4-BE49-F238E27FC236}">
                <a16:creationId xmlns:a16="http://schemas.microsoft.com/office/drawing/2014/main" id="{B479678F-B7C2-40EA-9FFD-BFAF4C847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9875" y="753286"/>
            <a:ext cx="1409700" cy="1409700"/>
          </a:xfrm>
          <a:prstGeom prst="rect">
            <a:avLst/>
          </a:prstGeom>
        </p:spPr>
      </p:pic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CF661D8C-5B67-4BD0-B51B-DD9C37944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7375" y="2224594"/>
            <a:ext cx="914400" cy="914400"/>
          </a:xfrm>
          <a:prstGeom prst="rect">
            <a:avLst/>
          </a:prstGeom>
        </p:spPr>
      </p:pic>
      <p:pic>
        <p:nvPicPr>
          <p:cNvPr id="10" name="그래픽 9" descr="기어 헤드">
            <a:extLst>
              <a:ext uri="{FF2B5EF4-FFF2-40B4-BE49-F238E27FC236}">
                <a16:creationId xmlns:a16="http://schemas.microsoft.com/office/drawing/2014/main" id="{DAD8D70F-59C9-4529-BB2B-FFFF7073C9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5475" y="2224594"/>
            <a:ext cx="914400" cy="914400"/>
          </a:xfrm>
          <a:prstGeom prst="rect">
            <a:avLst/>
          </a:prstGeom>
        </p:spPr>
      </p:pic>
      <p:pic>
        <p:nvPicPr>
          <p:cNvPr id="12" name="그래픽 11" descr="연필">
            <a:extLst>
              <a:ext uri="{FF2B5EF4-FFF2-40B4-BE49-F238E27FC236}">
                <a16:creationId xmlns:a16="http://schemas.microsoft.com/office/drawing/2014/main" id="{A67AAC93-17DE-4654-B78D-45A7DA05C5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53575" y="2224594"/>
            <a:ext cx="914400" cy="914400"/>
          </a:xfrm>
          <a:prstGeom prst="rect">
            <a:avLst/>
          </a:prstGeom>
        </p:spPr>
      </p:pic>
      <p:pic>
        <p:nvPicPr>
          <p:cNvPr id="15" name="그래픽 14" descr="대상">
            <a:extLst>
              <a:ext uri="{FF2B5EF4-FFF2-40B4-BE49-F238E27FC236}">
                <a16:creationId xmlns:a16="http://schemas.microsoft.com/office/drawing/2014/main" id="{302D6D70-C207-438B-8934-68316B5C1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5475" y="3731208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A28402-BEE7-4FDA-8904-AA0E5DF444D8}"/>
              </a:ext>
            </a:extLst>
          </p:cNvPr>
          <p:cNvSpPr txBox="1"/>
          <p:nvPr/>
        </p:nvSpPr>
        <p:spPr>
          <a:xfrm>
            <a:off x="6867525" y="20533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</a:t>
            </a:r>
          </a:p>
        </p:txBody>
      </p:sp>
      <p:pic>
        <p:nvPicPr>
          <p:cNvPr id="18" name="그래픽 17" descr="줄 화살표: 일자형">
            <a:extLst>
              <a:ext uri="{FF2B5EF4-FFF2-40B4-BE49-F238E27FC236}">
                <a16:creationId xmlns:a16="http://schemas.microsoft.com/office/drawing/2014/main" id="{675B2B40-1D92-4682-A3C5-7A6296C5DA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3781425" y="2224594"/>
            <a:ext cx="914400" cy="914400"/>
          </a:xfrm>
          <a:prstGeom prst="rect">
            <a:avLst/>
          </a:prstGeom>
        </p:spPr>
      </p:pic>
      <p:pic>
        <p:nvPicPr>
          <p:cNvPr id="19" name="그래픽 18" descr="줄 화살표: 일자형">
            <a:extLst>
              <a:ext uri="{FF2B5EF4-FFF2-40B4-BE49-F238E27FC236}">
                <a16:creationId xmlns:a16="http://schemas.microsoft.com/office/drawing/2014/main" id="{A391BCB7-B713-4191-B0F2-C5D610A3BB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7629525" y="2224594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6FBA2FE-0FB0-46E9-9988-E8B6A9D27B98}"/>
              </a:ext>
            </a:extLst>
          </p:cNvPr>
          <p:cNvSpPr txBox="1"/>
          <p:nvPr/>
        </p:nvSpPr>
        <p:spPr>
          <a:xfrm>
            <a:off x="1719700" y="313899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문제 연구</a:t>
            </a:r>
          </a:p>
        </p:txBody>
      </p:sp>
      <p:pic>
        <p:nvPicPr>
          <p:cNvPr id="24" name="그래픽 23" descr="줄 화살표: 일자형">
            <a:extLst>
              <a:ext uri="{FF2B5EF4-FFF2-40B4-BE49-F238E27FC236}">
                <a16:creationId xmlns:a16="http://schemas.microsoft.com/office/drawing/2014/main" id="{783D9C42-4468-48CA-ADEC-B9728FD6EB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927189">
            <a:off x="7629526" y="3205668"/>
            <a:ext cx="914400" cy="914400"/>
          </a:xfrm>
          <a:prstGeom prst="rect">
            <a:avLst/>
          </a:prstGeom>
        </p:spPr>
      </p:pic>
      <p:pic>
        <p:nvPicPr>
          <p:cNvPr id="25" name="그래픽 24" descr="줄 화살표: 일자형">
            <a:extLst>
              <a:ext uri="{FF2B5EF4-FFF2-40B4-BE49-F238E27FC236}">
                <a16:creationId xmlns:a16="http://schemas.microsoft.com/office/drawing/2014/main" id="{E90A63D7-963D-42D2-BBBF-DEC2844C17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575510">
            <a:off x="3919097" y="3299723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273FFA8-6B61-4FD4-BDB6-657375C54A95}"/>
              </a:ext>
            </a:extLst>
          </p:cNvPr>
          <p:cNvSpPr txBox="1"/>
          <p:nvPr/>
        </p:nvSpPr>
        <p:spPr>
          <a:xfrm>
            <a:off x="4767752" y="323352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머신러닝 알고리즘 훈련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DD1235-E8CE-4B9D-A607-CF77F2B97F09}"/>
              </a:ext>
            </a:extLst>
          </p:cNvPr>
          <p:cNvSpPr txBox="1"/>
          <p:nvPr/>
        </p:nvSpPr>
        <p:spPr>
          <a:xfrm>
            <a:off x="9300484" y="313899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솔루션 평가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5351BF-FD8E-49B8-BAFC-37D615425C99}"/>
              </a:ext>
            </a:extLst>
          </p:cNvPr>
          <p:cNvSpPr txBox="1"/>
          <p:nvPr/>
        </p:nvSpPr>
        <p:spPr>
          <a:xfrm>
            <a:off x="5567800" y="463691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오차 분석</a:t>
            </a:r>
          </a:p>
        </p:txBody>
      </p:sp>
      <p:pic>
        <p:nvPicPr>
          <p:cNvPr id="30" name="그래픽 29" descr="왼쪽으로 굽은 화살표">
            <a:extLst>
              <a:ext uri="{FF2B5EF4-FFF2-40B4-BE49-F238E27FC236}">
                <a16:creationId xmlns:a16="http://schemas.microsoft.com/office/drawing/2014/main" id="{D233DA74-2E8E-46CC-A4EB-0AD05EB8BA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57875" y="1308413"/>
            <a:ext cx="914400" cy="9144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E1EA0A7D-2413-4B17-88E5-DD5720338E50}"/>
              </a:ext>
            </a:extLst>
          </p:cNvPr>
          <p:cNvSpPr/>
          <p:nvPr/>
        </p:nvSpPr>
        <p:spPr>
          <a:xfrm>
            <a:off x="1" y="0"/>
            <a:ext cx="4296792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머신 러닝이란</a:t>
            </a:r>
            <a:r>
              <a:rPr lang="en-US" altLang="ko-KR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BA722D-396B-46E8-9438-57BFB4FBCE1C}"/>
              </a:ext>
            </a:extLst>
          </p:cNvPr>
          <p:cNvSpPr/>
          <p:nvPr/>
        </p:nvSpPr>
        <p:spPr>
          <a:xfrm>
            <a:off x="0" y="5439761"/>
            <a:ext cx="12192000" cy="14182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bg1"/>
                </a:solidFill>
              </a:rPr>
              <a:t>머신 러닝은 데이터로부터 </a:t>
            </a:r>
            <a:r>
              <a:rPr lang="ko-KR" altLang="en-US" sz="2800">
                <a:solidFill>
                  <a:schemeClr val="accent4"/>
                </a:solidFill>
              </a:rPr>
              <a:t>학습</a:t>
            </a:r>
            <a:r>
              <a:rPr lang="ko-KR" altLang="en-US" sz="2800">
                <a:solidFill>
                  <a:schemeClr val="bg1"/>
                </a:solidFill>
              </a:rPr>
              <a:t>할 수 있는 시스템을 만드는 것이다</a:t>
            </a:r>
            <a:r>
              <a:rPr lang="en-US" altLang="ko-KR" sz="2800">
                <a:solidFill>
                  <a:schemeClr val="bg1"/>
                </a:solidFill>
              </a:rPr>
              <a:t>.</a:t>
            </a:r>
            <a:endParaRPr lang="ko-KR" altLang="en-US" sz="2800">
              <a:solidFill>
                <a:schemeClr val="bg1"/>
              </a:solidFill>
            </a:endParaRPr>
          </a:p>
        </p:txBody>
      </p:sp>
      <p:pic>
        <p:nvPicPr>
          <p:cNvPr id="34" name="그래픽 33" descr="줄 화살표: 일자형">
            <a:extLst>
              <a:ext uri="{FF2B5EF4-FFF2-40B4-BE49-F238E27FC236}">
                <a16:creationId xmlns:a16="http://schemas.microsoft.com/office/drawing/2014/main" id="{ABFBF8FB-F22B-4471-98ED-5C61D268B3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9553575" y="1207559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CF8C65E-C263-4B6A-B430-D8CBF31175C2}"/>
              </a:ext>
            </a:extLst>
          </p:cNvPr>
          <p:cNvSpPr txBox="1"/>
          <p:nvPr/>
        </p:nvSpPr>
        <p:spPr>
          <a:xfrm>
            <a:off x="9687609" y="7589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론칭</a:t>
            </a:r>
          </a:p>
        </p:txBody>
      </p:sp>
      <p:pic>
        <p:nvPicPr>
          <p:cNvPr id="37" name="그래픽 36" descr="채우기 없는 웃는 얼굴">
            <a:extLst>
              <a:ext uri="{FF2B5EF4-FFF2-40B4-BE49-F238E27FC236}">
                <a16:creationId xmlns:a16="http://schemas.microsoft.com/office/drawing/2014/main" id="{DFB46426-AB72-4172-AD91-435B25338A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184715" y="1458136"/>
            <a:ext cx="536351" cy="536351"/>
          </a:xfrm>
          <a:prstGeom prst="rect">
            <a:avLst/>
          </a:prstGeom>
        </p:spPr>
      </p:pic>
      <p:pic>
        <p:nvPicPr>
          <p:cNvPr id="39" name="그래픽 38" descr="채우기 없는 슬픈 얼굴">
            <a:extLst>
              <a:ext uri="{FF2B5EF4-FFF2-40B4-BE49-F238E27FC236}">
                <a16:creationId xmlns:a16="http://schemas.microsoft.com/office/drawing/2014/main" id="{472DC4C3-F144-4124-8805-69B5CA2935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86725" y="3731753"/>
            <a:ext cx="572315" cy="57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7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6E9F4B-D801-4E16-9EBD-22B8BC0E7BDB}"/>
              </a:ext>
            </a:extLst>
          </p:cNvPr>
          <p:cNvSpPr/>
          <p:nvPr/>
        </p:nvSpPr>
        <p:spPr>
          <a:xfrm>
            <a:off x="1" y="0"/>
            <a:ext cx="4296792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나쁜 데이터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DCFF89-67E9-4D53-A2B0-D78A2778025B}"/>
              </a:ext>
            </a:extLst>
          </p:cNvPr>
          <p:cNvSpPr txBox="1"/>
          <p:nvPr/>
        </p:nvSpPr>
        <p:spPr>
          <a:xfrm>
            <a:off x="200025" y="847725"/>
            <a:ext cx="299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4. </a:t>
            </a:r>
            <a:r>
              <a:rPr lang="ko-KR" altLang="en-US" sz="2800"/>
              <a:t>관련 없는 특성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90699DA-0DEE-4A18-A3CC-6AF913BAFB05}"/>
              </a:ext>
            </a:extLst>
          </p:cNvPr>
          <p:cNvGrpSpPr/>
          <p:nvPr/>
        </p:nvGrpSpPr>
        <p:grpSpPr>
          <a:xfrm>
            <a:off x="2877386" y="2076777"/>
            <a:ext cx="6437227" cy="3542645"/>
            <a:chOff x="2609850" y="1681490"/>
            <a:chExt cx="6437227" cy="354264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5CE88E7-2460-4C43-BDBF-BE767865DB69}"/>
                </a:ext>
              </a:extLst>
            </p:cNvPr>
            <p:cNvSpPr txBox="1"/>
            <p:nvPr/>
          </p:nvSpPr>
          <p:spPr>
            <a:xfrm>
              <a:off x="2609850" y="3075057"/>
              <a:ext cx="24176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/>
                <a:t>특성 공학</a:t>
              </a:r>
            </a:p>
          </p:txBody>
        </p:sp>
        <p:sp>
          <p:nvSpPr>
            <p:cNvPr id="5" name="왼쪽 중괄호 4">
              <a:extLst>
                <a:ext uri="{FF2B5EF4-FFF2-40B4-BE49-F238E27FC236}">
                  <a16:creationId xmlns:a16="http://schemas.microsoft.com/office/drawing/2014/main" id="{AD1F6C1B-9210-4FE1-A2FA-09590AC722B9}"/>
                </a:ext>
              </a:extLst>
            </p:cNvPr>
            <p:cNvSpPr/>
            <p:nvPr/>
          </p:nvSpPr>
          <p:spPr>
            <a:xfrm>
              <a:off x="5114925" y="1943100"/>
              <a:ext cx="466725" cy="301942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BF1199-43D6-43EA-9F2E-6AF6E1AB5952}"/>
                </a:ext>
              </a:extLst>
            </p:cNvPr>
            <p:cNvSpPr txBox="1"/>
            <p:nvPr/>
          </p:nvSpPr>
          <p:spPr>
            <a:xfrm>
              <a:off x="5736555" y="1681490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/>
                <a:t>특성 선택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9FCA48-D63E-4F6E-8709-236560613845}"/>
                </a:ext>
              </a:extLst>
            </p:cNvPr>
            <p:cNvSpPr txBox="1"/>
            <p:nvPr/>
          </p:nvSpPr>
          <p:spPr>
            <a:xfrm>
              <a:off x="5736555" y="3167390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/>
                <a:t>특성 추출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F4B5A4-1097-4027-AEBC-0C486E6CB62E}"/>
                </a:ext>
              </a:extLst>
            </p:cNvPr>
            <p:cNvSpPr txBox="1"/>
            <p:nvPr/>
          </p:nvSpPr>
          <p:spPr>
            <a:xfrm>
              <a:off x="5736555" y="4700915"/>
              <a:ext cx="33105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/>
                <a:t>새로운 데이터 수집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8798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6E9F4B-D801-4E16-9EBD-22B8BC0E7BDB}"/>
              </a:ext>
            </a:extLst>
          </p:cNvPr>
          <p:cNvSpPr/>
          <p:nvPr/>
        </p:nvSpPr>
        <p:spPr>
          <a:xfrm>
            <a:off x="1" y="0"/>
            <a:ext cx="4296792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5.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나쁜 알고리즘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DCFF89-67E9-4D53-A2B0-D78A2778025B}"/>
              </a:ext>
            </a:extLst>
          </p:cNvPr>
          <p:cNvSpPr txBox="1"/>
          <p:nvPr/>
        </p:nvSpPr>
        <p:spPr>
          <a:xfrm>
            <a:off x="200025" y="847725"/>
            <a:ext cx="407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1. </a:t>
            </a:r>
            <a:r>
              <a:rPr lang="ko-KR" altLang="en-US" sz="2800"/>
              <a:t>훈련 데이터 과대적합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5F1AEE-B619-4706-9442-AA6A990782E7}"/>
              </a:ext>
            </a:extLst>
          </p:cNvPr>
          <p:cNvSpPr txBox="1"/>
          <p:nvPr/>
        </p:nvSpPr>
        <p:spPr>
          <a:xfrm>
            <a:off x="1430274" y="192120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특성</a:t>
            </a:r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9F51F5-B840-41E8-A298-8B4DD39AC932}"/>
              </a:ext>
            </a:extLst>
          </p:cNvPr>
          <p:cNvCxnSpPr>
            <a:cxnSpLocks/>
          </p:cNvCxnSpPr>
          <p:nvPr/>
        </p:nvCxnSpPr>
        <p:spPr>
          <a:xfrm flipV="1">
            <a:off x="2133601" y="1791066"/>
            <a:ext cx="0" cy="354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8F56A5E-023D-4CDB-874C-9168FB8FE765}"/>
              </a:ext>
            </a:extLst>
          </p:cNvPr>
          <p:cNvCxnSpPr>
            <a:cxnSpLocks/>
          </p:cNvCxnSpPr>
          <p:nvPr/>
        </p:nvCxnSpPr>
        <p:spPr>
          <a:xfrm>
            <a:off x="2133601" y="5328334"/>
            <a:ext cx="7924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9C6889-058B-461C-BEB3-461ADD55FCDE}"/>
              </a:ext>
            </a:extLst>
          </p:cNvPr>
          <p:cNvSpPr txBox="1"/>
          <p:nvPr/>
        </p:nvSpPr>
        <p:spPr>
          <a:xfrm>
            <a:off x="9285430" y="533614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특성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E70569F-8EF1-4A5B-890A-1CD3AAAF546A}"/>
              </a:ext>
            </a:extLst>
          </p:cNvPr>
          <p:cNvSpPr/>
          <p:nvPr/>
        </p:nvSpPr>
        <p:spPr>
          <a:xfrm flipH="1">
            <a:off x="2467878" y="3368571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2BDF6D4-F6B5-4A6D-A2CB-435D744595B5}"/>
              </a:ext>
            </a:extLst>
          </p:cNvPr>
          <p:cNvSpPr/>
          <p:nvPr/>
        </p:nvSpPr>
        <p:spPr>
          <a:xfrm flipH="1">
            <a:off x="7128695" y="2554929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14A2972-A5B6-42FF-8E77-74661A370BAB}"/>
              </a:ext>
            </a:extLst>
          </p:cNvPr>
          <p:cNvSpPr/>
          <p:nvPr/>
        </p:nvSpPr>
        <p:spPr>
          <a:xfrm flipH="1">
            <a:off x="3158044" y="3764993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DA9FE2D-93C7-4FDA-A168-F9D0CBF57559}"/>
              </a:ext>
            </a:extLst>
          </p:cNvPr>
          <p:cNvSpPr/>
          <p:nvPr/>
        </p:nvSpPr>
        <p:spPr>
          <a:xfrm flipH="1">
            <a:off x="3037862" y="3508323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BE683A6-A213-4A55-93DB-9F27E05A5299}"/>
              </a:ext>
            </a:extLst>
          </p:cNvPr>
          <p:cNvSpPr/>
          <p:nvPr/>
        </p:nvSpPr>
        <p:spPr>
          <a:xfrm flipH="1">
            <a:off x="3528530" y="3428662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9FDBC8B-D0D2-417E-8FA4-C22D53E2AC00}"/>
              </a:ext>
            </a:extLst>
          </p:cNvPr>
          <p:cNvSpPr/>
          <p:nvPr/>
        </p:nvSpPr>
        <p:spPr>
          <a:xfrm flipH="1">
            <a:off x="4953636" y="2946844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F2ED18-11A3-4DAF-A780-0BF8A7A3477F}"/>
              </a:ext>
            </a:extLst>
          </p:cNvPr>
          <p:cNvSpPr/>
          <p:nvPr/>
        </p:nvSpPr>
        <p:spPr>
          <a:xfrm flipH="1">
            <a:off x="3712263" y="3172696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59D124F-F54F-4CAE-8211-4936CD90CC31}"/>
              </a:ext>
            </a:extLst>
          </p:cNvPr>
          <p:cNvSpPr/>
          <p:nvPr/>
        </p:nvSpPr>
        <p:spPr>
          <a:xfrm flipH="1">
            <a:off x="4160916" y="3380123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E4E661C-7F1B-4C46-B1B6-202BFF5D71D3}"/>
              </a:ext>
            </a:extLst>
          </p:cNvPr>
          <p:cNvSpPr/>
          <p:nvPr/>
        </p:nvSpPr>
        <p:spPr>
          <a:xfrm flipH="1">
            <a:off x="4322775" y="3104502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87908BD-F95A-401A-8E95-EE9F78A0289B}"/>
              </a:ext>
            </a:extLst>
          </p:cNvPr>
          <p:cNvSpPr/>
          <p:nvPr/>
        </p:nvSpPr>
        <p:spPr>
          <a:xfrm flipH="1">
            <a:off x="4533197" y="3184055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4CE634D-D144-4DBF-B8F6-4C7235D06239}"/>
              </a:ext>
            </a:extLst>
          </p:cNvPr>
          <p:cNvSpPr/>
          <p:nvPr/>
        </p:nvSpPr>
        <p:spPr>
          <a:xfrm flipH="1">
            <a:off x="3270753" y="2994455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920E5C4-EB81-4CEE-A080-06C6A135EBAA}"/>
              </a:ext>
            </a:extLst>
          </p:cNvPr>
          <p:cNvSpPr/>
          <p:nvPr/>
        </p:nvSpPr>
        <p:spPr>
          <a:xfrm flipH="1">
            <a:off x="5163823" y="2907594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D0E4B11-7C61-4926-9982-91CDEEE93F4A}"/>
              </a:ext>
            </a:extLst>
          </p:cNvPr>
          <p:cNvSpPr/>
          <p:nvPr/>
        </p:nvSpPr>
        <p:spPr>
          <a:xfrm flipH="1">
            <a:off x="6863447" y="2434747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46247BF-0EF5-4635-9D8A-8AC4FFCB66FC}"/>
              </a:ext>
            </a:extLst>
          </p:cNvPr>
          <p:cNvSpPr/>
          <p:nvPr/>
        </p:nvSpPr>
        <p:spPr>
          <a:xfrm flipH="1">
            <a:off x="5586500" y="2641788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ED64594-D9B9-4A57-BF57-18DAA5629650}"/>
              </a:ext>
            </a:extLst>
          </p:cNvPr>
          <p:cNvSpPr/>
          <p:nvPr/>
        </p:nvSpPr>
        <p:spPr>
          <a:xfrm flipH="1">
            <a:off x="5393785" y="2602746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424E1D0-EB9B-479C-959A-71095B8B3334}"/>
              </a:ext>
            </a:extLst>
          </p:cNvPr>
          <p:cNvSpPr/>
          <p:nvPr/>
        </p:nvSpPr>
        <p:spPr>
          <a:xfrm flipH="1">
            <a:off x="4737845" y="2785544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6D8E84D-47B1-4C90-8597-FB090FBE082D}"/>
              </a:ext>
            </a:extLst>
          </p:cNvPr>
          <p:cNvSpPr/>
          <p:nvPr/>
        </p:nvSpPr>
        <p:spPr>
          <a:xfrm flipH="1">
            <a:off x="8969910" y="2045777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4246542-8C7A-4A29-8BC9-D5FDD902DF0C}"/>
              </a:ext>
            </a:extLst>
          </p:cNvPr>
          <p:cNvSpPr/>
          <p:nvPr/>
        </p:nvSpPr>
        <p:spPr>
          <a:xfrm flipH="1">
            <a:off x="5866906" y="2553274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5D0C9F3-3C17-4C8A-B71F-868DAD1B0DA6}"/>
              </a:ext>
            </a:extLst>
          </p:cNvPr>
          <p:cNvSpPr/>
          <p:nvPr/>
        </p:nvSpPr>
        <p:spPr>
          <a:xfrm flipH="1">
            <a:off x="6561172" y="2455228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7036AC8-2079-4DD1-B335-67B419F71402}"/>
              </a:ext>
            </a:extLst>
          </p:cNvPr>
          <p:cNvSpPr/>
          <p:nvPr/>
        </p:nvSpPr>
        <p:spPr>
          <a:xfrm flipH="1">
            <a:off x="6018043" y="2665362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79F2FD2-7E89-415C-A66B-FBF4DDD7AE40}"/>
              </a:ext>
            </a:extLst>
          </p:cNvPr>
          <p:cNvSpPr/>
          <p:nvPr/>
        </p:nvSpPr>
        <p:spPr>
          <a:xfrm flipH="1">
            <a:off x="6872239" y="2812443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A899BAE-D375-4289-9B20-13B856A1DEA6}"/>
              </a:ext>
            </a:extLst>
          </p:cNvPr>
          <p:cNvSpPr/>
          <p:nvPr/>
        </p:nvSpPr>
        <p:spPr>
          <a:xfrm flipH="1">
            <a:off x="9866666" y="2045777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09BECBA-6F92-410B-90FA-042E191455E2}"/>
              </a:ext>
            </a:extLst>
          </p:cNvPr>
          <p:cNvSpPr/>
          <p:nvPr/>
        </p:nvSpPr>
        <p:spPr>
          <a:xfrm flipH="1">
            <a:off x="7921152" y="2359851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4A02ED1-8276-41D2-8210-CB0A7E0F72B3}"/>
              </a:ext>
            </a:extLst>
          </p:cNvPr>
          <p:cNvSpPr/>
          <p:nvPr/>
        </p:nvSpPr>
        <p:spPr>
          <a:xfrm flipH="1">
            <a:off x="6689951" y="2602746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E323EB-BB03-4AC5-B251-D3E87D749C6E}"/>
              </a:ext>
            </a:extLst>
          </p:cNvPr>
          <p:cNvSpPr txBox="1"/>
          <p:nvPr/>
        </p:nvSpPr>
        <p:spPr>
          <a:xfrm>
            <a:off x="1816759" y="179106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4D40FAE4-1407-45DD-95CD-18BD2B29C6E4}"/>
              </a:ext>
            </a:extLst>
          </p:cNvPr>
          <p:cNvSpPr/>
          <p:nvPr/>
        </p:nvSpPr>
        <p:spPr>
          <a:xfrm>
            <a:off x="2133601" y="205870"/>
            <a:ext cx="8423482" cy="4870334"/>
          </a:xfrm>
          <a:custGeom>
            <a:avLst/>
            <a:gdLst>
              <a:gd name="connsiteX0" fmla="*/ 0 w 8423482"/>
              <a:gd name="connsiteY0" fmla="*/ 3469594 h 4870334"/>
              <a:gd name="connsiteX1" fmla="*/ 381000 w 8423482"/>
              <a:gd name="connsiteY1" fmla="*/ 3260044 h 4870334"/>
              <a:gd name="connsiteX2" fmla="*/ 981075 w 8423482"/>
              <a:gd name="connsiteY2" fmla="*/ 3364819 h 4870334"/>
              <a:gd name="connsiteX3" fmla="*/ 1114425 w 8423482"/>
              <a:gd name="connsiteY3" fmla="*/ 3641044 h 4870334"/>
              <a:gd name="connsiteX4" fmla="*/ 1228725 w 8423482"/>
              <a:gd name="connsiteY4" fmla="*/ 2869519 h 4870334"/>
              <a:gd name="connsiteX5" fmla="*/ 1447800 w 8423482"/>
              <a:gd name="connsiteY5" fmla="*/ 3307669 h 4870334"/>
              <a:gd name="connsiteX6" fmla="*/ 1657350 w 8423482"/>
              <a:gd name="connsiteY6" fmla="*/ 3002869 h 4870334"/>
              <a:gd name="connsiteX7" fmla="*/ 2105025 w 8423482"/>
              <a:gd name="connsiteY7" fmla="*/ 3279094 h 4870334"/>
              <a:gd name="connsiteX8" fmla="*/ 2247900 w 8423482"/>
              <a:gd name="connsiteY8" fmla="*/ 2964769 h 4870334"/>
              <a:gd name="connsiteX9" fmla="*/ 2486025 w 8423482"/>
              <a:gd name="connsiteY9" fmla="*/ 3050494 h 4870334"/>
              <a:gd name="connsiteX10" fmla="*/ 2667000 w 8423482"/>
              <a:gd name="connsiteY10" fmla="*/ 2621869 h 4870334"/>
              <a:gd name="connsiteX11" fmla="*/ 3057525 w 8423482"/>
              <a:gd name="connsiteY11" fmla="*/ 3021919 h 4870334"/>
              <a:gd name="connsiteX12" fmla="*/ 3305175 w 8423482"/>
              <a:gd name="connsiteY12" fmla="*/ 2431369 h 4870334"/>
              <a:gd name="connsiteX13" fmla="*/ 4000500 w 8423482"/>
              <a:gd name="connsiteY13" fmla="*/ 2507569 h 4870334"/>
              <a:gd name="connsiteX14" fmla="*/ 4495800 w 8423482"/>
              <a:gd name="connsiteY14" fmla="*/ 2326594 h 4870334"/>
              <a:gd name="connsiteX15" fmla="*/ 4791075 w 8423482"/>
              <a:gd name="connsiteY15" fmla="*/ 2726644 h 4870334"/>
              <a:gd name="connsiteX16" fmla="*/ 4819650 w 8423482"/>
              <a:gd name="connsiteY16" fmla="*/ 2298019 h 4870334"/>
              <a:gd name="connsiteX17" fmla="*/ 5076825 w 8423482"/>
              <a:gd name="connsiteY17" fmla="*/ 2469469 h 4870334"/>
              <a:gd name="connsiteX18" fmla="*/ 5715000 w 8423482"/>
              <a:gd name="connsiteY18" fmla="*/ 4822144 h 4870334"/>
              <a:gd name="connsiteX19" fmla="*/ 5867400 w 8423482"/>
              <a:gd name="connsiteY19" fmla="*/ 2494 h 4870334"/>
              <a:gd name="connsiteX20" fmla="*/ 6477000 w 8423482"/>
              <a:gd name="connsiteY20" fmla="*/ 4117294 h 4870334"/>
              <a:gd name="connsiteX21" fmla="*/ 6962775 w 8423482"/>
              <a:gd name="connsiteY21" fmla="*/ 974044 h 4870334"/>
              <a:gd name="connsiteX22" fmla="*/ 7867650 w 8423482"/>
              <a:gd name="connsiteY22" fmla="*/ 2097994 h 487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423482" h="4870334">
                <a:moveTo>
                  <a:pt x="0" y="3469594"/>
                </a:moveTo>
                <a:cubicBezTo>
                  <a:pt x="108744" y="3373550"/>
                  <a:pt x="217488" y="3277506"/>
                  <a:pt x="381000" y="3260044"/>
                </a:cubicBezTo>
                <a:cubicBezTo>
                  <a:pt x="544512" y="3242582"/>
                  <a:pt x="858838" y="3301319"/>
                  <a:pt x="981075" y="3364819"/>
                </a:cubicBezTo>
                <a:cubicBezTo>
                  <a:pt x="1103313" y="3428319"/>
                  <a:pt x="1073150" y="3723594"/>
                  <a:pt x="1114425" y="3641044"/>
                </a:cubicBezTo>
                <a:cubicBezTo>
                  <a:pt x="1155700" y="3558494"/>
                  <a:pt x="1173163" y="2925081"/>
                  <a:pt x="1228725" y="2869519"/>
                </a:cubicBezTo>
                <a:cubicBezTo>
                  <a:pt x="1284287" y="2813957"/>
                  <a:pt x="1376363" y="3285444"/>
                  <a:pt x="1447800" y="3307669"/>
                </a:cubicBezTo>
                <a:cubicBezTo>
                  <a:pt x="1519238" y="3329894"/>
                  <a:pt x="1547813" y="3007631"/>
                  <a:pt x="1657350" y="3002869"/>
                </a:cubicBezTo>
                <a:cubicBezTo>
                  <a:pt x="1766887" y="2998107"/>
                  <a:pt x="2006600" y="3285444"/>
                  <a:pt x="2105025" y="3279094"/>
                </a:cubicBezTo>
                <a:cubicBezTo>
                  <a:pt x="2203450" y="3272744"/>
                  <a:pt x="2184400" y="3002869"/>
                  <a:pt x="2247900" y="2964769"/>
                </a:cubicBezTo>
                <a:cubicBezTo>
                  <a:pt x="2311400" y="2926669"/>
                  <a:pt x="2416175" y="3107644"/>
                  <a:pt x="2486025" y="3050494"/>
                </a:cubicBezTo>
                <a:cubicBezTo>
                  <a:pt x="2555875" y="2993344"/>
                  <a:pt x="2571750" y="2626631"/>
                  <a:pt x="2667000" y="2621869"/>
                </a:cubicBezTo>
                <a:cubicBezTo>
                  <a:pt x="2762250" y="2617107"/>
                  <a:pt x="2951163" y="3053669"/>
                  <a:pt x="3057525" y="3021919"/>
                </a:cubicBezTo>
                <a:cubicBezTo>
                  <a:pt x="3163888" y="2990169"/>
                  <a:pt x="3148013" y="2517094"/>
                  <a:pt x="3305175" y="2431369"/>
                </a:cubicBezTo>
                <a:cubicBezTo>
                  <a:pt x="3462337" y="2345644"/>
                  <a:pt x="3802063" y="2525031"/>
                  <a:pt x="4000500" y="2507569"/>
                </a:cubicBezTo>
                <a:cubicBezTo>
                  <a:pt x="4198938" y="2490106"/>
                  <a:pt x="4364038" y="2290082"/>
                  <a:pt x="4495800" y="2326594"/>
                </a:cubicBezTo>
                <a:cubicBezTo>
                  <a:pt x="4627562" y="2363106"/>
                  <a:pt x="4737100" y="2731407"/>
                  <a:pt x="4791075" y="2726644"/>
                </a:cubicBezTo>
                <a:cubicBezTo>
                  <a:pt x="4845050" y="2721881"/>
                  <a:pt x="4772025" y="2340881"/>
                  <a:pt x="4819650" y="2298019"/>
                </a:cubicBezTo>
                <a:cubicBezTo>
                  <a:pt x="4867275" y="2255157"/>
                  <a:pt x="4927600" y="2048782"/>
                  <a:pt x="5076825" y="2469469"/>
                </a:cubicBezTo>
                <a:cubicBezTo>
                  <a:pt x="5226050" y="2890156"/>
                  <a:pt x="5583238" y="5233306"/>
                  <a:pt x="5715000" y="4822144"/>
                </a:cubicBezTo>
                <a:cubicBezTo>
                  <a:pt x="5846762" y="4410982"/>
                  <a:pt x="5740400" y="119969"/>
                  <a:pt x="5867400" y="2494"/>
                </a:cubicBezTo>
                <a:cubicBezTo>
                  <a:pt x="5994400" y="-114981"/>
                  <a:pt x="6294438" y="3955369"/>
                  <a:pt x="6477000" y="4117294"/>
                </a:cubicBezTo>
                <a:cubicBezTo>
                  <a:pt x="6659563" y="4279219"/>
                  <a:pt x="6731000" y="1310594"/>
                  <a:pt x="6962775" y="974044"/>
                </a:cubicBezTo>
                <a:cubicBezTo>
                  <a:pt x="7194550" y="637494"/>
                  <a:pt x="9442450" y="2691719"/>
                  <a:pt x="7867650" y="209799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6B84C98-C4FD-4D9A-891E-82287481DB20}"/>
              </a:ext>
            </a:extLst>
          </p:cNvPr>
          <p:cNvSpPr/>
          <p:nvPr/>
        </p:nvSpPr>
        <p:spPr>
          <a:xfrm>
            <a:off x="0" y="5837549"/>
            <a:ext cx="12192000" cy="1020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훈련 데이터에 있는 </a:t>
            </a:r>
            <a:r>
              <a:rPr lang="ko-KR" altLang="en-US" sz="2400">
                <a:solidFill>
                  <a:schemeClr val="accent4"/>
                </a:solidFill>
              </a:rPr>
              <a:t>잡음의 양</a:t>
            </a:r>
            <a:r>
              <a:rPr lang="ko-KR" altLang="en-US" sz="2400"/>
              <a:t>에 비해 </a:t>
            </a:r>
            <a:r>
              <a:rPr lang="ko-KR" altLang="en-US" sz="2400">
                <a:solidFill>
                  <a:schemeClr val="accent4"/>
                </a:solidFill>
              </a:rPr>
              <a:t>모델이 너무 복잡</a:t>
            </a:r>
            <a:r>
              <a:rPr lang="ko-KR" altLang="en-US" sz="2400"/>
              <a:t>하기 때문이다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150522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6E9F4B-D801-4E16-9EBD-22B8BC0E7BDB}"/>
              </a:ext>
            </a:extLst>
          </p:cNvPr>
          <p:cNvSpPr/>
          <p:nvPr/>
        </p:nvSpPr>
        <p:spPr>
          <a:xfrm>
            <a:off x="1" y="0"/>
            <a:ext cx="4296792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5.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나쁜 알고리즘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DCFF89-67E9-4D53-A2B0-D78A2778025B}"/>
              </a:ext>
            </a:extLst>
          </p:cNvPr>
          <p:cNvSpPr txBox="1"/>
          <p:nvPr/>
        </p:nvSpPr>
        <p:spPr>
          <a:xfrm>
            <a:off x="200025" y="847725"/>
            <a:ext cx="407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1. </a:t>
            </a:r>
            <a:r>
              <a:rPr lang="ko-KR" altLang="en-US" sz="2800"/>
              <a:t>훈련 데이터 과대적합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33DDBF-5BD5-4D2F-94C5-E53492D277C5}"/>
              </a:ext>
            </a:extLst>
          </p:cNvPr>
          <p:cNvSpPr txBox="1"/>
          <p:nvPr/>
        </p:nvSpPr>
        <p:spPr>
          <a:xfrm>
            <a:off x="709612" y="2222654"/>
            <a:ext cx="107727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400" spc="3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4400" spc="300">
                <a:solidFill>
                  <a:schemeClr val="accent4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파라미터 수가 적은 </a:t>
            </a:r>
            <a:r>
              <a:rPr lang="ko-KR" altLang="en-US" sz="4400" spc="3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모델 선택</a:t>
            </a:r>
            <a:endParaRPr lang="en-US" altLang="ko-KR" sz="4400" spc="3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4400" spc="3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훈련 데이터에 있는 </a:t>
            </a:r>
            <a:r>
              <a:rPr lang="ko-KR" altLang="en-US" sz="4400" spc="300">
                <a:solidFill>
                  <a:schemeClr val="accent4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특성 수</a:t>
            </a:r>
            <a:r>
              <a:rPr lang="ko-KR" altLang="en-US" sz="4400" spc="3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줄이기</a:t>
            </a:r>
            <a:endParaRPr lang="en-US" altLang="ko-KR" sz="4400" spc="3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4400" spc="3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4400" u="sng" spc="3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모델에 </a:t>
            </a:r>
            <a:r>
              <a:rPr lang="ko-KR" altLang="en-US" sz="4400" u="sng" spc="300">
                <a:solidFill>
                  <a:schemeClr val="accent4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제약</a:t>
            </a:r>
            <a:r>
              <a:rPr lang="ko-KR" altLang="en-US" sz="4400" u="sng" spc="3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가하기</a:t>
            </a:r>
            <a:endParaRPr lang="en-US" altLang="ko-KR" sz="4400" u="sng" spc="3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4400" spc="3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</a:t>
            </a:r>
            <a:r>
              <a:rPr lang="ko-KR" altLang="en-US" sz="4400" spc="3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훈련 데이터 </a:t>
            </a:r>
            <a:r>
              <a:rPr lang="ko-KR" altLang="en-US" sz="4400" spc="300">
                <a:solidFill>
                  <a:schemeClr val="accent4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더 많이</a:t>
            </a:r>
            <a:r>
              <a:rPr lang="ko-KR" altLang="en-US" sz="4400" spc="3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모으기</a:t>
            </a:r>
            <a:endParaRPr lang="en-US" altLang="ko-KR" sz="4400" spc="3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4400" spc="3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5. </a:t>
            </a:r>
            <a:r>
              <a:rPr lang="ko-KR" altLang="en-US" sz="4400" spc="3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훈련 데이터의 </a:t>
            </a:r>
            <a:r>
              <a:rPr lang="ko-KR" altLang="en-US" sz="4400" spc="300">
                <a:solidFill>
                  <a:schemeClr val="accent4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잡음</a:t>
            </a:r>
            <a:r>
              <a:rPr lang="ko-KR" altLang="en-US" sz="4400" spc="3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줄이기</a:t>
            </a:r>
          </a:p>
        </p:txBody>
      </p:sp>
    </p:spTree>
    <p:extLst>
      <p:ext uri="{BB962C8B-B14F-4D97-AF65-F5344CB8AC3E}">
        <p14:creationId xmlns:p14="http://schemas.microsoft.com/office/powerpoint/2010/main" val="631156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6E9F4B-D801-4E16-9EBD-22B8BC0E7BDB}"/>
              </a:ext>
            </a:extLst>
          </p:cNvPr>
          <p:cNvSpPr/>
          <p:nvPr/>
        </p:nvSpPr>
        <p:spPr>
          <a:xfrm>
            <a:off x="1" y="0"/>
            <a:ext cx="4296792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5.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나쁜 알고리즘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DCFF89-67E9-4D53-A2B0-D78A2778025B}"/>
              </a:ext>
            </a:extLst>
          </p:cNvPr>
          <p:cNvSpPr txBox="1"/>
          <p:nvPr/>
        </p:nvSpPr>
        <p:spPr>
          <a:xfrm>
            <a:off x="200025" y="847725"/>
            <a:ext cx="407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1. </a:t>
            </a:r>
            <a:r>
              <a:rPr lang="ko-KR" altLang="en-US" sz="2800"/>
              <a:t>훈련 데이터 과대적합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46DE9C0-A2C6-43E1-913C-54BA7874D649}"/>
              </a:ext>
            </a:extLst>
          </p:cNvPr>
          <p:cNvGrpSpPr/>
          <p:nvPr/>
        </p:nvGrpSpPr>
        <p:grpSpPr>
          <a:xfrm>
            <a:off x="91525" y="2095865"/>
            <a:ext cx="6528392" cy="2951127"/>
            <a:chOff x="1384842" y="1791066"/>
            <a:chExt cx="8768808" cy="396389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5F1AEE-B619-4706-9442-AA6A990782E7}"/>
                </a:ext>
              </a:extLst>
            </p:cNvPr>
            <p:cNvSpPr txBox="1"/>
            <p:nvPr/>
          </p:nvSpPr>
          <p:spPr>
            <a:xfrm>
              <a:off x="1384842" y="1921200"/>
              <a:ext cx="863833" cy="4134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특성</a:t>
              </a:r>
              <a:r>
                <a:rPr lang="en-US" altLang="ko-KR" sz="1400"/>
                <a:t>1</a:t>
              </a:r>
              <a:endParaRPr lang="ko-KR" altLang="en-US" sz="140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19F51F5-B840-41E8-A298-8B4DD39AC9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1" y="1791066"/>
              <a:ext cx="0" cy="3545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A8F56A5E-023D-4CDB-874C-9168FB8FE765}"/>
                </a:ext>
              </a:extLst>
            </p:cNvPr>
            <p:cNvCxnSpPr>
              <a:cxnSpLocks/>
            </p:cNvCxnSpPr>
            <p:nvPr/>
          </p:nvCxnSpPr>
          <p:spPr>
            <a:xfrm>
              <a:off x="2133601" y="5328334"/>
              <a:ext cx="79247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9C6889-058B-461C-BEB3-461ADD55FCDE}"/>
                </a:ext>
              </a:extLst>
            </p:cNvPr>
            <p:cNvSpPr txBox="1"/>
            <p:nvPr/>
          </p:nvSpPr>
          <p:spPr>
            <a:xfrm>
              <a:off x="9194565" y="5341561"/>
              <a:ext cx="863833" cy="4134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특성</a:t>
              </a:r>
              <a:r>
                <a:rPr lang="en-US" altLang="ko-KR" sz="1400"/>
                <a:t>2</a:t>
              </a:r>
              <a:endParaRPr lang="ko-KR" altLang="en-US" sz="140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E70569F-8EF1-4A5B-890A-1CD3AAAF546A}"/>
                </a:ext>
              </a:extLst>
            </p:cNvPr>
            <p:cNvSpPr/>
            <p:nvPr/>
          </p:nvSpPr>
          <p:spPr>
            <a:xfrm flipH="1">
              <a:off x="2467878" y="3368571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2BDF6D4-F6B5-4A6D-A2CB-435D744595B5}"/>
                </a:ext>
              </a:extLst>
            </p:cNvPr>
            <p:cNvSpPr/>
            <p:nvPr/>
          </p:nvSpPr>
          <p:spPr>
            <a:xfrm flipH="1">
              <a:off x="7128695" y="2554929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14A2972-A5B6-42FF-8E77-74661A370BAB}"/>
                </a:ext>
              </a:extLst>
            </p:cNvPr>
            <p:cNvSpPr/>
            <p:nvPr/>
          </p:nvSpPr>
          <p:spPr>
            <a:xfrm flipH="1">
              <a:off x="3158044" y="3764993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DA9FE2D-93C7-4FDA-A168-F9D0CBF57559}"/>
                </a:ext>
              </a:extLst>
            </p:cNvPr>
            <p:cNvSpPr/>
            <p:nvPr/>
          </p:nvSpPr>
          <p:spPr>
            <a:xfrm flipH="1">
              <a:off x="3037862" y="3508323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BE683A6-A213-4A55-93DB-9F27E05A5299}"/>
                </a:ext>
              </a:extLst>
            </p:cNvPr>
            <p:cNvSpPr/>
            <p:nvPr/>
          </p:nvSpPr>
          <p:spPr>
            <a:xfrm flipH="1">
              <a:off x="3528530" y="3428662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9FDBC8B-D0D2-417E-8FA4-C22D53E2AC00}"/>
                </a:ext>
              </a:extLst>
            </p:cNvPr>
            <p:cNvSpPr/>
            <p:nvPr/>
          </p:nvSpPr>
          <p:spPr>
            <a:xfrm flipH="1">
              <a:off x="4953636" y="2946844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DF2ED18-11A3-4DAF-A780-0BF8A7A3477F}"/>
                </a:ext>
              </a:extLst>
            </p:cNvPr>
            <p:cNvSpPr/>
            <p:nvPr/>
          </p:nvSpPr>
          <p:spPr>
            <a:xfrm flipH="1">
              <a:off x="3712263" y="3172696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59D124F-F54F-4CAE-8211-4936CD90CC31}"/>
                </a:ext>
              </a:extLst>
            </p:cNvPr>
            <p:cNvSpPr/>
            <p:nvPr/>
          </p:nvSpPr>
          <p:spPr>
            <a:xfrm flipH="1">
              <a:off x="4160916" y="3380123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4E661C-7F1B-4C46-B1B6-202BFF5D71D3}"/>
                </a:ext>
              </a:extLst>
            </p:cNvPr>
            <p:cNvSpPr/>
            <p:nvPr/>
          </p:nvSpPr>
          <p:spPr>
            <a:xfrm flipH="1">
              <a:off x="4322775" y="3104502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87908BD-F95A-401A-8E95-EE9F78A0289B}"/>
                </a:ext>
              </a:extLst>
            </p:cNvPr>
            <p:cNvSpPr/>
            <p:nvPr/>
          </p:nvSpPr>
          <p:spPr>
            <a:xfrm flipH="1">
              <a:off x="4533197" y="3184055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4CE634D-D144-4DBF-B8F6-4C7235D06239}"/>
                </a:ext>
              </a:extLst>
            </p:cNvPr>
            <p:cNvSpPr/>
            <p:nvPr/>
          </p:nvSpPr>
          <p:spPr>
            <a:xfrm flipH="1">
              <a:off x="3270753" y="2994455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920E5C4-EB81-4CEE-A080-06C6A135EBAA}"/>
                </a:ext>
              </a:extLst>
            </p:cNvPr>
            <p:cNvSpPr/>
            <p:nvPr/>
          </p:nvSpPr>
          <p:spPr>
            <a:xfrm flipH="1">
              <a:off x="5163823" y="2907594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D0E4B11-7C61-4926-9982-91CDEEE93F4A}"/>
                </a:ext>
              </a:extLst>
            </p:cNvPr>
            <p:cNvSpPr/>
            <p:nvPr/>
          </p:nvSpPr>
          <p:spPr>
            <a:xfrm flipH="1">
              <a:off x="6863447" y="2434747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46247BF-0EF5-4635-9D8A-8AC4FFCB66FC}"/>
                </a:ext>
              </a:extLst>
            </p:cNvPr>
            <p:cNvSpPr/>
            <p:nvPr/>
          </p:nvSpPr>
          <p:spPr>
            <a:xfrm flipH="1">
              <a:off x="5586500" y="2641788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ED64594-D9B9-4A57-BF57-18DAA5629650}"/>
                </a:ext>
              </a:extLst>
            </p:cNvPr>
            <p:cNvSpPr/>
            <p:nvPr/>
          </p:nvSpPr>
          <p:spPr>
            <a:xfrm flipH="1">
              <a:off x="5393785" y="2602746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424E1D0-EB9B-479C-959A-71095B8B3334}"/>
                </a:ext>
              </a:extLst>
            </p:cNvPr>
            <p:cNvSpPr/>
            <p:nvPr/>
          </p:nvSpPr>
          <p:spPr>
            <a:xfrm flipH="1">
              <a:off x="4737845" y="2785544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6D8E84D-47B1-4C90-8597-FB090FBE082D}"/>
                </a:ext>
              </a:extLst>
            </p:cNvPr>
            <p:cNvSpPr/>
            <p:nvPr/>
          </p:nvSpPr>
          <p:spPr>
            <a:xfrm flipH="1">
              <a:off x="8969910" y="2045777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4246542-8C7A-4A29-8BC9-D5FDD902DF0C}"/>
                </a:ext>
              </a:extLst>
            </p:cNvPr>
            <p:cNvSpPr/>
            <p:nvPr/>
          </p:nvSpPr>
          <p:spPr>
            <a:xfrm flipH="1">
              <a:off x="5866906" y="2553274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5D0C9F3-3C17-4C8A-B71F-868DAD1B0DA6}"/>
                </a:ext>
              </a:extLst>
            </p:cNvPr>
            <p:cNvSpPr/>
            <p:nvPr/>
          </p:nvSpPr>
          <p:spPr>
            <a:xfrm flipH="1">
              <a:off x="6561172" y="2455228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17036AC8-2079-4DD1-B335-67B419F71402}"/>
                </a:ext>
              </a:extLst>
            </p:cNvPr>
            <p:cNvSpPr/>
            <p:nvPr/>
          </p:nvSpPr>
          <p:spPr>
            <a:xfrm flipH="1">
              <a:off x="6018043" y="2665362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79F2FD2-7E89-415C-A66B-FBF4DDD7AE40}"/>
                </a:ext>
              </a:extLst>
            </p:cNvPr>
            <p:cNvSpPr/>
            <p:nvPr/>
          </p:nvSpPr>
          <p:spPr>
            <a:xfrm flipH="1">
              <a:off x="6872239" y="2812443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A899BAE-D375-4289-9B20-13B856A1DEA6}"/>
                </a:ext>
              </a:extLst>
            </p:cNvPr>
            <p:cNvSpPr/>
            <p:nvPr/>
          </p:nvSpPr>
          <p:spPr>
            <a:xfrm flipH="1">
              <a:off x="9866666" y="2045777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09BECBA-6F92-410B-90FA-042E191455E2}"/>
                </a:ext>
              </a:extLst>
            </p:cNvPr>
            <p:cNvSpPr/>
            <p:nvPr/>
          </p:nvSpPr>
          <p:spPr>
            <a:xfrm flipH="1">
              <a:off x="7921152" y="2359851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4A02ED1-8276-41D2-8210-CB0A7E0F72B3}"/>
                </a:ext>
              </a:extLst>
            </p:cNvPr>
            <p:cNvSpPr/>
            <p:nvPr/>
          </p:nvSpPr>
          <p:spPr>
            <a:xfrm flipH="1">
              <a:off x="6689951" y="2602746"/>
              <a:ext cx="120182" cy="120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1E323EB-BB03-4AC5-B251-D3E87D749C6E}"/>
                </a:ext>
              </a:extLst>
            </p:cNvPr>
            <p:cNvSpPr txBox="1"/>
            <p:nvPr/>
          </p:nvSpPr>
          <p:spPr>
            <a:xfrm>
              <a:off x="1816759" y="1791066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0D0BF45-6F3E-4785-9792-5586FF9878AC}"/>
                </a:ext>
              </a:extLst>
            </p:cNvPr>
            <p:cNvCxnSpPr/>
            <p:nvPr/>
          </p:nvCxnSpPr>
          <p:spPr>
            <a:xfrm flipV="1">
              <a:off x="2148397" y="1921202"/>
              <a:ext cx="8005253" cy="17073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529A90D-861B-4847-9E9D-7B3B5711AFD0}"/>
                </a:ext>
              </a:extLst>
            </p:cNvPr>
            <p:cNvCxnSpPr/>
            <p:nvPr/>
          </p:nvCxnSpPr>
          <p:spPr>
            <a:xfrm flipV="1">
              <a:off x="2148397" y="2165959"/>
              <a:ext cx="8005253" cy="1322794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F3F3FCE-532F-41BC-8EBE-D24CF5D26F6D}"/>
              </a:ext>
            </a:extLst>
          </p:cNvPr>
          <p:cNvCxnSpPr/>
          <p:nvPr/>
        </p:nvCxnSpPr>
        <p:spPr>
          <a:xfrm>
            <a:off x="732280" y="1877801"/>
            <a:ext cx="331941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36AC8FF-BD46-447D-98CE-ACE36A1B67FA}"/>
              </a:ext>
            </a:extLst>
          </p:cNvPr>
          <p:cNvCxnSpPr/>
          <p:nvPr/>
        </p:nvCxnSpPr>
        <p:spPr>
          <a:xfrm>
            <a:off x="734650" y="1544426"/>
            <a:ext cx="3319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9FAAF12-C15B-4D94-86E7-8888D0174290}"/>
              </a:ext>
            </a:extLst>
          </p:cNvPr>
          <p:cNvSpPr txBox="1"/>
          <p:nvPr/>
        </p:nvSpPr>
        <p:spPr>
          <a:xfrm>
            <a:off x="1066591" y="1343268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</a:t>
            </a:r>
            <a:r>
              <a:rPr lang="ko-KR" altLang="en-US"/>
              <a:t>선형 모델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B1EFF4-FE12-47C4-A64D-C0556176E0E8}"/>
              </a:ext>
            </a:extLst>
          </p:cNvPr>
          <p:cNvSpPr txBox="1"/>
          <p:nvPr/>
        </p:nvSpPr>
        <p:spPr>
          <a:xfrm>
            <a:off x="1064221" y="1705296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</a:t>
            </a:r>
            <a:r>
              <a:rPr lang="ko-KR" altLang="en-US"/>
              <a:t>규제가 적용된 선형 모델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72ECEFF-1A6D-4430-B872-043C06CD16A3}"/>
              </a:ext>
            </a:extLst>
          </p:cNvPr>
          <p:cNvGrpSpPr/>
          <p:nvPr/>
        </p:nvGrpSpPr>
        <p:grpSpPr>
          <a:xfrm>
            <a:off x="1716866" y="5293731"/>
            <a:ext cx="3737646" cy="797900"/>
            <a:chOff x="348279" y="5351998"/>
            <a:chExt cx="3737646" cy="7979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D468EB0-925A-4CFD-8FAD-DF9F992BD205}"/>
                    </a:ext>
                  </a:extLst>
                </p:cNvPr>
                <p:cNvSpPr txBox="1"/>
                <p:nvPr/>
              </p:nvSpPr>
              <p:spPr>
                <a:xfrm>
                  <a:off x="526148" y="5556987"/>
                  <a:ext cx="3353813" cy="4059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특성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1=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특</m:t>
                      </m:r>
                    </m:oMath>
                  </a14:m>
                  <a:r>
                    <a:rPr lang="ko-KR" altLang="en-US" sz="2000"/>
                    <a:t>성</a:t>
                  </a:r>
                  <a:r>
                    <a:rPr lang="en-US" altLang="ko-KR" sz="2000"/>
                    <a:t>2</a:t>
                  </a:r>
                  <a:endParaRPr lang="ko-KR" altLang="en-US" sz="200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D468EB0-925A-4CFD-8FAD-DF9F992BD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148" y="5556987"/>
                  <a:ext cx="3353813" cy="405945"/>
                </a:xfrm>
                <a:prstGeom prst="rect">
                  <a:avLst/>
                </a:prstGeom>
                <a:blipFill>
                  <a:blip r:embed="rId2"/>
                  <a:stretch>
                    <a:fillRect t="-5970" b="-253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액자 48">
              <a:extLst>
                <a:ext uri="{FF2B5EF4-FFF2-40B4-BE49-F238E27FC236}">
                  <a16:creationId xmlns:a16="http://schemas.microsoft.com/office/drawing/2014/main" id="{7C18BCF9-F283-453C-B0A4-F8C77C90C88D}"/>
                </a:ext>
              </a:extLst>
            </p:cNvPr>
            <p:cNvSpPr/>
            <p:nvPr/>
          </p:nvSpPr>
          <p:spPr>
            <a:xfrm>
              <a:off x="348279" y="5351998"/>
              <a:ext cx="3737646" cy="797900"/>
            </a:xfrm>
            <a:prstGeom prst="frame">
              <a:avLst>
                <a:gd name="adj1" fmla="val 76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6B341B5-6741-42A7-A8F7-7B52E1E8043F}"/>
                  </a:ext>
                </a:extLst>
              </p:cNvPr>
              <p:cNvSpPr txBox="1"/>
              <p:nvPr/>
            </p:nvSpPr>
            <p:spPr>
              <a:xfrm>
                <a:off x="1686978" y="6221778"/>
                <a:ext cx="3886898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/>
                  <a:t>규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/>
                  <a:t> 작은 값을 갖도록 하였다</a:t>
                </a:r>
                <a:r>
                  <a:rPr lang="en-US" altLang="ko-KR"/>
                  <a:t>.</a:t>
                </a:r>
                <a:endParaRPr lang="ko-KR" altLang="en-US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6B341B5-6741-42A7-A8F7-7B52E1E80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978" y="6221778"/>
                <a:ext cx="3886898" cy="374526"/>
              </a:xfrm>
              <a:prstGeom prst="rect">
                <a:avLst/>
              </a:prstGeom>
              <a:blipFill>
                <a:blip r:embed="rId3"/>
                <a:stretch>
                  <a:fillRect l="-1413" t="-8197" r="-471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사각형: 잘린 한쪽 모서리 50">
            <a:extLst>
              <a:ext uri="{FF2B5EF4-FFF2-40B4-BE49-F238E27FC236}">
                <a16:creationId xmlns:a16="http://schemas.microsoft.com/office/drawing/2014/main" id="{7521E24C-3B8C-4FC8-92AE-1D6265C0B601}"/>
              </a:ext>
            </a:extLst>
          </p:cNvPr>
          <p:cNvSpPr/>
          <p:nvPr/>
        </p:nvSpPr>
        <p:spPr>
          <a:xfrm rot="5400000">
            <a:off x="7300209" y="1942186"/>
            <a:ext cx="4872558" cy="4922753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각 삼각형 51">
            <a:extLst>
              <a:ext uri="{FF2B5EF4-FFF2-40B4-BE49-F238E27FC236}">
                <a16:creationId xmlns:a16="http://schemas.microsoft.com/office/drawing/2014/main" id="{DBF76B65-E3F3-41C9-A569-334978074174}"/>
              </a:ext>
            </a:extLst>
          </p:cNvPr>
          <p:cNvSpPr/>
          <p:nvPr/>
        </p:nvSpPr>
        <p:spPr>
          <a:xfrm rot="5400000">
            <a:off x="11355043" y="6002885"/>
            <a:ext cx="829567" cy="844346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04ADC3-B858-4858-9E22-070328D099F8}"/>
              </a:ext>
            </a:extLst>
          </p:cNvPr>
          <p:cNvSpPr/>
          <p:nvPr/>
        </p:nvSpPr>
        <p:spPr>
          <a:xfrm>
            <a:off x="7648696" y="2290367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/>
              <a:t>하이퍼파라미터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D9E3AA-4471-4A57-A9C6-6AD125B370D4}"/>
              </a:ext>
            </a:extLst>
          </p:cNvPr>
          <p:cNvSpPr txBox="1"/>
          <p:nvPr/>
        </p:nvSpPr>
        <p:spPr>
          <a:xfrm>
            <a:off x="7681601" y="3071191"/>
            <a:ext cx="41344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학습 알고리즘의 파라미터이다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ko-KR" altLang="en-US" sz="2000"/>
              <a:t>따라서</a:t>
            </a:r>
            <a:r>
              <a:rPr lang="en-US" altLang="ko-KR" sz="2000"/>
              <a:t>, </a:t>
            </a:r>
            <a:r>
              <a:rPr lang="ko-KR" altLang="en-US" sz="2000"/>
              <a:t>훈련 전에 미리 지정되고</a:t>
            </a:r>
            <a:r>
              <a:rPr lang="en-US" altLang="ko-KR" sz="2000"/>
              <a:t>,</a:t>
            </a:r>
          </a:p>
          <a:p>
            <a:r>
              <a:rPr lang="ko-KR" altLang="en-US" sz="2000"/>
              <a:t>훈련하는 동안에는 상수로 남아 있</a:t>
            </a:r>
            <a:endParaRPr lang="en-US" altLang="ko-KR" sz="2000"/>
          </a:p>
          <a:p>
            <a:r>
              <a:rPr lang="ko-KR" altLang="en-US" sz="2000"/>
              <a:t>다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ko-KR" altLang="en-US" sz="2000"/>
              <a:t>학습하는 동안 규제의 양을 결정한</a:t>
            </a:r>
            <a:endParaRPr lang="en-US" altLang="ko-KR" sz="2000"/>
          </a:p>
          <a:p>
            <a:r>
              <a:rPr lang="ko-KR" altLang="en-US" sz="2000"/>
              <a:t>다</a:t>
            </a:r>
            <a:r>
              <a:rPr lang="en-US" altLang="ko-KR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0598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6E9F4B-D801-4E16-9EBD-22B8BC0E7BDB}"/>
              </a:ext>
            </a:extLst>
          </p:cNvPr>
          <p:cNvSpPr/>
          <p:nvPr/>
        </p:nvSpPr>
        <p:spPr>
          <a:xfrm>
            <a:off x="1" y="0"/>
            <a:ext cx="4296792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5.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나쁜 알고리즘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DCFF89-67E9-4D53-A2B0-D78A2778025B}"/>
              </a:ext>
            </a:extLst>
          </p:cNvPr>
          <p:cNvSpPr txBox="1"/>
          <p:nvPr/>
        </p:nvSpPr>
        <p:spPr>
          <a:xfrm>
            <a:off x="200025" y="847725"/>
            <a:ext cx="407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2. </a:t>
            </a:r>
            <a:r>
              <a:rPr lang="ko-KR" altLang="en-US" sz="2800"/>
              <a:t>훈련 데이터 과소적합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33DDBF-5BD5-4D2F-94C5-E53492D277C5}"/>
              </a:ext>
            </a:extLst>
          </p:cNvPr>
          <p:cNvSpPr txBox="1"/>
          <p:nvPr/>
        </p:nvSpPr>
        <p:spPr>
          <a:xfrm>
            <a:off x="709612" y="2860829"/>
            <a:ext cx="107727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 spc="300">
                <a:solidFill>
                  <a:schemeClr val="accent4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모델 파라미터가 더 많은</a:t>
            </a:r>
            <a:r>
              <a:rPr lang="ko-KR" altLang="en-US" sz="4400" spc="3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모델 선택</a:t>
            </a:r>
            <a:endParaRPr lang="en-US" altLang="ko-KR" sz="4400" spc="3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42950" indent="-742950">
              <a:buAutoNum type="arabicPeriod"/>
            </a:pPr>
            <a:r>
              <a:rPr lang="ko-KR" altLang="en-US" sz="4400" spc="3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학습 알고리즘에 더 좋은 </a:t>
            </a:r>
            <a:r>
              <a:rPr lang="ko-KR" altLang="en-US" sz="4400" spc="300">
                <a:solidFill>
                  <a:schemeClr val="accent4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특성</a:t>
            </a:r>
            <a:r>
              <a:rPr lang="ko-KR" altLang="en-US" sz="4400" spc="3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제공</a:t>
            </a:r>
            <a:endParaRPr lang="en-US" altLang="ko-KR" sz="4400" spc="3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42950" indent="-742950">
              <a:buAutoNum type="arabicPeriod"/>
            </a:pPr>
            <a:r>
              <a:rPr lang="ko-KR" altLang="en-US" sz="4400" spc="3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모델의 </a:t>
            </a:r>
            <a:r>
              <a:rPr lang="ko-KR" altLang="en-US" sz="4400" spc="300">
                <a:solidFill>
                  <a:schemeClr val="accent4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제약</a:t>
            </a:r>
            <a:r>
              <a:rPr lang="ko-KR" altLang="en-US" sz="4400" spc="3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줄이기</a:t>
            </a:r>
          </a:p>
        </p:txBody>
      </p:sp>
    </p:spTree>
    <p:extLst>
      <p:ext uri="{BB962C8B-B14F-4D97-AF65-F5344CB8AC3E}">
        <p14:creationId xmlns:p14="http://schemas.microsoft.com/office/powerpoint/2010/main" val="1057398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6E9F4B-D801-4E16-9EBD-22B8BC0E7BDB}"/>
              </a:ext>
            </a:extLst>
          </p:cNvPr>
          <p:cNvSpPr/>
          <p:nvPr/>
        </p:nvSpPr>
        <p:spPr>
          <a:xfrm>
            <a:off x="1" y="0"/>
            <a:ext cx="4296792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6.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테스트와 검증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8BD331-6DBD-44FC-BA9A-DDD26D91ADFD}"/>
              </a:ext>
            </a:extLst>
          </p:cNvPr>
          <p:cNvSpPr txBox="1"/>
          <p:nvPr/>
        </p:nvSpPr>
        <p:spPr>
          <a:xfrm>
            <a:off x="1527395" y="169545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훈련 데이터</a:t>
            </a:r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ED1B46E2-1B5F-4C39-9810-6BFAC23613C9}"/>
              </a:ext>
            </a:extLst>
          </p:cNvPr>
          <p:cNvSpPr/>
          <p:nvPr/>
        </p:nvSpPr>
        <p:spPr>
          <a:xfrm rot="5400000">
            <a:off x="2212837" y="1089119"/>
            <a:ext cx="461667" cy="26584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8AD46-2F17-42D5-988D-8993877A73EB}"/>
              </a:ext>
            </a:extLst>
          </p:cNvPr>
          <p:cNvSpPr txBox="1"/>
          <p:nvPr/>
        </p:nvSpPr>
        <p:spPr>
          <a:xfrm>
            <a:off x="352049" y="27813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훈련 세트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4A3A8-8F76-4BBA-A92D-A4AFD4160907}"/>
              </a:ext>
            </a:extLst>
          </p:cNvPr>
          <p:cNvSpPr txBox="1"/>
          <p:nvPr/>
        </p:nvSpPr>
        <p:spPr>
          <a:xfrm>
            <a:off x="2856627" y="278129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테스트 세트</a:t>
            </a:r>
          </a:p>
        </p:txBody>
      </p:sp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2E7095F2-D4BA-448D-9298-9BDFD44FB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87903" y="3288502"/>
            <a:ext cx="653068" cy="653068"/>
          </a:xfrm>
          <a:prstGeom prst="rect">
            <a:avLst/>
          </a:prstGeom>
        </p:spPr>
      </p:pic>
      <p:pic>
        <p:nvPicPr>
          <p:cNvPr id="10" name="그래픽 9" descr="줄 화살표: 일자형">
            <a:extLst>
              <a:ext uri="{FF2B5EF4-FFF2-40B4-BE49-F238E27FC236}">
                <a16:creationId xmlns:a16="http://schemas.microsoft.com/office/drawing/2014/main" id="{56390F82-062A-4924-BF35-582B49AFE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446369" y="3288503"/>
            <a:ext cx="653068" cy="6530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EE7602-E05F-43E3-BA60-09283131574A}"/>
              </a:ext>
            </a:extLst>
          </p:cNvPr>
          <p:cNvSpPr txBox="1"/>
          <p:nvPr/>
        </p:nvSpPr>
        <p:spPr>
          <a:xfrm>
            <a:off x="352049" y="4006158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모델 훈련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55A01-5AB9-47E0-B003-7F3F28C41369}"/>
              </a:ext>
            </a:extLst>
          </p:cNvPr>
          <p:cNvSpPr txBox="1"/>
          <p:nvPr/>
        </p:nvSpPr>
        <p:spPr>
          <a:xfrm>
            <a:off x="2856625" y="400615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모델 테스트</a:t>
            </a:r>
          </a:p>
        </p:txBody>
      </p:sp>
      <p:pic>
        <p:nvPicPr>
          <p:cNvPr id="13" name="그래픽 12" descr="줄 화살표: 일자형">
            <a:extLst>
              <a:ext uri="{FF2B5EF4-FFF2-40B4-BE49-F238E27FC236}">
                <a16:creationId xmlns:a16="http://schemas.microsoft.com/office/drawing/2014/main" id="{ABE22359-CAF7-4001-B5F4-CBA2F2820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459581" y="4532410"/>
            <a:ext cx="653068" cy="6530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1A7F6F-83C6-41C1-8A4F-91D733085692}"/>
              </a:ext>
            </a:extLst>
          </p:cNvPr>
          <p:cNvSpPr txBox="1"/>
          <p:nvPr/>
        </p:nvSpPr>
        <p:spPr>
          <a:xfrm>
            <a:off x="2340457" y="5298543"/>
            <a:ext cx="2864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/>
              <a:t>일반화 오차에 대한</a:t>
            </a:r>
            <a:endParaRPr lang="en-US" altLang="ko-KR" sz="2400"/>
          </a:p>
          <a:p>
            <a:pPr algn="ctr"/>
            <a:r>
              <a:rPr lang="ko-KR" altLang="en-US" sz="2400"/>
              <a:t>추정값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C951B-7850-4436-96BB-8ED571D0CD45}"/>
              </a:ext>
            </a:extLst>
          </p:cNvPr>
          <p:cNvSpPr txBox="1"/>
          <p:nvPr/>
        </p:nvSpPr>
        <p:spPr>
          <a:xfrm>
            <a:off x="6007223" y="10456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교차 검증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CF53C8-0489-476E-A613-6019EA5B6043}"/>
              </a:ext>
            </a:extLst>
          </p:cNvPr>
          <p:cNvSpPr txBox="1"/>
          <p:nvPr/>
        </p:nvSpPr>
        <p:spPr>
          <a:xfrm>
            <a:off x="9537087" y="6199778"/>
            <a:ext cx="1832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/>
              <a:t>최종 테스트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66E7ED5-0CA5-4CDB-8A01-8F9EB1D00143}"/>
              </a:ext>
            </a:extLst>
          </p:cNvPr>
          <p:cNvGrpSpPr/>
          <p:nvPr/>
        </p:nvGrpSpPr>
        <p:grpSpPr>
          <a:xfrm>
            <a:off x="6007223" y="627780"/>
            <a:ext cx="5396875" cy="4354860"/>
            <a:chOff x="5926912" y="1249012"/>
            <a:chExt cx="5396875" cy="435486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32EA18-5913-4709-AEDF-DA62ECE7648E}"/>
                </a:ext>
              </a:extLst>
            </p:cNvPr>
            <p:cNvSpPr txBox="1"/>
            <p:nvPr/>
          </p:nvSpPr>
          <p:spPr>
            <a:xfrm>
              <a:off x="8162002" y="1249012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/>
                <a:t>훈련 데이터</a:t>
              </a:r>
            </a:p>
          </p:txBody>
        </p:sp>
        <p:sp>
          <p:nvSpPr>
            <p:cNvPr id="17" name="왼쪽 중괄호 16">
              <a:extLst>
                <a:ext uri="{FF2B5EF4-FFF2-40B4-BE49-F238E27FC236}">
                  <a16:creationId xmlns:a16="http://schemas.microsoft.com/office/drawing/2014/main" id="{E903BD23-A71C-4FA2-AD80-621313F85FF1}"/>
                </a:ext>
              </a:extLst>
            </p:cNvPr>
            <p:cNvSpPr/>
            <p:nvPr/>
          </p:nvSpPr>
          <p:spPr>
            <a:xfrm rot="5400000">
              <a:off x="8847444" y="642681"/>
              <a:ext cx="461667" cy="265846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C589C0-E098-4559-8DA1-44EFB100EEF5}"/>
                </a:ext>
              </a:extLst>
            </p:cNvPr>
            <p:cNvSpPr txBox="1"/>
            <p:nvPr/>
          </p:nvSpPr>
          <p:spPr>
            <a:xfrm>
              <a:off x="6986656" y="2334862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/>
                <a:t>훈련 세트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B01F89-B5D6-49B4-9AB2-A2A6BD71B385}"/>
                </a:ext>
              </a:extLst>
            </p:cNvPr>
            <p:cNvSpPr txBox="1"/>
            <p:nvPr/>
          </p:nvSpPr>
          <p:spPr>
            <a:xfrm>
              <a:off x="9491234" y="2334861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/>
                <a:t>테스트 세트</a:t>
              </a:r>
            </a:p>
          </p:txBody>
        </p:sp>
        <p:pic>
          <p:nvPicPr>
            <p:cNvPr id="21" name="그래픽 20" descr="줄 화살표: 일자형">
              <a:extLst>
                <a:ext uri="{FF2B5EF4-FFF2-40B4-BE49-F238E27FC236}">
                  <a16:creationId xmlns:a16="http://schemas.microsoft.com/office/drawing/2014/main" id="{53F478A8-FBE7-40DF-8827-AF6803CB9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8456814" y="4950804"/>
              <a:ext cx="653068" cy="653068"/>
            </a:xfrm>
            <a:prstGeom prst="rect">
              <a:avLst/>
            </a:prstGeom>
          </p:spPr>
        </p:pic>
        <p:pic>
          <p:nvPicPr>
            <p:cNvPr id="24" name="그래픽 23" descr="줄 화살표: 일자형">
              <a:extLst>
                <a:ext uri="{FF2B5EF4-FFF2-40B4-BE49-F238E27FC236}">
                  <a16:creationId xmlns:a16="http://schemas.microsoft.com/office/drawing/2014/main" id="{6B5C78C1-0FA2-4BED-A7F5-160D51889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161284" y="4624270"/>
              <a:ext cx="653068" cy="653068"/>
            </a:xfrm>
            <a:prstGeom prst="rect">
              <a:avLst/>
            </a:prstGeom>
          </p:spPr>
        </p:pic>
        <p:sp>
          <p:nvSpPr>
            <p:cNvPr id="26" name="왼쪽 중괄호 25">
              <a:extLst>
                <a:ext uri="{FF2B5EF4-FFF2-40B4-BE49-F238E27FC236}">
                  <a16:creationId xmlns:a16="http://schemas.microsoft.com/office/drawing/2014/main" id="{9573F8CF-D5B0-4361-9071-423C25D9B060}"/>
                </a:ext>
              </a:extLst>
            </p:cNvPr>
            <p:cNvSpPr/>
            <p:nvPr/>
          </p:nvSpPr>
          <p:spPr>
            <a:xfrm rot="5400000">
              <a:off x="7518210" y="1832661"/>
              <a:ext cx="461667" cy="265846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64B28F-5A8A-4C31-87B3-84AE4EAE2F55}"/>
                </a:ext>
              </a:extLst>
            </p:cNvPr>
            <p:cNvSpPr txBox="1"/>
            <p:nvPr/>
          </p:nvSpPr>
          <p:spPr>
            <a:xfrm>
              <a:off x="5926912" y="3429919"/>
              <a:ext cx="970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/>
                <a:t>세트</a:t>
              </a:r>
              <a:r>
                <a:rPr lang="en-US" altLang="ko-KR" sz="2400"/>
                <a:t>1</a:t>
              </a:r>
              <a:endParaRPr lang="ko-KR" altLang="en-US" sz="2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78AD22-7985-4900-9673-8A4EE95399D5}"/>
                </a:ext>
              </a:extLst>
            </p:cNvPr>
            <p:cNvSpPr txBox="1"/>
            <p:nvPr/>
          </p:nvSpPr>
          <p:spPr>
            <a:xfrm>
              <a:off x="6832767" y="3420066"/>
              <a:ext cx="970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/>
                <a:t>세트</a:t>
              </a:r>
              <a:r>
                <a:rPr lang="en-US" altLang="ko-KR" sz="2400"/>
                <a:t>2</a:t>
              </a:r>
              <a:endParaRPr lang="ko-KR" altLang="en-US" sz="24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087C4D-7C67-49C5-B6E1-7166FCC5A0D8}"/>
                </a:ext>
              </a:extLst>
            </p:cNvPr>
            <p:cNvSpPr txBox="1"/>
            <p:nvPr/>
          </p:nvSpPr>
          <p:spPr>
            <a:xfrm>
              <a:off x="7983908" y="3368031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…</a:t>
              </a:r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0D82721-310B-41C4-A56D-7E9455A5489B}"/>
                </a:ext>
              </a:extLst>
            </p:cNvPr>
            <p:cNvSpPr txBox="1"/>
            <p:nvPr/>
          </p:nvSpPr>
          <p:spPr>
            <a:xfrm>
              <a:off x="8550730" y="3415403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/>
                <a:t>세트</a:t>
              </a:r>
              <a:r>
                <a:rPr lang="en-US" altLang="ko-KR" sz="2400"/>
                <a:t>n</a:t>
              </a:r>
              <a:endParaRPr lang="ko-KR" altLang="en-US" sz="2400"/>
            </a:p>
          </p:txBody>
        </p:sp>
        <p:sp>
          <p:nvSpPr>
            <p:cNvPr id="32" name="왼쪽 중괄호 31">
              <a:extLst>
                <a:ext uri="{FF2B5EF4-FFF2-40B4-BE49-F238E27FC236}">
                  <a16:creationId xmlns:a16="http://schemas.microsoft.com/office/drawing/2014/main" id="{F2738C19-5547-4865-8828-89575B55CB14}"/>
                </a:ext>
              </a:extLst>
            </p:cNvPr>
            <p:cNvSpPr/>
            <p:nvPr/>
          </p:nvSpPr>
          <p:spPr>
            <a:xfrm rot="16200000">
              <a:off x="7181568" y="3095097"/>
              <a:ext cx="219333" cy="183255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B7FA89-16E1-4AD2-96A0-1DE867F1BE5E}"/>
                </a:ext>
              </a:extLst>
            </p:cNvPr>
            <p:cNvSpPr txBox="1"/>
            <p:nvPr/>
          </p:nvSpPr>
          <p:spPr>
            <a:xfrm>
              <a:off x="6020040" y="4177632"/>
              <a:ext cx="21403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/>
                <a:t>여러 세트의</a:t>
              </a:r>
              <a:endParaRPr lang="en-US" altLang="ko-KR" sz="2400"/>
            </a:p>
            <a:p>
              <a:pPr algn="ctr"/>
              <a:r>
                <a:rPr lang="ko-KR" altLang="en-US" sz="2400"/>
                <a:t>조합으로 훈련</a:t>
              </a:r>
            </a:p>
          </p:txBody>
        </p:sp>
        <p:sp>
          <p:nvSpPr>
            <p:cNvPr id="35" name="왼쪽 중괄호 34">
              <a:extLst>
                <a:ext uri="{FF2B5EF4-FFF2-40B4-BE49-F238E27FC236}">
                  <a16:creationId xmlns:a16="http://schemas.microsoft.com/office/drawing/2014/main" id="{30041266-B3FE-4335-BE52-3F7D0705EEC0}"/>
                </a:ext>
              </a:extLst>
            </p:cNvPr>
            <p:cNvSpPr/>
            <p:nvPr/>
          </p:nvSpPr>
          <p:spPr>
            <a:xfrm rot="16200000">
              <a:off x="8605263" y="3660424"/>
              <a:ext cx="219334" cy="72669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DADD22-911C-4FCB-9702-256F57FE98EC}"/>
                </a:ext>
              </a:extLst>
            </p:cNvPr>
            <p:cNvSpPr txBox="1"/>
            <p:nvPr/>
          </p:nvSpPr>
          <p:spPr>
            <a:xfrm>
              <a:off x="8075462" y="4173630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/>
                <a:t>나머지로</a:t>
              </a:r>
              <a:endParaRPr lang="en-US" altLang="ko-KR" sz="2400"/>
            </a:p>
            <a:p>
              <a:pPr algn="ctr"/>
              <a:r>
                <a:rPr lang="ko-KR" altLang="en-US" sz="2400"/>
                <a:t>검정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5AE7B9E-EB12-4827-9F3E-C028D8237B9A}"/>
              </a:ext>
            </a:extLst>
          </p:cNvPr>
          <p:cNvSpPr txBox="1"/>
          <p:nvPr/>
        </p:nvSpPr>
        <p:spPr>
          <a:xfrm>
            <a:off x="7142675" y="5045245"/>
            <a:ext cx="3441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모델과 하이퍼파라미터 선택</a:t>
            </a:r>
          </a:p>
        </p:txBody>
      </p:sp>
      <p:sp>
        <p:nvSpPr>
          <p:cNvPr id="39" name="왼쪽 중괄호 38">
            <a:extLst>
              <a:ext uri="{FF2B5EF4-FFF2-40B4-BE49-F238E27FC236}">
                <a16:creationId xmlns:a16="http://schemas.microsoft.com/office/drawing/2014/main" id="{B8D70C74-33F9-403A-AE63-9CE174B7A052}"/>
              </a:ext>
            </a:extLst>
          </p:cNvPr>
          <p:cNvSpPr/>
          <p:nvPr/>
        </p:nvSpPr>
        <p:spPr>
          <a:xfrm rot="16200000">
            <a:off x="7724978" y="4150735"/>
            <a:ext cx="211614" cy="27127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96BA7C-2417-4259-BD92-C36C7B8269AF}"/>
              </a:ext>
            </a:extLst>
          </p:cNvPr>
          <p:cNvSpPr txBox="1"/>
          <p:nvPr/>
        </p:nvSpPr>
        <p:spPr>
          <a:xfrm>
            <a:off x="6704687" y="5738113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/>
              <a:t>최종 모델 훈련</a:t>
            </a:r>
          </a:p>
        </p:txBody>
      </p:sp>
    </p:spTree>
    <p:extLst>
      <p:ext uri="{BB962C8B-B14F-4D97-AF65-F5344CB8AC3E}">
        <p14:creationId xmlns:p14="http://schemas.microsoft.com/office/powerpoint/2010/main" val="237673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1EA0A7D-2413-4B17-88E5-DD5720338E50}"/>
              </a:ext>
            </a:extLst>
          </p:cNvPr>
          <p:cNvSpPr/>
          <p:nvPr/>
        </p:nvSpPr>
        <p:spPr>
          <a:xfrm>
            <a:off x="1" y="0"/>
            <a:ext cx="4296792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머신 러닝은 어디에 도움이 되나요</a:t>
            </a:r>
            <a:r>
              <a:rPr lang="en-US" altLang="ko-KR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1605B-8AC5-408A-9FDB-647C0ED0562A}"/>
              </a:ext>
            </a:extLst>
          </p:cNvPr>
          <p:cNvSpPr txBox="1"/>
          <p:nvPr/>
        </p:nvSpPr>
        <p:spPr>
          <a:xfrm>
            <a:off x="709612" y="1755929"/>
            <a:ext cx="107727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400" spc="3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기존 솔루션으로는 </a:t>
            </a:r>
            <a:r>
              <a:rPr lang="ko-KR" altLang="en-US" sz="4400" spc="300">
                <a:solidFill>
                  <a:schemeClr val="accent4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많은 수동 조정과 규칙</a:t>
            </a:r>
            <a:r>
              <a:rPr lang="ko-KR" altLang="en-US" sz="4400" spc="3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필요한 문제</a:t>
            </a:r>
            <a:endParaRPr lang="en-US" altLang="ko-KR" sz="4400" spc="3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4400" spc="3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명확한 </a:t>
            </a:r>
            <a:r>
              <a:rPr lang="ko-KR" altLang="en-US" sz="4400" spc="300">
                <a:solidFill>
                  <a:schemeClr val="accent4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솔루션이 없는 </a:t>
            </a:r>
            <a:r>
              <a:rPr lang="ko-KR" altLang="en-US" sz="4400" spc="3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복잡한 문제</a:t>
            </a:r>
            <a:endParaRPr lang="en-US" altLang="ko-KR" sz="4400" spc="3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4400" spc="3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4400" spc="300">
                <a:solidFill>
                  <a:schemeClr val="accent4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환경이 유동적</a:t>
            </a:r>
            <a:r>
              <a:rPr lang="ko-KR" altLang="en-US" sz="4400" spc="3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 경우</a:t>
            </a:r>
            <a:endParaRPr lang="en-US" altLang="ko-KR" sz="4400" spc="3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4400" spc="3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</a:t>
            </a:r>
            <a:r>
              <a:rPr lang="ko-KR" altLang="en-US" sz="4400" spc="3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복잡한 문제와 대량의 데이터에서 </a:t>
            </a:r>
            <a:r>
              <a:rPr lang="ko-KR" altLang="en-US" sz="4400" spc="300">
                <a:solidFill>
                  <a:schemeClr val="accent4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통찰</a:t>
            </a:r>
            <a:r>
              <a:rPr lang="ko-KR" altLang="en-US" sz="4400" spc="3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얻을 때</a:t>
            </a:r>
          </a:p>
        </p:txBody>
      </p:sp>
    </p:spTree>
    <p:extLst>
      <p:ext uri="{BB962C8B-B14F-4D97-AF65-F5344CB8AC3E}">
        <p14:creationId xmlns:p14="http://schemas.microsoft.com/office/powerpoint/2010/main" val="24000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6E9F4B-D801-4E16-9EBD-22B8BC0E7BDB}"/>
              </a:ext>
            </a:extLst>
          </p:cNvPr>
          <p:cNvSpPr/>
          <p:nvPr/>
        </p:nvSpPr>
        <p:spPr>
          <a:xfrm>
            <a:off x="1" y="0"/>
            <a:ext cx="4296792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머신 러닝 시스템의 분류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87F0F6-714C-43E6-ABEC-FAD971C8BEBA}"/>
              </a:ext>
            </a:extLst>
          </p:cNvPr>
          <p:cNvSpPr/>
          <p:nvPr/>
        </p:nvSpPr>
        <p:spPr>
          <a:xfrm>
            <a:off x="2467991" y="2585623"/>
            <a:ext cx="3142695" cy="13494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accent4"/>
                </a:solidFill>
              </a:rPr>
              <a:t>지도 학습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4D3D636-89DF-476B-9E86-BDF141352972}"/>
              </a:ext>
            </a:extLst>
          </p:cNvPr>
          <p:cNvSpPr/>
          <p:nvPr/>
        </p:nvSpPr>
        <p:spPr>
          <a:xfrm>
            <a:off x="5897733" y="2585623"/>
            <a:ext cx="3142695" cy="13494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accent4"/>
                </a:solidFill>
              </a:rPr>
              <a:t>비지도 학습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F8A8080-918E-4610-8217-0971654EA16A}"/>
              </a:ext>
            </a:extLst>
          </p:cNvPr>
          <p:cNvSpPr/>
          <p:nvPr/>
        </p:nvSpPr>
        <p:spPr>
          <a:xfrm>
            <a:off x="5897733" y="4254626"/>
            <a:ext cx="3142695" cy="13494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accent4"/>
                </a:solidFill>
              </a:rPr>
              <a:t>준지도 학습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FE5BC5E-B517-4566-92BE-9D7D43CB98F4}"/>
              </a:ext>
            </a:extLst>
          </p:cNvPr>
          <p:cNvSpPr/>
          <p:nvPr/>
        </p:nvSpPr>
        <p:spPr>
          <a:xfrm>
            <a:off x="2467991" y="4254626"/>
            <a:ext cx="3142695" cy="13494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accent4"/>
                </a:solidFill>
              </a:rPr>
              <a:t>강화 학습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CCB766-954B-41E7-B1FB-FFB8877F4B7C}"/>
              </a:ext>
            </a:extLst>
          </p:cNvPr>
          <p:cNvSpPr txBox="1"/>
          <p:nvPr/>
        </p:nvSpPr>
        <p:spPr>
          <a:xfrm>
            <a:off x="2467991" y="1742806"/>
            <a:ext cx="6285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기준 </a:t>
            </a:r>
            <a:r>
              <a:rPr lang="en-US" altLang="ko-KR" sz="2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sz="2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사람의 감독 하에 훈련하는가</a:t>
            </a:r>
            <a:r>
              <a:rPr lang="en-US" altLang="ko-KR" sz="2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sz="28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66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6E9F4B-D801-4E16-9EBD-22B8BC0E7BDB}"/>
              </a:ext>
            </a:extLst>
          </p:cNvPr>
          <p:cNvSpPr/>
          <p:nvPr/>
        </p:nvSpPr>
        <p:spPr>
          <a:xfrm>
            <a:off x="1" y="0"/>
            <a:ext cx="4296792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머신 러닝 시스템의 분류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87F0F6-714C-43E6-ABEC-FAD971C8BEBA}"/>
              </a:ext>
            </a:extLst>
          </p:cNvPr>
          <p:cNvSpPr/>
          <p:nvPr/>
        </p:nvSpPr>
        <p:spPr>
          <a:xfrm>
            <a:off x="287043" y="863595"/>
            <a:ext cx="3142695" cy="13494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accent4"/>
                </a:solidFill>
              </a:rPr>
              <a:t>지도 학습</a:t>
            </a:r>
          </a:p>
        </p:txBody>
      </p:sp>
      <p:pic>
        <p:nvPicPr>
          <p:cNvPr id="6" name="그래픽 5" descr="확인 표시">
            <a:extLst>
              <a:ext uri="{FF2B5EF4-FFF2-40B4-BE49-F238E27FC236}">
                <a16:creationId xmlns:a16="http://schemas.microsoft.com/office/drawing/2014/main" id="{D203E275-54A1-434E-ABBC-A01F779B9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6819" y="2865347"/>
            <a:ext cx="361765" cy="361765"/>
          </a:xfrm>
          <a:prstGeom prst="rect">
            <a:avLst/>
          </a:prstGeom>
        </p:spPr>
      </p:pic>
      <p:pic>
        <p:nvPicPr>
          <p:cNvPr id="13" name="그래픽 12" descr="닫기">
            <a:extLst>
              <a:ext uri="{FF2B5EF4-FFF2-40B4-BE49-F238E27FC236}">
                <a16:creationId xmlns:a16="http://schemas.microsoft.com/office/drawing/2014/main" id="{F5DA8097-0EE4-4E09-B25B-476CF132F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8336" y="2661719"/>
            <a:ext cx="384510" cy="384510"/>
          </a:xfrm>
          <a:prstGeom prst="rect">
            <a:avLst/>
          </a:prstGeom>
        </p:spPr>
      </p:pic>
      <p:pic>
        <p:nvPicPr>
          <p:cNvPr id="15" name="그래픽 14" descr="표">
            <a:extLst>
              <a:ext uri="{FF2B5EF4-FFF2-40B4-BE49-F238E27FC236}">
                <a16:creationId xmlns:a16="http://schemas.microsoft.com/office/drawing/2014/main" id="{4484DC94-D46F-496C-A9F5-B5B178820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71575" y="2796272"/>
            <a:ext cx="914400" cy="914400"/>
          </a:xfrm>
          <a:prstGeom prst="rect">
            <a:avLst/>
          </a:prstGeom>
        </p:spPr>
      </p:pic>
      <p:pic>
        <p:nvPicPr>
          <p:cNvPr id="16" name="그래픽 15" descr="표">
            <a:extLst>
              <a:ext uri="{FF2B5EF4-FFF2-40B4-BE49-F238E27FC236}">
                <a16:creationId xmlns:a16="http://schemas.microsoft.com/office/drawing/2014/main" id="{8B9D6966-BB1D-4F2B-A1A1-0BE836D03A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80173" y="3346602"/>
            <a:ext cx="914400" cy="914400"/>
          </a:xfrm>
          <a:prstGeom prst="rect">
            <a:avLst/>
          </a:prstGeom>
        </p:spPr>
      </p:pic>
      <p:pic>
        <p:nvPicPr>
          <p:cNvPr id="17" name="그래픽 16" descr="표">
            <a:extLst>
              <a:ext uri="{FF2B5EF4-FFF2-40B4-BE49-F238E27FC236}">
                <a16:creationId xmlns:a16="http://schemas.microsoft.com/office/drawing/2014/main" id="{D7FD3183-F084-4043-B363-9325F15378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0809" y="2661719"/>
            <a:ext cx="914400" cy="914400"/>
          </a:xfrm>
          <a:prstGeom prst="rect">
            <a:avLst/>
          </a:prstGeom>
        </p:spPr>
      </p:pic>
      <p:pic>
        <p:nvPicPr>
          <p:cNvPr id="18" name="그래픽 17" descr="표">
            <a:extLst>
              <a:ext uri="{FF2B5EF4-FFF2-40B4-BE49-F238E27FC236}">
                <a16:creationId xmlns:a16="http://schemas.microsoft.com/office/drawing/2014/main" id="{BCC83FD3-CDB9-4951-91EB-71C996A8A7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2918" y="4257759"/>
            <a:ext cx="914400" cy="914400"/>
          </a:xfrm>
          <a:prstGeom prst="rect">
            <a:avLst/>
          </a:prstGeom>
        </p:spPr>
      </p:pic>
      <p:pic>
        <p:nvPicPr>
          <p:cNvPr id="19" name="그래픽 18" descr="표">
            <a:extLst>
              <a:ext uri="{FF2B5EF4-FFF2-40B4-BE49-F238E27FC236}">
                <a16:creationId xmlns:a16="http://schemas.microsoft.com/office/drawing/2014/main" id="{B1563C1C-987B-4A27-8CC4-E915A6EF66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69999" y="3414333"/>
            <a:ext cx="914400" cy="914400"/>
          </a:xfrm>
          <a:prstGeom prst="rect">
            <a:avLst/>
          </a:prstGeom>
        </p:spPr>
      </p:pic>
      <p:pic>
        <p:nvPicPr>
          <p:cNvPr id="21" name="그래픽 20" descr="확인 표시">
            <a:extLst>
              <a:ext uri="{FF2B5EF4-FFF2-40B4-BE49-F238E27FC236}">
                <a16:creationId xmlns:a16="http://schemas.microsoft.com/office/drawing/2014/main" id="{C9C894D0-21D6-4D67-8D6E-F02382B8A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7699" y="4383432"/>
            <a:ext cx="361765" cy="361765"/>
          </a:xfrm>
          <a:prstGeom prst="rect">
            <a:avLst/>
          </a:prstGeom>
        </p:spPr>
      </p:pic>
      <p:pic>
        <p:nvPicPr>
          <p:cNvPr id="22" name="그래픽 21" descr="닫기">
            <a:extLst>
              <a:ext uri="{FF2B5EF4-FFF2-40B4-BE49-F238E27FC236}">
                <a16:creationId xmlns:a16="http://schemas.microsoft.com/office/drawing/2014/main" id="{77859C7F-F502-43B6-96A8-769D146B8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3024" y="3803802"/>
            <a:ext cx="384510" cy="384510"/>
          </a:xfrm>
          <a:prstGeom prst="rect">
            <a:avLst/>
          </a:prstGeom>
        </p:spPr>
      </p:pic>
      <p:pic>
        <p:nvPicPr>
          <p:cNvPr id="23" name="그래픽 22" descr="확인 표시">
            <a:extLst>
              <a:ext uri="{FF2B5EF4-FFF2-40B4-BE49-F238E27FC236}">
                <a16:creationId xmlns:a16="http://schemas.microsoft.com/office/drawing/2014/main" id="{9610B4CD-AC0A-40D7-939C-3E240124F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2496" y="935931"/>
            <a:ext cx="361765" cy="361765"/>
          </a:xfrm>
          <a:prstGeom prst="rect">
            <a:avLst/>
          </a:prstGeom>
        </p:spPr>
      </p:pic>
      <p:pic>
        <p:nvPicPr>
          <p:cNvPr id="24" name="그래픽 23" descr="닫기">
            <a:extLst>
              <a:ext uri="{FF2B5EF4-FFF2-40B4-BE49-F238E27FC236}">
                <a16:creationId xmlns:a16="http://schemas.microsoft.com/office/drawing/2014/main" id="{6D67CC35-614E-43EE-A35A-D13F67D9F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74261" y="935931"/>
            <a:ext cx="384510" cy="38451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9625D74-F75F-44EA-BD1F-49A9BB9C5AF2}"/>
              </a:ext>
            </a:extLst>
          </p:cNvPr>
          <p:cNvSpPr txBox="1"/>
          <p:nvPr/>
        </p:nvSpPr>
        <p:spPr>
          <a:xfrm>
            <a:off x="4258771" y="9511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/>
              <a:t>레이블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E97F1A-D1C9-47E3-B004-9B18AB63FCB3}"/>
              </a:ext>
            </a:extLst>
          </p:cNvPr>
          <p:cNvSpPr txBox="1"/>
          <p:nvPr/>
        </p:nvSpPr>
        <p:spPr>
          <a:xfrm>
            <a:off x="10109623" y="368686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/>
              <a:t>?</a:t>
            </a:r>
            <a:endParaRPr lang="ko-KR" altLang="en-US"/>
          </a:p>
        </p:txBody>
      </p:sp>
      <p:pic>
        <p:nvPicPr>
          <p:cNvPr id="27" name="그래픽 26" descr="표">
            <a:extLst>
              <a:ext uri="{FF2B5EF4-FFF2-40B4-BE49-F238E27FC236}">
                <a16:creationId xmlns:a16="http://schemas.microsoft.com/office/drawing/2014/main" id="{7A737D68-847D-4611-A5ED-3ACDDF97EC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42192" y="1295296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630DABD-A8B0-4975-B383-0CE493AD00EB}"/>
              </a:ext>
            </a:extLst>
          </p:cNvPr>
          <p:cNvSpPr txBox="1"/>
          <p:nvPr/>
        </p:nvSpPr>
        <p:spPr>
          <a:xfrm>
            <a:off x="4315884" y="156783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/>
              <a:t>훈련 데이터</a:t>
            </a:r>
          </a:p>
        </p:txBody>
      </p:sp>
      <p:pic>
        <p:nvPicPr>
          <p:cNvPr id="29" name="그래픽 28" descr="표">
            <a:extLst>
              <a:ext uri="{FF2B5EF4-FFF2-40B4-BE49-F238E27FC236}">
                <a16:creationId xmlns:a16="http://schemas.microsoft.com/office/drawing/2014/main" id="{D0755C7F-07E9-4B19-9BDB-A32D109C20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5950" y="4319520"/>
            <a:ext cx="914400" cy="914400"/>
          </a:xfrm>
          <a:prstGeom prst="rect">
            <a:avLst/>
          </a:prstGeom>
        </p:spPr>
      </p:pic>
      <p:pic>
        <p:nvPicPr>
          <p:cNvPr id="30" name="그래픽 29" descr="확인 표시">
            <a:extLst>
              <a:ext uri="{FF2B5EF4-FFF2-40B4-BE49-F238E27FC236}">
                <a16:creationId xmlns:a16="http://schemas.microsoft.com/office/drawing/2014/main" id="{CDC405A2-E711-4335-8C88-B60EA6F60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0731" y="4445193"/>
            <a:ext cx="361765" cy="361765"/>
          </a:xfrm>
          <a:prstGeom prst="rect">
            <a:avLst/>
          </a:prstGeom>
        </p:spPr>
      </p:pic>
      <p:pic>
        <p:nvPicPr>
          <p:cNvPr id="31" name="그래픽 30" descr="표">
            <a:extLst>
              <a:ext uri="{FF2B5EF4-FFF2-40B4-BE49-F238E27FC236}">
                <a16:creationId xmlns:a16="http://schemas.microsoft.com/office/drawing/2014/main" id="{61FF154D-E1BC-43CC-92D5-26FB1FBBD9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6111" y="2492671"/>
            <a:ext cx="914400" cy="914400"/>
          </a:xfrm>
          <a:prstGeom prst="rect">
            <a:avLst/>
          </a:prstGeom>
        </p:spPr>
      </p:pic>
      <p:pic>
        <p:nvPicPr>
          <p:cNvPr id="32" name="그래픽 31" descr="닫기">
            <a:extLst>
              <a:ext uri="{FF2B5EF4-FFF2-40B4-BE49-F238E27FC236}">
                <a16:creationId xmlns:a16="http://schemas.microsoft.com/office/drawing/2014/main" id="{1782C460-8885-4793-A483-E2A435D10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8962" y="2949871"/>
            <a:ext cx="384510" cy="384510"/>
          </a:xfrm>
          <a:prstGeom prst="rect">
            <a:avLst/>
          </a:prstGeom>
        </p:spPr>
      </p:pic>
      <p:pic>
        <p:nvPicPr>
          <p:cNvPr id="33" name="그래픽 32" descr="표">
            <a:extLst>
              <a:ext uri="{FF2B5EF4-FFF2-40B4-BE49-F238E27FC236}">
                <a16:creationId xmlns:a16="http://schemas.microsoft.com/office/drawing/2014/main" id="{70C74978-5EF5-4BAC-8C7D-BF5A838347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80625" y="3721473"/>
            <a:ext cx="914400" cy="914400"/>
          </a:xfrm>
          <a:prstGeom prst="rect">
            <a:avLst/>
          </a:prstGeom>
        </p:spPr>
      </p:pic>
      <p:pic>
        <p:nvPicPr>
          <p:cNvPr id="34" name="그래픽 33" descr="확인 표시">
            <a:extLst>
              <a:ext uri="{FF2B5EF4-FFF2-40B4-BE49-F238E27FC236}">
                <a16:creationId xmlns:a16="http://schemas.microsoft.com/office/drawing/2014/main" id="{8B9018CE-220D-4C6F-B4D5-47A0B2A27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5406" y="3847146"/>
            <a:ext cx="361765" cy="361765"/>
          </a:xfrm>
          <a:prstGeom prst="rect">
            <a:avLst/>
          </a:prstGeom>
        </p:spPr>
      </p:pic>
      <p:pic>
        <p:nvPicPr>
          <p:cNvPr id="35" name="그래픽 34" descr="표">
            <a:extLst>
              <a:ext uri="{FF2B5EF4-FFF2-40B4-BE49-F238E27FC236}">
                <a16:creationId xmlns:a16="http://schemas.microsoft.com/office/drawing/2014/main" id="{9A0C702A-B1A0-4F3A-8C61-6A043579F6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1445" y="3431045"/>
            <a:ext cx="914400" cy="914400"/>
          </a:xfrm>
          <a:prstGeom prst="rect">
            <a:avLst/>
          </a:prstGeom>
        </p:spPr>
      </p:pic>
      <p:pic>
        <p:nvPicPr>
          <p:cNvPr id="36" name="그래픽 35" descr="닫기">
            <a:extLst>
              <a:ext uri="{FF2B5EF4-FFF2-40B4-BE49-F238E27FC236}">
                <a16:creationId xmlns:a16="http://schemas.microsoft.com/office/drawing/2014/main" id="{0EFB3E1E-FF48-4840-9DAD-A663E35C9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4296" y="3888245"/>
            <a:ext cx="384510" cy="384510"/>
          </a:xfrm>
          <a:prstGeom prst="rect">
            <a:avLst/>
          </a:prstGeom>
        </p:spPr>
      </p:pic>
      <p:pic>
        <p:nvPicPr>
          <p:cNvPr id="37" name="그래픽 36" descr="줄 화살표: 일자형">
            <a:extLst>
              <a:ext uri="{FF2B5EF4-FFF2-40B4-BE49-F238E27FC236}">
                <a16:creationId xmlns:a16="http://schemas.microsoft.com/office/drawing/2014/main" id="{002395D2-F7B9-4BDC-A2F8-63E2AB7307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7954120" y="3373752"/>
            <a:ext cx="914400" cy="9144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608A77-9645-4856-9BCE-9AF4061F45D6}"/>
              </a:ext>
            </a:extLst>
          </p:cNvPr>
          <p:cNvSpPr/>
          <p:nvPr/>
        </p:nvSpPr>
        <p:spPr>
          <a:xfrm>
            <a:off x="0" y="5480630"/>
            <a:ext cx="12192000" cy="13773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0" rIns="720000" rtlCol="0" anchor="ctr"/>
          <a:lstStyle/>
          <a:p>
            <a:pPr algn="ctr"/>
            <a:r>
              <a:rPr lang="ko-KR" altLang="en-US" sz="2800"/>
              <a:t>가장 널리 사용되는 지도 학습 작업은 </a:t>
            </a:r>
            <a:r>
              <a:rPr lang="ko-KR" altLang="en-US" sz="2800">
                <a:solidFill>
                  <a:schemeClr val="accent4"/>
                </a:solidFill>
              </a:rPr>
              <a:t>분류</a:t>
            </a:r>
            <a:r>
              <a:rPr lang="ko-KR" altLang="en-US" sz="2800"/>
              <a:t>와 </a:t>
            </a:r>
            <a:r>
              <a:rPr lang="ko-KR" altLang="en-US" sz="2800">
                <a:solidFill>
                  <a:schemeClr val="accent4"/>
                </a:solidFill>
              </a:rPr>
              <a:t>회귀</a:t>
            </a:r>
            <a:r>
              <a:rPr lang="ko-KR" altLang="en-US" sz="2800"/>
              <a:t>이다</a:t>
            </a:r>
            <a:r>
              <a:rPr lang="en-US" altLang="ko-KR" sz="2800"/>
              <a:t>.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61582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6E9F4B-D801-4E16-9EBD-22B8BC0E7BDB}"/>
              </a:ext>
            </a:extLst>
          </p:cNvPr>
          <p:cNvSpPr/>
          <p:nvPr/>
        </p:nvSpPr>
        <p:spPr>
          <a:xfrm>
            <a:off x="1" y="0"/>
            <a:ext cx="4296792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머신 러닝 시스템의 분류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4D3D636-89DF-476B-9E86-BDF141352972}"/>
              </a:ext>
            </a:extLst>
          </p:cNvPr>
          <p:cNvSpPr/>
          <p:nvPr/>
        </p:nvSpPr>
        <p:spPr>
          <a:xfrm>
            <a:off x="242367" y="807184"/>
            <a:ext cx="3142695" cy="13494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accent4"/>
                </a:solidFill>
              </a:rPr>
              <a:t>비지도 학습</a:t>
            </a:r>
          </a:p>
        </p:txBody>
      </p:sp>
      <p:pic>
        <p:nvPicPr>
          <p:cNvPr id="13" name="그래픽 12" descr="남자">
            <a:extLst>
              <a:ext uri="{FF2B5EF4-FFF2-40B4-BE49-F238E27FC236}">
                <a16:creationId xmlns:a16="http://schemas.microsoft.com/office/drawing/2014/main" id="{ACD49C7C-CCA7-4272-9EFD-DD86AF2D6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9542" y="2925732"/>
            <a:ext cx="914400" cy="914400"/>
          </a:xfrm>
          <a:prstGeom prst="rect">
            <a:avLst/>
          </a:prstGeom>
        </p:spPr>
      </p:pic>
      <p:pic>
        <p:nvPicPr>
          <p:cNvPr id="67" name="그래픽 66" descr="줄 화살표: 일자형">
            <a:extLst>
              <a:ext uri="{FF2B5EF4-FFF2-40B4-BE49-F238E27FC236}">
                <a16:creationId xmlns:a16="http://schemas.microsoft.com/office/drawing/2014/main" id="{8DF97128-F43E-44EC-82AF-36B5396BB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35549" y="3497075"/>
            <a:ext cx="914400" cy="914400"/>
          </a:xfrm>
          <a:prstGeom prst="rect">
            <a:avLst/>
          </a:prstGeom>
        </p:spPr>
      </p:pic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BEC0803-0E5C-4F58-BE67-7605ABBC31BD}"/>
              </a:ext>
            </a:extLst>
          </p:cNvPr>
          <p:cNvCxnSpPr>
            <a:cxnSpLocks/>
          </p:cNvCxnSpPr>
          <p:nvPr/>
        </p:nvCxnSpPr>
        <p:spPr>
          <a:xfrm flipV="1">
            <a:off x="1942127" y="2355359"/>
            <a:ext cx="0" cy="290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B11BAD6-D243-40DB-B718-9CE6299F91B3}"/>
              </a:ext>
            </a:extLst>
          </p:cNvPr>
          <p:cNvCxnSpPr>
            <a:cxnSpLocks/>
          </p:cNvCxnSpPr>
          <p:nvPr/>
        </p:nvCxnSpPr>
        <p:spPr>
          <a:xfrm flipV="1">
            <a:off x="1942127" y="5276208"/>
            <a:ext cx="48285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8AD0B3B-C093-4184-AC34-8E88A698675C}"/>
              </a:ext>
            </a:extLst>
          </p:cNvPr>
          <p:cNvSpPr txBox="1"/>
          <p:nvPr/>
        </p:nvSpPr>
        <p:spPr>
          <a:xfrm>
            <a:off x="1156787" y="241171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특성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BC5DFB2-EF17-4123-BFC8-2C592E1523C8}"/>
              </a:ext>
            </a:extLst>
          </p:cNvPr>
          <p:cNvSpPr txBox="1"/>
          <p:nvPr/>
        </p:nvSpPr>
        <p:spPr>
          <a:xfrm>
            <a:off x="5980137" y="534616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특성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8E04E5E-D0C6-4319-A1B2-D61AA40B1464}"/>
              </a:ext>
            </a:extLst>
          </p:cNvPr>
          <p:cNvSpPr/>
          <p:nvPr/>
        </p:nvSpPr>
        <p:spPr>
          <a:xfrm>
            <a:off x="0" y="5715497"/>
            <a:ext cx="12192000" cy="11425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0" rIns="720000" rtlCol="0" anchor="ctr"/>
          <a:lstStyle/>
          <a:p>
            <a:pPr algn="ctr"/>
            <a:r>
              <a:rPr lang="ko-KR" altLang="en-US" sz="2400"/>
              <a:t>대표적인 비지도 학습 알고리즘에는</a:t>
            </a:r>
            <a:endParaRPr lang="en-US" altLang="ko-KR" sz="2400"/>
          </a:p>
          <a:p>
            <a:pPr algn="ctr"/>
            <a:r>
              <a:rPr lang="ko-KR" altLang="en-US" sz="2400">
                <a:solidFill>
                  <a:schemeClr val="accent4"/>
                </a:solidFill>
              </a:rPr>
              <a:t>군집</a:t>
            </a:r>
            <a:r>
              <a:rPr lang="en-US" altLang="ko-KR" sz="2400"/>
              <a:t>, </a:t>
            </a:r>
            <a:r>
              <a:rPr lang="ko-KR" altLang="en-US" sz="2400">
                <a:solidFill>
                  <a:schemeClr val="accent4"/>
                </a:solidFill>
              </a:rPr>
              <a:t>시각화</a:t>
            </a:r>
            <a:r>
              <a:rPr lang="en-US" altLang="ko-KR" sz="2400"/>
              <a:t>, </a:t>
            </a:r>
            <a:r>
              <a:rPr lang="ko-KR" altLang="en-US" sz="2400">
                <a:solidFill>
                  <a:schemeClr val="accent4"/>
                </a:solidFill>
              </a:rPr>
              <a:t>차원 축소</a:t>
            </a:r>
            <a:r>
              <a:rPr lang="en-US" altLang="ko-KR" sz="2400"/>
              <a:t>, </a:t>
            </a:r>
            <a:r>
              <a:rPr lang="ko-KR" altLang="en-US" sz="2400">
                <a:solidFill>
                  <a:schemeClr val="accent4"/>
                </a:solidFill>
              </a:rPr>
              <a:t>이상치 탐지</a:t>
            </a:r>
            <a:r>
              <a:rPr lang="en-US" altLang="ko-KR" sz="2400"/>
              <a:t>, </a:t>
            </a:r>
            <a:r>
              <a:rPr lang="ko-KR" altLang="en-US" sz="2400">
                <a:solidFill>
                  <a:schemeClr val="accent4"/>
                </a:solidFill>
              </a:rPr>
              <a:t>연관 규칙 학습</a:t>
            </a:r>
            <a:r>
              <a:rPr lang="ko-KR" altLang="en-US" sz="2400"/>
              <a:t>이 있다</a:t>
            </a:r>
            <a:r>
              <a:rPr lang="en-US" altLang="ko-KR" sz="2400"/>
              <a:t>.</a:t>
            </a:r>
            <a:endParaRPr lang="ko-KR" altLang="en-US" sz="2400"/>
          </a:p>
        </p:txBody>
      </p:sp>
      <p:pic>
        <p:nvPicPr>
          <p:cNvPr id="115" name="그래픽 114" descr="남자">
            <a:extLst>
              <a:ext uri="{FF2B5EF4-FFF2-40B4-BE49-F238E27FC236}">
                <a16:creationId xmlns:a16="http://schemas.microsoft.com/office/drawing/2014/main" id="{CA6482E7-9E8C-4C08-AB4D-C8F72D579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5525" y="2826942"/>
            <a:ext cx="914400" cy="914400"/>
          </a:xfrm>
          <a:prstGeom prst="rect">
            <a:avLst/>
          </a:prstGeom>
        </p:spPr>
      </p:pic>
      <p:pic>
        <p:nvPicPr>
          <p:cNvPr id="116" name="그래픽 115" descr="남자">
            <a:extLst>
              <a:ext uri="{FF2B5EF4-FFF2-40B4-BE49-F238E27FC236}">
                <a16:creationId xmlns:a16="http://schemas.microsoft.com/office/drawing/2014/main" id="{A6222E93-1414-44B1-B4C3-1DAF0DFFC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1993" y="2726203"/>
            <a:ext cx="914400" cy="914400"/>
          </a:xfrm>
          <a:prstGeom prst="rect">
            <a:avLst/>
          </a:prstGeom>
        </p:spPr>
      </p:pic>
      <p:pic>
        <p:nvPicPr>
          <p:cNvPr id="117" name="그래픽 116" descr="남자">
            <a:extLst>
              <a:ext uri="{FF2B5EF4-FFF2-40B4-BE49-F238E27FC236}">
                <a16:creationId xmlns:a16="http://schemas.microsoft.com/office/drawing/2014/main" id="{DDF8BFBB-7A64-46FE-ADCD-4425C3A41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7528" y="3207313"/>
            <a:ext cx="914400" cy="914400"/>
          </a:xfrm>
          <a:prstGeom prst="rect">
            <a:avLst/>
          </a:prstGeom>
        </p:spPr>
      </p:pic>
      <p:pic>
        <p:nvPicPr>
          <p:cNvPr id="118" name="그래픽 117" descr="남자">
            <a:extLst>
              <a:ext uri="{FF2B5EF4-FFF2-40B4-BE49-F238E27FC236}">
                <a16:creationId xmlns:a16="http://schemas.microsoft.com/office/drawing/2014/main" id="{C81B6475-3B89-4C90-B7B9-783CCCC19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2172" y="2867840"/>
            <a:ext cx="914400" cy="914400"/>
          </a:xfrm>
          <a:prstGeom prst="rect">
            <a:avLst/>
          </a:prstGeom>
        </p:spPr>
      </p:pic>
      <p:pic>
        <p:nvPicPr>
          <p:cNvPr id="119" name="그래픽 118" descr="남자">
            <a:extLst>
              <a:ext uri="{FF2B5EF4-FFF2-40B4-BE49-F238E27FC236}">
                <a16:creationId xmlns:a16="http://schemas.microsoft.com/office/drawing/2014/main" id="{6F289EF2-6BDA-41D9-B662-3079D7884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2086" y="3741342"/>
            <a:ext cx="914400" cy="914400"/>
          </a:xfrm>
          <a:prstGeom prst="rect">
            <a:avLst/>
          </a:prstGeom>
        </p:spPr>
      </p:pic>
      <p:pic>
        <p:nvPicPr>
          <p:cNvPr id="120" name="그래픽 119" descr="남자">
            <a:extLst>
              <a:ext uri="{FF2B5EF4-FFF2-40B4-BE49-F238E27FC236}">
                <a16:creationId xmlns:a16="http://schemas.microsoft.com/office/drawing/2014/main" id="{DB9F8738-E70F-4C50-A4FB-EF3651304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1924" y="2925732"/>
            <a:ext cx="914400" cy="914400"/>
          </a:xfrm>
          <a:prstGeom prst="rect">
            <a:avLst/>
          </a:prstGeom>
        </p:spPr>
      </p:pic>
      <p:pic>
        <p:nvPicPr>
          <p:cNvPr id="121" name="그래픽 120" descr="남자">
            <a:extLst>
              <a:ext uri="{FF2B5EF4-FFF2-40B4-BE49-F238E27FC236}">
                <a16:creationId xmlns:a16="http://schemas.microsoft.com/office/drawing/2014/main" id="{CA6D42C3-F2F2-4E07-B65D-9FA78C864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7395" y="4495686"/>
            <a:ext cx="914400" cy="914400"/>
          </a:xfrm>
          <a:prstGeom prst="rect">
            <a:avLst/>
          </a:prstGeom>
        </p:spPr>
      </p:pic>
      <p:pic>
        <p:nvPicPr>
          <p:cNvPr id="122" name="그래픽 121" descr="남자">
            <a:extLst>
              <a:ext uri="{FF2B5EF4-FFF2-40B4-BE49-F238E27FC236}">
                <a16:creationId xmlns:a16="http://schemas.microsoft.com/office/drawing/2014/main" id="{D1762DD1-F576-4973-B019-90A8FF773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7993" y="4510895"/>
            <a:ext cx="914400" cy="914400"/>
          </a:xfrm>
          <a:prstGeom prst="rect">
            <a:avLst/>
          </a:prstGeom>
        </p:spPr>
      </p:pic>
      <p:pic>
        <p:nvPicPr>
          <p:cNvPr id="123" name="그래픽 122" descr="남자">
            <a:extLst>
              <a:ext uri="{FF2B5EF4-FFF2-40B4-BE49-F238E27FC236}">
                <a16:creationId xmlns:a16="http://schemas.microsoft.com/office/drawing/2014/main" id="{2B1CFB8F-9247-4EA7-9631-0B202B722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4832" y="4083206"/>
            <a:ext cx="914400" cy="914400"/>
          </a:xfrm>
          <a:prstGeom prst="rect">
            <a:avLst/>
          </a:prstGeom>
        </p:spPr>
      </p:pic>
      <p:pic>
        <p:nvPicPr>
          <p:cNvPr id="124" name="그래픽 123" descr="남자">
            <a:extLst>
              <a:ext uri="{FF2B5EF4-FFF2-40B4-BE49-F238E27FC236}">
                <a16:creationId xmlns:a16="http://schemas.microsoft.com/office/drawing/2014/main" id="{C761D969-9A8C-4C3A-84CB-528C5092B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7402" y="3983693"/>
            <a:ext cx="914400" cy="914400"/>
          </a:xfrm>
          <a:prstGeom prst="rect">
            <a:avLst/>
          </a:prstGeom>
        </p:spPr>
      </p:pic>
      <p:pic>
        <p:nvPicPr>
          <p:cNvPr id="125" name="그래픽 124" descr="남자">
            <a:extLst>
              <a:ext uri="{FF2B5EF4-FFF2-40B4-BE49-F238E27FC236}">
                <a16:creationId xmlns:a16="http://schemas.microsoft.com/office/drawing/2014/main" id="{F7ADC67F-5C3E-43AF-9D4C-DE514B86A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3217" y="4427522"/>
            <a:ext cx="914400" cy="914400"/>
          </a:xfrm>
          <a:prstGeom prst="rect">
            <a:avLst/>
          </a:prstGeom>
        </p:spPr>
      </p:pic>
      <p:pic>
        <p:nvPicPr>
          <p:cNvPr id="138" name="그래픽 137" descr="남자">
            <a:extLst>
              <a:ext uri="{FF2B5EF4-FFF2-40B4-BE49-F238E27FC236}">
                <a16:creationId xmlns:a16="http://schemas.microsoft.com/office/drawing/2014/main" id="{15656FF2-0FB9-4D18-AB96-6ED543C3C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5704" y="2550497"/>
            <a:ext cx="914400" cy="914400"/>
          </a:xfrm>
          <a:prstGeom prst="rect">
            <a:avLst/>
          </a:prstGeom>
        </p:spPr>
      </p:pic>
      <p:pic>
        <p:nvPicPr>
          <p:cNvPr id="139" name="그래픽 138" descr="남자">
            <a:extLst>
              <a:ext uri="{FF2B5EF4-FFF2-40B4-BE49-F238E27FC236}">
                <a16:creationId xmlns:a16="http://schemas.microsoft.com/office/drawing/2014/main" id="{5A90E18C-536B-4C84-9C16-360D5D5A0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8155" y="2350968"/>
            <a:ext cx="914400" cy="914400"/>
          </a:xfrm>
          <a:prstGeom prst="rect">
            <a:avLst/>
          </a:prstGeom>
        </p:spPr>
      </p:pic>
      <p:pic>
        <p:nvPicPr>
          <p:cNvPr id="140" name="그래픽 139" descr="남자">
            <a:extLst>
              <a:ext uri="{FF2B5EF4-FFF2-40B4-BE49-F238E27FC236}">
                <a16:creationId xmlns:a16="http://schemas.microsoft.com/office/drawing/2014/main" id="{24513C1C-C1EF-4C8D-8BB9-6D3E6F787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3690" y="2832078"/>
            <a:ext cx="914400" cy="914400"/>
          </a:xfrm>
          <a:prstGeom prst="rect">
            <a:avLst/>
          </a:prstGeom>
        </p:spPr>
      </p:pic>
      <p:pic>
        <p:nvPicPr>
          <p:cNvPr id="141" name="그래픽 140" descr="남자">
            <a:extLst>
              <a:ext uri="{FF2B5EF4-FFF2-40B4-BE49-F238E27FC236}">
                <a16:creationId xmlns:a16="http://schemas.microsoft.com/office/drawing/2014/main" id="{6832D828-7382-4A75-AE25-214158682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8334" y="2492605"/>
            <a:ext cx="914400" cy="914400"/>
          </a:xfrm>
          <a:prstGeom prst="rect">
            <a:avLst/>
          </a:prstGeom>
        </p:spPr>
      </p:pic>
      <p:pic>
        <p:nvPicPr>
          <p:cNvPr id="142" name="그래픽 141" descr="남자">
            <a:extLst>
              <a:ext uri="{FF2B5EF4-FFF2-40B4-BE49-F238E27FC236}">
                <a16:creationId xmlns:a16="http://schemas.microsoft.com/office/drawing/2014/main" id="{9D7F3751-CEF6-4DF1-B810-E7AD3CD61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8248" y="3366107"/>
            <a:ext cx="914400" cy="914400"/>
          </a:xfrm>
          <a:prstGeom prst="rect">
            <a:avLst/>
          </a:prstGeom>
        </p:spPr>
      </p:pic>
      <p:pic>
        <p:nvPicPr>
          <p:cNvPr id="143" name="그래픽 142" descr="남자">
            <a:extLst>
              <a:ext uri="{FF2B5EF4-FFF2-40B4-BE49-F238E27FC236}">
                <a16:creationId xmlns:a16="http://schemas.microsoft.com/office/drawing/2014/main" id="{C7952DFA-4F24-4821-A043-51B0ADF46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8086" y="2550497"/>
            <a:ext cx="914400" cy="914400"/>
          </a:xfrm>
          <a:prstGeom prst="rect">
            <a:avLst/>
          </a:prstGeom>
        </p:spPr>
      </p:pic>
      <p:pic>
        <p:nvPicPr>
          <p:cNvPr id="144" name="그래픽 143" descr="남자">
            <a:extLst>
              <a:ext uri="{FF2B5EF4-FFF2-40B4-BE49-F238E27FC236}">
                <a16:creationId xmlns:a16="http://schemas.microsoft.com/office/drawing/2014/main" id="{4893803E-66C6-4A9E-8538-E7A4959AD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557" y="4120451"/>
            <a:ext cx="914400" cy="914400"/>
          </a:xfrm>
          <a:prstGeom prst="rect">
            <a:avLst/>
          </a:prstGeom>
        </p:spPr>
      </p:pic>
      <p:pic>
        <p:nvPicPr>
          <p:cNvPr id="145" name="그래픽 144" descr="남자">
            <a:extLst>
              <a:ext uri="{FF2B5EF4-FFF2-40B4-BE49-F238E27FC236}">
                <a16:creationId xmlns:a16="http://schemas.microsoft.com/office/drawing/2014/main" id="{247B3B71-8B84-48C2-B6C8-709F215D4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4155" y="4135660"/>
            <a:ext cx="914400" cy="914400"/>
          </a:xfrm>
          <a:prstGeom prst="rect">
            <a:avLst/>
          </a:prstGeom>
        </p:spPr>
      </p:pic>
      <p:pic>
        <p:nvPicPr>
          <p:cNvPr id="146" name="그래픽 145" descr="남자">
            <a:extLst>
              <a:ext uri="{FF2B5EF4-FFF2-40B4-BE49-F238E27FC236}">
                <a16:creationId xmlns:a16="http://schemas.microsoft.com/office/drawing/2014/main" id="{86684D5E-CAE7-48C4-A6D6-0CDAAD2BF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0994" y="3707971"/>
            <a:ext cx="914400" cy="914400"/>
          </a:xfrm>
          <a:prstGeom prst="rect">
            <a:avLst/>
          </a:prstGeom>
        </p:spPr>
      </p:pic>
      <p:pic>
        <p:nvPicPr>
          <p:cNvPr id="147" name="그래픽 146" descr="남자">
            <a:extLst>
              <a:ext uri="{FF2B5EF4-FFF2-40B4-BE49-F238E27FC236}">
                <a16:creationId xmlns:a16="http://schemas.microsoft.com/office/drawing/2014/main" id="{E0AD6086-3CD6-44F8-B747-8E8E32E2A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9379" y="4052287"/>
            <a:ext cx="914400" cy="914400"/>
          </a:xfrm>
          <a:prstGeom prst="rect">
            <a:avLst/>
          </a:prstGeom>
        </p:spPr>
      </p:pic>
      <p:sp>
        <p:nvSpPr>
          <p:cNvPr id="148" name="자유형: 도형 147">
            <a:extLst>
              <a:ext uri="{FF2B5EF4-FFF2-40B4-BE49-F238E27FC236}">
                <a16:creationId xmlns:a16="http://schemas.microsoft.com/office/drawing/2014/main" id="{E40862C1-F9D6-464A-A6D6-EDC7B30A971C}"/>
              </a:ext>
            </a:extLst>
          </p:cNvPr>
          <p:cNvSpPr/>
          <p:nvPr/>
        </p:nvSpPr>
        <p:spPr>
          <a:xfrm>
            <a:off x="1940145" y="2137430"/>
            <a:ext cx="3043237" cy="1599914"/>
          </a:xfrm>
          <a:custGeom>
            <a:avLst/>
            <a:gdLst>
              <a:gd name="connsiteX0" fmla="*/ 0 w 3043237"/>
              <a:gd name="connsiteY0" fmla="*/ 1428750 h 1599914"/>
              <a:gd name="connsiteX1" fmla="*/ 2214562 w 3043237"/>
              <a:gd name="connsiteY1" fmla="*/ 1471612 h 1599914"/>
              <a:gd name="connsiteX2" fmla="*/ 3043237 w 3043237"/>
              <a:gd name="connsiteY2" fmla="*/ 0 h 1599914"/>
              <a:gd name="connsiteX3" fmla="*/ 3043237 w 3043237"/>
              <a:gd name="connsiteY3" fmla="*/ 0 h 159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3237" h="1599914">
                <a:moveTo>
                  <a:pt x="0" y="1428750"/>
                </a:moveTo>
                <a:cubicBezTo>
                  <a:pt x="853678" y="1569243"/>
                  <a:pt x="1707356" y="1709737"/>
                  <a:pt x="2214562" y="1471612"/>
                </a:cubicBezTo>
                <a:cubicBezTo>
                  <a:pt x="2721768" y="1233487"/>
                  <a:pt x="3043237" y="0"/>
                  <a:pt x="3043237" y="0"/>
                </a:cubicBezTo>
                <a:lnTo>
                  <a:pt x="3043237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F88EDA0F-EB95-402B-8903-EEBDE00A3EA6}"/>
              </a:ext>
            </a:extLst>
          </p:cNvPr>
          <p:cNvCxnSpPr/>
          <p:nvPr/>
        </p:nvCxnSpPr>
        <p:spPr>
          <a:xfrm>
            <a:off x="3915394" y="3685378"/>
            <a:ext cx="543870" cy="159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그래픽 151" descr="남자">
            <a:extLst>
              <a:ext uri="{FF2B5EF4-FFF2-40B4-BE49-F238E27FC236}">
                <a16:creationId xmlns:a16="http://schemas.microsoft.com/office/drawing/2014/main" id="{5AB32AF1-B4C4-4923-AF5E-14918375E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246" y="2462001"/>
            <a:ext cx="914400" cy="914400"/>
          </a:xfrm>
          <a:prstGeom prst="rect">
            <a:avLst/>
          </a:prstGeom>
        </p:spPr>
      </p:pic>
      <p:pic>
        <p:nvPicPr>
          <p:cNvPr id="153" name="그래픽 152" descr="남자">
            <a:extLst>
              <a:ext uri="{FF2B5EF4-FFF2-40B4-BE49-F238E27FC236}">
                <a16:creationId xmlns:a16="http://schemas.microsoft.com/office/drawing/2014/main" id="{7409C628-78C3-4C8D-9E12-DBDEA8E48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9142" y="35782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3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6E9F4B-D801-4E16-9EBD-22B8BC0E7BDB}"/>
              </a:ext>
            </a:extLst>
          </p:cNvPr>
          <p:cNvSpPr/>
          <p:nvPr/>
        </p:nvSpPr>
        <p:spPr>
          <a:xfrm>
            <a:off x="1" y="0"/>
            <a:ext cx="4296792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머신 러닝 시스템의 분류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F8A8080-918E-4610-8217-0971654EA16A}"/>
              </a:ext>
            </a:extLst>
          </p:cNvPr>
          <p:cNvSpPr/>
          <p:nvPr/>
        </p:nvSpPr>
        <p:spPr>
          <a:xfrm>
            <a:off x="233780" y="779597"/>
            <a:ext cx="3142695" cy="13494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accent4"/>
                </a:solidFill>
              </a:rPr>
              <a:t>준지도 학습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D7CF5E7-9294-40B7-A057-623D928EB586}"/>
              </a:ext>
            </a:extLst>
          </p:cNvPr>
          <p:cNvCxnSpPr>
            <a:cxnSpLocks/>
          </p:cNvCxnSpPr>
          <p:nvPr/>
        </p:nvCxnSpPr>
        <p:spPr>
          <a:xfrm flipV="1">
            <a:off x="2270873" y="2308196"/>
            <a:ext cx="0" cy="290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3BD88CF-E3ED-4D09-9A54-F5F7D075206A}"/>
              </a:ext>
            </a:extLst>
          </p:cNvPr>
          <p:cNvCxnSpPr>
            <a:cxnSpLocks/>
          </p:cNvCxnSpPr>
          <p:nvPr/>
        </p:nvCxnSpPr>
        <p:spPr>
          <a:xfrm flipV="1">
            <a:off x="2270873" y="5229046"/>
            <a:ext cx="79206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E137A8-8B24-4060-B30F-C59F5D911BE8}"/>
              </a:ext>
            </a:extLst>
          </p:cNvPr>
          <p:cNvSpPr txBox="1"/>
          <p:nvPr/>
        </p:nvSpPr>
        <p:spPr>
          <a:xfrm>
            <a:off x="1485533" y="236455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특성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B7B046-E114-44FF-84D5-377FE309C55A}"/>
              </a:ext>
            </a:extLst>
          </p:cNvPr>
          <p:cNvSpPr txBox="1"/>
          <p:nvPr/>
        </p:nvSpPr>
        <p:spPr>
          <a:xfrm>
            <a:off x="9353924" y="523685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특성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333750D-FA3D-4657-ADAC-F9DD215467E5}"/>
              </a:ext>
            </a:extLst>
          </p:cNvPr>
          <p:cNvSpPr/>
          <p:nvPr/>
        </p:nvSpPr>
        <p:spPr>
          <a:xfrm flipH="1">
            <a:off x="2587510" y="2549222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CFB5AE8-77C7-4829-90C5-E74F48CABB1A}"/>
              </a:ext>
            </a:extLst>
          </p:cNvPr>
          <p:cNvSpPr/>
          <p:nvPr/>
        </p:nvSpPr>
        <p:spPr>
          <a:xfrm flipH="1">
            <a:off x="2537610" y="2872064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14CFD4-DF93-44AA-AEAA-F3572B014A3B}"/>
              </a:ext>
            </a:extLst>
          </p:cNvPr>
          <p:cNvSpPr/>
          <p:nvPr/>
        </p:nvSpPr>
        <p:spPr>
          <a:xfrm flipH="1">
            <a:off x="2924528" y="2480501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9ACE01A-566B-48C1-9959-FA02670AFAC1}"/>
              </a:ext>
            </a:extLst>
          </p:cNvPr>
          <p:cNvSpPr/>
          <p:nvPr/>
        </p:nvSpPr>
        <p:spPr>
          <a:xfrm flipH="1">
            <a:off x="3044710" y="3006422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82081A8-13A3-4EE2-AFA6-BD21A1DDEB35}"/>
              </a:ext>
            </a:extLst>
          </p:cNvPr>
          <p:cNvSpPr/>
          <p:nvPr/>
        </p:nvSpPr>
        <p:spPr>
          <a:xfrm flipH="1">
            <a:off x="3297391" y="2765775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1DD0FE4-C536-4FE4-A2D7-2EA5380E3607}"/>
              </a:ext>
            </a:extLst>
          </p:cNvPr>
          <p:cNvSpPr/>
          <p:nvPr/>
        </p:nvSpPr>
        <p:spPr>
          <a:xfrm flipH="1">
            <a:off x="3578182" y="2507707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79D72A0-93C3-4708-8A44-C55773601EBE}"/>
              </a:ext>
            </a:extLst>
          </p:cNvPr>
          <p:cNvSpPr/>
          <p:nvPr/>
        </p:nvSpPr>
        <p:spPr>
          <a:xfrm flipH="1">
            <a:off x="2896824" y="2781239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4BD746F-12AF-411D-B342-4F47B41E3DBD}"/>
              </a:ext>
            </a:extLst>
          </p:cNvPr>
          <p:cNvSpPr/>
          <p:nvPr/>
        </p:nvSpPr>
        <p:spPr>
          <a:xfrm flipH="1">
            <a:off x="5245369" y="2733887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106C17D-6CA0-4937-97D8-68E553469BFE}"/>
              </a:ext>
            </a:extLst>
          </p:cNvPr>
          <p:cNvSpPr/>
          <p:nvPr/>
        </p:nvSpPr>
        <p:spPr>
          <a:xfrm flipH="1">
            <a:off x="3601043" y="2754890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2589E05-FA4C-4213-AE85-27E6BA19D02F}"/>
              </a:ext>
            </a:extLst>
          </p:cNvPr>
          <p:cNvSpPr/>
          <p:nvPr/>
        </p:nvSpPr>
        <p:spPr>
          <a:xfrm flipH="1">
            <a:off x="3551143" y="3077732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13CDCE3-82F5-4DAD-898E-F9F882843A6F}"/>
              </a:ext>
            </a:extLst>
          </p:cNvPr>
          <p:cNvSpPr/>
          <p:nvPr/>
        </p:nvSpPr>
        <p:spPr>
          <a:xfrm flipH="1">
            <a:off x="3938061" y="2686169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15FE2D6-AF74-479E-9B9E-CEB11539851B}"/>
              </a:ext>
            </a:extLst>
          </p:cNvPr>
          <p:cNvSpPr/>
          <p:nvPr/>
        </p:nvSpPr>
        <p:spPr>
          <a:xfrm flipH="1">
            <a:off x="4058243" y="3212090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93A5BDB-0DB7-43C2-A9A9-75A6BF000142}"/>
              </a:ext>
            </a:extLst>
          </p:cNvPr>
          <p:cNvSpPr/>
          <p:nvPr/>
        </p:nvSpPr>
        <p:spPr>
          <a:xfrm flipH="1">
            <a:off x="4310924" y="2971443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4E1F3AA-5485-4559-B10D-E36B0FD82B42}"/>
              </a:ext>
            </a:extLst>
          </p:cNvPr>
          <p:cNvSpPr/>
          <p:nvPr/>
        </p:nvSpPr>
        <p:spPr>
          <a:xfrm flipH="1">
            <a:off x="4591715" y="2713375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948FA7D-7582-44FD-A326-F8966C9C75C7}"/>
              </a:ext>
            </a:extLst>
          </p:cNvPr>
          <p:cNvSpPr/>
          <p:nvPr/>
        </p:nvSpPr>
        <p:spPr>
          <a:xfrm flipH="1">
            <a:off x="3910357" y="2986907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E62F6D7-2E98-46C8-AC0B-C86A2D45AA1D}"/>
              </a:ext>
            </a:extLst>
          </p:cNvPr>
          <p:cNvSpPr/>
          <p:nvPr/>
        </p:nvSpPr>
        <p:spPr>
          <a:xfrm flipH="1">
            <a:off x="4505495" y="3357956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9A01587-649D-49CF-B8BB-C18B943448CE}"/>
              </a:ext>
            </a:extLst>
          </p:cNvPr>
          <p:cNvSpPr/>
          <p:nvPr/>
        </p:nvSpPr>
        <p:spPr>
          <a:xfrm flipH="1">
            <a:off x="2748453" y="3201072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5EE5720-14BD-4C06-8DDB-80DB894A9C9C}"/>
              </a:ext>
            </a:extLst>
          </p:cNvPr>
          <p:cNvSpPr/>
          <p:nvPr/>
        </p:nvSpPr>
        <p:spPr>
          <a:xfrm flipH="1">
            <a:off x="2868635" y="3726993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2AD6EEA-2370-4104-A934-B70ED3E8FB9C}"/>
              </a:ext>
            </a:extLst>
          </p:cNvPr>
          <p:cNvSpPr/>
          <p:nvPr/>
        </p:nvSpPr>
        <p:spPr>
          <a:xfrm flipH="1">
            <a:off x="3121316" y="3486346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4AEF59C-D7F6-4073-A352-36E8ED73CC61}"/>
              </a:ext>
            </a:extLst>
          </p:cNvPr>
          <p:cNvSpPr/>
          <p:nvPr/>
        </p:nvSpPr>
        <p:spPr>
          <a:xfrm flipH="1">
            <a:off x="3402107" y="3228278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8D13BA1-82DF-4E14-863F-24C284DEAD2F}"/>
              </a:ext>
            </a:extLst>
          </p:cNvPr>
          <p:cNvSpPr/>
          <p:nvPr/>
        </p:nvSpPr>
        <p:spPr>
          <a:xfrm flipH="1">
            <a:off x="2720749" y="3501810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9FE89E0-4661-4558-B051-DD07A81CE6E1}"/>
              </a:ext>
            </a:extLst>
          </p:cNvPr>
          <p:cNvSpPr/>
          <p:nvPr/>
        </p:nvSpPr>
        <p:spPr>
          <a:xfrm flipH="1">
            <a:off x="3424968" y="3475461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BC40455-8D35-427C-81F3-5C03F1BE91CC}"/>
              </a:ext>
            </a:extLst>
          </p:cNvPr>
          <p:cNvSpPr/>
          <p:nvPr/>
        </p:nvSpPr>
        <p:spPr>
          <a:xfrm flipH="1">
            <a:off x="3375068" y="3798303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F9C45EC-0966-44DF-AD0B-B9862D202C42}"/>
              </a:ext>
            </a:extLst>
          </p:cNvPr>
          <p:cNvSpPr/>
          <p:nvPr/>
        </p:nvSpPr>
        <p:spPr>
          <a:xfrm flipH="1">
            <a:off x="3761986" y="3406740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D2D32D9-CCA4-4FF5-8A09-C02573073916}"/>
              </a:ext>
            </a:extLst>
          </p:cNvPr>
          <p:cNvSpPr/>
          <p:nvPr/>
        </p:nvSpPr>
        <p:spPr>
          <a:xfrm flipH="1">
            <a:off x="3882168" y="3932661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2F27F18-7458-4A14-A312-6E37C177EB2C}"/>
              </a:ext>
            </a:extLst>
          </p:cNvPr>
          <p:cNvSpPr/>
          <p:nvPr/>
        </p:nvSpPr>
        <p:spPr>
          <a:xfrm flipH="1">
            <a:off x="4134849" y="3692014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1EE820C-FEAF-4E77-BE89-AC0DAD8F5368}"/>
              </a:ext>
            </a:extLst>
          </p:cNvPr>
          <p:cNvSpPr/>
          <p:nvPr/>
        </p:nvSpPr>
        <p:spPr>
          <a:xfrm flipH="1">
            <a:off x="4891503" y="3168187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6A83D71-6F40-482A-BE0E-C8AFA7172F75}"/>
              </a:ext>
            </a:extLst>
          </p:cNvPr>
          <p:cNvSpPr/>
          <p:nvPr/>
        </p:nvSpPr>
        <p:spPr>
          <a:xfrm flipH="1">
            <a:off x="3734282" y="3707478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2292C6A-9428-473F-BC6D-DB2F94FFB82B}"/>
              </a:ext>
            </a:extLst>
          </p:cNvPr>
          <p:cNvSpPr/>
          <p:nvPr/>
        </p:nvSpPr>
        <p:spPr>
          <a:xfrm flipH="1">
            <a:off x="2522552" y="3997552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F034251-DD0D-4A92-8D65-3E284029FF4E}"/>
              </a:ext>
            </a:extLst>
          </p:cNvPr>
          <p:cNvSpPr/>
          <p:nvPr/>
        </p:nvSpPr>
        <p:spPr>
          <a:xfrm flipH="1">
            <a:off x="6301954" y="3847366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BFAE319-06AE-4E1D-9AA0-D8A953FC57F2}"/>
              </a:ext>
            </a:extLst>
          </p:cNvPr>
          <p:cNvSpPr/>
          <p:nvPr/>
        </p:nvSpPr>
        <p:spPr>
          <a:xfrm flipH="1">
            <a:off x="7446562" y="3874960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060550E-A9A2-45A2-94C1-D008DFACB9C3}"/>
              </a:ext>
            </a:extLst>
          </p:cNvPr>
          <p:cNvSpPr/>
          <p:nvPr/>
        </p:nvSpPr>
        <p:spPr>
          <a:xfrm flipH="1">
            <a:off x="4445404" y="5064732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A3FA1C0-6ABA-4CA0-AD16-8D4D890B7F5C}"/>
              </a:ext>
            </a:extLst>
          </p:cNvPr>
          <p:cNvSpPr/>
          <p:nvPr/>
        </p:nvSpPr>
        <p:spPr>
          <a:xfrm flipH="1">
            <a:off x="7783580" y="3806239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3EFB91D-AA60-4CB5-8390-36C21CA9D469}"/>
              </a:ext>
            </a:extLst>
          </p:cNvPr>
          <p:cNvSpPr/>
          <p:nvPr/>
        </p:nvSpPr>
        <p:spPr>
          <a:xfrm flipH="1">
            <a:off x="7001800" y="3591460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F8A434D-B0A9-422C-B1BB-25B52034B0C0}"/>
              </a:ext>
            </a:extLst>
          </p:cNvPr>
          <p:cNvSpPr/>
          <p:nvPr/>
        </p:nvSpPr>
        <p:spPr>
          <a:xfrm flipH="1">
            <a:off x="4177215" y="4816756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D914F12-3002-4F30-9CC4-ACA2085BCCDE}"/>
              </a:ext>
            </a:extLst>
          </p:cNvPr>
          <p:cNvSpPr/>
          <p:nvPr/>
        </p:nvSpPr>
        <p:spPr>
          <a:xfrm flipH="1">
            <a:off x="7270487" y="4595531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7585A7B-0D5E-4E17-B622-435E380F56AC}"/>
              </a:ext>
            </a:extLst>
          </p:cNvPr>
          <p:cNvSpPr/>
          <p:nvPr/>
        </p:nvSpPr>
        <p:spPr>
          <a:xfrm flipH="1">
            <a:off x="7607505" y="4526810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B8FBB28-8900-408B-A4A3-2E8AFBB3B7C8}"/>
              </a:ext>
            </a:extLst>
          </p:cNvPr>
          <p:cNvSpPr/>
          <p:nvPr/>
        </p:nvSpPr>
        <p:spPr>
          <a:xfrm flipH="1">
            <a:off x="7970083" y="4016912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4641496-49A5-4FE5-B8D0-B4ECE381F644}"/>
              </a:ext>
            </a:extLst>
          </p:cNvPr>
          <p:cNvSpPr/>
          <p:nvPr/>
        </p:nvSpPr>
        <p:spPr>
          <a:xfrm flipH="1">
            <a:off x="8273735" y="4006027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44BD5D5-8181-4BBF-AFC5-C12CC0C63928}"/>
              </a:ext>
            </a:extLst>
          </p:cNvPr>
          <p:cNvSpPr/>
          <p:nvPr/>
        </p:nvSpPr>
        <p:spPr>
          <a:xfrm flipH="1">
            <a:off x="8223835" y="4328869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CC57AA0-0811-4E65-8897-67061B7058CF}"/>
              </a:ext>
            </a:extLst>
          </p:cNvPr>
          <p:cNvSpPr/>
          <p:nvPr/>
        </p:nvSpPr>
        <p:spPr>
          <a:xfrm flipH="1">
            <a:off x="8610753" y="3937306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5A48364-6B81-482C-8EBC-95D3CD27F41C}"/>
              </a:ext>
            </a:extLst>
          </p:cNvPr>
          <p:cNvSpPr/>
          <p:nvPr/>
        </p:nvSpPr>
        <p:spPr>
          <a:xfrm flipH="1">
            <a:off x="4525182" y="4504886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F7B22F0-73B8-4375-938F-E2B8D4533E46}"/>
              </a:ext>
            </a:extLst>
          </p:cNvPr>
          <p:cNvSpPr/>
          <p:nvPr/>
        </p:nvSpPr>
        <p:spPr>
          <a:xfrm flipH="1">
            <a:off x="2685177" y="5019782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287531A-09AF-4E27-A130-7A0522C631D3}"/>
              </a:ext>
            </a:extLst>
          </p:cNvPr>
          <p:cNvSpPr/>
          <p:nvPr/>
        </p:nvSpPr>
        <p:spPr>
          <a:xfrm flipH="1">
            <a:off x="7860529" y="4388960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DC6C8DF-1BB7-45D1-9C51-3DF6A760E197}"/>
              </a:ext>
            </a:extLst>
          </p:cNvPr>
          <p:cNvSpPr/>
          <p:nvPr/>
        </p:nvSpPr>
        <p:spPr>
          <a:xfrm flipH="1">
            <a:off x="7886024" y="4754047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A5C5353-0C82-485A-A594-EA72A01B9DC3}"/>
              </a:ext>
            </a:extLst>
          </p:cNvPr>
          <p:cNvSpPr/>
          <p:nvPr/>
        </p:nvSpPr>
        <p:spPr>
          <a:xfrm flipH="1">
            <a:off x="8983306" y="3231578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FA6279F1-4FFF-4A1D-9216-648C9FADD195}"/>
              </a:ext>
            </a:extLst>
          </p:cNvPr>
          <p:cNvSpPr/>
          <p:nvPr/>
        </p:nvSpPr>
        <p:spPr>
          <a:xfrm flipH="1">
            <a:off x="9430558" y="3377444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8E9357B9-E14A-472F-858F-5081617B8726}"/>
              </a:ext>
            </a:extLst>
          </p:cNvPr>
          <p:cNvSpPr/>
          <p:nvPr/>
        </p:nvSpPr>
        <p:spPr>
          <a:xfrm flipH="1">
            <a:off x="8046379" y="3505834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60FD9C85-7287-4AD0-860B-A37C6C8B7A7D}"/>
              </a:ext>
            </a:extLst>
          </p:cNvPr>
          <p:cNvSpPr/>
          <p:nvPr/>
        </p:nvSpPr>
        <p:spPr>
          <a:xfrm flipH="1">
            <a:off x="8327170" y="3247766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102321D-EBEB-453E-A872-B84064A12146}"/>
              </a:ext>
            </a:extLst>
          </p:cNvPr>
          <p:cNvSpPr/>
          <p:nvPr/>
        </p:nvSpPr>
        <p:spPr>
          <a:xfrm flipH="1">
            <a:off x="8350031" y="3494949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1C705888-D61A-4ED0-9EE4-33CB48C605A3}"/>
              </a:ext>
            </a:extLst>
          </p:cNvPr>
          <p:cNvSpPr/>
          <p:nvPr/>
        </p:nvSpPr>
        <p:spPr>
          <a:xfrm flipH="1">
            <a:off x="8300131" y="3817791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930E9524-7A1F-432D-9AAA-2615EFD411D9}"/>
              </a:ext>
            </a:extLst>
          </p:cNvPr>
          <p:cNvSpPr/>
          <p:nvPr/>
        </p:nvSpPr>
        <p:spPr>
          <a:xfrm flipH="1">
            <a:off x="8687049" y="3426228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38BACF4-87DD-40EC-BF43-579637F3451C}"/>
              </a:ext>
            </a:extLst>
          </p:cNvPr>
          <p:cNvSpPr/>
          <p:nvPr/>
        </p:nvSpPr>
        <p:spPr>
          <a:xfrm flipH="1">
            <a:off x="3869632" y="4589937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A9F7CAF-1B0B-4DD5-84FE-4328ACDFDD73}"/>
              </a:ext>
            </a:extLst>
          </p:cNvPr>
          <p:cNvSpPr/>
          <p:nvPr/>
        </p:nvSpPr>
        <p:spPr>
          <a:xfrm flipH="1">
            <a:off x="2987253" y="4766394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C0F38299-9AA4-4799-8ACD-BB30CF995C10}"/>
              </a:ext>
            </a:extLst>
          </p:cNvPr>
          <p:cNvSpPr/>
          <p:nvPr/>
        </p:nvSpPr>
        <p:spPr>
          <a:xfrm flipH="1">
            <a:off x="8659345" y="3726966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D40639BD-F553-45BA-B65F-4ECF008CB693}"/>
              </a:ext>
            </a:extLst>
          </p:cNvPr>
          <p:cNvSpPr/>
          <p:nvPr/>
        </p:nvSpPr>
        <p:spPr>
          <a:xfrm flipH="1">
            <a:off x="9227822" y="3574707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DA877BDC-9066-4FFF-8EED-F48468D80EBE}"/>
              </a:ext>
            </a:extLst>
          </p:cNvPr>
          <p:cNvSpPr/>
          <p:nvPr/>
        </p:nvSpPr>
        <p:spPr>
          <a:xfrm flipH="1">
            <a:off x="9250683" y="3821890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D46E3C23-ACAD-4C8C-A187-D72D539C7991}"/>
              </a:ext>
            </a:extLst>
          </p:cNvPr>
          <p:cNvSpPr/>
          <p:nvPr/>
        </p:nvSpPr>
        <p:spPr>
          <a:xfrm flipH="1">
            <a:off x="9200783" y="4144732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7D145950-C2D8-4D10-A7CA-71277E519079}"/>
              </a:ext>
            </a:extLst>
          </p:cNvPr>
          <p:cNvSpPr/>
          <p:nvPr/>
        </p:nvSpPr>
        <p:spPr>
          <a:xfrm flipH="1">
            <a:off x="9587701" y="3753169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3E1DC18-65C5-4F02-8DCD-461DE793D4E8}"/>
              </a:ext>
            </a:extLst>
          </p:cNvPr>
          <p:cNvSpPr/>
          <p:nvPr/>
        </p:nvSpPr>
        <p:spPr>
          <a:xfrm flipH="1">
            <a:off x="9707883" y="4279090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10FAADAC-0EF5-4F5B-BE49-9E8B756C9663}"/>
              </a:ext>
            </a:extLst>
          </p:cNvPr>
          <p:cNvSpPr/>
          <p:nvPr/>
        </p:nvSpPr>
        <p:spPr>
          <a:xfrm flipH="1">
            <a:off x="9559997" y="4053907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1A9FE8B3-DD6E-4B47-A49D-941E7D5F0911}"/>
              </a:ext>
            </a:extLst>
          </p:cNvPr>
          <p:cNvSpPr/>
          <p:nvPr/>
        </p:nvSpPr>
        <p:spPr>
          <a:xfrm flipH="1">
            <a:off x="9051747" y="4295278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EB73950A-F746-4ED4-A1AD-A2E1FC394E32}"/>
              </a:ext>
            </a:extLst>
          </p:cNvPr>
          <p:cNvSpPr/>
          <p:nvPr/>
        </p:nvSpPr>
        <p:spPr>
          <a:xfrm flipH="1">
            <a:off x="9411626" y="4473740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B3DE5046-68FA-4077-81C4-8028E1C8147B}"/>
              </a:ext>
            </a:extLst>
          </p:cNvPr>
          <p:cNvSpPr/>
          <p:nvPr/>
        </p:nvSpPr>
        <p:spPr>
          <a:xfrm flipH="1">
            <a:off x="3253659" y="4974187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CA94C2C9-EB42-4601-AFB9-866FA86AB9B0}"/>
              </a:ext>
            </a:extLst>
          </p:cNvPr>
          <p:cNvSpPr/>
          <p:nvPr/>
        </p:nvSpPr>
        <p:spPr>
          <a:xfrm flipH="1">
            <a:off x="7491516" y="4899183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AB2AC067-E3A2-4CCF-B823-BB76C0AEE7FA}"/>
              </a:ext>
            </a:extLst>
          </p:cNvPr>
          <p:cNvSpPr/>
          <p:nvPr/>
        </p:nvSpPr>
        <p:spPr>
          <a:xfrm flipH="1">
            <a:off x="3524943" y="4845184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189D8CAA-F8EB-431C-B24D-9A40DF064DC7}"/>
              </a:ext>
            </a:extLst>
          </p:cNvPr>
          <p:cNvSpPr/>
          <p:nvPr/>
        </p:nvSpPr>
        <p:spPr>
          <a:xfrm flipH="1">
            <a:off x="8657205" y="4941062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21C10AE3-74A4-472C-8562-2D4A48193B92}"/>
              </a:ext>
            </a:extLst>
          </p:cNvPr>
          <p:cNvSpPr/>
          <p:nvPr/>
        </p:nvSpPr>
        <p:spPr>
          <a:xfrm flipH="1">
            <a:off x="8103653" y="4767399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91720827-C55B-43E3-9C2C-D2FB0E1F9FE0}"/>
              </a:ext>
            </a:extLst>
          </p:cNvPr>
          <p:cNvSpPr/>
          <p:nvPr/>
        </p:nvSpPr>
        <p:spPr>
          <a:xfrm flipH="1">
            <a:off x="8374287" y="4520809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D0490A1E-EAE1-4AC7-95FF-D7B189A6C018}"/>
              </a:ext>
            </a:extLst>
          </p:cNvPr>
          <p:cNvSpPr/>
          <p:nvPr/>
        </p:nvSpPr>
        <p:spPr>
          <a:xfrm flipH="1">
            <a:off x="8881387" y="4655167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51806A11-85A8-4C77-A4F8-5E99A1051085}"/>
              </a:ext>
            </a:extLst>
          </p:cNvPr>
          <p:cNvSpPr/>
          <p:nvPr/>
        </p:nvSpPr>
        <p:spPr>
          <a:xfrm flipH="1">
            <a:off x="8283926" y="4992508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447007F-C527-49A1-A263-6FA55D5093C6}"/>
              </a:ext>
            </a:extLst>
          </p:cNvPr>
          <p:cNvSpPr/>
          <p:nvPr/>
        </p:nvSpPr>
        <p:spPr>
          <a:xfrm flipH="1">
            <a:off x="8733501" y="4429984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4343A082-AFA1-4958-BFF6-90EFADCD7A83}"/>
              </a:ext>
            </a:extLst>
          </p:cNvPr>
          <p:cNvSpPr/>
          <p:nvPr/>
        </p:nvSpPr>
        <p:spPr>
          <a:xfrm flipH="1">
            <a:off x="9242063" y="4936938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E4AA8517-D8EA-4597-BC66-E337EDDA5361}"/>
              </a:ext>
            </a:extLst>
          </p:cNvPr>
          <p:cNvSpPr/>
          <p:nvPr/>
        </p:nvSpPr>
        <p:spPr>
          <a:xfrm flipH="1">
            <a:off x="5253818" y="4292190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E93EE66F-4CE9-478F-A552-C12890D5783C}"/>
              </a:ext>
            </a:extLst>
          </p:cNvPr>
          <p:cNvSpPr/>
          <p:nvPr/>
        </p:nvSpPr>
        <p:spPr>
          <a:xfrm flipH="1">
            <a:off x="5226114" y="4592928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176587E6-AD88-4018-A9A7-CABC0B8ADAA9}"/>
              </a:ext>
            </a:extLst>
          </p:cNvPr>
          <p:cNvSpPr/>
          <p:nvPr/>
        </p:nvSpPr>
        <p:spPr>
          <a:xfrm flipH="1">
            <a:off x="5077743" y="5012761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E4D172E6-AC90-4CD6-8181-472A0DE4A7DE}"/>
              </a:ext>
            </a:extLst>
          </p:cNvPr>
          <p:cNvSpPr/>
          <p:nvPr/>
        </p:nvSpPr>
        <p:spPr>
          <a:xfrm flipH="1">
            <a:off x="5440321" y="4502863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1886891-5B20-43D0-B8C0-782E4A111DE0}"/>
              </a:ext>
            </a:extLst>
          </p:cNvPr>
          <p:cNvSpPr/>
          <p:nvPr/>
        </p:nvSpPr>
        <p:spPr>
          <a:xfrm flipH="1">
            <a:off x="4603084" y="4799918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9AD75AE3-3A15-412E-AEDD-5167C1D2E508}"/>
              </a:ext>
            </a:extLst>
          </p:cNvPr>
          <p:cNvSpPr/>
          <p:nvPr/>
        </p:nvSpPr>
        <p:spPr>
          <a:xfrm flipH="1">
            <a:off x="5694073" y="4814820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7231283-656D-4C12-BA7B-8DA3A92C923E}"/>
              </a:ext>
            </a:extLst>
          </p:cNvPr>
          <p:cNvSpPr/>
          <p:nvPr/>
        </p:nvSpPr>
        <p:spPr>
          <a:xfrm flipH="1">
            <a:off x="6693172" y="3179181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CC0DA81-B98B-4A0A-8E62-517875976836}"/>
              </a:ext>
            </a:extLst>
          </p:cNvPr>
          <p:cNvSpPr/>
          <p:nvPr/>
        </p:nvSpPr>
        <p:spPr>
          <a:xfrm flipH="1">
            <a:off x="6053287" y="4723995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DE5AF10-3659-49B7-82B1-50EE9D34310E}"/>
              </a:ext>
            </a:extLst>
          </p:cNvPr>
          <p:cNvSpPr/>
          <p:nvPr/>
        </p:nvSpPr>
        <p:spPr>
          <a:xfrm flipH="1">
            <a:off x="5545037" y="4965366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4E2CACF-5491-4F22-8179-1EDF01955F8B}"/>
              </a:ext>
            </a:extLst>
          </p:cNvPr>
          <p:cNvSpPr/>
          <p:nvPr/>
        </p:nvSpPr>
        <p:spPr>
          <a:xfrm flipH="1">
            <a:off x="3873156" y="5018124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38122E51-9FD3-4A33-B2AF-7F7D02BFFBFD}"/>
              </a:ext>
            </a:extLst>
          </p:cNvPr>
          <p:cNvSpPr/>
          <p:nvPr/>
        </p:nvSpPr>
        <p:spPr>
          <a:xfrm flipH="1">
            <a:off x="5516617" y="3991785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4247DB5A-87E2-4C28-A087-386159EFF51E}"/>
              </a:ext>
            </a:extLst>
          </p:cNvPr>
          <p:cNvSpPr/>
          <p:nvPr/>
        </p:nvSpPr>
        <p:spPr>
          <a:xfrm flipH="1">
            <a:off x="5899123" y="3767569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318B34B1-AAA3-4F0A-A97E-EE29DBE364D1}"/>
              </a:ext>
            </a:extLst>
          </p:cNvPr>
          <p:cNvSpPr/>
          <p:nvPr/>
        </p:nvSpPr>
        <p:spPr>
          <a:xfrm flipH="1">
            <a:off x="5770369" y="4303742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A8C53153-D5C4-416C-8BFB-2618F08406D6}"/>
              </a:ext>
            </a:extLst>
          </p:cNvPr>
          <p:cNvSpPr/>
          <p:nvPr/>
        </p:nvSpPr>
        <p:spPr>
          <a:xfrm flipH="1">
            <a:off x="6277469" y="4438100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FD997999-CDE3-4D55-906A-BF16DDAAC4F9}"/>
              </a:ext>
            </a:extLst>
          </p:cNvPr>
          <p:cNvSpPr/>
          <p:nvPr/>
        </p:nvSpPr>
        <p:spPr>
          <a:xfrm flipH="1">
            <a:off x="6521985" y="3610973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60619F9-533E-4B72-A1B9-BF4CA7A71489}"/>
              </a:ext>
            </a:extLst>
          </p:cNvPr>
          <p:cNvSpPr/>
          <p:nvPr/>
        </p:nvSpPr>
        <p:spPr>
          <a:xfrm flipH="1">
            <a:off x="6129583" y="4212917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60FAC14B-2D3E-4DE4-A9C0-B3FB96C6C83B}"/>
              </a:ext>
            </a:extLst>
          </p:cNvPr>
          <p:cNvSpPr/>
          <p:nvPr/>
        </p:nvSpPr>
        <p:spPr>
          <a:xfrm flipH="1">
            <a:off x="6698060" y="4060658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9515CBA7-F201-4F34-9E3D-329CEA106D4A}"/>
              </a:ext>
            </a:extLst>
          </p:cNvPr>
          <p:cNvSpPr/>
          <p:nvPr/>
        </p:nvSpPr>
        <p:spPr>
          <a:xfrm flipH="1">
            <a:off x="6720921" y="4307841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999A4D49-546B-413E-8D86-0487DE3B1C29}"/>
              </a:ext>
            </a:extLst>
          </p:cNvPr>
          <p:cNvSpPr/>
          <p:nvPr/>
        </p:nvSpPr>
        <p:spPr>
          <a:xfrm flipH="1">
            <a:off x="6671021" y="4630683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0C6A38DA-43D5-4AFC-A57D-AEB05299732D}"/>
              </a:ext>
            </a:extLst>
          </p:cNvPr>
          <p:cNvSpPr/>
          <p:nvPr/>
        </p:nvSpPr>
        <p:spPr>
          <a:xfrm flipH="1">
            <a:off x="7057939" y="4239120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514D8529-EBF6-474B-8914-B90082E8BBC4}"/>
              </a:ext>
            </a:extLst>
          </p:cNvPr>
          <p:cNvSpPr/>
          <p:nvPr/>
        </p:nvSpPr>
        <p:spPr>
          <a:xfrm flipH="1">
            <a:off x="7178121" y="4765041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EC824A53-6360-490B-90B5-0F2D910FE921}"/>
              </a:ext>
            </a:extLst>
          </p:cNvPr>
          <p:cNvSpPr/>
          <p:nvPr/>
        </p:nvSpPr>
        <p:spPr>
          <a:xfrm flipH="1">
            <a:off x="7030235" y="4539858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F34472DA-A85B-4410-AB0F-1B636B9FC62B}"/>
              </a:ext>
            </a:extLst>
          </p:cNvPr>
          <p:cNvSpPr/>
          <p:nvPr/>
        </p:nvSpPr>
        <p:spPr>
          <a:xfrm flipH="1">
            <a:off x="6521985" y="4781229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8A678C3E-801A-4820-9AC5-362BF85C7BF5}"/>
              </a:ext>
            </a:extLst>
          </p:cNvPr>
          <p:cNvSpPr/>
          <p:nvPr/>
        </p:nvSpPr>
        <p:spPr>
          <a:xfrm flipH="1">
            <a:off x="6881864" y="4959691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94607444-DF88-4C28-AD04-E4E004D8F202}"/>
              </a:ext>
            </a:extLst>
          </p:cNvPr>
          <p:cNvSpPr/>
          <p:nvPr/>
        </p:nvSpPr>
        <p:spPr>
          <a:xfrm flipH="1">
            <a:off x="5844525" y="5006760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ECAEB2E7-D351-412B-84A0-0C25726A31EF}"/>
              </a:ext>
            </a:extLst>
          </p:cNvPr>
          <p:cNvSpPr/>
          <p:nvPr/>
        </p:nvSpPr>
        <p:spPr>
          <a:xfrm flipH="1">
            <a:off x="6203739" y="4915935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EF2FC4E0-4841-4CDB-A124-4A53FD8D4558}"/>
              </a:ext>
            </a:extLst>
          </p:cNvPr>
          <p:cNvSpPr/>
          <p:nvPr/>
        </p:nvSpPr>
        <p:spPr>
          <a:xfrm flipH="1">
            <a:off x="4697445" y="5034278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6C83C449-EDDB-4A3E-BEF1-DF401EBC82C3}"/>
              </a:ext>
            </a:extLst>
          </p:cNvPr>
          <p:cNvSpPr/>
          <p:nvPr/>
        </p:nvSpPr>
        <p:spPr>
          <a:xfrm flipH="1">
            <a:off x="5313775" y="4836337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AC2F03BF-C52A-4068-9EA9-FF2434DFC0EC}"/>
              </a:ext>
            </a:extLst>
          </p:cNvPr>
          <p:cNvSpPr/>
          <p:nvPr/>
        </p:nvSpPr>
        <p:spPr>
          <a:xfrm flipH="1">
            <a:off x="4950469" y="4896428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846E735-7B2F-4384-875B-A7507D83BBEF}"/>
              </a:ext>
            </a:extLst>
          </p:cNvPr>
          <p:cNvSpPr/>
          <p:nvPr/>
        </p:nvSpPr>
        <p:spPr>
          <a:xfrm flipH="1">
            <a:off x="7283609" y="2910711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CE87891F-C5F8-4401-AC8C-DCA212ED6E0B}"/>
              </a:ext>
            </a:extLst>
          </p:cNvPr>
          <p:cNvSpPr/>
          <p:nvPr/>
        </p:nvSpPr>
        <p:spPr>
          <a:xfrm flipH="1">
            <a:off x="8260557" y="2726574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BB1E940E-956E-47CC-89C0-EC70199B1FE6}"/>
              </a:ext>
            </a:extLst>
          </p:cNvPr>
          <p:cNvSpPr/>
          <p:nvPr/>
        </p:nvSpPr>
        <p:spPr>
          <a:xfrm flipH="1">
            <a:off x="8111521" y="2877120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70AC4561-749E-41B1-93F9-72EE812D9430}"/>
              </a:ext>
            </a:extLst>
          </p:cNvPr>
          <p:cNvSpPr/>
          <p:nvPr/>
        </p:nvSpPr>
        <p:spPr>
          <a:xfrm flipH="1">
            <a:off x="8471400" y="3055582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771286C8-2E5C-4B2F-A291-FF00308BBED1}"/>
              </a:ext>
            </a:extLst>
          </p:cNvPr>
          <p:cNvSpPr/>
          <p:nvPr/>
        </p:nvSpPr>
        <p:spPr>
          <a:xfrm flipH="1">
            <a:off x="7434061" y="3102651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FB1542AB-E585-4252-A075-C6D6BC59F8E1}"/>
              </a:ext>
            </a:extLst>
          </p:cNvPr>
          <p:cNvSpPr/>
          <p:nvPr/>
        </p:nvSpPr>
        <p:spPr>
          <a:xfrm flipH="1">
            <a:off x="7941161" y="3237009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64FFD895-D206-4F94-8421-F360FF5E19FF}"/>
              </a:ext>
            </a:extLst>
          </p:cNvPr>
          <p:cNvSpPr/>
          <p:nvPr/>
        </p:nvSpPr>
        <p:spPr>
          <a:xfrm flipH="1">
            <a:off x="7793275" y="3011826"/>
            <a:ext cx="120182" cy="120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638131-D413-40D0-B518-6F59A4F69D64}"/>
              </a:ext>
            </a:extLst>
          </p:cNvPr>
          <p:cNvSpPr/>
          <p:nvPr/>
        </p:nvSpPr>
        <p:spPr>
          <a:xfrm>
            <a:off x="4161913" y="2740252"/>
            <a:ext cx="180139" cy="1801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D7731055-7B57-41B6-A81E-5F0D86BA5525}"/>
              </a:ext>
            </a:extLst>
          </p:cNvPr>
          <p:cNvSpPr/>
          <p:nvPr/>
        </p:nvSpPr>
        <p:spPr>
          <a:xfrm>
            <a:off x="2425886" y="3381762"/>
            <a:ext cx="180139" cy="1801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AEDF104-A44F-4B57-A6F5-97D33B4110AF}"/>
              </a:ext>
            </a:extLst>
          </p:cNvPr>
          <p:cNvSpPr/>
          <p:nvPr/>
        </p:nvSpPr>
        <p:spPr>
          <a:xfrm>
            <a:off x="4141886" y="3451883"/>
            <a:ext cx="180139" cy="1801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743A6919-20F1-45A6-A1E2-5C1AF2A9CE7A}"/>
              </a:ext>
            </a:extLst>
          </p:cNvPr>
          <p:cNvSpPr/>
          <p:nvPr/>
        </p:nvSpPr>
        <p:spPr>
          <a:xfrm>
            <a:off x="7156724" y="3331691"/>
            <a:ext cx="225559" cy="19444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이등변 삼각형 146">
            <a:extLst>
              <a:ext uri="{FF2B5EF4-FFF2-40B4-BE49-F238E27FC236}">
                <a16:creationId xmlns:a16="http://schemas.microsoft.com/office/drawing/2014/main" id="{64C2A117-9822-469C-9068-E21AA5ACD317}"/>
              </a:ext>
            </a:extLst>
          </p:cNvPr>
          <p:cNvSpPr/>
          <p:nvPr/>
        </p:nvSpPr>
        <p:spPr>
          <a:xfrm>
            <a:off x="7015785" y="3883419"/>
            <a:ext cx="225559" cy="19444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이등변 삼각형 147">
            <a:extLst>
              <a:ext uri="{FF2B5EF4-FFF2-40B4-BE49-F238E27FC236}">
                <a16:creationId xmlns:a16="http://schemas.microsoft.com/office/drawing/2014/main" id="{988C2532-5C83-45CA-B8F4-1E72983AFFA5}"/>
              </a:ext>
            </a:extLst>
          </p:cNvPr>
          <p:cNvSpPr/>
          <p:nvPr/>
        </p:nvSpPr>
        <p:spPr>
          <a:xfrm>
            <a:off x="5799967" y="4025394"/>
            <a:ext cx="225559" cy="19444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이등변 삼각형 148">
            <a:extLst>
              <a:ext uri="{FF2B5EF4-FFF2-40B4-BE49-F238E27FC236}">
                <a16:creationId xmlns:a16="http://schemas.microsoft.com/office/drawing/2014/main" id="{2C2B7F32-84CA-402D-A640-F40335F75EA1}"/>
              </a:ext>
            </a:extLst>
          </p:cNvPr>
          <p:cNvSpPr/>
          <p:nvPr/>
        </p:nvSpPr>
        <p:spPr>
          <a:xfrm>
            <a:off x="7715128" y="4924511"/>
            <a:ext cx="225559" cy="19444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이등변 삼각형 149">
            <a:extLst>
              <a:ext uri="{FF2B5EF4-FFF2-40B4-BE49-F238E27FC236}">
                <a16:creationId xmlns:a16="http://schemas.microsoft.com/office/drawing/2014/main" id="{6A63F6CC-A013-4790-9B7D-03ED3184FC78}"/>
              </a:ext>
            </a:extLst>
          </p:cNvPr>
          <p:cNvSpPr/>
          <p:nvPr/>
        </p:nvSpPr>
        <p:spPr>
          <a:xfrm>
            <a:off x="9542415" y="4773558"/>
            <a:ext cx="225559" cy="19444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이등변 삼각형 150">
            <a:extLst>
              <a:ext uri="{FF2B5EF4-FFF2-40B4-BE49-F238E27FC236}">
                <a16:creationId xmlns:a16="http://schemas.microsoft.com/office/drawing/2014/main" id="{1FBDE65A-2D95-4483-9F74-ED3FA86664D0}"/>
              </a:ext>
            </a:extLst>
          </p:cNvPr>
          <p:cNvSpPr/>
          <p:nvPr/>
        </p:nvSpPr>
        <p:spPr>
          <a:xfrm>
            <a:off x="4157585" y="4548800"/>
            <a:ext cx="225559" cy="19444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7E14681-AF15-4486-B6CE-035C850F3460}"/>
              </a:ext>
            </a:extLst>
          </p:cNvPr>
          <p:cNvSpPr/>
          <p:nvPr/>
        </p:nvSpPr>
        <p:spPr>
          <a:xfrm>
            <a:off x="0" y="5715497"/>
            <a:ext cx="12192000" cy="11425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0" rIns="720000" rtlCol="0" anchor="ctr"/>
          <a:lstStyle/>
          <a:p>
            <a:pPr algn="ctr"/>
            <a:r>
              <a:rPr lang="ko-KR" altLang="en-US" sz="2400"/>
              <a:t>준지도 학습 알고리즘은 </a:t>
            </a:r>
            <a:r>
              <a:rPr lang="ko-KR" altLang="en-US" sz="2400">
                <a:solidFill>
                  <a:schemeClr val="accent4"/>
                </a:solidFill>
              </a:rPr>
              <a:t>레이블이 일부만 있는</a:t>
            </a:r>
            <a:r>
              <a:rPr lang="ko-KR" altLang="en-US" sz="2400"/>
              <a:t> 데이터를 다룬다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116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6E9F4B-D801-4E16-9EBD-22B8BC0E7BDB}"/>
              </a:ext>
            </a:extLst>
          </p:cNvPr>
          <p:cNvSpPr/>
          <p:nvPr/>
        </p:nvSpPr>
        <p:spPr>
          <a:xfrm>
            <a:off x="1" y="0"/>
            <a:ext cx="4296792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머신 러닝 시스템의 분류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F8A8080-918E-4610-8217-0971654EA16A}"/>
              </a:ext>
            </a:extLst>
          </p:cNvPr>
          <p:cNvSpPr/>
          <p:nvPr/>
        </p:nvSpPr>
        <p:spPr>
          <a:xfrm>
            <a:off x="233780" y="779597"/>
            <a:ext cx="3142695" cy="13494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accent4"/>
                </a:solidFill>
              </a:rPr>
              <a:t>강화 학습</a:t>
            </a:r>
          </a:p>
        </p:txBody>
      </p:sp>
      <p:pic>
        <p:nvPicPr>
          <p:cNvPr id="7" name="그래픽 6" descr="로봇">
            <a:extLst>
              <a:ext uri="{FF2B5EF4-FFF2-40B4-BE49-F238E27FC236}">
                <a16:creationId xmlns:a16="http://schemas.microsoft.com/office/drawing/2014/main" id="{2022B71B-2F08-4D01-8A1A-C1C4574A0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396" y="3949807"/>
            <a:ext cx="1457325" cy="1457325"/>
          </a:xfrm>
          <a:prstGeom prst="rect">
            <a:avLst/>
          </a:prstGeom>
        </p:spPr>
      </p:pic>
      <p:pic>
        <p:nvPicPr>
          <p:cNvPr id="9" name="그래픽 8" descr="채우기 없는 슬픈 얼굴">
            <a:extLst>
              <a:ext uri="{FF2B5EF4-FFF2-40B4-BE49-F238E27FC236}">
                <a16:creationId xmlns:a16="http://schemas.microsoft.com/office/drawing/2014/main" id="{D3555070-504F-47BF-9A75-D5F14E4CD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8449" y="3187663"/>
            <a:ext cx="619001" cy="619001"/>
          </a:xfrm>
          <a:prstGeom prst="rect">
            <a:avLst/>
          </a:prstGeom>
        </p:spPr>
      </p:pic>
      <p:pic>
        <p:nvPicPr>
          <p:cNvPr id="12" name="그래픽 11" descr="채우기 없는 웃는 얼굴">
            <a:extLst>
              <a:ext uri="{FF2B5EF4-FFF2-40B4-BE49-F238E27FC236}">
                <a16:creationId xmlns:a16="http://schemas.microsoft.com/office/drawing/2014/main" id="{D3B3BDA4-063D-40C7-89DA-EA33F2A7D7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8449" y="5197278"/>
            <a:ext cx="632269" cy="632269"/>
          </a:xfrm>
          <a:prstGeom prst="rect">
            <a:avLst/>
          </a:prstGeom>
        </p:spPr>
      </p:pic>
      <p:pic>
        <p:nvPicPr>
          <p:cNvPr id="64" name="그래픽 63" descr="퍼즐">
            <a:extLst>
              <a:ext uri="{FF2B5EF4-FFF2-40B4-BE49-F238E27FC236}">
                <a16:creationId xmlns:a16="http://schemas.microsoft.com/office/drawing/2014/main" id="{CD787D1B-1C87-4661-97FA-8CD7638E54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5126" y="4171263"/>
            <a:ext cx="914400" cy="914400"/>
          </a:xfrm>
          <a:prstGeom prst="rect">
            <a:avLst/>
          </a:prstGeom>
        </p:spPr>
      </p:pic>
      <p:pic>
        <p:nvPicPr>
          <p:cNvPr id="66" name="그래픽 65" descr="퍼즐 조각">
            <a:extLst>
              <a:ext uri="{FF2B5EF4-FFF2-40B4-BE49-F238E27FC236}">
                <a16:creationId xmlns:a16="http://schemas.microsoft.com/office/drawing/2014/main" id="{0863FCEC-BE7B-45E1-952B-C499921228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02368" y="5016124"/>
            <a:ext cx="914400" cy="914400"/>
          </a:xfrm>
          <a:prstGeom prst="rect">
            <a:avLst/>
          </a:prstGeom>
        </p:spPr>
      </p:pic>
      <p:pic>
        <p:nvPicPr>
          <p:cNvPr id="68" name="그래픽 67" descr="모닥불">
            <a:extLst>
              <a:ext uri="{FF2B5EF4-FFF2-40B4-BE49-F238E27FC236}">
                <a16:creationId xmlns:a16="http://schemas.microsoft.com/office/drawing/2014/main" id="{39FB02F2-A91D-4946-9851-F8FE12CB2F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69562" y="3186826"/>
            <a:ext cx="914400" cy="914400"/>
          </a:xfrm>
          <a:prstGeom prst="rect">
            <a:avLst/>
          </a:prstGeom>
        </p:spPr>
      </p:pic>
      <p:pic>
        <p:nvPicPr>
          <p:cNvPr id="153" name="그래픽 152" descr="퍼즐">
            <a:extLst>
              <a:ext uri="{FF2B5EF4-FFF2-40B4-BE49-F238E27FC236}">
                <a16:creationId xmlns:a16="http://schemas.microsoft.com/office/drawing/2014/main" id="{56547DD0-063E-40D3-B537-7AF8C16A53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96275" y="3119537"/>
            <a:ext cx="746573" cy="746573"/>
          </a:xfrm>
          <a:prstGeom prst="rect">
            <a:avLst/>
          </a:prstGeom>
        </p:spPr>
      </p:pic>
      <p:pic>
        <p:nvPicPr>
          <p:cNvPr id="70" name="그래픽 69" descr="줄 화살표: 일자형">
            <a:extLst>
              <a:ext uri="{FF2B5EF4-FFF2-40B4-BE49-F238E27FC236}">
                <a16:creationId xmlns:a16="http://schemas.microsoft.com/office/drawing/2014/main" id="{295F10B6-3C6A-4400-B212-E0EC41183F6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9435169">
            <a:off x="3557651" y="3344943"/>
            <a:ext cx="914400" cy="914400"/>
          </a:xfrm>
          <a:prstGeom prst="rect">
            <a:avLst/>
          </a:prstGeom>
        </p:spPr>
      </p:pic>
      <p:pic>
        <p:nvPicPr>
          <p:cNvPr id="154" name="그래픽 153" descr="줄 화살표: 일자형">
            <a:extLst>
              <a:ext uri="{FF2B5EF4-FFF2-40B4-BE49-F238E27FC236}">
                <a16:creationId xmlns:a16="http://schemas.microsoft.com/office/drawing/2014/main" id="{74DABE89-6F1D-4160-A8D2-00073CCEE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1955745">
            <a:off x="3500798" y="4786375"/>
            <a:ext cx="951495" cy="9144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223AA5D5-D77D-4F38-898D-397A8E45C5DD}"/>
              </a:ext>
            </a:extLst>
          </p:cNvPr>
          <p:cNvSpPr txBox="1"/>
          <p:nvPr/>
        </p:nvSpPr>
        <p:spPr>
          <a:xfrm>
            <a:off x="5641417" y="37217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벌점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74193C1-6616-429F-AD0A-80F7B8FE4550}"/>
              </a:ext>
            </a:extLst>
          </p:cNvPr>
          <p:cNvSpPr txBox="1"/>
          <p:nvPr/>
        </p:nvSpPr>
        <p:spPr>
          <a:xfrm>
            <a:off x="5650942" y="57334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보상</a:t>
            </a:r>
          </a:p>
        </p:txBody>
      </p:sp>
      <p:pic>
        <p:nvPicPr>
          <p:cNvPr id="73" name="그래픽 72" descr="줄 화살표: 일자형">
            <a:extLst>
              <a:ext uri="{FF2B5EF4-FFF2-40B4-BE49-F238E27FC236}">
                <a16:creationId xmlns:a16="http://schemas.microsoft.com/office/drawing/2014/main" id="{01B15BEA-8829-4592-8ABC-AE65367B79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6491954" y="3154551"/>
            <a:ext cx="914400" cy="914400"/>
          </a:xfrm>
          <a:prstGeom prst="rect">
            <a:avLst/>
          </a:prstGeom>
        </p:spPr>
      </p:pic>
      <p:pic>
        <p:nvPicPr>
          <p:cNvPr id="156" name="그래픽 155" descr="로봇">
            <a:extLst>
              <a:ext uri="{FF2B5EF4-FFF2-40B4-BE49-F238E27FC236}">
                <a16:creationId xmlns:a16="http://schemas.microsoft.com/office/drawing/2014/main" id="{7DB8E16A-061A-4998-B43A-5392695C1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3791" y="2883088"/>
            <a:ext cx="1457325" cy="1457325"/>
          </a:xfrm>
          <a:prstGeom prst="rect">
            <a:avLst/>
          </a:prstGeom>
        </p:spPr>
      </p:pic>
      <p:pic>
        <p:nvPicPr>
          <p:cNvPr id="157" name="그래픽 156" descr="모닥불">
            <a:extLst>
              <a:ext uri="{FF2B5EF4-FFF2-40B4-BE49-F238E27FC236}">
                <a16:creationId xmlns:a16="http://schemas.microsoft.com/office/drawing/2014/main" id="{72CBCAE1-9BA1-47A3-B673-99324B9C13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55936" y="3299066"/>
            <a:ext cx="604228" cy="604228"/>
          </a:xfrm>
          <a:prstGeom prst="rect">
            <a:avLst/>
          </a:prstGeom>
        </p:spPr>
      </p:pic>
      <p:pic>
        <p:nvPicPr>
          <p:cNvPr id="158" name="그래픽 157" descr="퍼즐 조각">
            <a:extLst>
              <a:ext uri="{FF2B5EF4-FFF2-40B4-BE49-F238E27FC236}">
                <a16:creationId xmlns:a16="http://schemas.microsoft.com/office/drawing/2014/main" id="{0C236E9E-698A-40C7-AB2E-27F3321F43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64362" y="4768710"/>
            <a:ext cx="914400" cy="914400"/>
          </a:xfrm>
          <a:prstGeom prst="rect">
            <a:avLst/>
          </a:prstGeom>
        </p:spPr>
      </p:pic>
      <p:pic>
        <p:nvPicPr>
          <p:cNvPr id="159" name="그래픽 158" descr="모닥불">
            <a:extLst>
              <a:ext uri="{FF2B5EF4-FFF2-40B4-BE49-F238E27FC236}">
                <a16:creationId xmlns:a16="http://schemas.microsoft.com/office/drawing/2014/main" id="{A477D6E7-FBB7-4CC2-9FE5-373B69BD8C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51784" y="3299066"/>
            <a:ext cx="914400" cy="9144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999C8824-2704-4E2A-B175-CFCBE252EB3E}"/>
              </a:ext>
            </a:extLst>
          </p:cNvPr>
          <p:cNvSpPr txBox="1"/>
          <p:nvPr/>
        </p:nvSpPr>
        <p:spPr>
          <a:xfrm>
            <a:off x="461176" y="3606609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1. </a:t>
            </a:r>
            <a:r>
              <a:rPr lang="ko-KR" altLang="en-US" sz="2000"/>
              <a:t>관찰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1C22C57-4397-4094-AD02-DBF20DD12D34}"/>
              </a:ext>
            </a:extLst>
          </p:cNvPr>
          <p:cNvSpPr txBox="1"/>
          <p:nvPr/>
        </p:nvSpPr>
        <p:spPr>
          <a:xfrm>
            <a:off x="3182898" y="4308604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2. </a:t>
            </a:r>
            <a:r>
              <a:rPr lang="ko-KR" altLang="en-US" sz="2000"/>
              <a:t>행동 선택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FF84DC3-5CA7-4901-A531-A9783347A26E}"/>
              </a:ext>
            </a:extLst>
          </p:cNvPr>
          <p:cNvSpPr txBox="1"/>
          <p:nvPr/>
        </p:nvSpPr>
        <p:spPr>
          <a:xfrm>
            <a:off x="4196668" y="2687540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3. </a:t>
            </a:r>
            <a:r>
              <a:rPr lang="ko-KR" altLang="en-US" sz="2000"/>
              <a:t>행동 실행</a:t>
            </a:r>
          </a:p>
        </p:txBody>
      </p:sp>
      <p:pic>
        <p:nvPicPr>
          <p:cNvPr id="77" name="그래픽 76" descr="닫기">
            <a:extLst>
              <a:ext uri="{FF2B5EF4-FFF2-40B4-BE49-F238E27FC236}">
                <a16:creationId xmlns:a16="http://schemas.microsoft.com/office/drawing/2014/main" id="{6F6B51C3-EBF0-4525-9887-BD20E9D397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49611" y="3244055"/>
            <a:ext cx="714250" cy="714250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0CA6C560-AD71-4556-873E-D532FA748D4B}"/>
              </a:ext>
            </a:extLst>
          </p:cNvPr>
          <p:cNvSpPr txBox="1"/>
          <p:nvPr/>
        </p:nvSpPr>
        <p:spPr>
          <a:xfrm>
            <a:off x="5616768" y="4780934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4. </a:t>
            </a:r>
            <a:r>
              <a:rPr lang="ko-KR" altLang="en-US" sz="2000"/>
              <a:t>보상이나 벌점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14A1993-BCD3-424F-A355-3C66012DA532}"/>
              </a:ext>
            </a:extLst>
          </p:cNvPr>
          <p:cNvSpPr txBox="1"/>
          <p:nvPr/>
        </p:nvSpPr>
        <p:spPr>
          <a:xfrm>
            <a:off x="7505808" y="2554021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 </a:t>
            </a:r>
            <a:r>
              <a:rPr lang="ko-KR" altLang="en-US" sz="2000"/>
              <a:t>정책 수정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1AC9EC-876C-419C-8204-F19F557FEBB6}"/>
              </a:ext>
            </a:extLst>
          </p:cNvPr>
          <p:cNvSpPr txBox="1"/>
          <p:nvPr/>
        </p:nvSpPr>
        <p:spPr>
          <a:xfrm>
            <a:off x="9017449" y="4888855"/>
            <a:ext cx="2428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6. </a:t>
            </a:r>
            <a:r>
              <a:rPr lang="ko-KR" altLang="en-US" sz="2000"/>
              <a:t>최적의 정책을</a:t>
            </a:r>
            <a:endParaRPr lang="en-US" altLang="ko-KR" sz="2000"/>
          </a:p>
          <a:p>
            <a:r>
              <a:rPr lang="ko-KR" altLang="en-US" sz="2000"/>
              <a:t>   찾을 때까지 반복</a:t>
            </a:r>
          </a:p>
        </p:txBody>
      </p:sp>
      <p:pic>
        <p:nvPicPr>
          <p:cNvPr id="164" name="그래픽 163" descr="줄 화살표: 일자형">
            <a:extLst>
              <a:ext uri="{FF2B5EF4-FFF2-40B4-BE49-F238E27FC236}">
                <a16:creationId xmlns:a16="http://schemas.microsoft.com/office/drawing/2014/main" id="{97BD5AFB-24CF-401E-BA21-788682A361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2705457">
            <a:off x="8878966" y="39787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6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6E9F4B-D801-4E16-9EBD-22B8BC0E7BDB}"/>
              </a:ext>
            </a:extLst>
          </p:cNvPr>
          <p:cNvSpPr/>
          <p:nvPr/>
        </p:nvSpPr>
        <p:spPr>
          <a:xfrm>
            <a:off x="1" y="0"/>
            <a:ext cx="4296792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머신 러닝 시스템의 분류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87F0F6-714C-43E6-ABEC-FAD971C8BEBA}"/>
              </a:ext>
            </a:extLst>
          </p:cNvPr>
          <p:cNvSpPr/>
          <p:nvPr/>
        </p:nvSpPr>
        <p:spPr>
          <a:xfrm>
            <a:off x="2814220" y="3331350"/>
            <a:ext cx="3142695" cy="13494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accent4"/>
                </a:solidFill>
              </a:rPr>
              <a:t>온라인 학습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4D3D636-89DF-476B-9E86-BDF141352972}"/>
              </a:ext>
            </a:extLst>
          </p:cNvPr>
          <p:cNvSpPr/>
          <p:nvPr/>
        </p:nvSpPr>
        <p:spPr>
          <a:xfrm>
            <a:off x="6243962" y="3331350"/>
            <a:ext cx="3142695" cy="13494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accent4"/>
                </a:solidFill>
              </a:rPr>
              <a:t>배치 학습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CCB766-954B-41E7-B1FB-FFB8877F4B7C}"/>
              </a:ext>
            </a:extLst>
          </p:cNvPr>
          <p:cNvSpPr txBox="1"/>
          <p:nvPr/>
        </p:nvSpPr>
        <p:spPr>
          <a:xfrm>
            <a:off x="2814220" y="2488533"/>
            <a:ext cx="5440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기준 </a:t>
            </a:r>
            <a:r>
              <a:rPr lang="en-US" altLang="ko-KR" sz="2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2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점진적인 학습을 하는가</a:t>
            </a:r>
            <a:r>
              <a:rPr lang="en-US" altLang="ko-KR" sz="2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sz="28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64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Microsoft Office PowerPoint</Application>
  <PresentationFormat>와이드스크린</PresentationFormat>
  <Paragraphs>213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함초롬바탕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예나</dc:creator>
  <cp:lastModifiedBy>김 예나</cp:lastModifiedBy>
  <cp:revision>49</cp:revision>
  <dcterms:created xsi:type="dcterms:W3CDTF">2019-04-12T15:01:42Z</dcterms:created>
  <dcterms:modified xsi:type="dcterms:W3CDTF">2019-04-13T00:18:53Z</dcterms:modified>
</cp:coreProperties>
</file>