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E7DC8C-85E0-42BD-AB64-9946D0EB4E18}" type="datetimeFigureOut">
              <a:rPr lang="en-US" smtClean="0"/>
              <a:t>8/13/2021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40748F-1A92-4AB9-BE2E-8185435B53A7}" type="slidenum">
              <a:rPr lang="en-US" smtClean="0"/>
              <a:t>‹#›</a:t>
            </a:fld>
            <a:endParaRPr lang="en-US"/>
          </a:p>
        </p:txBody>
      </p:sp>
    </p:spTree>
    <p:extLst>
      <p:ext uri="{BB962C8B-B14F-4D97-AF65-F5344CB8AC3E}">
        <p14:creationId xmlns:p14="http://schemas.microsoft.com/office/powerpoint/2010/main" val="3300380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CB763E-A0F9-408A-ADEC-516BAA712165}" type="datetime1">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19A0-D891-4132-B0C9-188D08E9D76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717FE-67C6-4651-97FF-2E4D64E73B03}" type="datetime1">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19A0-D891-4132-B0C9-188D08E9D76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EF80FF-A4FC-479F-809D-3192D1639260}" type="datetime1">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19A0-D891-4132-B0C9-188D08E9D76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01E8F7-BDCF-480D-8359-F86BDA9762AA}" type="datetime1">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19A0-D891-4132-B0C9-188D08E9D76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88EA684-FA22-483C-91D3-133763F14FDF}" type="datetime1">
              <a:rPr lang="en-US" smtClean="0"/>
              <a:t>8/13/2021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F619A0-D891-4132-B0C9-188D08E9D76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CB4B22-CB73-4492-AB5E-E27690D8AC11}" type="datetime1">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619A0-D891-4132-B0C9-188D08E9D76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6534D3-3140-47FE-AD31-D2B214D38B51}" type="datetime1">
              <a:rPr lang="en-US" smtClean="0"/>
              <a:t>8/13/2021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F619A0-D891-4132-B0C9-188D08E9D76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835013-E6EE-4882-9670-290A66BDF0DD}" type="datetime1">
              <a:rPr lang="en-US" smtClean="0"/>
              <a:t>8/13/2021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F619A0-D891-4132-B0C9-188D08E9D76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DAD64-FF50-4FBE-BBE5-FBAB0DB0B78C}" type="datetime1">
              <a:rPr lang="en-US" smtClean="0"/>
              <a:t>8/13/2021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F619A0-D891-4132-B0C9-188D08E9D76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360CEC-BAFE-49E4-BD34-93C1751C0C70}" type="datetime1">
              <a:rPr lang="en-US" smtClean="0"/>
              <a:t>8/13/2021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F619A0-D891-4132-B0C9-188D08E9D76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995025D-802C-46A4-B594-8E2606C59608}" type="datetime1">
              <a:rPr lang="en-US" smtClean="0"/>
              <a:t>8/13/2021</a:t>
            </a:fld>
            <a:endParaRPr lang="en-US"/>
          </a:p>
        </p:txBody>
      </p:sp>
      <p:sp>
        <p:nvSpPr>
          <p:cNvPr id="9" name="Slide Number Placeholder 8"/>
          <p:cNvSpPr>
            <a:spLocks noGrp="1"/>
          </p:cNvSpPr>
          <p:nvPr>
            <p:ph type="sldNum" sz="quarter" idx="11"/>
          </p:nvPr>
        </p:nvSpPr>
        <p:spPr/>
        <p:txBody>
          <a:bodyPr/>
          <a:lstStyle/>
          <a:p>
            <a:fld id="{68F619A0-D891-4132-B0C9-188D08E9D76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8F619A0-D891-4132-B0C9-188D08E9D76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23DB990F-768D-4F13-B7FD-9DA295D82907}" type="datetime1">
              <a:rPr lang="en-US" smtClean="0"/>
              <a:t>8/13/2021</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543800" cy="1755775"/>
          </a:xfrm>
        </p:spPr>
        <p:txBody>
          <a:bodyPr/>
          <a:lstStyle/>
          <a:p>
            <a:r>
              <a:rPr lang="en-US" dirty="0" smtClean="0"/>
              <a:t>Data Preprocessing</a:t>
            </a:r>
            <a:endParaRPr lang="en-US" dirty="0"/>
          </a:p>
        </p:txBody>
      </p:sp>
      <p:sp>
        <p:nvSpPr>
          <p:cNvPr id="3" name="Subtitle 2"/>
          <p:cNvSpPr>
            <a:spLocks noGrp="1"/>
          </p:cNvSpPr>
          <p:nvPr>
            <p:ph type="subTitle" idx="1"/>
          </p:nvPr>
        </p:nvSpPr>
        <p:spPr/>
        <p:txBody>
          <a:bodyPr>
            <a:normAutofit/>
          </a:bodyPr>
          <a:lstStyle/>
          <a:p>
            <a:r>
              <a:rPr lang="en-US" sz="4800" b="1" dirty="0" err="1" smtClean="0"/>
              <a:t>Trần</a:t>
            </a:r>
            <a:r>
              <a:rPr lang="en-US" sz="4800" b="1" dirty="0" smtClean="0"/>
              <a:t> </a:t>
            </a:r>
            <a:r>
              <a:rPr lang="en-US" sz="4800" b="1" dirty="0" err="1" smtClean="0"/>
              <a:t>Bảo</a:t>
            </a:r>
            <a:r>
              <a:rPr lang="en-US" sz="4800" b="1" dirty="0" smtClean="0"/>
              <a:t> </a:t>
            </a:r>
            <a:r>
              <a:rPr lang="en-US" sz="4800" b="1" dirty="0" err="1" smtClean="0"/>
              <a:t>Ngọc</a:t>
            </a:r>
            <a:r>
              <a:rPr lang="en-US" sz="4800" b="1" dirty="0" smtClean="0"/>
              <a:t> </a:t>
            </a:r>
            <a:endParaRPr lang="en-US" sz="4800" b="1" dirty="0"/>
          </a:p>
        </p:txBody>
      </p:sp>
      <p:sp>
        <p:nvSpPr>
          <p:cNvPr id="4" name="Slide Number Placeholder 3"/>
          <p:cNvSpPr>
            <a:spLocks noGrp="1"/>
          </p:cNvSpPr>
          <p:nvPr>
            <p:ph type="sldNum" sz="quarter" idx="12"/>
          </p:nvPr>
        </p:nvSpPr>
        <p:spPr/>
        <p:txBody>
          <a:bodyPr/>
          <a:lstStyle/>
          <a:p>
            <a:fld id="{68F619A0-D891-4132-B0C9-188D08E9D769}" type="slidenum">
              <a:rPr lang="en-US" smtClean="0"/>
              <a:t>1</a:t>
            </a:fld>
            <a:endParaRPr lang="en-US"/>
          </a:p>
        </p:txBody>
      </p:sp>
    </p:spTree>
    <p:extLst>
      <p:ext uri="{BB962C8B-B14F-4D97-AF65-F5344CB8AC3E}">
        <p14:creationId xmlns:p14="http://schemas.microsoft.com/office/powerpoint/2010/main" val="3223059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Data reduction</a:t>
            </a:r>
            <a:endParaRPr lang="en-US" dirty="0"/>
          </a:p>
        </p:txBody>
      </p:sp>
      <p:sp>
        <p:nvSpPr>
          <p:cNvPr id="3" name="Content Placeholder 2"/>
          <p:cNvSpPr>
            <a:spLocks noGrp="1"/>
          </p:cNvSpPr>
          <p:nvPr>
            <p:ph idx="1"/>
          </p:nvPr>
        </p:nvSpPr>
        <p:spPr/>
        <p:txBody>
          <a:bodyPr/>
          <a:lstStyle/>
          <a:p>
            <a:r>
              <a:rPr lang="en-US" dirty="0"/>
              <a:t>The various steps to data reduction </a:t>
            </a:r>
            <a:r>
              <a:rPr lang="en-US" dirty="0" smtClean="0"/>
              <a:t>are :</a:t>
            </a:r>
          </a:p>
          <a:p>
            <a:pPr>
              <a:buFontTx/>
              <a:buChar char="-"/>
            </a:pPr>
            <a:r>
              <a:rPr lang="en-US" dirty="0" smtClean="0"/>
              <a:t>Data </a:t>
            </a:r>
            <a:r>
              <a:rPr lang="en-US" dirty="0"/>
              <a:t>Cube </a:t>
            </a:r>
            <a:r>
              <a:rPr lang="en-US" dirty="0" smtClean="0"/>
              <a:t>Aggregation : </a:t>
            </a:r>
            <a:r>
              <a:rPr lang="en-US" dirty="0"/>
              <a:t>a</a:t>
            </a:r>
            <a:r>
              <a:rPr lang="en-US" dirty="0" smtClean="0"/>
              <a:t>ggregation </a:t>
            </a:r>
            <a:r>
              <a:rPr lang="en-US" dirty="0"/>
              <a:t>operation is applied to data for the construction of the data cube</a:t>
            </a:r>
          </a:p>
          <a:p>
            <a:pPr>
              <a:buFontTx/>
              <a:buChar char="-"/>
            </a:pPr>
            <a:r>
              <a:rPr lang="en-US" dirty="0"/>
              <a:t>Attribute Subset </a:t>
            </a:r>
            <a:r>
              <a:rPr lang="en-US" dirty="0" smtClean="0"/>
              <a:t>Selection</a:t>
            </a:r>
          </a:p>
          <a:p>
            <a:pPr>
              <a:buFontTx/>
              <a:buChar char="-"/>
            </a:pPr>
            <a:r>
              <a:rPr lang="en-US" dirty="0" err="1"/>
              <a:t>Numerosity</a:t>
            </a:r>
            <a:r>
              <a:rPr lang="en-US" dirty="0"/>
              <a:t> </a:t>
            </a:r>
            <a:r>
              <a:rPr lang="en-US" dirty="0" smtClean="0"/>
              <a:t>Reduction : </a:t>
            </a:r>
            <a:r>
              <a:rPr lang="en-US" dirty="0"/>
              <a:t>t</a:t>
            </a:r>
            <a:r>
              <a:rPr lang="en-US" dirty="0" smtClean="0"/>
              <a:t>his </a:t>
            </a:r>
            <a:r>
              <a:rPr lang="en-US" dirty="0"/>
              <a:t>enable to store the model of data instead of whole data, for example: Regression Models</a:t>
            </a:r>
            <a:endParaRPr lang="en-US" dirty="0" smtClean="0"/>
          </a:p>
          <a:p>
            <a:pPr>
              <a:buFontTx/>
              <a:buChar char="-"/>
            </a:pPr>
            <a:r>
              <a:rPr lang="en-US" dirty="0"/>
              <a:t>Dimensionality Reduction</a:t>
            </a:r>
          </a:p>
        </p:txBody>
      </p:sp>
      <p:sp>
        <p:nvSpPr>
          <p:cNvPr id="4" name="Slide Number Placeholder 3"/>
          <p:cNvSpPr>
            <a:spLocks noGrp="1"/>
          </p:cNvSpPr>
          <p:nvPr>
            <p:ph type="sldNum" sz="quarter" idx="12"/>
          </p:nvPr>
        </p:nvSpPr>
        <p:spPr/>
        <p:txBody>
          <a:bodyPr/>
          <a:lstStyle/>
          <a:p>
            <a:fld id="{68F619A0-D891-4132-B0C9-188D08E9D769}" type="slidenum">
              <a:rPr lang="en-US" smtClean="0"/>
              <a:t>10</a:t>
            </a:fld>
            <a:endParaRPr lang="en-US"/>
          </a:p>
        </p:txBody>
      </p:sp>
    </p:spTree>
    <p:extLst>
      <p:ext uri="{BB962C8B-B14F-4D97-AF65-F5344CB8AC3E}">
        <p14:creationId xmlns:p14="http://schemas.microsoft.com/office/powerpoint/2010/main" val="128409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 y="2819400"/>
            <a:ext cx="7620000" cy="1189038"/>
          </a:xfrm>
        </p:spPr>
        <p:txBody>
          <a:bodyPr/>
          <a:lstStyle/>
          <a:p>
            <a:pPr algn="ctr"/>
            <a:r>
              <a:rPr lang="en-US" dirty="0" smtClean="0"/>
              <a:t>The End !!</a:t>
            </a:r>
            <a:endParaRPr lang="en-US" dirty="0"/>
          </a:p>
        </p:txBody>
      </p:sp>
      <p:sp>
        <p:nvSpPr>
          <p:cNvPr id="2" name="Slide Number Placeholder 1"/>
          <p:cNvSpPr>
            <a:spLocks noGrp="1"/>
          </p:cNvSpPr>
          <p:nvPr>
            <p:ph type="sldNum" sz="quarter" idx="12"/>
          </p:nvPr>
        </p:nvSpPr>
        <p:spPr/>
        <p:txBody>
          <a:bodyPr/>
          <a:lstStyle/>
          <a:p>
            <a:fld id="{68F619A0-D891-4132-B0C9-188D08E9D769}" type="slidenum">
              <a:rPr lang="en-US" smtClean="0"/>
              <a:t>11</a:t>
            </a:fld>
            <a:endParaRPr lang="en-US"/>
          </a:p>
        </p:txBody>
      </p:sp>
    </p:spTree>
    <p:extLst>
      <p:ext uri="{BB962C8B-B14F-4D97-AF65-F5344CB8AC3E}">
        <p14:creationId xmlns:p14="http://schemas.microsoft.com/office/powerpoint/2010/main" val="128668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4000" dirty="0" smtClean="0"/>
              <a:t>1. Why preprocess data ?</a:t>
            </a:r>
          </a:p>
          <a:p>
            <a:r>
              <a:rPr lang="en-US" sz="4000" dirty="0" smtClean="0"/>
              <a:t>2. Data cleaning</a:t>
            </a:r>
          </a:p>
          <a:p>
            <a:r>
              <a:rPr lang="en-US" sz="4000" dirty="0" smtClean="0"/>
              <a:t>3. Data integration</a:t>
            </a:r>
          </a:p>
          <a:p>
            <a:r>
              <a:rPr lang="en-US" sz="4000" dirty="0" smtClean="0"/>
              <a:t>4. Data transformation</a:t>
            </a:r>
          </a:p>
          <a:p>
            <a:r>
              <a:rPr lang="en-US" sz="4000" dirty="0" smtClean="0"/>
              <a:t>5. Data reduction</a:t>
            </a:r>
            <a:endParaRPr lang="en-US" sz="4000" dirty="0"/>
          </a:p>
        </p:txBody>
      </p:sp>
      <p:sp>
        <p:nvSpPr>
          <p:cNvPr id="4" name="Slide Number Placeholder 3"/>
          <p:cNvSpPr>
            <a:spLocks noGrp="1"/>
          </p:cNvSpPr>
          <p:nvPr>
            <p:ph type="sldNum" sz="quarter" idx="12"/>
          </p:nvPr>
        </p:nvSpPr>
        <p:spPr/>
        <p:txBody>
          <a:bodyPr/>
          <a:lstStyle/>
          <a:p>
            <a:fld id="{68F619A0-D891-4132-B0C9-188D08E9D769}" type="slidenum">
              <a:rPr lang="en-US" smtClean="0"/>
              <a:t>2</a:t>
            </a:fld>
            <a:endParaRPr lang="en-US"/>
          </a:p>
        </p:txBody>
      </p:sp>
    </p:spTree>
    <p:extLst>
      <p:ext uri="{BB962C8B-B14F-4D97-AF65-F5344CB8AC3E}">
        <p14:creationId xmlns:p14="http://schemas.microsoft.com/office/powerpoint/2010/main" val="37658749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Why preprocess data ?</a:t>
            </a:r>
            <a:endParaRPr lang="en-US" dirty="0"/>
          </a:p>
        </p:txBody>
      </p:sp>
      <p:sp>
        <p:nvSpPr>
          <p:cNvPr id="3" name="Content Placeholder 2"/>
          <p:cNvSpPr>
            <a:spLocks noGrp="1"/>
          </p:cNvSpPr>
          <p:nvPr>
            <p:ph idx="1"/>
          </p:nvPr>
        </p:nvSpPr>
        <p:spPr/>
        <p:txBody>
          <a:bodyPr>
            <a:normAutofit lnSpcReduction="10000"/>
          </a:bodyPr>
          <a:lstStyle/>
          <a:p>
            <a:r>
              <a:rPr lang="en-US" dirty="0" smtClean="0"/>
              <a:t>Data in the real </a:t>
            </a:r>
            <a:r>
              <a:rPr lang="en-US" dirty="0" err="1" smtClean="0"/>
              <a:t>worl</a:t>
            </a:r>
            <a:r>
              <a:rPr lang="en-US" dirty="0" smtClean="0"/>
              <a:t> :</a:t>
            </a:r>
          </a:p>
          <a:p>
            <a:pPr>
              <a:buFontTx/>
              <a:buChar char="-"/>
            </a:pPr>
            <a:r>
              <a:rPr lang="en-US" dirty="0"/>
              <a:t>Incomplete : lacking values, …</a:t>
            </a:r>
          </a:p>
          <a:p>
            <a:pPr>
              <a:buFontTx/>
              <a:buChar char="-"/>
            </a:pPr>
            <a:r>
              <a:rPr lang="en-US" dirty="0"/>
              <a:t>Noisy : containing errors or outliers</a:t>
            </a:r>
          </a:p>
          <a:p>
            <a:pPr>
              <a:buFontTx/>
              <a:buChar char="-"/>
            </a:pPr>
            <a:r>
              <a:rPr lang="en-US" dirty="0"/>
              <a:t>Inconsistent : lack of compatibility or </a:t>
            </a:r>
            <a:r>
              <a:rPr lang="en-US" dirty="0" smtClean="0"/>
              <a:t>similarity</a:t>
            </a:r>
          </a:p>
          <a:p>
            <a:r>
              <a:rPr lang="en-US" dirty="0" smtClean="0"/>
              <a:t>No quality data, no quality mining result :</a:t>
            </a:r>
          </a:p>
          <a:p>
            <a:pPr>
              <a:buFontTx/>
              <a:buChar char="-"/>
            </a:pPr>
            <a:r>
              <a:rPr lang="en-US" dirty="0"/>
              <a:t>Quality decisions must be based on quality data </a:t>
            </a:r>
          </a:p>
          <a:p>
            <a:pPr marL="114300" indent="0">
              <a:buNone/>
            </a:pPr>
            <a:r>
              <a:rPr lang="en-US" dirty="0"/>
              <a:t>-&gt; Data preprocessing is </a:t>
            </a:r>
            <a:r>
              <a:rPr lang="en-US" dirty="0" smtClean="0"/>
              <a:t>necessary</a:t>
            </a:r>
          </a:p>
          <a:p>
            <a:r>
              <a:rPr lang="en-US" dirty="0" smtClean="0"/>
              <a:t>Data preprocess method :</a:t>
            </a:r>
          </a:p>
          <a:p>
            <a:pPr>
              <a:buFontTx/>
              <a:buChar char="-"/>
            </a:pPr>
            <a:r>
              <a:rPr lang="en-US" dirty="0" smtClean="0"/>
              <a:t>Data cleaning</a:t>
            </a:r>
          </a:p>
          <a:p>
            <a:pPr>
              <a:buFontTx/>
              <a:buChar char="-"/>
            </a:pPr>
            <a:r>
              <a:rPr lang="en-US" dirty="0" smtClean="0"/>
              <a:t>Data integration</a:t>
            </a:r>
          </a:p>
          <a:p>
            <a:pPr>
              <a:buFontTx/>
              <a:buChar char="-"/>
            </a:pPr>
            <a:r>
              <a:rPr lang="en-US" dirty="0" smtClean="0"/>
              <a:t>Data transformation</a:t>
            </a:r>
          </a:p>
          <a:p>
            <a:pPr>
              <a:buFontTx/>
              <a:buChar char="-"/>
            </a:pPr>
            <a:r>
              <a:rPr lang="en-US" dirty="0" smtClean="0"/>
              <a:t>Data reduction</a:t>
            </a:r>
          </a:p>
          <a:p>
            <a:pPr marL="114300" indent="0">
              <a:buNone/>
            </a:pPr>
            <a:endParaRPr lang="en-US" dirty="0"/>
          </a:p>
        </p:txBody>
      </p:sp>
      <p:sp>
        <p:nvSpPr>
          <p:cNvPr id="4" name="Slide Number Placeholder 3"/>
          <p:cNvSpPr>
            <a:spLocks noGrp="1"/>
          </p:cNvSpPr>
          <p:nvPr>
            <p:ph type="sldNum" sz="quarter" idx="12"/>
          </p:nvPr>
        </p:nvSpPr>
        <p:spPr/>
        <p:txBody>
          <a:bodyPr/>
          <a:lstStyle/>
          <a:p>
            <a:fld id="{68F619A0-D891-4132-B0C9-188D08E9D769}" type="slidenum">
              <a:rPr lang="en-US" smtClean="0"/>
              <a:t>3</a:t>
            </a:fld>
            <a:endParaRPr lang="en-US"/>
          </a:p>
        </p:txBody>
      </p:sp>
    </p:spTree>
    <p:extLst>
      <p:ext uri="{BB962C8B-B14F-4D97-AF65-F5344CB8AC3E}">
        <p14:creationId xmlns:p14="http://schemas.microsoft.com/office/powerpoint/2010/main" val="1672086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cleaning</a:t>
            </a:r>
            <a:endParaRPr lang="en-US" dirty="0"/>
          </a:p>
        </p:txBody>
      </p:sp>
      <p:sp>
        <p:nvSpPr>
          <p:cNvPr id="3" name="Content Placeholder 2"/>
          <p:cNvSpPr>
            <a:spLocks noGrp="1"/>
          </p:cNvSpPr>
          <p:nvPr>
            <p:ph idx="1"/>
          </p:nvPr>
        </p:nvSpPr>
        <p:spPr/>
        <p:txBody>
          <a:bodyPr/>
          <a:lstStyle/>
          <a:p>
            <a:r>
              <a:rPr lang="en-US" sz="4000" dirty="0" smtClean="0"/>
              <a:t>Data cleaning : Fill in missing values, smooth noisy data, identify or remove outliers and resolve inconsistencies</a:t>
            </a:r>
          </a:p>
          <a:p>
            <a:endParaRPr lang="en-US" dirty="0"/>
          </a:p>
        </p:txBody>
      </p:sp>
      <p:sp>
        <p:nvSpPr>
          <p:cNvPr id="4" name="Slide Number Placeholder 3"/>
          <p:cNvSpPr>
            <a:spLocks noGrp="1"/>
          </p:cNvSpPr>
          <p:nvPr>
            <p:ph type="sldNum" sz="quarter" idx="12"/>
          </p:nvPr>
        </p:nvSpPr>
        <p:spPr/>
        <p:txBody>
          <a:bodyPr/>
          <a:lstStyle/>
          <a:p>
            <a:fld id="{68F619A0-D891-4132-B0C9-188D08E9D769}" type="slidenum">
              <a:rPr lang="en-US" smtClean="0"/>
              <a:t>4</a:t>
            </a:fld>
            <a:endParaRPr lang="en-US"/>
          </a:p>
        </p:txBody>
      </p:sp>
    </p:spTree>
    <p:extLst>
      <p:ext uri="{BB962C8B-B14F-4D97-AF65-F5344CB8AC3E}">
        <p14:creationId xmlns:p14="http://schemas.microsoft.com/office/powerpoint/2010/main" val="21351279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cleaning</a:t>
            </a:r>
            <a:endParaRPr lang="en-US" dirty="0"/>
          </a:p>
        </p:txBody>
      </p:sp>
      <p:sp>
        <p:nvSpPr>
          <p:cNvPr id="3" name="Content Placeholder 2"/>
          <p:cNvSpPr>
            <a:spLocks noGrp="1"/>
          </p:cNvSpPr>
          <p:nvPr>
            <p:ph idx="1"/>
          </p:nvPr>
        </p:nvSpPr>
        <p:spPr/>
        <p:txBody>
          <a:bodyPr/>
          <a:lstStyle/>
          <a:p>
            <a:r>
              <a:rPr lang="en-US" dirty="0" smtClean="0"/>
              <a:t>Missing values : </a:t>
            </a:r>
            <a:r>
              <a:rPr lang="en-US" dirty="0"/>
              <a:t>This situation arises when some data is missing in the data. It can be handled in various </a:t>
            </a:r>
            <a:r>
              <a:rPr lang="en-US" dirty="0" smtClean="0"/>
              <a:t>ways. Some of them are :</a:t>
            </a:r>
          </a:p>
          <a:p>
            <a:pPr>
              <a:buFontTx/>
              <a:buChar char="-"/>
            </a:pPr>
            <a:r>
              <a:rPr lang="en-US" dirty="0" smtClean="0"/>
              <a:t>Ignore the tuple : </a:t>
            </a:r>
            <a:r>
              <a:rPr lang="en-US" dirty="0"/>
              <a:t>t</a:t>
            </a:r>
            <a:r>
              <a:rPr lang="en-US" dirty="0" smtClean="0"/>
              <a:t>his </a:t>
            </a:r>
            <a:r>
              <a:rPr lang="en-US" dirty="0"/>
              <a:t>approach is suitable only when the dataset we have is quite large and multiple values are missing within a tuple. </a:t>
            </a:r>
            <a:endParaRPr lang="en-US" dirty="0" smtClean="0"/>
          </a:p>
          <a:p>
            <a:pPr>
              <a:buFontTx/>
              <a:buChar char="-"/>
            </a:pPr>
            <a:r>
              <a:rPr lang="en-US" dirty="0" smtClean="0"/>
              <a:t>Fill in missing value : </a:t>
            </a:r>
            <a:r>
              <a:rPr lang="en-US" dirty="0"/>
              <a:t>There are various ways to do this task. You can choose to fill the missing values manually, by attribute mean or the most probable value</a:t>
            </a:r>
            <a:endParaRPr lang="en-US" dirty="0" smtClean="0"/>
          </a:p>
          <a:p>
            <a:pPr>
              <a:buFontTx/>
              <a:buChar char="-"/>
            </a:pPr>
            <a:r>
              <a:rPr lang="en-US" dirty="0" smtClean="0"/>
              <a:t>Use a global constant</a:t>
            </a:r>
          </a:p>
          <a:p>
            <a:pPr>
              <a:buFontTx/>
              <a:buChar char="-"/>
            </a:pPr>
            <a:r>
              <a:rPr lang="en-US" dirty="0" smtClean="0"/>
              <a:t>Use attribute mean</a:t>
            </a:r>
          </a:p>
          <a:p>
            <a:pPr>
              <a:buFontTx/>
              <a:buChar char="-"/>
            </a:pPr>
            <a:r>
              <a:rPr lang="en-US" dirty="0" smtClean="0"/>
              <a:t>Use most </a:t>
            </a:r>
            <a:r>
              <a:rPr lang="en-US" dirty="0" err="1" smtClean="0"/>
              <a:t>proable</a:t>
            </a:r>
            <a:r>
              <a:rPr lang="en-US" dirty="0" smtClean="0"/>
              <a:t> value</a:t>
            </a:r>
            <a:endParaRPr lang="en-US" dirty="0"/>
          </a:p>
        </p:txBody>
      </p:sp>
      <p:sp>
        <p:nvSpPr>
          <p:cNvPr id="4" name="Slide Number Placeholder 3"/>
          <p:cNvSpPr>
            <a:spLocks noGrp="1"/>
          </p:cNvSpPr>
          <p:nvPr>
            <p:ph type="sldNum" sz="quarter" idx="12"/>
          </p:nvPr>
        </p:nvSpPr>
        <p:spPr/>
        <p:txBody>
          <a:bodyPr/>
          <a:lstStyle/>
          <a:p>
            <a:fld id="{68F619A0-D891-4132-B0C9-188D08E9D769}" type="slidenum">
              <a:rPr lang="en-US" smtClean="0"/>
              <a:t>5</a:t>
            </a:fld>
            <a:endParaRPr lang="en-US"/>
          </a:p>
        </p:txBody>
      </p:sp>
    </p:spTree>
    <p:extLst>
      <p:ext uri="{BB962C8B-B14F-4D97-AF65-F5344CB8AC3E}">
        <p14:creationId xmlns:p14="http://schemas.microsoft.com/office/powerpoint/2010/main" val="5465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Data cleaning</a:t>
            </a:r>
            <a:endParaRPr lang="en-US" dirty="0"/>
          </a:p>
        </p:txBody>
      </p:sp>
      <p:sp>
        <p:nvSpPr>
          <p:cNvPr id="3" name="Content Placeholder 2"/>
          <p:cNvSpPr>
            <a:spLocks noGrp="1"/>
          </p:cNvSpPr>
          <p:nvPr>
            <p:ph idx="1"/>
          </p:nvPr>
        </p:nvSpPr>
        <p:spPr/>
        <p:txBody>
          <a:bodyPr/>
          <a:lstStyle/>
          <a:p>
            <a:r>
              <a:rPr lang="en-US" dirty="0" smtClean="0"/>
              <a:t>Noisy data : is </a:t>
            </a:r>
            <a:r>
              <a:rPr lang="en-US" dirty="0"/>
              <a:t>a meaningless data that can’t be interpreted by </a:t>
            </a:r>
            <a:r>
              <a:rPr lang="en-US" dirty="0" err="1"/>
              <a:t>machines.It</a:t>
            </a:r>
            <a:r>
              <a:rPr lang="en-US" dirty="0"/>
              <a:t> can be generated due to faulty data collection, data entry errors etc. It can be handled in following ways : </a:t>
            </a:r>
            <a:endParaRPr lang="en-US" dirty="0" smtClean="0"/>
          </a:p>
          <a:p>
            <a:pPr>
              <a:buFontTx/>
              <a:buChar char="-"/>
            </a:pPr>
            <a:r>
              <a:rPr lang="en-US" dirty="0" smtClean="0"/>
              <a:t>Binning</a:t>
            </a:r>
          </a:p>
          <a:p>
            <a:pPr>
              <a:buFontTx/>
              <a:buChar char="-"/>
            </a:pPr>
            <a:r>
              <a:rPr lang="en-US" dirty="0" smtClean="0"/>
              <a:t>Clustering</a:t>
            </a:r>
          </a:p>
          <a:p>
            <a:pPr>
              <a:buFontTx/>
              <a:buChar char="-"/>
            </a:pPr>
            <a:r>
              <a:rPr lang="en-US" dirty="0" smtClean="0"/>
              <a:t>Regression : data </a:t>
            </a:r>
            <a:r>
              <a:rPr lang="en-US" dirty="0"/>
              <a:t>can be made smooth by fitting it to a regression </a:t>
            </a:r>
            <a:r>
              <a:rPr lang="en-US" dirty="0" err="1"/>
              <a:t>function.The</a:t>
            </a:r>
            <a:r>
              <a:rPr lang="en-US" dirty="0"/>
              <a:t> regression used may be linear </a:t>
            </a:r>
            <a:r>
              <a:rPr lang="en-US" dirty="0" smtClean="0"/>
              <a:t>or </a:t>
            </a:r>
            <a:r>
              <a:rPr lang="en-US" dirty="0"/>
              <a:t>multiple</a:t>
            </a:r>
            <a:endParaRPr lang="en-US" dirty="0" smtClean="0"/>
          </a:p>
          <a:p>
            <a:pPr>
              <a:buFontTx/>
              <a:buChar char="-"/>
            </a:pPr>
            <a:r>
              <a:rPr lang="en-US" dirty="0" smtClean="0"/>
              <a:t>Combined computer and human inspection</a:t>
            </a:r>
            <a:endParaRPr lang="en-US" dirty="0"/>
          </a:p>
        </p:txBody>
      </p:sp>
      <p:sp>
        <p:nvSpPr>
          <p:cNvPr id="4" name="Slide Number Placeholder 3"/>
          <p:cNvSpPr>
            <a:spLocks noGrp="1"/>
          </p:cNvSpPr>
          <p:nvPr>
            <p:ph type="sldNum" sz="quarter" idx="12"/>
          </p:nvPr>
        </p:nvSpPr>
        <p:spPr/>
        <p:txBody>
          <a:bodyPr/>
          <a:lstStyle/>
          <a:p>
            <a:fld id="{68F619A0-D891-4132-B0C9-188D08E9D769}" type="slidenum">
              <a:rPr lang="en-US" smtClean="0"/>
              <a:t>6</a:t>
            </a:fld>
            <a:endParaRPr lang="en-US"/>
          </a:p>
        </p:txBody>
      </p:sp>
    </p:spTree>
    <p:extLst>
      <p:ext uri="{BB962C8B-B14F-4D97-AF65-F5344CB8AC3E}">
        <p14:creationId xmlns:p14="http://schemas.microsoft.com/office/powerpoint/2010/main" val="1142075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Data integration</a:t>
            </a:r>
            <a:endParaRPr lang="en-US" dirty="0"/>
          </a:p>
        </p:txBody>
      </p:sp>
      <p:sp>
        <p:nvSpPr>
          <p:cNvPr id="3" name="Content Placeholder 2"/>
          <p:cNvSpPr>
            <a:spLocks noGrp="1"/>
          </p:cNvSpPr>
          <p:nvPr>
            <p:ph idx="1"/>
          </p:nvPr>
        </p:nvSpPr>
        <p:spPr/>
        <p:txBody>
          <a:bodyPr>
            <a:normAutofit/>
          </a:bodyPr>
          <a:lstStyle/>
          <a:p>
            <a:r>
              <a:rPr lang="en-US" sz="4400" dirty="0" smtClean="0"/>
              <a:t>Data integration implies combining of data from </a:t>
            </a:r>
            <a:r>
              <a:rPr lang="en-US" sz="4400" dirty="0" err="1" smtClean="0"/>
              <a:t>mutiple</a:t>
            </a:r>
            <a:r>
              <a:rPr lang="en-US" sz="4400" dirty="0" smtClean="0"/>
              <a:t> </a:t>
            </a:r>
            <a:r>
              <a:rPr lang="en-US" sz="4400" dirty="0" err="1" smtClean="0"/>
              <a:t>sourse</a:t>
            </a:r>
            <a:r>
              <a:rPr lang="en-US" sz="4400" dirty="0" smtClean="0"/>
              <a:t> into a coherent data store</a:t>
            </a:r>
            <a:endParaRPr lang="en-US" sz="4400" dirty="0"/>
          </a:p>
        </p:txBody>
      </p:sp>
      <p:sp>
        <p:nvSpPr>
          <p:cNvPr id="4" name="Slide Number Placeholder 3"/>
          <p:cNvSpPr>
            <a:spLocks noGrp="1"/>
          </p:cNvSpPr>
          <p:nvPr>
            <p:ph type="sldNum" sz="quarter" idx="12"/>
          </p:nvPr>
        </p:nvSpPr>
        <p:spPr/>
        <p:txBody>
          <a:bodyPr/>
          <a:lstStyle/>
          <a:p>
            <a:fld id="{68F619A0-D891-4132-B0C9-188D08E9D769}" type="slidenum">
              <a:rPr lang="en-US" smtClean="0"/>
              <a:t>7</a:t>
            </a:fld>
            <a:endParaRPr lang="en-US"/>
          </a:p>
        </p:txBody>
      </p:sp>
    </p:spTree>
    <p:extLst>
      <p:ext uri="{BB962C8B-B14F-4D97-AF65-F5344CB8AC3E}">
        <p14:creationId xmlns:p14="http://schemas.microsoft.com/office/powerpoint/2010/main" val="1909047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Data transformation</a:t>
            </a:r>
            <a:endParaRPr lang="en-US" dirty="0"/>
          </a:p>
        </p:txBody>
      </p:sp>
      <p:sp>
        <p:nvSpPr>
          <p:cNvPr id="3" name="Content Placeholder 2"/>
          <p:cNvSpPr>
            <a:spLocks noGrp="1"/>
          </p:cNvSpPr>
          <p:nvPr>
            <p:ph idx="1"/>
          </p:nvPr>
        </p:nvSpPr>
        <p:spPr/>
        <p:txBody>
          <a:bodyPr/>
          <a:lstStyle/>
          <a:p>
            <a:r>
              <a:rPr lang="en-US" dirty="0" smtClean="0"/>
              <a:t>Data transformation is </a:t>
            </a:r>
            <a:r>
              <a:rPr lang="en-US" dirty="0"/>
              <a:t>taken in order to transform the data in appropriate forms suitable for mining process. This involves following ways: </a:t>
            </a:r>
            <a:endParaRPr lang="en-US" dirty="0" smtClean="0"/>
          </a:p>
          <a:p>
            <a:pPr>
              <a:buFontTx/>
              <a:buChar char="-"/>
            </a:pPr>
            <a:r>
              <a:rPr lang="en-US" dirty="0" smtClean="0"/>
              <a:t>Normalization : </a:t>
            </a:r>
            <a:r>
              <a:rPr lang="en-US" dirty="0"/>
              <a:t>It is done in order to scale the data values in a specified </a:t>
            </a:r>
            <a:r>
              <a:rPr lang="en-US" dirty="0" smtClean="0"/>
              <a:t>range </a:t>
            </a:r>
          </a:p>
          <a:p>
            <a:pPr>
              <a:buFontTx/>
              <a:buChar char="-"/>
            </a:pPr>
            <a:r>
              <a:rPr lang="en-US" dirty="0" smtClean="0"/>
              <a:t>Attribute Selection </a:t>
            </a:r>
          </a:p>
          <a:p>
            <a:pPr>
              <a:buFontTx/>
              <a:buChar char="-"/>
            </a:pPr>
            <a:r>
              <a:rPr lang="en-US" dirty="0" smtClean="0"/>
              <a:t>Discretization</a:t>
            </a:r>
          </a:p>
          <a:p>
            <a:pPr>
              <a:buFontTx/>
              <a:buChar char="-"/>
            </a:pPr>
            <a:r>
              <a:rPr lang="en-US" dirty="0"/>
              <a:t>Concept Hierarchy Generation</a:t>
            </a:r>
            <a:endParaRPr lang="en-US" dirty="0" smtClean="0"/>
          </a:p>
          <a:p>
            <a:pPr>
              <a:buFontTx/>
              <a:buChar char="-"/>
            </a:pPr>
            <a:endParaRPr lang="en-US" dirty="0"/>
          </a:p>
        </p:txBody>
      </p:sp>
      <p:sp>
        <p:nvSpPr>
          <p:cNvPr id="4" name="Slide Number Placeholder 3"/>
          <p:cNvSpPr>
            <a:spLocks noGrp="1"/>
          </p:cNvSpPr>
          <p:nvPr>
            <p:ph type="sldNum" sz="quarter" idx="12"/>
          </p:nvPr>
        </p:nvSpPr>
        <p:spPr/>
        <p:txBody>
          <a:bodyPr/>
          <a:lstStyle/>
          <a:p>
            <a:fld id="{68F619A0-D891-4132-B0C9-188D08E9D769}" type="slidenum">
              <a:rPr lang="en-US" smtClean="0"/>
              <a:t>8</a:t>
            </a:fld>
            <a:endParaRPr lang="en-US"/>
          </a:p>
        </p:txBody>
      </p:sp>
    </p:spTree>
    <p:extLst>
      <p:ext uri="{BB962C8B-B14F-4D97-AF65-F5344CB8AC3E}">
        <p14:creationId xmlns:p14="http://schemas.microsoft.com/office/powerpoint/2010/main" val="1100200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Data reduction</a:t>
            </a:r>
            <a:endParaRPr lang="en-US" dirty="0"/>
          </a:p>
        </p:txBody>
      </p:sp>
      <p:sp>
        <p:nvSpPr>
          <p:cNvPr id="3" name="Content Placeholder 2"/>
          <p:cNvSpPr>
            <a:spLocks noGrp="1"/>
          </p:cNvSpPr>
          <p:nvPr>
            <p:ph idx="1"/>
          </p:nvPr>
        </p:nvSpPr>
        <p:spPr/>
        <p:txBody>
          <a:bodyPr>
            <a:normAutofit/>
          </a:bodyPr>
          <a:lstStyle/>
          <a:p>
            <a:r>
              <a:rPr lang="en-US" sz="3200" dirty="0"/>
              <a:t>Since data mining is a technique that is used to handle huge amount of data. While working with huge volume of data, analysis became harder in such cases. In order to get rid of this, we uses data reduction technique. It aims to increase the storage efficiency and reduce data storage and analysis costs. </a:t>
            </a:r>
          </a:p>
        </p:txBody>
      </p:sp>
      <p:sp>
        <p:nvSpPr>
          <p:cNvPr id="4" name="Slide Number Placeholder 3"/>
          <p:cNvSpPr>
            <a:spLocks noGrp="1"/>
          </p:cNvSpPr>
          <p:nvPr>
            <p:ph type="sldNum" sz="quarter" idx="12"/>
          </p:nvPr>
        </p:nvSpPr>
        <p:spPr/>
        <p:txBody>
          <a:bodyPr/>
          <a:lstStyle/>
          <a:p>
            <a:fld id="{68F619A0-D891-4132-B0C9-188D08E9D769}" type="slidenum">
              <a:rPr lang="en-US" smtClean="0"/>
              <a:t>9</a:t>
            </a:fld>
            <a:endParaRPr lang="en-US"/>
          </a:p>
        </p:txBody>
      </p:sp>
    </p:spTree>
    <p:extLst>
      <p:ext uri="{BB962C8B-B14F-4D97-AF65-F5344CB8AC3E}">
        <p14:creationId xmlns:p14="http://schemas.microsoft.com/office/powerpoint/2010/main" val="105142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119</TotalTime>
  <Words>391</Words>
  <Application>Microsoft Office PowerPoint</Application>
  <PresentationFormat>On-screen Show (4:3)</PresentationFormat>
  <Paragraphs>64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Data Preprocessing</vt:lpstr>
      <vt:lpstr>Content</vt:lpstr>
      <vt:lpstr>1. Why preprocess data ?</vt:lpstr>
      <vt:lpstr>2. Data cleaning</vt:lpstr>
      <vt:lpstr>2. Data cleaning</vt:lpstr>
      <vt:lpstr>2. Data cleaning</vt:lpstr>
      <vt:lpstr>3. Data integration</vt:lpstr>
      <vt:lpstr>4. Data transformation</vt:lpstr>
      <vt:lpstr>5. Data reduction</vt:lpstr>
      <vt:lpstr>5. Data reduction</vt:lpstr>
      <vt:lpstr>The End !!</vt:lpstr>
    </vt:vector>
  </TitlesOfParts>
  <Company>Network Solution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dc:title>
  <dc:creator>Dai Phong</dc:creator>
  <cp:lastModifiedBy>Dai Phong</cp:lastModifiedBy>
  <cp:revision>10</cp:revision>
  <dcterms:created xsi:type="dcterms:W3CDTF">2021-08-12T01:46:03Z</dcterms:created>
  <dcterms:modified xsi:type="dcterms:W3CDTF">2021-08-13T03:23:22Z</dcterms:modified>
</cp:coreProperties>
</file>