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313685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361928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712330-F3B7-4691-95BF-5D1AEC3C5A31}"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6444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200594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712330-F3B7-4691-95BF-5D1AEC3C5A31}"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45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122610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1395217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205620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117207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387632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299208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312573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106866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2725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93507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CF53E4F-46F9-4681-85D9-36E580BB5A92}" type="datetimeFigureOut">
              <a:rPr lang="zh-TW" altLang="en-US" smtClean="0"/>
              <a:t>2019/11/17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49893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F53E4F-46F9-4681-85D9-36E580BB5A92}" type="datetimeFigureOut">
              <a:rPr lang="zh-TW" altLang="en-US" smtClean="0"/>
              <a:t>2019/11/17</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712330-F3B7-4691-95BF-5D1AEC3C5A31}" type="slidenum">
              <a:rPr lang="zh-TW" altLang="en-US" smtClean="0"/>
              <a:t>‹#›</a:t>
            </a:fld>
            <a:endParaRPr lang="zh-TW" altLang="en-US"/>
          </a:p>
        </p:txBody>
      </p:sp>
    </p:spTree>
    <p:extLst>
      <p:ext uri="{BB962C8B-B14F-4D97-AF65-F5344CB8AC3E}">
        <p14:creationId xmlns:p14="http://schemas.microsoft.com/office/powerpoint/2010/main" val="2266113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5E9853-7D65-408C-857D-CC68D5E598D3}"/>
              </a:ext>
            </a:extLst>
          </p:cNvPr>
          <p:cNvSpPr>
            <a:spLocks noGrp="1"/>
          </p:cNvSpPr>
          <p:nvPr>
            <p:ph type="ctrTitle"/>
          </p:nvPr>
        </p:nvSpPr>
        <p:spPr>
          <a:xfrm>
            <a:off x="1524000" y="0"/>
            <a:ext cx="9144000" cy="2387600"/>
          </a:xfrm>
        </p:spPr>
        <p:txBody>
          <a:bodyPr/>
          <a:lstStyle/>
          <a:p>
            <a:pPr algn="ctr"/>
            <a:r>
              <a:rPr lang="zh-TW" altLang="en-US" dirty="0"/>
              <a:t>東亞旅遊資訊分析</a:t>
            </a:r>
          </a:p>
        </p:txBody>
      </p:sp>
    </p:spTree>
    <p:extLst>
      <p:ext uri="{BB962C8B-B14F-4D97-AF65-F5344CB8AC3E}">
        <p14:creationId xmlns:p14="http://schemas.microsoft.com/office/powerpoint/2010/main" val="228445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894952-4308-450D-9132-CE2B2D3EF741}"/>
              </a:ext>
            </a:extLst>
          </p:cNvPr>
          <p:cNvSpPr>
            <a:spLocks noGrp="1"/>
          </p:cNvSpPr>
          <p:nvPr>
            <p:ph type="title"/>
          </p:nvPr>
        </p:nvSpPr>
        <p:spPr>
          <a:xfrm>
            <a:off x="1640156" y="0"/>
            <a:ext cx="8911687" cy="1280890"/>
          </a:xfrm>
        </p:spPr>
        <p:txBody>
          <a:bodyPr/>
          <a:lstStyle/>
          <a:p>
            <a:r>
              <a:rPr lang="zh-TW" altLang="en-US" dirty="0"/>
              <a:t>資料出處</a:t>
            </a:r>
          </a:p>
        </p:txBody>
      </p:sp>
      <p:sp>
        <p:nvSpPr>
          <p:cNvPr id="3" name="內容版面配置區 2">
            <a:extLst>
              <a:ext uri="{FF2B5EF4-FFF2-40B4-BE49-F238E27FC236}">
                <a16:creationId xmlns:a16="http://schemas.microsoft.com/office/drawing/2014/main" id="{1C7597DA-A728-43F1-8368-7B659C4B0DC4}"/>
              </a:ext>
            </a:extLst>
          </p:cNvPr>
          <p:cNvSpPr>
            <a:spLocks noGrp="1"/>
          </p:cNvSpPr>
          <p:nvPr>
            <p:ph idx="1"/>
          </p:nvPr>
        </p:nvSpPr>
        <p:spPr>
          <a:xfrm>
            <a:off x="1636442" y="1929414"/>
            <a:ext cx="10410555" cy="3777622"/>
          </a:xfrm>
        </p:spPr>
        <p:txBody>
          <a:bodyPr>
            <a:normAutofit/>
          </a:bodyPr>
          <a:lstStyle/>
          <a:p>
            <a:r>
              <a:rPr lang="zh-TW" altLang="en-US" sz="3200" dirty="0"/>
              <a:t>本資料透過網路爬蟲去知名旅遊網站</a:t>
            </a:r>
            <a:r>
              <a:rPr lang="en-US" altLang="zh-TW" sz="3200" dirty="0"/>
              <a:t>TripAdvisor(</a:t>
            </a:r>
            <a:r>
              <a:rPr lang="zh-TW" altLang="en-US" sz="3200" dirty="0"/>
              <a:t>貓途鷹</a:t>
            </a:r>
            <a:r>
              <a:rPr lang="en-US" altLang="zh-TW" sz="3200" dirty="0"/>
              <a:t>)</a:t>
            </a:r>
            <a:r>
              <a:rPr lang="zh-TW" altLang="en-US" sz="3200" dirty="0"/>
              <a:t>收集旅遊評論數據</a:t>
            </a:r>
            <a:endParaRPr lang="en-US" altLang="zh-TW" sz="3200" dirty="0"/>
          </a:p>
          <a:p>
            <a:r>
              <a:rPr lang="zh-TW" altLang="en-US" sz="3200" dirty="0"/>
              <a:t>根據東亞的十個景點設施進行評論</a:t>
            </a:r>
            <a:endParaRPr lang="en-US" altLang="zh-TW" sz="3200" dirty="0"/>
          </a:p>
          <a:p>
            <a:r>
              <a:rPr lang="zh-TW" altLang="en-US" sz="3200" dirty="0"/>
              <a:t>每個旅行者分別有五個選項</a:t>
            </a:r>
            <a:r>
              <a:rPr lang="en-US" altLang="zh-TW" sz="3200" dirty="0"/>
              <a:t>:</a:t>
            </a:r>
          </a:p>
          <a:p>
            <a:r>
              <a:rPr lang="zh-TW" altLang="zh-TW" sz="3200" dirty="0">
                <a:solidFill>
                  <a:srgbClr val="222222"/>
                </a:solidFill>
                <a:latin typeface="Arial Unicode MS"/>
                <a:ea typeface="inherit"/>
              </a:rPr>
              <a:t>優（4），極好（3），平均（2），差（1）和差（0）</a:t>
            </a:r>
            <a:r>
              <a:rPr lang="zh-TW" altLang="zh-TW" sz="1100" dirty="0">
                <a:solidFill>
                  <a:schemeClr val="tx1"/>
                </a:solidFill>
              </a:rPr>
              <a:t> </a:t>
            </a:r>
            <a:endParaRPr lang="zh-TW" altLang="zh-TW" sz="3200" dirty="0">
              <a:solidFill>
                <a:schemeClr val="tx1"/>
              </a:solidFill>
              <a:latin typeface="Arial" panose="020B0604020202020204" pitchFamily="34" charset="0"/>
            </a:endParaRPr>
          </a:p>
          <a:p>
            <a:r>
              <a:rPr lang="zh-TW" altLang="zh-TW" sz="3200" dirty="0">
                <a:solidFill>
                  <a:srgbClr val="222222"/>
                </a:solidFill>
                <a:latin typeface="Arial Unicode MS"/>
                <a:ea typeface="inherit"/>
              </a:rPr>
              <a:t>並且針對每個用戶的每個類別</a:t>
            </a:r>
            <a:r>
              <a:rPr lang="zh-TW" altLang="en-US" sz="3200" dirty="0">
                <a:solidFill>
                  <a:srgbClr val="222222"/>
                </a:solidFill>
                <a:latin typeface="Arial Unicode MS"/>
                <a:ea typeface="inherit"/>
              </a:rPr>
              <a:t>算出</a:t>
            </a:r>
            <a:r>
              <a:rPr lang="zh-TW" altLang="zh-TW" sz="3200" dirty="0">
                <a:solidFill>
                  <a:srgbClr val="222222"/>
                </a:solidFill>
                <a:latin typeface="Arial Unicode MS"/>
                <a:ea typeface="inherit"/>
              </a:rPr>
              <a:t>平均評分。</a:t>
            </a:r>
            <a:r>
              <a:rPr lang="zh-TW" altLang="zh-TW" sz="1100" dirty="0">
                <a:solidFill>
                  <a:schemeClr val="tx1"/>
                </a:solidFill>
              </a:rPr>
              <a:t> </a:t>
            </a:r>
            <a:endParaRPr lang="zh-TW" altLang="zh-TW" sz="3200" dirty="0">
              <a:solidFill>
                <a:schemeClr val="tx1"/>
              </a:solidFill>
              <a:latin typeface="Arial" panose="020B0604020202020204" pitchFamily="34" charset="0"/>
            </a:endParaRPr>
          </a:p>
          <a:p>
            <a:endParaRPr lang="en-US" altLang="zh-TW" sz="2800" dirty="0"/>
          </a:p>
        </p:txBody>
      </p:sp>
    </p:spTree>
    <p:extLst>
      <p:ext uri="{BB962C8B-B14F-4D97-AF65-F5344CB8AC3E}">
        <p14:creationId xmlns:p14="http://schemas.microsoft.com/office/powerpoint/2010/main" val="175580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B8B1F6-434A-4C53-980B-7F83AC3B536A}"/>
              </a:ext>
            </a:extLst>
          </p:cNvPr>
          <p:cNvSpPr>
            <a:spLocks noGrp="1"/>
          </p:cNvSpPr>
          <p:nvPr>
            <p:ph type="title"/>
          </p:nvPr>
        </p:nvSpPr>
        <p:spPr>
          <a:xfrm>
            <a:off x="1640156" y="0"/>
            <a:ext cx="8911687" cy="1280890"/>
          </a:xfrm>
        </p:spPr>
        <p:txBody>
          <a:bodyPr>
            <a:normAutofit/>
          </a:bodyPr>
          <a:lstStyle/>
          <a:p>
            <a:r>
              <a:rPr lang="zh-TW" altLang="en-US" sz="5400" dirty="0"/>
              <a:t>簡易分析</a:t>
            </a:r>
          </a:p>
        </p:txBody>
      </p:sp>
      <p:pic>
        <p:nvPicPr>
          <p:cNvPr id="5" name="內容版面配置區 4">
            <a:extLst>
              <a:ext uri="{FF2B5EF4-FFF2-40B4-BE49-F238E27FC236}">
                <a16:creationId xmlns:a16="http://schemas.microsoft.com/office/drawing/2014/main" id="{D356AFF4-C53A-47FE-8CE5-612E96BEF5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215" y="979350"/>
            <a:ext cx="1466728" cy="5878650"/>
          </a:xfrm>
        </p:spPr>
      </p:pic>
      <p:pic>
        <p:nvPicPr>
          <p:cNvPr id="7" name="圖片 6">
            <a:extLst>
              <a:ext uri="{FF2B5EF4-FFF2-40B4-BE49-F238E27FC236}">
                <a16:creationId xmlns:a16="http://schemas.microsoft.com/office/drawing/2014/main" id="{1EBCBB7E-C370-4A7D-9BA8-D328AAAE1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002" y="979350"/>
            <a:ext cx="3255837" cy="2041594"/>
          </a:xfrm>
          <a:prstGeom prst="rect">
            <a:avLst/>
          </a:prstGeom>
        </p:spPr>
      </p:pic>
      <p:sp>
        <p:nvSpPr>
          <p:cNvPr id="8" name="文字方塊 7">
            <a:extLst>
              <a:ext uri="{FF2B5EF4-FFF2-40B4-BE49-F238E27FC236}">
                <a16:creationId xmlns:a16="http://schemas.microsoft.com/office/drawing/2014/main" id="{FC4E43B3-EB00-48E4-BD6E-C80182661DCA}"/>
              </a:ext>
            </a:extLst>
          </p:cNvPr>
          <p:cNvSpPr txBox="1"/>
          <p:nvPr/>
        </p:nvSpPr>
        <p:spPr>
          <a:xfrm>
            <a:off x="4521001" y="3428999"/>
            <a:ext cx="7224155" cy="2677656"/>
          </a:xfrm>
          <a:prstGeom prst="rect">
            <a:avLst/>
          </a:prstGeom>
          <a:noFill/>
        </p:spPr>
        <p:txBody>
          <a:bodyPr wrap="square" rtlCol="0">
            <a:spAutoFit/>
          </a:bodyPr>
          <a:lstStyle/>
          <a:p>
            <a:r>
              <a:rPr lang="en-US" altLang="zh-TW" sz="2400" dirty="0"/>
              <a:t>Category 4</a:t>
            </a:r>
            <a:r>
              <a:rPr lang="zh-TW" altLang="en-US" sz="2400" dirty="0"/>
              <a:t>的資料屬性是對於餐廳的評價</a:t>
            </a:r>
            <a:endParaRPr lang="en-US" altLang="zh-TW" sz="2400" dirty="0"/>
          </a:p>
          <a:p>
            <a:r>
              <a:rPr lang="zh-TW" altLang="en-US" sz="2400" dirty="0"/>
              <a:t>由資料交叉圖表來看，大多數的用戶對於東亞餐廳的評論都分常低。</a:t>
            </a:r>
            <a:endParaRPr lang="en-US" altLang="zh-TW" sz="2400" dirty="0"/>
          </a:p>
          <a:p>
            <a:r>
              <a:rPr lang="zh-TW" altLang="en-US" sz="2400" dirty="0"/>
              <a:t>由此可見可以合理推測這個數據的用戶大多可能都是歐美人士的評論</a:t>
            </a:r>
            <a:endParaRPr lang="en-US" altLang="zh-TW" sz="2400" dirty="0"/>
          </a:p>
          <a:p>
            <a:r>
              <a:rPr lang="zh-TW" altLang="en-US" sz="2400" dirty="0"/>
              <a:t>由於東亞當地的飲食習慣與歐美相距甚遠，所以大多數評論不會太高。</a:t>
            </a:r>
          </a:p>
        </p:txBody>
      </p:sp>
    </p:spTree>
    <p:extLst>
      <p:ext uri="{BB962C8B-B14F-4D97-AF65-F5344CB8AC3E}">
        <p14:creationId xmlns:p14="http://schemas.microsoft.com/office/powerpoint/2010/main" val="131444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a:extLst>
              <a:ext uri="{FF2B5EF4-FFF2-40B4-BE49-F238E27FC236}">
                <a16:creationId xmlns:a16="http://schemas.microsoft.com/office/drawing/2014/main" id="{87BD7228-D96A-4757-99C5-6ED3CB944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464" y="1691219"/>
            <a:ext cx="4938548" cy="2226800"/>
          </a:xfrm>
        </p:spPr>
      </p:pic>
      <p:sp>
        <p:nvSpPr>
          <p:cNvPr id="10" name="文字方塊 9">
            <a:extLst>
              <a:ext uri="{FF2B5EF4-FFF2-40B4-BE49-F238E27FC236}">
                <a16:creationId xmlns:a16="http://schemas.microsoft.com/office/drawing/2014/main" id="{75BBD37E-5804-4558-A78C-80138B30A707}"/>
              </a:ext>
            </a:extLst>
          </p:cNvPr>
          <p:cNvSpPr txBox="1"/>
          <p:nvPr/>
        </p:nvSpPr>
        <p:spPr>
          <a:xfrm>
            <a:off x="1474464" y="95434"/>
            <a:ext cx="5644720" cy="923330"/>
          </a:xfrm>
          <a:prstGeom prst="rect">
            <a:avLst/>
          </a:prstGeom>
          <a:noFill/>
        </p:spPr>
        <p:txBody>
          <a:bodyPr wrap="square" rtlCol="0">
            <a:spAutoFit/>
          </a:bodyPr>
          <a:lstStyle/>
          <a:p>
            <a:r>
              <a:rPr lang="en-US" altLang="zh-TW" sz="5400" dirty="0"/>
              <a:t>Category 7</a:t>
            </a:r>
            <a:r>
              <a:rPr lang="zh-TW" altLang="en-US" sz="5400" dirty="0"/>
              <a:t> 分析</a:t>
            </a:r>
          </a:p>
        </p:txBody>
      </p:sp>
      <p:sp>
        <p:nvSpPr>
          <p:cNvPr id="12" name="文字方塊 11">
            <a:extLst>
              <a:ext uri="{FF2B5EF4-FFF2-40B4-BE49-F238E27FC236}">
                <a16:creationId xmlns:a16="http://schemas.microsoft.com/office/drawing/2014/main" id="{A24EB033-6324-44F6-9EF9-BC6DBB1819CE}"/>
              </a:ext>
            </a:extLst>
          </p:cNvPr>
          <p:cNvSpPr txBox="1"/>
          <p:nvPr/>
        </p:nvSpPr>
        <p:spPr>
          <a:xfrm>
            <a:off x="6059782" y="3903230"/>
            <a:ext cx="5644720" cy="2308324"/>
          </a:xfrm>
          <a:prstGeom prst="rect">
            <a:avLst/>
          </a:prstGeom>
          <a:noFill/>
        </p:spPr>
        <p:txBody>
          <a:bodyPr wrap="square" rtlCol="0">
            <a:spAutoFit/>
          </a:bodyPr>
          <a:lstStyle/>
          <a:p>
            <a:r>
              <a:rPr lang="en-US" altLang="zh-TW" sz="2400" dirty="0"/>
              <a:t>Category 7</a:t>
            </a:r>
            <a:r>
              <a:rPr lang="zh-TW" altLang="en-US" sz="2400" dirty="0"/>
              <a:t>的資料屬性是於公園和野外用餐的評論。</a:t>
            </a:r>
            <a:endParaRPr lang="en-US" altLang="zh-TW" sz="2400" dirty="0"/>
          </a:p>
          <a:p>
            <a:r>
              <a:rPr lang="zh-TW" altLang="en-US" sz="2400" dirty="0"/>
              <a:t>由簡易的柱狀圖表可以得知，這次評論的用戶對於公園和野外用餐的滿意度非常高。</a:t>
            </a:r>
            <a:endParaRPr lang="en-US" altLang="zh-TW" sz="2400" dirty="0"/>
          </a:p>
          <a:p>
            <a:endParaRPr lang="zh-TW" altLang="en-US" sz="2400" dirty="0"/>
          </a:p>
        </p:txBody>
      </p:sp>
    </p:spTree>
    <p:extLst>
      <p:ext uri="{BB962C8B-B14F-4D97-AF65-F5344CB8AC3E}">
        <p14:creationId xmlns:p14="http://schemas.microsoft.com/office/powerpoint/2010/main" val="189640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993D6B0-8054-4237-9981-E94F7DD69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244" y="1278384"/>
            <a:ext cx="7439488" cy="5579616"/>
          </a:xfrm>
          <a:prstGeom prst="rect">
            <a:avLst/>
          </a:prstGeom>
        </p:spPr>
      </p:pic>
      <p:sp>
        <p:nvSpPr>
          <p:cNvPr id="6" name="文字方塊 5">
            <a:extLst>
              <a:ext uri="{FF2B5EF4-FFF2-40B4-BE49-F238E27FC236}">
                <a16:creationId xmlns:a16="http://schemas.microsoft.com/office/drawing/2014/main" id="{AA33BA30-D9ED-4F4F-9814-E990A933B205}"/>
              </a:ext>
            </a:extLst>
          </p:cNvPr>
          <p:cNvSpPr txBox="1"/>
          <p:nvPr/>
        </p:nvSpPr>
        <p:spPr>
          <a:xfrm>
            <a:off x="1474464" y="95434"/>
            <a:ext cx="7660658" cy="923330"/>
          </a:xfrm>
          <a:prstGeom prst="rect">
            <a:avLst/>
          </a:prstGeom>
          <a:noFill/>
        </p:spPr>
        <p:txBody>
          <a:bodyPr wrap="square" rtlCol="0">
            <a:spAutoFit/>
          </a:bodyPr>
          <a:lstStyle/>
          <a:p>
            <a:r>
              <a:rPr lang="zh-TW" altLang="en-US" sz="5400"/>
              <a:t>使用</a:t>
            </a:r>
            <a:r>
              <a:rPr lang="en-US" altLang="zh-TW" sz="5400" dirty="0" err="1"/>
              <a:t>KStat</a:t>
            </a:r>
            <a:r>
              <a:rPr lang="zh-TW" altLang="en-US" sz="5400" dirty="0"/>
              <a:t>分類器結果</a:t>
            </a:r>
          </a:p>
        </p:txBody>
      </p:sp>
    </p:spTree>
    <p:extLst>
      <p:ext uri="{BB962C8B-B14F-4D97-AF65-F5344CB8AC3E}">
        <p14:creationId xmlns:p14="http://schemas.microsoft.com/office/powerpoint/2010/main" val="1020233021"/>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194</Words>
  <Application>Microsoft Office PowerPoint</Application>
  <PresentationFormat>寬螢幕</PresentationFormat>
  <Paragraphs>16</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Arial Unicode MS</vt:lpstr>
      <vt:lpstr>Arial</vt:lpstr>
      <vt:lpstr>Century Gothic</vt:lpstr>
      <vt:lpstr>Wingdings 3</vt:lpstr>
      <vt:lpstr>絲縷</vt:lpstr>
      <vt:lpstr>東亞旅遊資訊分析</vt:lpstr>
      <vt:lpstr>資料出處</vt:lpstr>
      <vt:lpstr>簡易分析</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東亞旅遊資訊分析</dc:title>
  <dc:creator>冠丞 陳</dc:creator>
  <cp:lastModifiedBy>冠丞 陳</cp:lastModifiedBy>
  <cp:revision>5</cp:revision>
  <dcterms:created xsi:type="dcterms:W3CDTF">2019-11-17T08:15:30Z</dcterms:created>
  <dcterms:modified xsi:type="dcterms:W3CDTF">2019-11-17T09:14:01Z</dcterms:modified>
</cp:coreProperties>
</file>