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hyperlink" Target="http://localhost:9000/batch-dev.properties" TargetMode="External"/><Relationship Id="rId22" Type="http://schemas.openxmlformats.org/officeDocument/2006/relationships/hyperlink" Target="http://localhost:9000/main-dev.properties" TargetMode="External"/><Relationship Id="rId21" Type="http://schemas.openxmlformats.org/officeDocument/2006/relationships/hyperlink" Target="http://localhost:9000/batch-default.properties" TargetMode="External"/><Relationship Id="rId24" Type="http://schemas.openxmlformats.org/officeDocument/2006/relationships/hyperlink" Target="http://localhost:9000/main-dev.properties" TargetMode="External"/><Relationship Id="rId23" Type="http://schemas.openxmlformats.org/officeDocument/2006/relationships/hyperlink" Target="http://localhost:9000/batch-dev.properti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9000/batch-dev.properties" TargetMode="External"/><Relationship Id="rId4" Type="http://schemas.openxmlformats.org/officeDocument/2006/relationships/hyperlink" Target="http://localhost:9000/batch-dev.properties" TargetMode="External"/><Relationship Id="rId9" Type="http://schemas.openxmlformats.org/officeDocument/2006/relationships/hyperlink" Target="http://localhost:9000/batch-dev.properties" TargetMode="External"/><Relationship Id="rId26" Type="http://schemas.openxmlformats.org/officeDocument/2006/relationships/hyperlink" Target="http://localhost:9000/batch-dev.properties" TargetMode="External"/><Relationship Id="rId25" Type="http://schemas.openxmlformats.org/officeDocument/2006/relationships/hyperlink" Target="http://localhost:9000/main-default.properties" TargetMode="External"/><Relationship Id="rId27" Type="http://schemas.openxmlformats.org/officeDocument/2006/relationships/hyperlink" Target="http://localhost:9000/main-default.properties" TargetMode="External"/><Relationship Id="rId5" Type="http://schemas.openxmlformats.org/officeDocument/2006/relationships/hyperlink" Target="http://localhost:9000/batch-dev.properties" TargetMode="External"/><Relationship Id="rId6" Type="http://schemas.openxmlformats.org/officeDocument/2006/relationships/hyperlink" Target="http://localhost:9000/batch-dev.properties" TargetMode="External"/><Relationship Id="rId7" Type="http://schemas.openxmlformats.org/officeDocument/2006/relationships/hyperlink" Target="http://localhost:9000/batch-dev.properties" TargetMode="External"/><Relationship Id="rId8" Type="http://schemas.openxmlformats.org/officeDocument/2006/relationships/hyperlink" Target="http://localhost:9000/batch-dev.properties" TargetMode="External"/><Relationship Id="rId11" Type="http://schemas.openxmlformats.org/officeDocument/2006/relationships/hyperlink" Target="http://localhost:9000/batch-dev.properties" TargetMode="External"/><Relationship Id="rId10" Type="http://schemas.openxmlformats.org/officeDocument/2006/relationships/hyperlink" Target="http://localhost:9000/batch-dev.properties" TargetMode="External"/><Relationship Id="rId13" Type="http://schemas.openxmlformats.org/officeDocument/2006/relationships/hyperlink" Target="http://localhost:9000/batch-dev.properties" TargetMode="External"/><Relationship Id="rId12" Type="http://schemas.openxmlformats.org/officeDocument/2006/relationships/hyperlink" Target="http://localhost:9000/batch-dev.properties" TargetMode="External"/><Relationship Id="rId15" Type="http://schemas.openxmlformats.org/officeDocument/2006/relationships/hyperlink" Target="http://localhost:9000/batch-dev.properties" TargetMode="External"/><Relationship Id="rId14" Type="http://schemas.openxmlformats.org/officeDocument/2006/relationships/hyperlink" Target="http://localhost:9000/batch-dev.properties" TargetMode="External"/><Relationship Id="rId17" Type="http://schemas.openxmlformats.org/officeDocument/2006/relationships/hyperlink" Target="http://localhost:9000/batch-dev.properties" TargetMode="External"/><Relationship Id="rId16" Type="http://schemas.openxmlformats.org/officeDocument/2006/relationships/hyperlink" Target="http://localhost:9000/batch-dev.properties" TargetMode="External"/><Relationship Id="rId19" Type="http://schemas.openxmlformats.org/officeDocument/2006/relationships/hyperlink" Target="http://localhost:9000/batch-default.properties" TargetMode="External"/><Relationship Id="rId18" Type="http://schemas.openxmlformats.org/officeDocument/2006/relationships/hyperlink" Target="http://localhost:9000/batch-dev.properti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ocalhost:8881/controller" TargetMode="External"/><Relationship Id="rId4" Type="http://schemas.openxmlformats.org/officeDocument/2006/relationships/hyperlink" Target="http://localhost:8881/controller" TargetMode="External"/><Relationship Id="rId9" Type="http://schemas.openxmlformats.org/officeDocument/2006/relationships/hyperlink" Target="http://localhost:8881/controller" TargetMode="External"/><Relationship Id="rId5" Type="http://schemas.openxmlformats.org/officeDocument/2006/relationships/hyperlink" Target="http://localhost:8881/controller" TargetMode="External"/><Relationship Id="rId6" Type="http://schemas.openxmlformats.org/officeDocument/2006/relationships/hyperlink" Target="http://localhost:8881/controller" TargetMode="External"/><Relationship Id="rId7" Type="http://schemas.openxmlformats.org/officeDocument/2006/relationships/hyperlink" Target="http://localhost:8881/controller" TargetMode="External"/><Relationship Id="rId8" Type="http://schemas.openxmlformats.org/officeDocument/2006/relationships/hyperlink" Target="http://localhost:8881/controller" TargetMode="External"/><Relationship Id="rId11" Type="http://schemas.openxmlformats.org/officeDocument/2006/relationships/hyperlink" Target="http://localhost:8881/controller" TargetMode="External"/><Relationship Id="rId10" Type="http://schemas.openxmlformats.org/officeDocument/2006/relationships/hyperlink" Target="http://localhost:8881/controller" TargetMode="External"/><Relationship Id="rId13" Type="http://schemas.openxmlformats.org/officeDocument/2006/relationships/hyperlink" Target="http://localhost:8881/controller" TargetMode="External"/><Relationship Id="rId12" Type="http://schemas.openxmlformats.org/officeDocument/2006/relationships/hyperlink" Target="http://localhost:8881/controller" TargetMode="External"/><Relationship Id="rId15" Type="http://schemas.openxmlformats.org/officeDocument/2006/relationships/hyperlink" Target="http://localhost:8881/controller" TargetMode="External"/><Relationship Id="rId14" Type="http://schemas.openxmlformats.org/officeDocument/2006/relationships/hyperlink" Target="http://localhost:8881/controller" TargetMode="External"/><Relationship Id="rId17" Type="http://schemas.openxmlformats.org/officeDocument/2006/relationships/hyperlink" Target="http://localhost:8881/controller" TargetMode="External"/><Relationship Id="rId16" Type="http://schemas.openxmlformats.org/officeDocument/2006/relationships/hyperlink" Target="http://localhost:8881/controller" TargetMode="External"/><Relationship Id="rId19" Type="http://schemas.openxmlformats.org/officeDocument/2006/relationships/hyperlink" Target="http://localhost:8881/controller" TargetMode="External"/><Relationship Id="rId18" Type="http://schemas.openxmlformats.org/officeDocument/2006/relationships/hyperlink" Target="http://localhost:8881/controll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oud.spring.io/spring-cloud-config" TargetMode="External"/><Relationship Id="rId4" Type="http://schemas.openxmlformats.org/officeDocument/2006/relationships/hyperlink" Target="https://cloud.spring.io/spring-cloud-netflix" TargetMode="External"/><Relationship Id="rId9" Type="http://schemas.openxmlformats.org/officeDocument/2006/relationships/hyperlink" Target="https://cloud.spring.io/spring-cloud-aws" TargetMode="External"/><Relationship Id="rId5" Type="http://schemas.openxmlformats.org/officeDocument/2006/relationships/hyperlink" Target="https://cloud.spring.io/spring-cloud-bus" TargetMode="External"/><Relationship Id="rId6" Type="http://schemas.openxmlformats.org/officeDocument/2006/relationships/hyperlink" Target="https://cloud.spring.io/spring-cloud-cloudfoundry" TargetMode="External"/><Relationship Id="rId7" Type="http://schemas.openxmlformats.org/officeDocument/2006/relationships/hyperlink" Target="https://cloud.spring.io/spring-cloud-open-service-broker/" TargetMode="External"/><Relationship Id="rId8" Type="http://schemas.openxmlformats.org/officeDocument/2006/relationships/hyperlink" Target="https://cloud.spring.io/spring-cloud-zookeep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93150" y="1815050"/>
            <a:ext cx="85206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 	 	 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Introduction to </a:t>
            </a:r>
            <a:endParaRPr b="1" sz="4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/>
              <a:t>Spring Cloud Config</a:t>
            </a:r>
            <a:r>
              <a:rPr b="1" lang="en" sz="3400"/>
              <a:t> </a:t>
            </a:r>
            <a:endParaRPr b="1" sz="3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298150" y="3936775"/>
            <a:ext cx="3853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</a:t>
            </a:r>
            <a:r>
              <a:rPr lang="en" sz="1000"/>
              <a:t>S a m u e l        C a r d o n i 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89625" y="0"/>
            <a:ext cx="886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Configuration Hierarchy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spring.cloud.config.allowsOverride=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spring.cloud.config.overrideNone=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700"/>
            <a:ext cx="9143999" cy="46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9625" y="0"/>
            <a:ext cx="886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Configuration Hierarchy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spring.cloud.config.allowsOverride=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spring.cloud.config.overrideNone=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2125"/>
            <a:ext cx="9144002" cy="4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" type="body"/>
          </p:nvPr>
        </p:nvSpPr>
        <p:spPr>
          <a:xfrm>
            <a:off x="-651200" y="2683550"/>
            <a:ext cx="99432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line arguments / Java System properties(VM Options)                          /   Operating System environment(Environment variables)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89625" y="0"/>
            <a:ext cx="886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Configuration Hierarchy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spring.cloud.config.allowsOverride=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spring.cloud.config.overrideNone=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-651200" y="2683550"/>
            <a:ext cx="99432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Command line arguments / Java System properties(VM Options)                          /   Operating System environment(Environment variables)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5426"/>
            <a:ext cx="8414100" cy="45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2901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510675" y="388675"/>
            <a:ext cx="8601300" cy="4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Secure your Config server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security.user.name</a:t>
            </a:r>
            <a:r>
              <a:rPr lang="en" sz="14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setoo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security.user.password</a:t>
            </a:r>
            <a:r>
              <a:rPr lang="en" sz="14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S2Rod#2033a		</a:t>
            </a:r>
            <a:endParaRPr sz="14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13716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Secure your Configuration Endpoint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management.security.enabled=</a:t>
            </a:r>
            <a:r>
              <a:rPr lang="en" sz="1400">
                <a:solidFill>
                  <a:srgbClr val="6AA84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14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-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encrypted / decrypted your </a:t>
            </a: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Sensitive data  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client side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rial"/>
              <a:buChar char="-"/>
            </a:pPr>
            <a:r>
              <a:rPr lang="en" sz="120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$ curl -X POST localhost:9000/encrypt -d mysecret</a:t>
            </a:r>
            <a:endParaRPr sz="1200">
              <a:solidFill>
                <a:srgbClr val="E6913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AgCQkUuYPXSHCtpEXn6D+/EhTFlVhy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rial"/>
              <a:buChar char="-"/>
            </a:pPr>
            <a:r>
              <a:rPr lang="en" sz="1200">
                <a:solidFill>
                  <a:srgbClr val="E69138"/>
                </a:solidFill>
                <a:latin typeface="Verdana"/>
                <a:ea typeface="Verdana"/>
                <a:cs typeface="Verdana"/>
                <a:sym typeface="Verdana"/>
              </a:rPr>
              <a:t>$ curl -X POST localhost:9000/decrypt -d </a:t>
            </a:r>
            <a:r>
              <a:rPr lang="en" sz="14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AgCQkUuYPXSHCtpEXn6D+/EhTFlVhy</a:t>
            </a:r>
            <a:endParaRPr sz="1400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Verdana"/>
                <a:ea typeface="Verdana"/>
                <a:cs typeface="Verdana"/>
                <a:sym typeface="Verdana"/>
              </a:rPr>
              <a:t>Mysecret</a:t>
            </a:r>
            <a:endParaRPr sz="14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user.password</a:t>
            </a:r>
            <a:r>
              <a:rPr lang="en" sz="14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{cipher}AgCQkUuYPXSHCtpEXn6D+/EhTFlVhy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server side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spring.cloud.config.server.encrypt.enabled</a:t>
            </a:r>
            <a:r>
              <a:rPr lang="en" sz="14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400">
                <a:solidFill>
                  <a:srgbClr val="6AA84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b="1" sz="14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222025" y="0"/>
            <a:ext cx="717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Security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42200" y="0"/>
            <a:ext cx="717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Implementation ( 1 / 3 )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Step 1 : Set Repository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185925" y="914100"/>
            <a:ext cx="7506900" cy="3598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1.1 Create </a:t>
            </a:r>
            <a:r>
              <a:rPr b="1" lang="en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1" lang="en" sz="1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en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svn</a:t>
            </a:r>
            <a:r>
              <a:rPr b="1" lang="en" sz="1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" sz="1800">
                <a:solidFill>
                  <a:srgbClr val="BA3925"/>
                </a:solidFill>
                <a:latin typeface="Arial"/>
                <a:ea typeface="Arial"/>
                <a:cs typeface="Arial"/>
                <a:sym typeface="Arial"/>
              </a:rPr>
              <a:t>File System </a:t>
            </a:r>
            <a:r>
              <a:rPr b="1" lang="en" sz="1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>
                <a:solidFill>
                  <a:srgbClr val="BA39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vault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1.2  Add configuration files to Repository :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mkdir repository 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cd 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repository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git init . 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echo info.foo: bar &gt; application.properties 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git add -A . 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git commit -m "Add application.properties"</a:t>
            </a:r>
            <a:endParaRPr b="1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app name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- {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. [ 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properties / yml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]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50" y="3312850"/>
            <a:ext cx="3934701" cy="15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81125" y="545250"/>
            <a:ext cx="70389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Step 2 : Set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Config </a:t>
            </a: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erver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300550" y="896650"/>
            <a:ext cx="7506900" cy="4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Spring Boot Project with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2 dependencies 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       actuator, spring-cloud-config-</a:t>
            </a: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2.2  Add to mainApp.java annotations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8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SpringBootApplication ,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EnableConfig</a:t>
            </a: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F6B26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6B26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2.3 Set application.properties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     s</a:t>
            </a:r>
            <a:r>
              <a:rPr b="1" lang="en" sz="18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erver.port=9000, spring.cloud.config.server.svn.uri=...</a:t>
            </a:r>
            <a:endParaRPr b="1" sz="1800">
              <a:solidFill>
                <a:srgbClr val="F6B26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6B26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2.4 Start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     Configuration is pulled  automatically</a:t>
            </a:r>
            <a:r>
              <a:rPr b="1" lang="en" sz="22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 b="1" sz="1800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142200" y="0"/>
            <a:ext cx="53214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Implementation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( 2 / 3 )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2901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219100" y="914100"/>
            <a:ext cx="75069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Create a Spring Boot Project with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dependencies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ctuator,  spring-cloud-config-</a:t>
            </a: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3.2  Add to mainApp.java annotations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8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8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SpringBootApplication </a:t>
            </a:r>
            <a:endParaRPr b="1" sz="1800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3.3 Set bootstrap.properties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8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spring.cloud.config.enabled=</a:t>
            </a:r>
            <a:r>
              <a:rPr b="1" lang="en" sz="1800">
                <a:solidFill>
                  <a:srgbClr val="FFFF0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b="1" lang="en" sz="18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spring.cloud.config.uri...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FF0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800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3.3 Add @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RefreshScope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annotation on each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@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Bean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@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@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@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3.4  start client -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Configuration is pulled  automatically</a:t>
            </a:r>
            <a:r>
              <a:rPr b="1" lang="en" sz="22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1"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42200" y="0"/>
            <a:ext cx="717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Implementation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( 3 / 3 )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     Step 3 : Set Each </a:t>
            </a: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lient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65925" y="50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Usage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via http/curl/postman (server side)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65925" y="1206225"/>
            <a:ext cx="89781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9000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env </a:t>
            </a: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(sorted by precedence)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9000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/info.app.name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9000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encrypt -d mysecret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9000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decrypt -d encryptedText</a:t>
            </a:r>
            <a:endParaRPr sz="14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 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&lt;host&gt;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: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&lt;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serverPort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&gt;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/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&lt;appName&gt;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-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&lt;profile&gt;.properties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9000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/batch-dev.properties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or    http://localhost:9000/batch/dev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9000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/batch-default.properties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    http://localhost:9000/batch/default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9000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/main-dev.properties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or    http://localhost:9000/main/dev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localhost:</a:t>
            </a:r>
            <a:r>
              <a:rPr lang="en" sz="14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9000</a:t>
            </a: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7"/>
              </a:rPr>
              <a:t>/main-default.properties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or    http://localhost:9000/main/default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FFF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65925" y="50050"/>
            <a:ext cx="816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Usage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via http/curl/postman (on each client)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65925" y="1437875"/>
            <a:ext cx="89781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8081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env    </a:t>
            </a:r>
            <a:r>
              <a:rPr lang="en" sz="14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(sorted by precedence)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8081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/info.app.name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8081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   </a:t>
            </a:r>
            <a:r>
              <a:rPr lang="en" sz="1400" u="sng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8081</a:t>
            </a:r>
            <a:r>
              <a:rPr lang="en" sz="1400" u="sng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r>
              <a:rPr lang="en" sz="1400" u="sng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&lt;someController</a:t>
            </a:r>
            <a:r>
              <a:rPr lang="en" sz="1400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FFF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8081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-d info.app.name=newValue</a:t>
            </a:r>
            <a:endParaRPr sz="1400"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   </a:t>
            </a:r>
            <a:r>
              <a:rPr lang="en" sz="1400" u="sng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8081</a:t>
            </a:r>
            <a:r>
              <a:rPr lang="en" sz="1400" u="sng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/</a:t>
            </a:r>
            <a:r>
              <a:rPr lang="en" sz="1400" u="sng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4"/>
              </a:rPr>
              <a:t>&lt;someController</a:t>
            </a:r>
            <a:r>
              <a:rPr lang="en" sz="1400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5"/>
              </a:rPr>
              <a:t>8081</a:t>
            </a:r>
            <a:r>
              <a:rPr lang="en" sz="1400">
                <a:solidFill>
                  <a:srgbClr val="FF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refresh</a:t>
            </a:r>
            <a:endParaRPr sz="1400">
              <a:solidFill>
                <a:srgbClr val="00FFF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1400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GET    </a:t>
            </a:r>
            <a:r>
              <a:rPr lang="en" sz="1400" u="sng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6"/>
              </a:rPr>
              <a:t>localhost:</a:t>
            </a:r>
            <a:r>
              <a:rPr lang="en" sz="1400" u="sng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7"/>
              </a:rPr>
              <a:t>8081</a:t>
            </a:r>
            <a:r>
              <a:rPr lang="en" sz="1400" u="sng"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8"/>
              </a:rPr>
              <a:t>/</a:t>
            </a:r>
            <a:r>
              <a:rPr lang="en" sz="1400" u="sng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19"/>
              </a:rPr>
              <a:t>&lt;someController</a:t>
            </a:r>
            <a:r>
              <a:rPr lang="en" sz="1400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FFF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2901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937050" y="971825"/>
            <a:ext cx="8207100" cy="4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3046825" y="2084075"/>
            <a:ext cx="717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Demo...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73275" y="-625500"/>
            <a:ext cx="70329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32550" y="225175"/>
            <a:ext cx="7305300" cy="4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Spring Cloud ?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What is Spring Cloud Config ?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Configuration Hierarchy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ecurity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❖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Usage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❖"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QA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222025" y="0"/>
            <a:ext cx="71751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Agenda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901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937050" y="971825"/>
            <a:ext cx="8207100" cy="4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373475" y="2162300"/>
            <a:ext cx="7175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QA...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TODOs: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 the port from 8081 to something else.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a local bootstrap.config file that will set the cloud config to false.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169550" y="501325"/>
            <a:ext cx="7895700" cy="4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Spring Boot based apps that provide integration with external spring boot apps or systems.</a:t>
            </a:r>
            <a:endParaRPr sz="90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Spring Cloud provides tools for developers to quickly build some of the common patterns in distributed systems 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(e.g. configuration management, </a:t>
            </a:r>
            <a:r>
              <a:rPr lang="en" sz="90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control bus, 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service discovery(</a:t>
            </a:r>
            <a:r>
              <a:rPr lang="en" sz="90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Eureka)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circuit breakers(</a:t>
            </a:r>
            <a:r>
              <a:rPr lang="en" sz="90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Hystrix)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, routing, micro-proxy)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900">
              <a:solidFill>
                <a:srgbClr val="FFFFFF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Main Projects:</a:t>
            </a:r>
            <a:endParaRPr b="1" sz="900">
              <a:solidFill>
                <a:srgbClr val="FFFFFF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Spring Cloud Config :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Centralized external configuration management backed by a git/svn/db repository. 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The configuration resources map directly to Spring `Environment` but could be used by non-Spring applications if desired.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Spring Cloud Netflix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: Integration with various Netflix OSS components (Eureka, Hystrix, Zuul, Archaius, etc.).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Spring Cloud Bus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: An event bus for linking services and service instances together with distributed messaging. 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Useful for propagating state changes across a cluster (e.g. config change events).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Spring Cloud for Cloud Foundry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: Integrates your application with Pivotal Cloud Foundry. 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Provides a service discovery implementation and also makes it easy to implement SSO and OAuth2 protected resources.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Spring Cloud Open Service Broker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: Provides a starting point for building a service broker that implements the Open Service Broker API.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Spring Cloud Zookeeper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: Service discovery and configuration management with Apache Zookeeper.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Spring Cloud for Amazon Web Services</a:t>
            </a: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: Easy integration with hosted AWS.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9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222025" y="0"/>
            <a:ext cx="7175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What is Spring 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22025" y="0"/>
            <a:ext cx="7175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What is Spring cloud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495675"/>
            <a:ext cx="7593226" cy="444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1179700" y="734650"/>
            <a:ext cx="6951000" cy="4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Centralized and external- Good practice in distributed system 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put all logs to 1 logging solution such as the ELK stack</a:t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put all monitoring to 1 dedicated monitoring solution</a:t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put all configuration files in 1 externalized and centralized configuration repository </a:t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Resilient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 cloud config should be run multiple instances behind a load balancer(preferably internal ELB)</a:t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To eliminate single point of failure</a:t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9138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 Pull / Push configuration from multiple Repositories (or / and)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  <a:r>
              <a:rPr b="1" lang="en" sz="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/ git</a:t>
            </a:r>
            <a:r>
              <a:rPr b="1" lang="en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en" sz="9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svn</a:t>
            </a:r>
            <a:r>
              <a:rPr b="1" lang="en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" sz="900">
                <a:solidFill>
                  <a:srgbClr val="BA3925"/>
                </a:solidFill>
                <a:latin typeface="Arial"/>
                <a:ea typeface="Arial"/>
                <a:cs typeface="Arial"/>
                <a:sym typeface="Arial"/>
              </a:rPr>
              <a:t>File System </a:t>
            </a:r>
            <a:r>
              <a:rPr b="1" lang="en" sz="9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BA39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9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vault</a:t>
            </a:r>
            <a:endParaRPr b="1" sz="9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Allows configuration change at run-time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curl -X</a:t>
            </a:r>
            <a:r>
              <a:rPr lang="en" sz="900">
                <a:solidFill>
                  <a:srgbClr val="B7B7B7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900">
                <a:solidFill>
                  <a:srgbClr val="B7B7B7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-u </a:t>
            </a: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oo:S2Rod#2033a http://localhost:8081/</a:t>
            </a:r>
            <a:r>
              <a:rPr lang="en" sz="900">
                <a:solidFill>
                  <a:srgbClr val="00FFF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refresh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complex configuration Branching / Tagging / common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spring.cloud.config.server.svn.search-paths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repository/apps/{application}/{profile}[/{label}]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spring.cloud.config.allowsOverride=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spring.cloud.config.overrideNone=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Secured + a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llows encryption of sensitive data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spring.cloud.config.server.encrypt.enabled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b="1" sz="9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management.security.enabled=</a:t>
            </a:r>
            <a:r>
              <a:rPr lang="en" sz="900">
                <a:solidFill>
                  <a:srgbClr val="6AA84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9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security.user.password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00">
                <a:solidFill>
                  <a:srgbClr val="93C47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S2Rod#2033a</a:t>
            </a:r>
            <a:endParaRPr sz="900">
              <a:solidFill>
                <a:srgbClr val="93C47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A84F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22025" y="0"/>
            <a:ext cx="7175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What is Spring cloud config</a:t>
            </a:r>
            <a:r>
              <a:rPr lang="en" sz="900">
                <a:solidFill>
                  <a:srgbClr val="E69138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(open source centralized external configuration management)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118500" y="1484450"/>
            <a:ext cx="84312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Each microservice has it’s own configuration files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48" y="0"/>
            <a:ext cx="50054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254600" y="23700"/>
            <a:ext cx="70389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Architecture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138550" y="23700"/>
            <a:ext cx="5005450" cy="434945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748825" y="483300"/>
            <a:ext cx="53952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5652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4302D"/>
                </a:solidFill>
              </a:rPr>
              <a:t>Each app has it’s own configuration files.</a:t>
            </a:r>
            <a:endParaRPr sz="1150">
              <a:solidFill>
                <a:srgbClr val="34302D"/>
              </a:solidFill>
            </a:endParaRPr>
          </a:p>
          <a:p>
            <a:pPr indent="457200" lvl="0" marL="0" rtl="0">
              <a:lnSpc>
                <a:spcPct val="156521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4302D"/>
                </a:solidFill>
              </a:rPr>
              <a:t>Disadvantages of this approach:</a:t>
            </a:r>
            <a:endParaRPr sz="1150">
              <a:solidFill>
                <a:srgbClr val="34302D"/>
              </a:solidFill>
            </a:endParaRPr>
          </a:p>
          <a:p>
            <a:pPr indent="-301625" lvl="0" marL="698500" rtl="0">
              <a:lnSpc>
                <a:spcPct val="156521"/>
              </a:lnSpc>
              <a:spcBef>
                <a:spcPts val="1500"/>
              </a:spcBef>
              <a:spcAft>
                <a:spcPts val="0"/>
              </a:spcAft>
              <a:buClr>
                <a:srgbClr val="34302D"/>
              </a:buClr>
              <a:buSzPts val="1150"/>
              <a:buChar char="●"/>
            </a:pPr>
            <a:r>
              <a:rPr lang="en" sz="1150">
                <a:solidFill>
                  <a:srgbClr val="34302D"/>
                </a:solidFill>
              </a:rPr>
              <a:t>downtime of the system on every changes to application’s configuration.</a:t>
            </a:r>
            <a:endParaRPr sz="1150">
              <a:solidFill>
                <a:srgbClr val="34302D"/>
              </a:solidFill>
            </a:endParaRPr>
          </a:p>
          <a:p>
            <a:pPr indent="-301625" lvl="0" marL="698500" rtl="0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4302D"/>
              </a:buClr>
              <a:buSzPts val="1150"/>
              <a:buChar char="●"/>
            </a:pPr>
            <a:r>
              <a:rPr lang="en" sz="1150">
                <a:solidFill>
                  <a:srgbClr val="34302D"/>
                </a:solidFill>
              </a:rPr>
              <a:t>n</a:t>
            </a:r>
            <a:r>
              <a:rPr lang="en" sz="1150">
                <a:solidFill>
                  <a:srgbClr val="34302D"/>
                </a:solidFill>
              </a:rPr>
              <a:t>o traceability: how do we determine what changes were introduced into production and, if necessary, roll back?</a:t>
            </a:r>
            <a:endParaRPr sz="1150">
              <a:solidFill>
                <a:srgbClr val="34302D"/>
              </a:solidFill>
            </a:endParaRPr>
          </a:p>
          <a:p>
            <a:pPr indent="-301625" lvl="0" marL="698500" rtl="0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4302D"/>
              </a:buClr>
              <a:buSzPts val="1150"/>
              <a:buChar char="●"/>
            </a:pPr>
            <a:r>
              <a:rPr lang="en" sz="1150">
                <a:solidFill>
                  <a:srgbClr val="34302D"/>
                </a:solidFill>
              </a:rPr>
              <a:t>configuration is de-centralized and it’s not immediately apparent where to go to change what.</a:t>
            </a:r>
            <a:endParaRPr sz="1150">
              <a:solidFill>
                <a:srgbClr val="34302D"/>
              </a:solidFill>
            </a:endParaRPr>
          </a:p>
          <a:p>
            <a:pPr indent="-301625" lvl="0" marL="698500" rtl="0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4302D"/>
              </a:buClr>
              <a:buSzPts val="1150"/>
              <a:buChar char="●"/>
            </a:pPr>
            <a:r>
              <a:rPr lang="en" sz="1150">
                <a:solidFill>
                  <a:srgbClr val="34302D"/>
                </a:solidFill>
              </a:rPr>
              <a:t>not secured: sometimes configuration values should be encrypted and decrypted for security. There is no out-of-the-box support for this.</a:t>
            </a:r>
            <a:endParaRPr sz="1150">
              <a:solidFill>
                <a:srgbClr val="34302D"/>
              </a:solidFill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0" y="2030075"/>
            <a:ext cx="40521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We   added a config server</a:t>
            </a:r>
            <a:endParaRPr>
              <a:solidFill>
                <a:srgbClr val="00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all  clients  will pull configuration from it</a:t>
            </a:r>
            <a:endParaRPr>
              <a:solidFill>
                <a:srgbClr val="00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On every restart and on every post refresh command</a:t>
            </a:r>
            <a:endParaRPr>
              <a:solidFill>
                <a:srgbClr val="00FFFF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900"/>
              <a:buFont typeface="Arial"/>
              <a:buNone/>
            </a:pPr>
            <a:r>
              <a:rPr b="1" lang="en" sz="9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9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erver.port=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9000</a:t>
            </a:r>
            <a:endParaRPr sz="900">
              <a:solidFill>
                <a:srgbClr val="6AA84F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E6913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microservice has his own configuration files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Add     bootstrap.properties 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spring.cloud.config.enabled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b="1" lang="en" sz="900">
                <a:solidFill>
                  <a:srgbClr val="F6B26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spring.cloud.config.uri=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localhost:9000</a:t>
            </a:r>
            <a:endParaRPr sz="9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6B26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48" y="0"/>
            <a:ext cx="50054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4138550" y="23700"/>
            <a:ext cx="5005450" cy="305765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54600" y="23700"/>
            <a:ext cx="22104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Architecture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14989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48" y="0"/>
            <a:ext cx="50054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82950" y="1327350"/>
            <a:ext cx="66264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0" y="1505300"/>
            <a:ext cx="42207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  added a repository that store all configuration files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 server will pull files from 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We   added a config server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all  clients  will pull configuration from it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On every restart and on every post refresh command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900"/>
              <a:buNone/>
            </a:pPr>
            <a:r>
              <a:rPr b="1" lang="en" sz="900">
                <a:solidFill>
                  <a:srgbClr val="F6B26B"/>
                </a:solidFill>
              </a:rPr>
              <a:t>s</a:t>
            </a:r>
            <a:r>
              <a:rPr b="1" lang="en" sz="900">
                <a:solidFill>
                  <a:srgbClr val="F6B26B"/>
                </a:solidFill>
                <a:highlight>
                  <a:srgbClr val="2B2B2B"/>
                </a:highlight>
              </a:rPr>
              <a:t>erver.port=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</a:rPr>
              <a:t>9000, </a:t>
            </a:r>
            <a:r>
              <a:rPr b="1" lang="en" sz="900">
                <a:solidFill>
                  <a:srgbClr val="E69138"/>
                </a:solidFill>
                <a:highlight>
                  <a:srgbClr val="2B2B2B"/>
                </a:highlight>
              </a:rPr>
              <a:t>spring.cloud.config.server.svn.uri=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900"/>
              <a:buNone/>
            </a:pPr>
            <a:r>
              <a:t/>
            </a:r>
            <a:endParaRPr sz="9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microservice has his own configuration files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Add     bootstrap.properties 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 spring.cloud.config.enabled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</a:rPr>
              <a:t>true, </a:t>
            </a:r>
            <a:r>
              <a:rPr b="1" lang="en" sz="900">
                <a:solidFill>
                  <a:srgbClr val="F6B26B"/>
                </a:solidFill>
                <a:highlight>
                  <a:srgbClr val="2B2B2B"/>
                </a:highlight>
              </a:rPr>
              <a:t>spring.cloud.config.uri=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localhost:9000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900"/>
              <a:buNone/>
            </a:pPr>
            <a:r>
              <a:t/>
            </a:r>
            <a:endParaRPr sz="9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138550" y="0"/>
            <a:ext cx="5005450" cy="176585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54600" y="23700"/>
            <a:ext cx="19971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Architecture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14989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698" y="0"/>
            <a:ext cx="50054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5543825" y="976025"/>
            <a:ext cx="938858" cy="2164679"/>
          </a:xfrm>
          <a:custGeom>
            <a:pathLst>
              <a:path extrusionOk="0" h="86752" w="38977">
                <a:moveTo>
                  <a:pt x="38977" y="0"/>
                </a:moveTo>
                <a:cubicBezTo>
                  <a:pt x="32577" y="7585"/>
                  <a:pt x="4213" y="31050"/>
                  <a:pt x="579" y="45509"/>
                </a:cubicBezTo>
                <a:cubicBezTo>
                  <a:pt x="-3055" y="59968"/>
                  <a:pt x="14406" y="79878"/>
                  <a:pt x="17171" y="8675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/>
          <p:nvPr/>
        </p:nvSpPr>
        <p:spPr>
          <a:xfrm>
            <a:off x="4302050" y="888850"/>
            <a:ext cx="1979110" cy="3519875"/>
          </a:xfrm>
          <a:custGeom>
            <a:pathLst>
              <a:path extrusionOk="0" h="140795" w="73450">
                <a:moveTo>
                  <a:pt x="73450" y="0"/>
                </a:moveTo>
                <a:cubicBezTo>
                  <a:pt x="62231" y="9086"/>
                  <a:pt x="17906" y="31051"/>
                  <a:pt x="6134" y="54517"/>
                </a:cubicBezTo>
                <a:cubicBezTo>
                  <a:pt x="-5638" y="77983"/>
                  <a:pt x="3369" y="126415"/>
                  <a:pt x="2816" y="14079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/>
        </p:nvSpPr>
        <p:spPr>
          <a:xfrm>
            <a:off x="82950" y="1327350"/>
            <a:ext cx="66264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0" y="359600"/>
            <a:ext cx="42207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Devops 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can 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and acce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ss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all components : repo, server, all clients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  added a repository that store all configuration files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 server will pull files from 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We   added a config server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all  clients  will pull configuration from it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On every restart and on every post refresh command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900"/>
              <a:buNone/>
            </a:pPr>
            <a:r>
              <a:rPr b="1" lang="en" sz="900">
                <a:solidFill>
                  <a:srgbClr val="F6B26B"/>
                </a:solidFill>
              </a:rPr>
              <a:t>s</a:t>
            </a:r>
            <a:r>
              <a:rPr b="1" lang="en" sz="900">
                <a:solidFill>
                  <a:srgbClr val="F6B26B"/>
                </a:solidFill>
                <a:highlight>
                  <a:srgbClr val="2B2B2B"/>
                </a:highlight>
              </a:rPr>
              <a:t>erver.port=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</a:rPr>
              <a:t>9000, </a:t>
            </a:r>
            <a:r>
              <a:rPr b="1" lang="en" sz="900">
                <a:solidFill>
                  <a:srgbClr val="E69138"/>
                </a:solidFill>
                <a:highlight>
                  <a:srgbClr val="2B2B2B"/>
                </a:highlight>
              </a:rPr>
              <a:t>spring.cloud.config.server.svn.uri=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900"/>
              <a:buNone/>
            </a:pPr>
            <a:r>
              <a:t/>
            </a:r>
            <a:endParaRPr sz="9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microservice has his own configuration files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Add     bootstrap.properties 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</a:rPr>
              <a:t> spring.cloud.config.enabled</a:t>
            </a:r>
            <a:r>
              <a:rPr lang="en" sz="900">
                <a:solidFill>
                  <a:srgbClr val="808080"/>
                </a:solidFill>
                <a:highlight>
                  <a:srgbClr val="2B2B2B"/>
                </a:highlight>
              </a:rPr>
              <a:t>=</a:t>
            </a:r>
            <a:r>
              <a:rPr b="1" lang="en" sz="900">
                <a:solidFill>
                  <a:srgbClr val="6AA84F"/>
                </a:solidFill>
                <a:highlight>
                  <a:srgbClr val="2B2B2B"/>
                </a:highlight>
              </a:rPr>
              <a:t>true, </a:t>
            </a:r>
            <a:r>
              <a:rPr b="1" lang="en" sz="900">
                <a:solidFill>
                  <a:srgbClr val="F6B26B"/>
                </a:solidFill>
                <a:highlight>
                  <a:srgbClr val="2B2B2B"/>
                </a:highlight>
              </a:rPr>
              <a:t>spring.cloud.config.uri=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</a:rPr>
              <a:t>localhost:9000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220700" y="2739225"/>
            <a:ext cx="85497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9000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8081                          8082                         8083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254600" y="23700"/>
            <a:ext cx="19971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Architecture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		</a:t>
            </a:r>
            <a:r>
              <a:rPr lang="en"/>
              <a:t> 	 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</a:t>
            </a: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4910525" y="147850"/>
            <a:ext cx="13308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Devops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