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1100"/>
            </a:lvl1pPr>
          </a:lstStyle>
          <a:p>
            <a:pPr lvl="0">
              <a:defRPr b="0" sz="1800"/>
            </a:pPr>
            <a:r>
              <a:rPr b="1" sz="11100"/>
              <a:t>lmage Matting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156138" y="5660479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 lvl="0">
              <a:defRPr sz="1800"/>
            </a:pPr>
            <a:r>
              <a:rPr sz="4100"/>
              <a:t>loliLoliHunter</a:t>
            </a:r>
          </a:p>
        </p:txBody>
      </p:sp>
      <p:sp>
        <p:nvSpPr>
          <p:cNvPr id="34" name="Shape 34"/>
          <p:cNvSpPr/>
          <p:nvPr/>
        </p:nvSpPr>
        <p:spPr>
          <a:xfrm>
            <a:off x="1270000" y="6940114"/>
            <a:ext cx="10464801" cy="23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2800"/>
              <a:t>101062113 資工16 賴怡文</a:t>
            </a:r>
            <a:endParaRPr sz="2800"/>
          </a:p>
          <a:p>
            <a:pPr lvl="0">
              <a:lnSpc>
                <a:spcPct val="150000"/>
              </a:lnSpc>
              <a:defRPr sz="1800"/>
            </a:pPr>
            <a:r>
              <a:rPr sz="2800"/>
              <a:t>102062209 資工17 邱政凱</a:t>
            </a:r>
            <a:endParaRPr sz="2800"/>
          </a:p>
          <a:p>
            <a:pPr lvl="0">
              <a:lnSpc>
                <a:spcPct val="150000"/>
              </a:lnSpc>
              <a:defRPr sz="1800"/>
            </a:pPr>
            <a:r>
              <a:rPr sz="2800"/>
              <a:t>102062111 資工17 林致民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需要使用者幫忙 ….</a:t>
            </a:r>
          </a:p>
        </p:txBody>
      </p:sp>
      <p:pic>
        <p:nvPicPr>
          <p:cNvPr id="81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49806">
            <a:off x="138351" y="1767954"/>
            <a:ext cx="3016829" cy="482681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8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8972764">
            <a:off x="10480960" y="1766847"/>
            <a:ext cx="2310431" cy="359860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84" name="Shape 84"/>
          <p:cNvSpPr/>
          <p:nvPr/>
        </p:nvSpPr>
        <p:spPr>
          <a:xfrm>
            <a:off x="3354474" y="7381715"/>
            <a:ext cx="7108652" cy="132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02412">
              <a:defRPr sz="68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FFFFFF"/>
                </a:solidFill>
              </a:rPr>
              <a:t>絕對確定他是背景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需要使用者幫忙 ….</a:t>
            </a:r>
          </a:p>
        </p:txBody>
      </p:sp>
      <p:pic>
        <p:nvPicPr>
          <p:cNvPr id="87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1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246140">
            <a:off x="4044849" y="3505525"/>
            <a:ext cx="4470333" cy="572272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89" name="Shape 89"/>
          <p:cNvSpPr/>
          <p:nvPr/>
        </p:nvSpPr>
        <p:spPr>
          <a:xfrm>
            <a:off x="4627527" y="2257958"/>
            <a:ext cx="7108653" cy="1326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02412">
              <a:defRPr sz="68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FFFFFF"/>
                </a:solidFill>
              </a:rPr>
              <a:t>絕對確定他是前景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需要使用者幫忙 ….</a:t>
            </a:r>
          </a:p>
        </p:txBody>
      </p:sp>
      <p:pic>
        <p:nvPicPr>
          <p:cNvPr id="92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1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45765">
            <a:off x="2085707" y="1846926"/>
            <a:ext cx="2265983" cy="594662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94" name="Shape 94"/>
          <p:cNvSpPr/>
          <p:nvPr/>
        </p:nvSpPr>
        <p:spPr>
          <a:xfrm>
            <a:off x="2393000" y="7225156"/>
            <a:ext cx="7108653" cy="132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不確定的範圍</a:t>
            </a:r>
          </a:p>
        </p:txBody>
      </p:sp>
      <p:pic>
        <p:nvPicPr>
          <p:cNvPr id="9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8734047">
            <a:off x="8523097" y="1098470"/>
            <a:ext cx="2525146" cy="881552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753242" y="145614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Trimap</a:t>
            </a:r>
          </a:p>
        </p:txBody>
      </p:sp>
      <p:pic>
        <p:nvPicPr>
          <p:cNvPr id="98" name="trimap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280" y="2064196"/>
            <a:ext cx="10426240" cy="6950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753242" y="145614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Trimap</a:t>
            </a:r>
          </a:p>
        </p:txBody>
      </p:sp>
      <p:pic>
        <p:nvPicPr>
          <p:cNvPr id="101" name="trimap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280" y="2064196"/>
            <a:ext cx="10426240" cy="6950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8711" dist="545269" dir="3181319">
              <a:srgbClr val="000000">
                <a:alpha val="84620"/>
              </a:srgbClr>
            </a:outerShdw>
          </a:effectLst>
        </p:spPr>
      </p:pic>
      <p:sp>
        <p:nvSpPr>
          <p:cNvPr id="102" name="Shape 102"/>
          <p:cNvSpPr/>
          <p:nvPr/>
        </p:nvSpPr>
        <p:spPr>
          <a:xfrm>
            <a:off x="-3032644" y="-53643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882B"/>
                </a:solidFill>
              </a:rPr>
              <a:t>已知背景</a:t>
            </a:r>
          </a:p>
        </p:txBody>
      </p:sp>
      <p:pic>
        <p:nvPicPr>
          <p:cNvPr id="10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4380938">
            <a:off x="1146427" y="1955663"/>
            <a:ext cx="2023978" cy="880585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753242" y="145614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Trimap</a:t>
            </a:r>
          </a:p>
        </p:txBody>
      </p:sp>
      <p:pic>
        <p:nvPicPr>
          <p:cNvPr id="107" name="trimap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280" y="2064196"/>
            <a:ext cx="10426240" cy="6950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sp>
        <p:nvSpPr>
          <p:cNvPr id="108" name="Shape 108"/>
          <p:cNvSpPr/>
          <p:nvPr/>
        </p:nvSpPr>
        <p:spPr>
          <a:xfrm>
            <a:off x="639381" y="5966770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已知前景</a:t>
            </a:r>
          </a:p>
        </p:txBody>
      </p:sp>
      <p:sp>
        <p:nvSpPr>
          <p:cNvPr id="109" name="Shape 109"/>
          <p:cNvSpPr/>
          <p:nvPr/>
        </p:nvSpPr>
        <p:spPr>
          <a:xfrm>
            <a:off x="-3032644" y="-53643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882B"/>
                </a:solidFill>
              </a:rPr>
              <a:t>已知背景</a:t>
            </a:r>
          </a:p>
        </p:txBody>
      </p:sp>
      <p:pic>
        <p:nvPicPr>
          <p:cNvPr id="11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4380937">
            <a:off x="1146427" y="1955663"/>
            <a:ext cx="2023978" cy="880585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753242" y="145614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Trimap</a:t>
            </a:r>
          </a:p>
        </p:txBody>
      </p:sp>
      <p:pic>
        <p:nvPicPr>
          <p:cNvPr id="114" name="trimap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280" y="2064196"/>
            <a:ext cx="10426240" cy="6950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sp>
        <p:nvSpPr>
          <p:cNvPr id="115" name="Shape 115"/>
          <p:cNvSpPr/>
          <p:nvPr/>
        </p:nvSpPr>
        <p:spPr>
          <a:xfrm>
            <a:off x="582450" y="5938305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unknown 區域</a:t>
            </a:r>
          </a:p>
        </p:txBody>
      </p:sp>
      <p:pic>
        <p:nvPicPr>
          <p:cNvPr id="11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402533">
            <a:off x="2293834" y="4820497"/>
            <a:ext cx="3372441" cy="880585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847395" y="7805915"/>
            <a:ext cx="10911496" cy="91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5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C82506"/>
                </a:solidFill>
              </a:rPr>
              <a:t>只要解決『不確定』的區域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 : Input Image 想要去背的圖片（Source）</a:t>
            </a:r>
            <a:endParaRPr sz="3600"/>
          </a:p>
          <a:p>
            <a:pPr lvl="0">
              <a:defRPr sz="1800"/>
            </a:pPr>
            <a:r>
              <a:rPr sz="3600"/>
              <a:t>F : Foreground 前景 (向量：R, G, B)</a:t>
            </a:r>
            <a:endParaRPr sz="3600"/>
          </a:p>
          <a:p>
            <a:pPr lvl="0">
              <a:defRPr sz="1800"/>
            </a:pPr>
            <a:r>
              <a:rPr sz="3600"/>
              <a:t>B : Background 背景 (向量：R, G, B)</a:t>
            </a:r>
            <a:endParaRPr sz="3600"/>
          </a:p>
          <a:p>
            <a:pPr lvl="0">
              <a:defRPr sz="1800"/>
            </a:pPr>
            <a:r>
              <a:rPr sz="3600"/>
              <a:t>alpha : 前景和背景的</a:t>
            </a:r>
            <a:r>
              <a:rPr b="1" sz="3600">
                <a:solidFill>
                  <a:srgbClr val="C82506"/>
                </a:solidFill>
              </a:rPr>
              <a:t>比例</a:t>
            </a:r>
            <a:r>
              <a:rPr sz="3600"/>
              <a:t>是多少，0 &lt;= alpha &lt;= 1</a:t>
            </a:r>
            <a:endParaRPr sz="3600"/>
          </a:p>
          <a:p>
            <a:pPr lvl="0">
              <a:defRPr sz="1800"/>
            </a:pPr>
            <a:r>
              <a:rPr b="1" sz="3600" u="sng">
                <a:solidFill>
                  <a:srgbClr val="C82506"/>
                </a:solidFill>
              </a:rPr>
              <a:t>目標：已知Ｃ，</a:t>
            </a:r>
            <a:r>
              <a:rPr b="1" sz="3600" u="sng">
                <a:solidFill>
                  <a:srgbClr val="C82506"/>
                </a:solidFill>
              </a:rPr>
              <a:t>解出Ｆ、Ｂ、alpha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C = alpha * F + (1-alpha)*B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一個已知，解三個未知</a:t>
            </a:r>
          </a:p>
        </p:txBody>
      </p:sp>
      <p:sp>
        <p:nvSpPr>
          <p:cNvPr id="124" name="Shape 124"/>
          <p:cNvSpPr/>
          <p:nvPr/>
        </p:nvSpPr>
        <p:spPr>
          <a:xfrm>
            <a:off x="213106" y="2850064"/>
            <a:ext cx="125785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8000">
                <a:solidFill>
                  <a:srgbClr val="0365C0"/>
                </a:solidFill>
              </a:rPr>
              <a:t>C</a:t>
            </a:r>
            <a:r>
              <a:rPr sz="8000"/>
              <a:t> = </a:t>
            </a:r>
            <a:r>
              <a:rPr sz="8000">
                <a:solidFill>
                  <a:srgbClr val="EC5D57"/>
                </a:solidFill>
              </a:rPr>
              <a:t>alpha</a:t>
            </a:r>
            <a:r>
              <a:rPr sz="8000"/>
              <a:t> * </a:t>
            </a:r>
            <a:r>
              <a:rPr sz="8000">
                <a:solidFill>
                  <a:srgbClr val="C82506"/>
                </a:solidFill>
              </a:rPr>
              <a:t>F</a:t>
            </a:r>
            <a:r>
              <a:rPr sz="8000"/>
              <a:t> + (1-</a:t>
            </a:r>
            <a:r>
              <a:rPr sz="8000">
                <a:solidFill>
                  <a:srgbClr val="C82506"/>
                </a:solidFill>
              </a:rPr>
              <a:t>alpha</a:t>
            </a:r>
            <a:r>
              <a:rPr sz="8000"/>
              <a:t>)*</a:t>
            </a:r>
            <a:r>
              <a:rPr sz="8000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125" name="Shape 125"/>
          <p:cNvSpPr/>
          <p:nvPr/>
        </p:nvSpPr>
        <p:spPr>
          <a:xfrm>
            <a:off x="1093732" y="3876571"/>
            <a:ext cx="11099801" cy="417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0000"/>
            </a:lvl1pPr>
          </a:lstStyle>
          <a:p>
            <a:pPr lvl="0">
              <a:defRPr sz="1800"/>
            </a:pPr>
            <a:r>
              <a:rPr sz="10000"/>
              <a:t>How ?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31752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先框一個區域</a:t>
            </a:r>
          </a:p>
        </p:txBody>
      </p:sp>
      <p:pic>
        <p:nvPicPr>
          <p:cNvPr id="128" name="trimap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280" y="2064196"/>
            <a:ext cx="10426240" cy="69508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pic>
        <p:nvPicPr>
          <p:cNvPr id="12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725" y="1991068"/>
            <a:ext cx="3238440" cy="299681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給一張照片，幫我去背~</a:t>
            </a:r>
          </a:p>
        </p:txBody>
      </p:sp>
      <p:pic>
        <p:nvPicPr>
          <p:cNvPr id="37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31752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先框一個區域</a:t>
            </a:r>
          </a:p>
        </p:txBody>
      </p:sp>
      <p:pic>
        <p:nvPicPr>
          <p:cNvPr id="132" name="trimapT.png"/>
          <p:cNvPicPr/>
          <p:nvPr/>
        </p:nvPicPr>
        <p:blipFill>
          <a:blip r:embed="rId2">
            <a:extLst/>
          </a:blip>
          <a:srcRect l="5384" t="290" r="66461" b="59944"/>
          <a:stretch>
            <a:fillRect/>
          </a:stretch>
        </p:blipFill>
        <p:spPr>
          <a:xfrm>
            <a:off x="1852359" y="2084441"/>
            <a:ext cx="2943922" cy="27720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pic>
        <p:nvPicPr>
          <p:cNvPr id="13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725" y="1991068"/>
            <a:ext cx="3238440" cy="299681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34" name="Shape 134"/>
          <p:cNvSpPr/>
          <p:nvPr/>
        </p:nvSpPr>
        <p:spPr>
          <a:xfrm>
            <a:off x="484912" y="863600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F</a:t>
            </a:r>
          </a:p>
        </p:txBody>
      </p:sp>
      <p:sp>
        <p:nvSpPr>
          <p:cNvPr id="135" name="Shape 135"/>
          <p:cNvSpPr/>
          <p:nvPr/>
        </p:nvSpPr>
        <p:spPr>
          <a:xfrm>
            <a:off x="5237128" y="4934416"/>
            <a:ext cx="791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136" name="Shape 136"/>
          <p:cNvSpPr/>
          <p:nvPr/>
        </p:nvSpPr>
        <p:spPr>
          <a:xfrm>
            <a:off x="467600" y="5987633"/>
            <a:ext cx="4180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unknown</a:t>
            </a:r>
          </a:p>
        </p:txBody>
      </p:sp>
      <p:pic>
        <p:nvPicPr>
          <p:cNvPr id="13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426693">
            <a:off x="3823434" y="4180510"/>
            <a:ext cx="1924723" cy="880585"/>
          </a:xfrm>
          <a:prstGeom prst="rect">
            <a:avLst/>
          </a:prstGeom>
        </p:spPr>
      </p:pic>
      <p:pic>
        <p:nvPicPr>
          <p:cNvPr id="13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6886082">
            <a:off x="1366971" y="4821260"/>
            <a:ext cx="2132210" cy="880584"/>
          </a:xfrm>
          <a:prstGeom prst="rect">
            <a:avLst/>
          </a:prstGeom>
        </p:spPr>
      </p:pic>
      <p:pic>
        <p:nvPicPr>
          <p:cNvPr id="14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3262399">
            <a:off x="855788" y="1784400"/>
            <a:ext cx="2421006" cy="880585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52500" y="31752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統計 F &amp; B ….</a:t>
            </a:r>
          </a:p>
        </p:txBody>
      </p:sp>
      <p:pic>
        <p:nvPicPr>
          <p:cNvPr id="145" name="trimapT.png"/>
          <p:cNvPicPr/>
          <p:nvPr/>
        </p:nvPicPr>
        <p:blipFill>
          <a:blip r:embed="rId2">
            <a:extLst/>
          </a:blip>
          <a:srcRect l="5384" t="290" r="66461" b="59944"/>
          <a:stretch>
            <a:fillRect/>
          </a:stretch>
        </p:blipFill>
        <p:spPr>
          <a:xfrm>
            <a:off x="1852359" y="2084441"/>
            <a:ext cx="2943922" cy="27720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pic>
        <p:nvPicPr>
          <p:cNvPr id="14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725" y="1991068"/>
            <a:ext cx="3238440" cy="299681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47" name="Shape 147"/>
          <p:cNvSpPr/>
          <p:nvPr/>
        </p:nvSpPr>
        <p:spPr>
          <a:xfrm>
            <a:off x="484912" y="863600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F</a:t>
            </a:r>
          </a:p>
        </p:txBody>
      </p:sp>
      <p:sp>
        <p:nvSpPr>
          <p:cNvPr id="148" name="Shape 148"/>
          <p:cNvSpPr/>
          <p:nvPr/>
        </p:nvSpPr>
        <p:spPr>
          <a:xfrm>
            <a:off x="5237127" y="4934416"/>
            <a:ext cx="791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149" name="Shape 149"/>
          <p:cNvSpPr/>
          <p:nvPr/>
        </p:nvSpPr>
        <p:spPr>
          <a:xfrm>
            <a:off x="467600" y="5987632"/>
            <a:ext cx="4180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unknown</a:t>
            </a:r>
          </a:p>
        </p:txBody>
      </p:sp>
      <p:pic>
        <p:nvPicPr>
          <p:cNvPr id="15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426693">
            <a:off x="3823434" y="4180510"/>
            <a:ext cx="1924723" cy="880585"/>
          </a:xfrm>
          <a:prstGeom prst="rect">
            <a:avLst/>
          </a:prstGeom>
        </p:spPr>
      </p:pic>
      <p:pic>
        <p:nvPicPr>
          <p:cNvPr id="15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6886081">
            <a:off x="1366971" y="4821260"/>
            <a:ext cx="2132210" cy="880585"/>
          </a:xfrm>
          <a:prstGeom prst="rect">
            <a:avLst/>
          </a:prstGeom>
        </p:spPr>
      </p:pic>
      <p:pic>
        <p:nvPicPr>
          <p:cNvPr id="154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3262399">
            <a:off x="855788" y="1784400"/>
            <a:ext cx="2421006" cy="880585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3897566" y="3293575"/>
            <a:ext cx="11099801" cy="98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20624">
              <a:defRPr sz="5760" u="sng">
                <a:solidFill>
                  <a:srgbClr val="0B5D18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760" u="sng">
                <a:solidFill>
                  <a:srgbClr val="0B5D18"/>
                </a:solidFill>
              </a:rPr>
              <a:t>找出F、B的mean</a:t>
            </a:r>
          </a:p>
        </p:txBody>
      </p:sp>
      <p:sp>
        <p:nvSpPr>
          <p:cNvPr id="157" name="Shape 157"/>
          <p:cNvSpPr/>
          <p:nvPr/>
        </p:nvSpPr>
        <p:spPr>
          <a:xfrm>
            <a:off x="6618295" y="5386261"/>
            <a:ext cx="11099801" cy="1827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397256">
              <a:defRPr sz="1800"/>
            </a:pPr>
            <a:r>
              <a:rPr sz="5440" u="sng">
                <a:solidFill>
                  <a:srgbClr val="0B5D18"/>
                </a:solidFill>
              </a:rPr>
              <a:t>找出F、B的</a:t>
            </a:r>
            <a:endParaRPr sz="5440" u="sng">
              <a:solidFill>
                <a:srgbClr val="0B5D18"/>
              </a:solidFill>
            </a:endParaRPr>
          </a:p>
          <a:p>
            <a:pPr lvl="0" algn="l" defTabSz="397256">
              <a:defRPr sz="1800"/>
            </a:pPr>
            <a:r>
              <a:rPr sz="5440" u="sng">
                <a:solidFill>
                  <a:srgbClr val="0B5D18"/>
                </a:solidFill>
              </a:rPr>
              <a:t>Covariance Matrix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379479" y="-309831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 F &amp; B Distribution</a:t>
            </a:r>
          </a:p>
        </p:txBody>
      </p:sp>
      <p:pic>
        <p:nvPicPr>
          <p:cNvPr id="160" name="trimapT.png"/>
          <p:cNvPicPr/>
          <p:nvPr/>
        </p:nvPicPr>
        <p:blipFill>
          <a:blip r:embed="rId2">
            <a:extLst/>
          </a:blip>
          <a:srcRect l="5384" t="290" r="66461" b="59944"/>
          <a:stretch>
            <a:fillRect/>
          </a:stretch>
        </p:blipFill>
        <p:spPr>
          <a:xfrm>
            <a:off x="1710033" y="2753376"/>
            <a:ext cx="2943922" cy="27720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11200" dist="545269" dir="3181319">
              <a:srgbClr val="000000">
                <a:alpha val="84620"/>
              </a:srgbClr>
            </a:outerShdw>
          </a:effectLst>
        </p:spPr>
      </p:pic>
      <p:pic>
        <p:nvPicPr>
          <p:cNvPr id="16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1398" y="2660003"/>
            <a:ext cx="3238440" cy="299681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62" name="Shape 162"/>
          <p:cNvSpPr/>
          <p:nvPr/>
        </p:nvSpPr>
        <p:spPr>
          <a:xfrm>
            <a:off x="342585" y="1532534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F</a:t>
            </a:r>
          </a:p>
        </p:txBody>
      </p:sp>
      <p:sp>
        <p:nvSpPr>
          <p:cNvPr id="163" name="Shape 163"/>
          <p:cNvSpPr/>
          <p:nvPr/>
        </p:nvSpPr>
        <p:spPr>
          <a:xfrm>
            <a:off x="5094801" y="5603351"/>
            <a:ext cx="791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164" name="Shape 164"/>
          <p:cNvSpPr/>
          <p:nvPr/>
        </p:nvSpPr>
        <p:spPr>
          <a:xfrm>
            <a:off x="325273" y="6656567"/>
            <a:ext cx="4180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unknown</a:t>
            </a:r>
          </a:p>
        </p:txBody>
      </p:sp>
      <p:pic>
        <p:nvPicPr>
          <p:cNvPr id="16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426693">
            <a:off x="3681108" y="4849445"/>
            <a:ext cx="1924723" cy="880584"/>
          </a:xfrm>
          <a:prstGeom prst="rect">
            <a:avLst/>
          </a:prstGeom>
        </p:spPr>
      </p:pic>
      <p:pic>
        <p:nvPicPr>
          <p:cNvPr id="167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6886081">
            <a:off x="1224644" y="5490195"/>
            <a:ext cx="2132210" cy="880585"/>
          </a:xfrm>
          <a:prstGeom prst="rect">
            <a:avLst/>
          </a:prstGeom>
        </p:spPr>
      </p:pic>
      <p:pic>
        <p:nvPicPr>
          <p:cNvPr id="169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3262399">
            <a:off x="713461" y="2453335"/>
            <a:ext cx="2421007" cy="880585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3854868" y="1913007"/>
            <a:ext cx="11099801" cy="98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420624">
              <a:defRPr sz="5760" u="sng">
                <a:solidFill>
                  <a:srgbClr val="0B5D18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760" u="sng">
                <a:solidFill>
                  <a:srgbClr val="0B5D18"/>
                </a:solidFill>
              </a:rPr>
              <a:t>找出F、B的mean</a:t>
            </a:r>
          </a:p>
        </p:txBody>
      </p:sp>
      <p:sp>
        <p:nvSpPr>
          <p:cNvPr id="172" name="Shape 172"/>
          <p:cNvSpPr/>
          <p:nvPr/>
        </p:nvSpPr>
        <p:spPr>
          <a:xfrm>
            <a:off x="6803320" y="3659135"/>
            <a:ext cx="11099801" cy="1827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397256">
              <a:defRPr sz="1800"/>
            </a:pPr>
            <a:r>
              <a:rPr sz="5440" u="sng">
                <a:solidFill>
                  <a:srgbClr val="0B5D18"/>
                </a:solidFill>
              </a:rPr>
              <a:t>找出F、B的</a:t>
            </a:r>
            <a:endParaRPr sz="5440" u="sng">
              <a:solidFill>
                <a:srgbClr val="0B5D18"/>
              </a:solidFill>
            </a:endParaRPr>
          </a:p>
          <a:p>
            <a:pPr lvl="0" algn="l" defTabSz="397256">
              <a:defRPr sz="1800"/>
            </a:pPr>
            <a:r>
              <a:rPr sz="5440" u="sng">
                <a:solidFill>
                  <a:srgbClr val="0B5D18"/>
                </a:solidFill>
              </a:rPr>
              <a:t>Covariance Matrix</a:t>
            </a:r>
          </a:p>
        </p:txBody>
      </p:sp>
      <p:sp>
        <p:nvSpPr>
          <p:cNvPr id="173" name="Shape 173"/>
          <p:cNvSpPr/>
          <p:nvPr/>
        </p:nvSpPr>
        <p:spPr>
          <a:xfrm>
            <a:off x="441534" y="8198286"/>
            <a:ext cx="91022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Gaussion：</a:t>
            </a:r>
          </a:p>
        </p:txBody>
      </p:sp>
      <p:pic>
        <p:nvPicPr>
          <p:cNvPr id="174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81461" y="7995412"/>
            <a:ext cx="5552866" cy="1421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1028700" y="1600200"/>
            <a:ext cx="1346845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 rot="2430152">
            <a:off x="1598053" y="3056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 rot="1685228">
            <a:off x="378853" y="22868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 rot="7551123">
            <a:off x="12240653" y="41029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 rot="8157064">
            <a:off x="9802253" y="-227799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剪刀剪一剪～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1028700" y="1600200"/>
            <a:ext cx="1346845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 rot="2430152">
            <a:off x="1598053" y="3056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 rot="1685228">
            <a:off x="378853" y="22868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 rot="7551123">
            <a:off x="12240653" y="4102901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 rot="8157064">
            <a:off x="9802253" y="-227799"/>
            <a:ext cx="2243866" cy="5660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4300" y="-25400"/>
            <a:ext cx="12776200" cy="2271217"/>
          </a:xfrm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/>
            </a:pPr>
            <a:r>
              <a:rPr sz="6300"/>
              <a:t>噢～再請幫我把毛髮全部剪出來 :D</a:t>
            </a:r>
          </a:p>
        </p:txBody>
      </p:sp>
      <p:pic>
        <p:nvPicPr>
          <p:cNvPr id="5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3510" y="3136900"/>
            <a:ext cx="2661991" cy="367729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9456362">
            <a:off x="8247310" y="1638299"/>
            <a:ext cx="2661991" cy="497840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5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0413775">
            <a:off x="10312677" y="6227146"/>
            <a:ext cx="1776800" cy="294346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57" name="Shape 57"/>
          <p:cNvSpPr/>
          <p:nvPr/>
        </p:nvSpPr>
        <p:spPr>
          <a:xfrm>
            <a:off x="1707207" y="7584858"/>
            <a:ext cx="8351193" cy="139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70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000">
                <a:solidFill>
                  <a:srgbClr val="FFFFFF"/>
                </a:solidFill>
              </a:rPr>
              <a:t>別欺負我T^T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85961" y="584200"/>
            <a:ext cx="11001475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A </a:t>
            </a:r>
            <a:r>
              <a:rPr b="1" sz="79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Bayesian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 Approach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To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		Digital </a:t>
            </a:r>
            <a:r>
              <a:rPr b="1" sz="79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Matting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!</a:t>
            </a:r>
            <a:endParaRPr sz="79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90788" y="5226050"/>
            <a:ext cx="1225576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600"/>
              <a:t>Yung-Yu Chuang, Brian Curless, David Salesin, and Richard Szeliski! CVPR 2001!</a:t>
            </a:r>
            <a:endParaRPr sz="26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85961" y="584200"/>
            <a:ext cx="11001475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A </a:t>
            </a:r>
            <a:r>
              <a:rPr b="1" sz="79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Bayesian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 Approach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To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		Digital </a:t>
            </a:r>
            <a:r>
              <a:rPr b="1" sz="79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Matting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!</a:t>
            </a:r>
            <a:endParaRPr sz="79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90788" y="5226050"/>
            <a:ext cx="1225576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600"/>
              <a:t>Yung-Yu Chuang, Brian Curless, David Salesin, and Richard Szeliski! CVPR 2001!</a:t>
            </a:r>
            <a:endParaRPr sz="26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64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9" y="5804632"/>
            <a:ext cx="5534483" cy="3689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785961" y="584200"/>
            <a:ext cx="11001475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A </a:t>
            </a:r>
            <a:r>
              <a:rPr b="1" sz="79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Bayesian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 Approach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To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		Digital </a:t>
            </a:r>
            <a:r>
              <a:rPr b="1" sz="79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Matting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!</a:t>
            </a:r>
            <a:endParaRPr sz="79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90788" y="5226050"/>
            <a:ext cx="1225576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600"/>
              <a:t>Yung-Yu Chuang, Brian Curless, David Salesin, and Richard Szeliski! CVPR 2001!</a:t>
            </a:r>
            <a:endParaRPr sz="26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68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9" y="5804632"/>
            <a:ext cx="5534483" cy="368965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5651698" y="688907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85961" y="584200"/>
            <a:ext cx="11001475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A </a:t>
            </a:r>
            <a:r>
              <a:rPr b="1" sz="79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Bayesian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 Approach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To </a:t>
            </a:r>
            <a:endParaRPr b="1" sz="790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spcBef>
                <a:spcPts val="1200"/>
              </a:spcBef>
              <a:defRPr sz="1800"/>
            </a:pP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							Digital </a:t>
            </a:r>
            <a:r>
              <a:rPr b="1" sz="79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Matting</a:t>
            </a:r>
            <a:r>
              <a:rPr b="1" sz="7900">
                <a:latin typeface="Helvetica"/>
                <a:ea typeface="Helvetica"/>
                <a:cs typeface="Helvetica"/>
                <a:sym typeface="Helvetica"/>
              </a:rPr>
              <a:t>!</a:t>
            </a:r>
            <a:endParaRPr sz="79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90788" y="5226050"/>
            <a:ext cx="12255761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600"/>
              <a:t>Yung-Yu Chuang, Brian Curless, David Salesin, and Richard Szeliski! CVPR 2001!</a:t>
            </a:r>
            <a:endParaRPr sz="26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73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449" y="5804632"/>
            <a:ext cx="5534483" cy="3689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creen Shot 2015-06-29 at 上午1.04.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0029" y="5804632"/>
            <a:ext cx="5554492" cy="368965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5651698" y="688907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需要使用者幫忙 ….</a:t>
            </a:r>
          </a:p>
        </p:txBody>
      </p:sp>
      <p:pic>
        <p:nvPicPr>
          <p:cNvPr id="78" name="tedd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60" y="2312273"/>
            <a:ext cx="10322480" cy="688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