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0" r:id="rId3"/>
    <p:sldId id="258" r:id="rId5"/>
    <p:sldId id="259" r:id="rId6"/>
    <p:sldId id="291" r:id="rId7"/>
    <p:sldId id="331" r:id="rId8"/>
    <p:sldId id="333" r:id="rId9"/>
    <p:sldId id="334" r:id="rId10"/>
    <p:sldId id="341" r:id="rId11"/>
    <p:sldId id="332" r:id="rId12"/>
    <p:sldId id="338" r:id="rId13"/>
    <p:sldId id="335" r:id="rId14"/>
    <p:sldId id="340" r:id="rId15"/>
    <p:sldId id="339" r:id="rId16"/>
    <p:sldId id="336" r:id="rId17"/>
    <p:sldId id="33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4615" autoAdjust="0"/>
  </p:normalViewPr>
  <p:slideViewPr>
    <p:cSldViewPr snapToGrid="0">
      <p:cViewPr varScale="1">
        <p:scale>
          <a:sx n="62" d="100"/>
          <a:sy n="62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2BE9-64DF-4005-BC1A-AA9C5DFB52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F495-C70A-4697-91CE-8FE2C02103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F0D0E6-6598-4E1F-B8C1-CFF1B9E427D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F0D0E6-6598-4E1F-B8C1-CFF1B9E427D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F495-C70A-4697-91CE-8FE2C02103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A6E7-0BBB-49E4-8968-F33B5572A7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650E4-82C7-4625-A3D7-8CA143F8321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梯形 2"/>
          <p:cNvSpPr/>
          <p:nvPr userDrawn="1"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" name="流程图: 离页连接符 2"/>
          <p:cNvSpPr/>
          <p:nvPr userDrawn="1"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accent1"/>
                </a:solidFill>
              </a:rPr>
              <a:t>  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525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chemeClr val="accent1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5EE6-AE97-45A9-BCA2-AA41E1FBD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E177-AD45-4976-8D6F-03DD644341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98368" y="3250969"/>
            <a:ext cx="833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颜登程  </a:t>
            </a:r>
            <a:r>
              <a:rPr lang="en-US" altLang="zh-CN" sz="2800" b="1" dirty="0" smtClean="0">
                <a:solidFill>
                  <a:schemeClr val="accent1"/>
                </a:solidFill>
                <a:latin typeface="+mn-ea"/>
              </a:rPr>
              <a:t>13965056693  yandengcheng@gmail.com</a:t>
            </a:r>
            <a:endParaRPr lang="zh-CN" altLang="en-US" sz="28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07146" y="2272299"/>
            <a:ext cx="69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n-ea"/>
              </a:rPr>
              <a:t>面向对象程序设计实验</a:t>
            </a:r>
            <a:endParaRPr lang="zh-CN" altLang="en-US" sz="4800" b="1" dirty="0" smtClean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24" y="3921862"/>
            <a:ext cx="2667000" cy="266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959133" y="2632587"/>
            <a:ext cx="665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实验一</a:t>
            </a:r>
            <a:r>
              <a:rPr lang="en-US" altLang="zh-CN" sz="4800" b="1" dirty="0" smtClean="0">
                <a:solidFill>
                  <a:schemeClr val="accent1"/>
                </a:solidFill>
                <a:latin typeface="+mn-ea"/>
              </a:rPr>
              <a:t>. </a:t>
            </a:r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定积分数值计算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71900" y="3463584"/>
            <a:ext cx="70008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3.1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定积分数值计算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654196" y="1358448"/>
          <a:ext cx="952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" imgW="951865" imgH="431800" progId="Equation.DSMT4">
                  <p:embed/>
                </p:oleObj>
              </mc:Choice>
              <mc:Fallback>
                <p:oleObj name="Equation" r:id="rId1" imgW="951865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196" y="1358448"/>
                        <a:ext cx="952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65503" y="1347675"/>
            <a:ext cx="3188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：编写一个程序计算函数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667395" y="1347675"/>
            <a:ext cx="5056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在定义域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[0, 1)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内任意指定区间的定积分近似值。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502" y="1864698"/>
            <a:ext cx="108828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计算区间和区间等分数目从命令行分别读取；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2.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程序具有健壮性，对计算区间超出定义域</a:t>
            </a:r>
            <a:r>
              <a:rPr lang="zh-CN" altLang="zh-CN" b="1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异常情况给出错误提示并提醒用户重新输入；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3.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测试尽可能多种异常情况；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4.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组区间数据，每组区间下给出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种不同等分数目</a:t>
            </a:r>
            <a:r>
              <a:rPr lang="zh-CN" altLang="zh-CN" kern="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原理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在区间</a:t>
            </a:r>
            <a:r>
              <a:rPr lang="en-US" altLang="zh-CN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[a, b]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定积分为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曲线</a:t>
            </a:r>
            <a:r>
              <a:rPr lang="en-US" altLang="zh-CN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直线</a:t>
            </a:r>
            <a:r>
              <a:rPr lang="en-US" altLang="zh-CN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x=a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和直线</a:t>
            </a:r>
            <a:r>
              <a:rPr lang="en-US" altLang="zh-CN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x=b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围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成的面积，可以近似的将这块面积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沿</a:t>
            </a:r>
            <a:r>
              <a:rPr lang="en-US" altLang="zh-CN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等分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小矩形，并计算他们的面积之和而得到。矩形宽度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(b-a)/N,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矩形高度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为          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。使用解析解 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对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数值计算结果进行验证</a:t>
            </a:r>
            <a:r>
              <a:rPr lang="zh-CN" altLang="en-US" kern="1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10244380" y="3983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852407" y="4277399"/>
          <a:ext cx="1092223" cy="58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735965" imgH="393700" progId="Equation.DSMT4">
                  <p:embed/>
                </p:oleObj>
              </mc:Choice>
              <mc:Fallback>
                <p:oleObj name="Equation" r:id="rId3" imgW="735965" imgH="3937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07" y="4277399"/>
                        <a:ext cx="1092223" cy="588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483070" y="4315787"/>
          <a:ext cx="2247252" cy="69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1384300" imgH="431800" progId="Equation.DSMT4">
                  <p:embed/>
                </p:oleObj>
              </mc:Choice>
              <mc:Fallback>
                <p:oleObj name="Equation" r:id="rId5" imgW="1384300" imgH="4318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070" y="4315787"/>
                        <a:ext cx="2247252" cy="697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3.1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定积分数值计算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43918" y="1410741"/>
            <a:ext cx="106163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提高（选做）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进一步考虑曲线</a:t>
            </a: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在各处变化率（即切线斜率）不同，采用区间等分方法误差较大，可以考虑非均匀区间划分方法。 </a:t>
            </a:r>
            <a:endParaRPr lang="zh-CN" altLang="en-US" kern="1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959132" y="2632587"/>
            <a:ext cx="668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实验</a:t>
            </a:r>
            <a:r>
              <a:rPr lang="zh-CN" altLang="en-US" sz="4800" b="1" dirty="0">
                <a:solidFill>
                  <a:schemeClr val="accent1"/>
                </a:solidFill>
                <a:latin typeface="+mn-ea"/>
              </a:rPr>
              <a:t>二</a:t>
            </a:r>
            <a:r>
              <a:rPr lang="en-US" altLang="zh-CN" sz="4800" b="1" dirty="0" smtClean="0">
                <a:solidFill>
                  <a:schemeClr val="accent1"/>
                </a:solidFill>
                <a:latin typeface="+mn-ea"/>
              </a:rPr>
              <a:t>. </a:t>
            </a:r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整数</a:t>
            </a:r>
            <a:r>
              <a:rPr lang="zh-CN" altLang="en-US" sz="4800" b="1" dirty="0">
                <a:solidFill>
                  <a:schemeClr val="accent1"/>
                </a:solidFill>
                <a:latin typeface="+mn-ea"/>
              </a:rPr>
              <a:t>集合类</a:t>
            </a:r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实现</a:t>
            </a:r>
            <a:endParaRPr lang="zh-CN" altLang="en-US" sz="48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71900" y="3463584"/>
            <a:ext cx="70008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3.2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整数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集合类实现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185" y="1210891"/>
            <a:ext cx="10776857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：编写一个整数集合类</a:t>
            </a:r>
            <a:r>
              <a:rPr lang="en-US" altLang="zh-CN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IntegerSet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保存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0-100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之间的整数值，并实现常用集合操作。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实现默认构造函数，将集合初始化为空集；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2.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实现一般构造函数，利用已有整形数组初始化集合；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3.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实现插入元素（</a:t>
            </a:r>
            <a:r>
              <a:rPr lang="en-US" altLang="zh-CN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insertElement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）和删除元素（</a:t>
            </a:r>
            <a:r>
              <a:rPr lang="en-US" altLang="zh-CN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deleteElement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）成员函数；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4.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实现交集运算（</a:t>
            </a:r>
            <a:r>
              <a:rPr lang="en-US" altLang="zh-CN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unionWith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）和并集运算（</a:t>
            </a:r>
            <a:r>
              <a:rPr lang="en-US" altLang="zh-CN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intersectWith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）成员函数；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5.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实现集合元素存在性判断（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exists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）和集合相等判断（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）成员函数；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6.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实现集合打印（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）成员函数，打印集合所有元素；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7.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考虑各种异常状况，如初始化数组元素值超过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等；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8.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输出各操作的结果。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b="1" kern="100" dirty="0">
                <a:ea typeface="SimSun" panose="02010600030101010101" pitchFamily="2" charset="-122"/>
                <a:cs typeface="Times New Roman" panose="02020603050405020304" pitchFamily="18" charset="0"/>
              </a:rPr>
              <a:t>原理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ea typeface="SimSun" panose="02010600030101010101" pitchFamily="2" charset="-122"/>
                <a:cs typeface="Times New Roman" panose="02020603050405020304" pitchFamily="18" charset="0"/>
              </a:rPr>
              <a:t>IntegerSet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内部使用数组（</a:t>
            </a:r>
            <a:r>
              <a:rPr lang="en-US" altLang="zh-CN" kern="100" dirty="0" err="1">
                <a:ea typeface="SimSun" panose="02010600030101010101" pitchFamily="2" charset="-122"/>
                <a:cs typeface="Times New Roman" panose="02020603050405020304" pitchFamily="18" charset="0"/>
              </a:rPr>
              <a:t>intSet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）存储集合元素，</a:t>
            </a:r>
            <a:r>
              <a:rPr lang="en-US" altLang="zh-CN" kern="100" dirty="0" err="1">
                <a:ea typeface="SimSun" panose="02010600030101010101" pitchFamily="2" charset="-122"/>
                <a:cs typeface="Times New Roman" panose="02020603050405020304" pitchFamily="18" charset="0"/>
              </a:rPr>
              <a:t>intSet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每个元素的取值为</a:t>
            </a:r>
            <a:r>
              <a:rPr lang="en-US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ea typeface="SimSun" panose="02010600030101010101" pitchFamily="2" charset="-122"/>
                <a:cs typeface="Times New Roman" panose="02020603050405020304" pitchFamily="18" charset="0"/>
              </a:rPr>
              <a:t>intSet</a:t>
            </a:r>
            <a:r>
              <a:rPr lang="en-US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表示整数</a:t>
            </a:r>
            <a:r>
              <a:rPr lang="en-US" altLang="zh-CN" kern="100" dirty="0" err="1"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在集合中，</a:t>
            </a:r>
            <a:r>
              <a:rPr lang="en-US" altLang="zh-CN" kern="100" dirty="0" err="1">
                <a:ea typeface="SimSun" panose="02010600030101010101" pitchFamily="2" charset="-122"/>
                <a:cs typeface="Times New Roman" panose="02020603050405020304" pitchFamily="18" charset="0"/>
              </a:rPr>
              <a:t>intSet</a:t>
            </a:r>
            <a:r>
              <a:rPr lang="en-US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[j]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表示整数</a:t>
            </a:r>
            <a:r>
              <a:rPr lang="en-US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ea typeface="SimSun" panose="02010600030101010101" pitchFamily="2" charset="-122"/>
                <a:cs typeface="Times New Roman" panose="02020603050405020304" pitchFamily="18" charset="0"/>
              </a:rPr>
              <a:t>不在集合中。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3.2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整数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集合类实现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942" y="1218623"/>
            <a:ext cx="107868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提高（选做）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实现集合求差（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difference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实现批量插入（</a:t>
            </a:r>
            <a:r>
              <a:rPr lang="en-US" altLang="zh-CN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insertElements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）和批量删除（</a:t>
            </a:r>
            <a:r>
              <a:rPr lang="en-US" altLang="zh-CN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deleteElements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实现子集判断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isSubset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实现补集（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complement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5.IntegerSet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内部使用链表存储集合元素，实现存储任意整数值</a:t>
            </a:r>
            <a:r>
              <a:rPr lang="en-US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实现对象集合。</a:t>
            </a:r>
            <a:endParaRPr lang="zh-CN" altLang="zh-CN" sz="12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08100" y="1592262"/>
            <a:ext cx="9575800" cy="3655566"/>
            <a:chOff x="1308100" y="1592262"/>
            <a:chExt cx="9575800" cy="3655566"/>
          </a:xfrm>
        </p:grpSpPr>
        <p:sp>
          <p:nvSpPr>
            <p:cNvPr id="51" name="矩形 50"/>
            <p:cNvSpPr/>
            <p:nvPr/>
          </p:nvSpPr>
          <p:spPr>
            <a:xfrm>
              <a:off x="1308100" y="1592262"/>
              <a:ext cx="9575800" cy="3246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5"/>
            </a:p>
          </p:txBody>
        </p:sp>
        <p:sp>
          <p:nvSpPr>
            <p:cNvPr id="2" name="等腰三角形 1"/>
            <p:cNvSpPr/>
            <p:nvPr/>
          </p:nvSpPr>
          <p:spPr>
            <a:xfrm rot="10800000">
              <a:off x="5680022" y="4768305"/>
              <a:ext cx="869188" cy="47952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6" name="直接连接符 55"/>
          <p:cNvCxnSpPr/>
          <p:nvPr/>
        </p:nvCxnSpPr>
        <p:spPr>
          <a:xfrm flipH="1">
            <a:off x="1768930" y="3369499"/>
            <a:ext cx="8654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5125120" y="5330190"/>
            <a:ext cx="2216457" cy="367030"/>
            <a:chOff x="3369434" y="3305818"/>
            <a:chExt cx="833262" cy="250613"/>
          </a:xfrm>
        </p:grpSpPr>
        <p:sp>
          <p:nvSpPr>
            <p:cNvPr id="61" name="圆角矩形 60"/>
            <p:cNvSpPr/>
            <p:nvPr/>
          </p:nvSpPr>
          <p:spPr>
            <a:xfrm>
              <a:off x="3369434" y="3308565"/>
              <a:ext cx="710270" cy="23774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385828" y="3305818"/>
              <a:ext cx="816868" cy="250613"/>
            </a:xfrm>
            <a:prstGeom prst="rect">
              <a:avLst/>
            </a:prstGeom>
          </p:spPr>
          <p:txBody>
            <a:bodyPr wrap="square" lIns="91416" tIns="45708" rIns="91416" bIns="45708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chemeClr val="bg1"/>
                  </a:solidFill>
                  <a:latin typeface="+mn-ea"/>
                  <a:sym typeface="+mn-ea"/>
                </a:rPr>
                <a:t> </a:t>
              </a:r>
              <a:endParaRPr kumimoji="1" lang="zh-CN" altLang="en-US" dirty="0">
                <a:solidFill>
                  <a:srgbClr val="F1F2F6"/>
                </a:solidFill>
                <a:uFillTx/>
                <a:cs typeface="微软雅黑" panose="020B0503020204020204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5125120" y="5313071"/>
            <a:ext cx="188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28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日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31381" y="2380672"/>
            <a:ext cx="6471267" cy="707862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函数、类和对象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472126" y="2781587"/>
            <a:ext cx="52560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75908" y="1985816"/>
            <a:ext cx="475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函数、类和对象</a:t>
            </a:r>
            <a:endParaRPr lang="zh-CN" altLang="en-US" sz="48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84818" y="3811513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687051" y="3514328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582621" y="3315767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矩形 122"/>
          <p:cNvSpPr>
            <a:spLocks noChangeArrowheads="1"/>
          </p:cNvSpPr>
          <p:nvPr/>
        </p:nvSpPr>
        <p:spPr bwMode="auto">
          <a:xfrm>
            <a:off x="4906146" y="3710952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准备知识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37" name="矩形 122"/>
          <p:cNvSpPr>
            <a:spLocks noChangeArrowheads="1"/>
          </p:cNvSpPr>
          <p:nvPr/>
        </p:nvSpPr>
        <p:spPr bwMode="auto">
          <a:xfrm>
            <a:off x="4906144" y="3213171"/>
            <a:ext cx="1324175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sym typeface="微软雅黑" panose="020B0503020204020204" pitchFamily="34" charset="-122"/>
              </a:rPr>
              <a:t>实验目的</a:t>
            </a:r>
            <a:endParaRPr lang="zh-CN" altLang="en-US" sz="2000" dirty="0">
              <a:solidFill>
                <a:srgbClr val="FF0000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84818" y="4309825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687051" y="4012640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22"/>
          <p:cNvSpPr>
            <a:spLocks noChangeArrowheads="1"/>
          </p:cNvSpPr>
          <p:nvPr/>
        </p:nvSpPr>
        <p:spPr bwMode="auto">
          <a:xfrm>
            <a:off x="4906146" y="4209264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实验内容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实验目的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7241" y="1422431"/>
            <a:ext cx="105595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函数的定义与使用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深入理解类和对象的概念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深入理解类构造函数、析构函数的基本知识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熟练掌握类的定义方法和对象实例化方法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熟练掌握对象方法调用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代码编译工具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读取参数方法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472126" y="2781587"/>
            <a:ext cx="52560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75908" y="1985816"/>
            <a:ext cx="475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函数、类和对象</a:t>
            </a:r>
            <a:endParaRPr lang="zh-CN" altLang="en-US" sz="48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84818" y="3811513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687051" y="3514328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582621" y="3315767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矩形 122"/>
          <p:cNvSpPr>
            <a:spLocks noChangeArrowheads="1"/>
          </p:cNvSpPr>
          <p:nvPr/>
        </p:nvSpPr>
        <p:spPr bwMode="auto">
          <a:xfrm>
            <a:off x="4906146" y="3710952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sym typeface="微软雅黑" panose="020B0503020204020204" pitchFamily="34" charset="-122"/>
              </a:rPr>
              <a:t>准备知识</a:t>
            </a:r>
            <a:endParaRPr lang="zh-CN" altLang="en-US" sz="2000" dirty="0">
              <a:solidFill>
                <a:srgbClr val="FF0000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37" name="矩形 122"/>
          <p:cNvSpPr>
            <a:spLocks noChangeArrowheads="1"/>
          </p:cNvSpPr>
          <p:nvPr/>
        </p:nvSpPr>
        <p:spPr bwMode="auto">
          <a:xfrm>
            <a:off x="4906144" y="3213171"/>
            <a:ext cx="1324175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实验目的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84818" y="4309825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687051" y="4012640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22"/>
          <p:cNvSpPr>
            <a:spLocks noChangeArrowheads="1"/>
          </p:cNvSpPr>
          <p:nvPr/>
        </p:nvSpPr>
        <p:spPr bwMode="auto">
          <a:xfrm>
            <a:off x="4906146" y="4209264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实验内容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2972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2.1 VS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中创建项目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893" y="1171654"/>
            <a:ext cx="10585539" cy="54681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23" y="1171654"/>
            <a:ext cx="8964276" cy="54681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369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2.2 VS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命令行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参数设置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27" y="1241477"/>
            <a:ext cx="6491530" cy="53304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33" y="1077378"/>
            <a:ext cx="8364117" cy="565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4726982" y="4463512"/>
            <a:ext cx="389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6. F5</a:t>
            </a:r>
            <a:r>
              <a:rPr lang="zh-CN" altLang="en-US" sz="4800" dirty="0" smtClean="0">
                <a:solidFill>
                  <a:srgbClr val="FF0000"/>
                </a:solidFill>
              </a:rPr>
              <a:t>启动调试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00717" y="351896"/>
            <a:ext cx="261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2.3 VS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断点调试</a:t>
            </a:r>
            <a:endParaRPr lang="zh-CN" altLang="en-US" sz="28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66" y="1069383"/>
            <a:ext cx="9352584" cy="56723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813868" y="3750591"/>
            <a:ext cx="4059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2. F 5</a:t>
            </a:r>
            <a:r>
              <a:rPr lang="zh-CN" altLang="en-US" sz="4800" dirty="0" smtClean="0">
                <a:solidFill>
                  <a:srgbClr val="FF0000"/>
                </a:solidFill>
              </a:rPr>
              <a:t>开启调试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66" y="1069383"/>
            <a:ext cx="9352584" cy="56723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66" y="1154624"/>
            <a:ext cx="9352584" cy="56677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66" y="1150016"/>
            <a:ext cx="9352584" cy="56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目录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472126" y="2781587"/>
            <a:ext cx="52560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75908" y="1985816"/>
            <a:ext cx="475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+mn-ea"/>
              </a:rPr>
              <a:t>函数、类和对象</a:t>
            </a:r>
            <a:endParaRPr lang="zh-CN" altLang="en-US" sz="48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84818" y="3811513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687051" y="3514328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582621" y="3315767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矩形 122"/>
          <p:cNvSpPr>
            <a:spLocks noChangeArrowheads="1"/>
          </p:cNvSpPr>
          <p:nvPr/>
        </p:nvSpPr>
        <p:spPr bwMode="auto">
          <a:xfrm>
            <a:off x="4906146" y="3710952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准备知识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37" name="矩形 122"/>
          <p:cNvSpPr>
            <a:spLocks noChangeArrowheads="1"/>
          </p:cNvSpPr>
          <p:nvPr/>
        </p:nvSpPr>
        <p:spPr bwMode="auto">
          <a:xfrm>
            <a:off x="4906144" y="3213171"/>
            <a:ext cx="1324175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sym typeface="微软雅黑" panose="020B0503020204020204" pitchFamily="34" charset="-122"/>
              </a:rPr>
              <a:t>实验目的</a:t>
            </a:r>
            <a:endParaRPr lang="zh-CN" altLang="en-US" sz="2000" dirty="0">
              <a:solidFill>
                <a:schemeClr val="accent1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84818" y="4309825"/>
            <a:ext cx="205105" cy="202497"/>
          </a:xfrm>
          <a:prstGeom prst="ellips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5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687051" y="4012640"/>
            <a:ext cx="318" cy="294141"/>
          </a:xfrm>
          <a:prstGeom prst="line">
            <a:avLst/>
          </a:prstGeom>
          <a:solidFill>
            <a:srgbClr val="F2F2F2"/>
          </a:solidFill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22"/>
          <p:cNvSpPr>
            <a:spLocks noChangeArrowheads="1"/>
          </p:cNvSpPr>
          <p:nvPr/>
        </p:nvSpPr>
        <p:spPr bwMode="auto">
          <a:xfrm>
            <a:off x="4906146" y="4209264"/>
            <a:ext cx="1324173" cy="4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6" tIns="60943" rIns="121886" bIns="60943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sym typeface="微软雅黑" panose="020B0503020204020204" pitchFamily="34" charset="-122"/>
              </a:rPr>
              <a:t>实验内容</a:t>
            </a:r>
            <a:endParaRPr lang="zh-CN" altLang="en-US" sz="2000" dirty="0">
              <a:solidFill>
                <a:srgbClr val="FF0000"/>
              </a:solidFill>
              <a:latin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2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Presentation</Application>
  <PresentationFormat>宽屏</PresentationFormat>
  <Paragraphs>105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SimSun</vt:lpstr>
      <vt:lpstr>Wingdings</vt:lpstr>
      <vt:lpstr>DejaVu Sans</vt:lpstr>
      <vt:lpstr>微软雅黑</vt:lpstr>
      <vt:lpstr>方正黑体_GBK</vt:lpstr>
      <vt:lpstr>Calibri</vt:lpstr>
      <vt:lpstr>Times New Roman</vt:lpstr>
      <vt:lpstr>SimSun</vt:lpstr>
      <vt:lpstr>等线</vt:lpstr>
      <vt:lpstr>AvantGarde LT Medium</vt:lpstr>
      <vt:lpstr>SimSun</vt:lpstr>
      <vt:lpstr>方正书宋_GBK</vt:lpstr>
      <vt:lpstr>Arial Unicode MS</vt:lpstr>
      <vt:lpstr>等线 Light</vt:lpstr>
      <vt:lpstr>微软雅黑</vt:lpstr>
      <vt:lpstr>Office 主题​​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梅世祺</cp:lastModifiedBy>
  <cp:revision>165</cp:revision>
  <dcterms:created xsi:type="dcterms:W3CDTF">2019-04-10T14:46:07Z</dcterms:created>
  <dcterms:modified xsi:type="dcterms:W3CDTF">2019-04-10T14:46:07Z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