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78C392-CADF-4C77-862F-4EC4415DD810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</dgm:pt>
    <dgm:pt modelId="{56DDC7E4-02F2-419C-B4D8-2B2417D7CF88}">
      <dgm:prSet phldrT="[Text]"/>
      <dgm:spPr/>
      <dgm:t>
        <a:bodyPr/>
        <a:lstStyle/>
        <a:p>
          <a:r>
            <a:rPr lang="en-US" dirty="0" smtClean="0"/>
            <a:t>DSL Program Generation</a:t>
          </a:r>
          <a:endParaRPr lang="en-US" dirty="0"/>
        </a:p>
      </dgm:t>
    </dgm:pt>
    <dgm:pt modelId="{53083ADB-37CE-4C10-9C9C-1660676C2ECA}" type="parTrans" cxnId="{907D19A9-1AF2-4F6A-A45F-49E8A525B141}">
      <dgm:prSet/>
      <dgm:spPr/>
      <dgm:t>
        <a:bodyPr/>
        <a:lstStyle/>
        <a:p>
          <a:endParaRPr lang="en-US"/>
        </a:p>
      </dgm:t>
    </dgm:pt>
    <dgm:pt modelId="{C3FBEEBC-CDC3-42BF-A0CD-79EECD05AC22}" type="sibTrans" cxnId="{907D19A9-1AF2-4F6A-A45F-49E8A525B141}">
      <dgm:prSet/>
      <dgm:spPr/>
      <dgm:t>
        <a:bodyPr/>
        <a:lstStyle/>
        <a:p>
          <a:endParaRPr lang="en-US"/>
        </a:p>
      </dgm:t>
    </dgm:pt>
    <dgm:pt modelId="{7CCF0A2D-A8B7-4708-A05F-24B4C64254C7}">
      <dgm:prSet phldrT="[Text]"/>
      <dgm:spPr/>
      <dgm:t>
        <a:bodyPr/>
        <a:lstStyle/>
        <a:p>
          <a:r>
            <a:rPr lang="en-US" dirty="0" smtClean="0"/>
            <a:t>Intermediate Format Compilation</a:t>
          </a:r>
          <a:endParaRPr lang="en-US" dirty="0"/>
        </a:p>
      </dgm:t>
    </dgm:pt>
    <dgm:pt modelId="{FBDB2365-E46B-40B6-B062-E5EF23918EFB}" type="parTrans" cxnId="{944A84C2-D7A4-48E5-B7B2-0E04EA2CD2DD}">
      <dgm:prSet/>
      <dgm:spPr/>
      <dgm:t>
        <a:bodyPr/>
        <a:lstStyle/>
        <a:p>
          <a:endParaRPr lang="en-US"/>
        </a:p>
      </dgm:t>
    </dgm:pt>
    <dgm:pt modelId="{D24D5519-5DF5-4F7C-A632-CB102D420D66}" type="sibTrans" cxnId="{944A84C2-D7A4-48E5-B7B2-0E04EA2CD2DD}">
      <dgm:prSet/>
      <dgm:spPr/>
      <dgm:t>
        <a:bodyPr/>
        <a:lstStyle/>
        <a:p>
          <a:endParaRPr lang="en-US"/>
        </a:p>
      </dgm:t>
    </dgm:pt>
    <dgm:pt modelId="{D2FC72AD-FC66-4123-B1A6-F0C5E331CBE5}">
      <dgm:prSet phldrT="[Text]"/>
      <dgm:spPr/>
      <dgm:t>
        <a:bodyPr/>
        <a:lstStyle/>
        <a:p>
          <a:r>
            <a:rPr lang="en-US" dirty="0" smtClean="0"/>
            <a:t>Optimization</a:t>
          </a:r>
          <a:endParaRPr lang="en-US" dirty="0"/>
        </a:p>
      </dgm:t>
    </dgm:pt>
    <dgm:pt modelId="{74262376-AFDC-4143-87DC-2EDA069DE21B}" type="parTrans" cxnId="{B34D95F1-5FCC-4C33-B7E7-3170776D3A03}">
      <dgm:prSet/>
      <dgm:spPr/>
      <dgm:t>
        <a:bodyPr/>
        <a:lstStyle/>
        <a:p>
          <a:endParaRPr lang="en-US"/>
        </a:p>
      </dgm:t>
    </dgm:pt>
    <dgm:pt modelId="{B2D60B1E-B249-4EA7-96B5-C0FB28B0BE45}" type="sibTrans" cxnId="{B34D95F1-5FCC-4C33-B7E7-3170776D3A03}">
      <dgm:prSet/>
      <dgm:spPr/>
      <dgm:t>
        <a:bodyPr/>
        <a:lstStyle/>
        <a:p>
          <a:endParaRPr lang="en-US"/>
        </a:p>
      </dgm:t>
    </dgm:pt>
    <dgm:pt modelId="{9E87E638-1738-48E0-8D9D-2E732226C741}">
      <dgm:prSet phldrT="[Text]"/>
      <dgm:spPr/>
      <dgm:t>
        <a:bodyPr/>
        <a:lstStyle/>
        <a:p>
          <a:r>
            <a:rPr lang="en-US" dirty="0" smtClean="0"/>
            <a:t>GPL Program Generation</a:t>
          </a:r>
          <a:endParaRPr lang="en-US" dirty="0"/>
        </a:p>
      </dgm:t>
    </dgm:pt>
    <dgm:pt modelId="{3C959D67-6815-471B-AE8A-5A59AE9F7897}" type="parTrans" cxnId="{1B05A2FD-67BB-4A37-A71D-D955C63CFCFB}">
      <dgm:prSet/>
      <dgm:spPr/>
      <dgm:t>
        <a:bodyPr/>
        <a:lstStyle/>
        <a:p>
          <a:endParaRPr lang="en-US"/>
        </a:p>
      </dgm:t>
    </dgm:pt>
    <dgm:pt modelId="{B2802846-9534-4D89-B6E4-61143447DD70}" type="sibTrans" cxnId="{1B05A2FD-67BB-4A37-A71D-D955C63CFCFB}">
      <dgm:prSet/>
      <dgm:spPr/>
      <dgm:t>
        <a:bodyPr/>
        <a:lstStyle/>
        <a:p>
          <a:endParaRPr lang="en-US"/>
        </a:p>
      </dgm:t>
    </dgm:pt>
    <dgm:pt modelId="{56CD18C4-0476-488F-8FC2-AD45575F9275}">
      <dgm:prSet phldrT="[Text]"/>
      <dgm:spPr/>
      <dgm:t>
        <a:bodyPr/>
        <a:lstStyle/>
        <a:p>
          <a:r>
            <a:rPr lang="en-US" dirty="0" smtClean="0"/>
            <a:t>Timing</a:t>
          </a:r>
          <a:endParaRPr lang="en-US" dirty="0"/>
        </a:p>
      </dgm:t>
    </dgm:pt>
    <dgm:pt modelId="{8CD0FFD3-EA80-46C4-BF1D-1D5F2A0D233C}" type="parTrans" cxnId="{3E2A8746-B48E-4254-958E-E539F8A9779A}">
      <dgm:prSet/>
      <dgm:spPr/>
      <dgm:t>
        <a:bodyPr/>
        <a:lstStyle/>
        <a:p>
          <a:endParaRPr lang="en-US"/>
        </a:p>
      </dgm:t>
    </dgm:pt>
    <dgm:pt modelId="{F4CB7DCF-083A-44DB-8FB1-B4AB759E32AE}" type="sibTrans" cxnId="{3E2A8746-B48E-4254-958E-E539F8A9779A}">
      <dgm:prSet/>
      <dgm:spPr/>
      <dgm:t>
        <a:bodyPr/>
        <a:lstStyle/>
        <a:p>
          <a:endParaRPr lang="en-US"/>
        </a:p>
      </dgm:t>
    </dgm:pt>
    <dgm:pt modelId="{862535EF-A1B7-44C7-8691-F45A39617385}">
      <dgm:prSet phldrT="[Text]"/>
      <dgm:spPr/>
      <dgm:t>
        <a:bodyPr/>
        <a:lstStyle/>
        <a:p>
          <a:r>
            <a:rPr lang="en-US" dirty="0" smtClean="0"/>
            <a:t>For a given DFT size generate SPL programs to </a:t>
          </a:r>
          <a:r>
            <a:rPr lang="en-US" dirty="0" smtClean="0"/>
            <a:t>compute </a:t>
          </a:r>
          <a:r>
            <a:rPr lang="en-US" dirty="0" smtClean="0"/>
            <a:t>the DFT</a:t>
          </a:r>
          <a:endParaRPr lang="en-US" dirty="0"/>
        </a:p>
      </dgm:t>
    </dgm:pt>
    <dgm:pt modelId="{D2335639-EEA4-4000-A006-DC0F00ED1194}" type="parTrans" cxnId="{73BBA08D-D5E9-4CCA-9C62-8FBE87D4BE32}">
      <dgm:prSet/>
      <dgm:spPr/>
      <dgm:t>
        <a:bodyPr/>
        <a:lstStyle/>
        <a:p>
          <a:endParaRPr lang="en-US"/>
        </a:p>
      </dgm:t>
    </dgm:pt>
    <dgm:pt modelId="{90F68AFD-AE62-499F-A75D-311F01B08546}" type="sibTrans" cxnId="{73BBA08D-D5E9-4CCA-9C62-8FBE87D4BE32}">
      <dgm:prSet/>
      <dgm:spPr/>
      <dgm:t>
        <a:bodyPr/>
        <a:lstStyle/>
        <a:p>
          <a:endParaRPr lang="en-US"/>
        </a:p>
      </dgm:t>
    </dgm:pt>
    <dgm:pt modelId="{DA9B5201-5631-4999-8241-B3F907A3CAF6}">
      <dgm:prSet phldrT="[Text]"/>
      <dgm:spPr/>
      <dgm:t>
        <a:bodyPr/>
        <a:lstStyle/>
        <a:p>
          <a:r>
            <a:rPr lang="en-US" dirty="0" smtClean="0"/>
            <a:t>Compile SPL programs to </a:t>
          </a:r>
          <a:r>
            <a:rPr lang="en-US" dirty="0" err="1" smtClean="0"/>
            <a:t>icode</a:t>
          </a:r>
          <a:r>
            <a:rPr lang="en-US" dirty="0" smtClean="0"/>
            <a:t> intermediate format</a:t>
          </a:r>
          <a:endParaRPr lang="en-US" dirty="0"/>
        </a:p>
      </dgm:t>
    </dgm:pt>
    <dgm:pt modelId="{9A11C0F6-EFC7-4A9A-A45C-7F688F93C532}" type="parTrans" cxnId="{AEC0D7AA-080D-4A75-AACE-A634BC545A1D}">
      <dgm:prSet/>
      <dgm:spPr/>
      <dgm:t>
        <a:bodyPr/>
        <a:lstStyle/>
        <a:p>
          <a:endParaRPr lang="en-US"/>
        </a:p>
      </dgm:t>
    </dgm:pt>
    <dgm:pt modelId="{0418C99F-4543-41C1-A7D3-E01170221A9D}" type="sibTrans" cxnId="{AEC0D7AA-080D-4A75-AACE-A634BC545A1D}">
      <dgm:prSet/>
      <dgm:spPr/>
      <dgm:t>
        <a:bodyPr/>
        <a:lstStyle/>
        <a:p>
          <a:endParaRPr lang="en-US"/>
        </a:p>
      </dgm:t>
    </dgm:pt>
    <dgm:pt modelId="{FB25A39B-8E21-487B-A2CF-7246AA6A01B8}">
      <dgm:prSet phldrT="[Text]"/>
      <dgm:spPr/>
      <dgm:t>
        <a:bodyPr/>
        <a:lstStyle/>
        <a:p>
          <a:r>
            <a:rPr lang="en-US" dirty="0" smtClean="0"/>
            <a:t>Convert </a:t>
          </a:r>
          <a:r>
            <a:rPr lang="en-US" dirty="0" err="1" smtClean="0"/>
            <a:t>icode</a:t>
          </a:r>
          <a:r>
            <a:rPr lang="en-US" dirty="0" smtClean="0"/>
            <a:t> to </a:t>
          </a:r>
          <a:r>
            <a:rPr lang="en-US" dirty="0" err="1" smtClean="0"/>
            <a:t>ssa</a:t>
          </a:r>
          <a:r>
            <a:rPr lang="en-US" dirty="0" smtClean="0"/>
            <a:t>, fold constants, propagate copies, and replace common sub expressions</a:t>
          </a:r>
          <a:endParaRPr lang="en-US" dirty="0"/>
        </a:p>
      </dgm:t>
    </dgm:pt>
    <dgm:pt modelId="{53261D80-F515-4BD0-A8DA-AD0785DAD01C}" type="parTrans" cxnId="{7AC9FB28-5BB9-4B0C-A1FD-D6D1643A4487}">
      <dgm:prSet/>
      <dgm:spPr/>
      <dgm:t>
        <a:bodyPr/>
        <a:lstStyle/>
        <a:p>
          <a:endParaRPr lang="en-US"/>
        </a:p>
      </dgm:t>
    </dgm:pt>
    <dgm:pt modelId="{CE2C3B91-710A-4DE5-B4E1-386A951A650A}" type="sibTrans" cxnId="{7AC9FB28-5BB9-4B0C-A1FD-D6D1643A4487}">
      <dgm:prSet/>
      <dgm:spPr/>
      <dgm:t>
        <a:bodyPr/>
        <a:lstStyle/>
        <a:p>
          <a:endParaRPr lang="en-US"/>
        </a:p>
      </dgm:t>
    </dgm:pt>
    <dgm:pt modelId="{B5B5A0D7-C90F-4872-9890-FEDD594DC308}">
      <dgm:prSet phldrT="[Text]"/>
      <dgm:spPr/>
      <dgm:t>
        <a:bodyPr/>
        <a:lstStyle/>
        <a:p>
          <a:r>
            <a:rPr lang="en-US" dirty="0" smtClean="0"/>
            <a:t>Generate C code to be compiled using </a:t>
          </a:r>
          <a:r>
            <a:rPr lang="en-US" dirty="0" err="1" smtClean="0"/>
            <a:t>gcc</a:t>
          </a:r>
          <a:r>
            <a:rPr lang="en-US" dirty="0" smtClean="0"/>
            <a:t> -03</a:t>
          </a:r>
          <a:endParaRPr lang="en-US" dirty="0"/>
        </a:p>
      </dgm:t>
    </dgm:pt>
    <dgm:pt modelId="{1E8DCFA3-4309-4794-AB02-4A708D213250}" type="parTrans" cxnId="{924B3D7E-16D7-475A-81BC-1155EDA00C95}">
      <dgm:prSet/>
      <dgm:spPr/>
      <dgm:t>
        <a:bodyPr/>
        <a:lstStyle/>
        <a:p>
          <a:endParaRPr lang="en-US"/>
        </a:p>
      </dgm:t>
    </dgm:pt>
    <dgm:pt modelId="{C419D56D-FA09-4E0A-8E38-1838BEE0CC41}" type="sibTrans" cxnId="{924B3D7E-16D7-475A-81BC-1155EDA00C95}">
      <dgm:prSet/>
      <dgm:spPr/>
      <dgm:t>
        <a:bodyPr/>
        <a:lstStyle/>
        <a:p>
          <a:endParaRPr lang="en-US"/>
        </a:p>
      </dgm:t>
    </dgm:pt>
    <dgm:pt modelId="{2C0169F8-60CE-455C-918D-25BABD313B6D}">
      <dgm:prSet phldrT="[Text]"/>
      <dgm:spPr/>
      <dgm:t>
        <a:bodyPr/>
        <a:lstStyle/>
        <a:p>
          <a:r>
            <a:rPr lang="en-US" dirty="0" smtClean="0"/>
            <a:t>Use PAPI to extract high precision timing data</a:t>
          </a:r>
          <a:endParaRPr lang="en-US" dirty="0"/>
        </a:p>
      </dgm:t>
    </dgm:pt>
    <dgm:pt modelId="{94DDED84-3961-4CD3-8113-246DC9FC776F}" type="parTrans" cxnId="{E31B61C7-B665-418B-86F2-2CBC041BB660}">
      <dgm:prSet/>
      <dgm:spPr/>
      <dgm:t>
        <a:bodyPr/>
        <a:lstStyle/>
        <a:p>
          <a:endParaRPr lang="en-US"/>
        </a:p>
      </dgm:t>
    </dgm:pt>
    <dgm:pt modelId="{326FD883-A8C2-4AEB-B957-EBF3844C8EF1}" type="sibTrans" cxnId="{E31B61C7-B665-418B-86F2-2CBC041BB660}">
      <dgm:prSet/>
      <dgm:spPr/>
      <dgm:t>
        <a:bodyPr/>
        <a:lstStyle/>
        <a:p>
          <a:endParaRPr lang="en-US"/>
        </a:p>
      </dgm:t>
    </dgm:pt>
    <dgm:pt modelId="{8916C4C3-9162-42FD-A81F-538BE733D5E0}" type="pres">
      <dgm:prSet presAssocID="{F278C392-CADF-4C77-862F-4EC4415DD810}" presName="Name0" presStyleCnt="0">
        <dgm:presLayoutVars>
          <dgm:dir/>
          <dgm:animLvl val="lvl"/>
          <dgm:resizeHandles val="exact"/>
        </dgm:presLayoutVars>
      </dgm:prSet>
      <dgm:spPr/>
    </dgm:pt>
    <dgm:pt modelId="{381C474F-338D-4FDA-AB50-461BC2B0FDB3}" type="pres">
      <dgm:prSet presAssocID="{F278C392-CADF-4C77-862F-4EC4415DD810}" presName="tSp" presStyleCnt="0"/>
      <dgm:spPr/>
    </dgm:pt>
    <dgm:pt modelId="{D8892505-E65B-431D-9CDD-43BF0DB7BDC7}" type="pres">
      <dgm:prSet presAssocID="{F278C392-CADF-4C77-862F-4EC4415DD810}" presName="bSp" presStyleCnt="0"/>
      <dgm:spPr/>
    </dgm:pt>
    <dgm:pt modelId="{396F87CA-8338-4191-8AC9-697B73FBEF5B}" type="pres">
      <dgm:prSet presAssocID="{F278C392-CADF-4C77-862F-4EC4415DD810}" presName="process" presStyleCnt="0"/>
      <dgm:spPr/>
    </dgm:pt>
    <dgm:pt modelId="{10703CCB-5160-4EA8-A8F1-86E4D4B0597A}" type="pres">
      <dgm:prSet presAssocID="{56DDC7E4-02F2-419C-B4D8-2B2417D7CF88}" presName="composite1" presStyleCnt="0"/>
      <dgm:spPr/>
    </dgm:pt>
    <dgm:pt modelId="{1325E34F-4A01-480A-B6D3-5852CBEAB1C8}" type="pres">
      <dgm:prSet presAssocID="{56DDC7E4-02F2-419C-B4D8-2B2417D7CF88}" presName="dummyNode1" presStyleLbl="node1" presStyleIdx="0" presStyleCnt="5"/>
      <dgm:spPr/>
    </dgm:pt>
    <dgm:pt modelId="{D376A6BF-DA37-4150-944A-F6C63A1BC2C3}" type="pres">
      <dgm:prSet presAssocID="{56DDC7E4-02F2-419C-B4D8-2B2417D7CF88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D2FA00-53CE-45A6-8E32-89C7BAAF1D89}" type="pres">
      <dgm:prSet presAssocID="{56DDC7E4-02F2-419C-B4D8-2B2417D7CF88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3B67BD-81EF-4801-A02D-6949F9A2226B}" type="pres">
      <dgm:prSet presAssocID="{56DDC7E4-02F2-419C-B4D8-2B2417D7CF88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ED23B8-397F-4A8E-BEC6-9FF2D3B37540}" type="pres">
      <dgm:prSet presAssocID="{56DDC7E4-02F2-419C-B4D8-2B2417D7CF88}" presName="connSite1" presStyleCnt="0"/>
      <dgm:spPr/>
    </dgm:pt>
    <dgm:pt modelId="{C5745D1F-9589-44D5-88ED-086EBBF5A27A}" type="pres">
      <dgm:prSet presAssocID="{C3FBEEBC-CDC3-42BF-A0CD-79EECD05AC22}" presName="Name9" presStyleLbl="sibTrans2D1" presStyleIdx="0" presStyleCnt="4"/>
      <dgm:spPr/>
      <dgm:t>
        <a:bodyPr/>
        <a:lstStyle/>
        <a:p>
          <a:endParaRPr lang="en-US"/>
        </a:p>
      </dgm:t>
    </dgm:pt>
    <dgm:pt modelId="{AF24D71B-4DA1-4DE6-8276-E41C0AFD9699}" type="pres">
      <dgm:prSet presAssocID="{7CCF0A2D-A8B7-4708-A05F-24B4C64254C7}" presName="composite2" presStyleCnt="0"/>
      <dgm:spPr/>
    </dgm:pt>
    <dgm:pt modelId="{CACEA7B9-CAE9-4E6C-9036-3C9BFAB0694E}" type="pres">
      <dgm:prSet presAssocID="{7CCF0A2D-A8B7-4708-A05F-24B4C64254C7}" presName="dummyNode2" presStyleLbl="node1" presStyleIdx="0" presStyleCnt="5"/>
      <dgm:spPr/>
    </dgm:pt>
    <dgm:pt modelId="{1395C40F-02D3-4389-B586-8FFB32B2DA56}" type="pres">
      <dgm:prSet presAssocID="{7CCF0A2D-A8B7-4708-A05F-24B4C64254C7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667B16-6AAB-4336-838F-61546B62CAA3}" type="pres">
      <dgm:prSet presAssocID="{7CCF0A2D-A8B7-4708-A05F-24B4C64254C7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CBEA2-C38B-4445-A0E2-B2E5C32C9FF0}" type="pres">
      <dgm:prSet presAssocID="{7CCF0A2D-A8B7-4708-A05F-24B4C64254C7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B0E53-D303-4AAA-909C-0B276F03109A}" type="pres">
      <dgm:prSet presAssocID="{7CCF0A2D-A8B7-4708-A05F-24B4C64254C7}" presName="connSite2" presStyleCnt="0"/>
      <dgm:spPr/>
    </dgm:pt>
    <dgm:pt modelId="{68BF3A11-1DA2-4161-B3F0-011B1EB50F09}" type="pres">
      <dgm:prSet presAssocID="{D24D5519-5DF5-4F7C-A632-CB102D420D66}" presName="Name18" presStyleLbl="sibTrans2D1" presStyleIdx="1" presStyleCnt="4"/>
      <dgm:spPr/>
      <dgm:t>
        <a:bodyPr/>
        <a:lstStyle/>
        <a:p>
          <a:endParaRPr lang="en-US"/>
        </a:p>
      </dgm:t>
    </dgm:pt>
    <dgm:pt modelId="{1E950E3A-A346-4AB7-B1C6-EFC2E85080C9}" type="pres">
      <dgm:prSet presAssocID="{D2FC72AD-FC66-4123-B1A6-F0C5E331CBE5}" presName="composite1" presStyleCnt="0"/>
      <dgm:spPr/>
    </dgm:pt>
    <dgm:pt modelId="{D18D96DD-756B-4A1A-8356-DF0F6DCB7317}" type="pres">
      <dgm:prSet presAssocID="{D2FC72AD-FC66-4123-B1A6-F0C5E331CBE5}" presName="dummyNode1" presStyleLbl="node1" presStyleIdx="1" presStyleCnt="5"/>
      <dgm:spPr/>
    </dgm:pt>
    <dgm:pt modelId="{AC17166D-6825-4E5B-9E67-587626DBFE09}" type="pres">
      <dgm:prSet presAssocID="{D2FC72AD-FC66-4123-B1A6-F0C5E331CBE5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19BE4A-BD78-4C93-B5D8-415D35024E59}" type="pres">
      <dgm:prSet presAssocID="{D2FC72AD-FC66-4123-B1A6-F0C5E331CBE5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145577-6B13-4208-B879-7EF45E5D0D22}" type="pres">
      <dgm:prSet presAssocID="{D2FC72AD-FC66-4123-B1A6-F0C5E331CBE5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EF98E-C6F8-4A90-BE44-1F941EF8072B}" type="pres">
      <dgm:prSet presAssocID="{D2FC72AD-FC66-4123-B1A6-F0C5E331CBE5}" presName="connSite1" presStyleCnt="0"/>
      <dgm:spPr/>
    </dgm:pt>
    <dgm:pt modelId="{026D1913-B03D-4EB0-B05F-E8108F80D3BB}" type="pres">
      <dgm:prSet presAssocID="{B2D60B1E-B249-4EA7-96B5-C0FB28B0BE45}" presName="Name9" presStyleLbl="sibTrans2D1" presStyleIdx="2" presStyleCnt="4"/>
      <dgm:spPr/>
      <dgm:t>
        <a:bodyPr/>
        <a:lstStyle/>
        <a:p>
          <a:endParaRPr lang="en-US"/>
        </a:p>
      </dgm:t>
    </dgm:pt>
    <dgm:pt modelId="{75270DCD-4F80-41E1-B337-4FAC6F530D40}" type="pres">
      <dgm:prSet presAssocID="{9E87E638-1738-48E0-8D9D-2E732226C741}" presName="composite2" presStyleCnt="0"/>
      <dgm:spPr/>
    </dgm:pt>
    <dgm:pt modelId="{71C14657-E451-4BBF-94A7-E376B8AB2672}" type="pres">
      <dgm:prSet presAssocID="{9E87E638-1738-48E0-8D9D-2E732226C741}" presName="dummyNode2" presStyleLbl="node1" presStyleIdx="2" presStyleCnt="5"/>
      <dgm:spPr/>
    </dgm:pt>
    <dgm:pt modelId="{F63BBC10-6144-4D19-AFB8-4F91E4743F7F}" type="pres">
      <dgm:prSet presAssocID="{9E87E638-1738-48E0-8D9D-2E732226C741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51D126-5CAB-400D-8980-5AB520E59D27}" type="pres">
      <dgm:prSet presAssocID="{9E87E638-1738-48E0-8D9D-2E732226C741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DF1D92-1FD3-4355-A404-C4CF56CF3505}" type="pres">
      <dgm:prSet presAssocID="{9E87E638-1738-48E0-8D9D-2E732226C741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F17B1D-5D89-4F69-94C5-71114E606A9B}" type="pres">
      <dgm:prSet presAssocID="{9E87E638-1738-48E0-8D9D-2E732226C741}" presName="connSite2" presStyleCnt="0"/>
      <dgm:spPr/>
    </dgm:pt>
    <dgm:pt modelId="{36D408CF-8CB3-4F7C-953E-BCF0858EAC89}" type="pres">
      <dgm:prSet presAssocID="{B2802846-9534-4D89-B6E4-61143447DD70}" presName="Name18" presStyleLbl="sibTrans2D1" presStyleIdx="3" presStyleCnt="4"/>
      <dgm:spPr/>
      <dgm:t>
        <a:bodyPr/>
        <a:lstStyle/>
        <a:p>
          <a:endParaRPr lang="en-US"/>
        </a:p>
      </dgm:t>
    </dgm:pt>
    <dgm:pt modelId="{E167D2B3-D5F5-44D6-BB46-26EBF22E8035}" type="pres">
      <dgm:prSet presAssocID="{56CD18C4-0476-488F-8FC2-AD45575F9275}" presName="composite1" presStyleCnt="0"/>
      <dgm:spPr/>
    </dgm:pt>
    <dgm:pt modelId="{29F48846-1065-4C10-8473-A99641BFE37A}" type="pres">
      <dgm:prSet presAssocID="{56CD18C4-0476-488F-8FC2-AD45575F9275}" presName="dummyNode1" presStyleLbl="node1" presStyleIdx="3" presStyleCnt="5"/>
      <dgm:spPr/>
    </dgm:pt>
    <dgm:pt modelId="{AA1FA2C3-C7CE-4738-AECB-22032CC1BA49}" type="pres">
      <dgm:prSet presAssocID="{56CD18C4-0476-488F-8FC2-AD45575F9275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F7FE78-9E5C-4CA1-804C-CFBAEF9CDE6A}" type="pres">
      <dgm:prSet presAssocID="{56CD18C4-0476-488F-8FC2-AD45575F9275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5E88E1-B77D-4C1E-B3E1-8E6642AD67D4}" type="pres">
      <dgm:prSet presAssocID="{56CD18C4-0476-488F-8FC2-AD45575F9275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DF8D20-9E34-4904-9451-6C3DE35D6CBE}" type="pres">
      <dgm:prSet presAssocID="{56CD18C4-0476-488F-8FC2-AD45575F9275}" presName="connSite1" presStyleCnt="0"/>
      <dgm:spPr/>
    </dgm:pt>
  </dgm:ptLst>
  <dgm:cxnLst>
    <dgm:cxn modelId="{BA4B8E07-2C72-4453-9877-8850F1B30412}" type="presOf" srcId="{FB25A39B-8E21-487B-A2CF-7246AA6A01B8}" destId="{6819BE4A-BD78-4C93-B5D8-415D35024E59}" srcOrd="1" destOrd="0" presId="urn:microsoft.com/office/officeart/2005/8/layout/hProcess4"/>
    <dgm:cxn modelId="{E31B61C7-B665-418B-86F2-2CBC041BB660}" srcId="{56CD18C4-0476-488F-8FC2-AD45575F9275}" destId="{2C0169F8-60CE-455C-918D-25BABD313B6D}" srcOrd="0" destOrd="0" parTransId="{94DDED84-3961-4CD3-8113-246DC9FC776F}" sibTransId="{326FD883-A8C2-4AEB-B957-EBF3844C8EF1}"/>
    <dgm:cxn modelId="{B34D95F1-5FCC-4C33-B7E7-3170776D3A03}" srcId="{F278C392-CADF-4C77-862F-4EC4415DD810}" destId="{D2FC72AD-FC66-4123-B1A6-F0C5E331CBE5}" srcOrd="2" destOrd="0" parTransId="{74262376-AFDC-4143-87DC-2EDA069DE21B}" sibTransId="{B2D60B1E-B249-4EA7-96B5-C0FB28B0BE45}"/>
    <dgm:cxn modelId="{924B3D7E-16D7-475A-81BC-1155EDA00C95}" srcId="{9E87E638-1738-48E0-8D9D-2E732226C741}" destId="{B5B5A0D7-C90F-4872-9890-FEDD594DC308}" srcOrd="0" destOrd="0" parTransId="{1E8DCFA3-4309-4794-AB02-4A708D213250}" sibTransId="{C419D56D-FA09-4E0A-8E38-1838BEE0CC41}"/>
    <dgm:cxn modelId="{19837C09-05F8-441D-B3CD-51BD3C0301AF}" type="presOf" srcId="{7CCF0A2D-A8B7-4708-A05F-24B4C64254C7}" destId="{58FCBEA2-C38B-4445-A0E2-B2E5C32C9FF0}" srcOrd="0" destOrd="0" presId="urn:microsoft.com/office/officeart/2005/8/layout/hProcess4"/>
    <dgm:cxn modelId="{944A84C2-D7A4-48E5-B7B2-0E04EA2CD2DD}" srcId="{F278C392-CADF-4C77-862F-4EC4415DD810}" destId="{7CCF0A2D-A8B7-4708-A05F-24B4C64254C7}" srcOrd="1" destOrd="0" parTransId="{FBDB2365-E46B-40B6-B062-E5EF23918EFB}" sibTransId="{D24D5519-5DF5-4F7C-A632-CB102D420D66}"/>
    <dgm:cxn modelId="{14C28EEE-EC9E-43C5-8080-22E7DA4ADC08}" type="presOf" srcId="{2C0169F8-60CE-455C-918D-25BABD313B6D}" destId="{AA1FA2C3-C7CE-4738-AECB-22032CC1BA49}" srcOrd="0" destOrd="0" presId="urn:microsoft.com/office/officeart/2005/8/layout/hProcess4"/>
    <dgm:cxn modelId="{7CC8C995-528F-4CB6-B5F5-7BA7AA2111E6}" type="presOf" srcId="{D24D5519-5DF5-4F7C-A632-CB102D420D66}" destId="{68BF3A11-1DA2-4161-B3F0-011B1EB50F09}" srcOrd="0" destOrd="0" presId="urn:microsoft.com/office/officeart/2005/8/layout/hProcess4"/>
    <dgm:cxn modelId="{2BE296EF-F646-479A-90BC-158E510EE536}" type="presOf" srcId="{B2D60B1E-B249-4EA7-96B5-C0FB28B0BE45}" destId="{026D1913-B03D-4EB0-B05F-E8108F80D3BB}" srcOrd="0" destOrd="0" presId="urn:microsoft.com/office/officeart/2005/8/layout/hProcess4"/>
    <dgm:cxn modelId="{1B05A2FD-67BB-4A37-A71D-D955C63CFCFB}" srcId="{F278C392-CADF-4C77-862F-4EC4415DD810}" destId="{9E87E638-1738-48E0-8D9D-2E732226C741}" srcOrd="3" destOrd="0" parTransId="{3C959D67-6815-471B-AE8A-5A59AE9F7897}" sibTransId="{B2802846-9534-4D89-B6E4-61143447DD70}"/>
    <dgm:cxn modelId="{3E2A8746-B48E-4254-958E-E539F8A9779A}" srcId="{F278C392-CADF-4C77-862F-4EC4415DD810}" destId="{56CD18C4-0476-488F-8FC2-AD45575F9275}" srcOrd="4" destOrd="0" parTransId="{8CD0FFD3-EA80-46C4-BF1D-1D5F2A0D233C}" sibTransId="{F4CB7DCF-083A-44DB-8FB1-B4AB759E32AE}"/>
    <dgm:cxn modelId="{E3CA4BBF-6884-421F-B317-27FA2D7941F0}" type="presOf" srcId="{56DDC7E4-02F2-419C-B4D8-2B2417D7CF88}" destId="{013B67BD-81EF-4801-A02D-6949F9A2226B}" srcOrd="0" destOrd="0" presId="urn:microsoft.com/office/officeart/2005/8/layout/hProcess4"/>
    <dgm:cxn modelId="{AEC0D7AA-080D-4A75-AACE-A634BC545A1D}" srcId="{7CCF0A2D-A8B7-4708-A05F-24B4C64254C7}" destId="{DA9B5201-5631-4999-8241-B3F907A3CAF6}" srcOrd="0" destOrd="0" parTransId="{9A11C0F6-EFC7-4A9A-A45C-7F688F93C532}" sibTransId="{0418C99F-4543-41C1-A7D3-E01170221A9D}"/>
    <dgm:cxn modelId="{73BBA08D-D5E9-4CCA-9C62-8FBE87D4BE32}" srcId="{56DDC7E4-02F2-419C-B4D8-2B2417D7CF88}" destId="{862535EF-A1B7-44C7-8691-F45A39617385}" srcOrd="0" destOrd="0" parTransId="{D2335639-EEA4-4000-A006-DC0F00ED1194}" sibTransId="{90F68AFD-AE62-499F-A75D-311F01B08546}"/>
    <dgm:cxn modelId="{9C6919B3-43D2-4A59-8F0C-287620C8F515}" type="presOf" srcId="{B5B5A0D7-C90F-4872-9890-FEDD594DC308}" destId="{E551D126-5CAB-400D-8980-5AB520E59D27}" srcOrd="1" destOrd="0" presId="urn:microsoft.com/office/officeart/2005/8/layout/hProcess4"/>
    <dgm:cxn modelId="{7D90A687-E1BE-4EB5-AAA2-44D97B78DFFE}" type="presOf" srcId="{862535EF-A1B7-44C7-8691-F45A39617385}" destId="{0AD2FA00-53CE-45A6-8E32-89C7BAAF1D89}" srcOrd="1" destOrd="0" presId="urn:microsoft.com/office/officeart/2005/8/layout/hProcess4"/>
    <dgm:cxn modelId="{D13947A3-474B-407C-8FCE-684FD32A8FE8}" type="presOf" srcId="{DA9B5201-5631-4999-8241-B3F907A3CAF6}" destId="{1395C40F-02D3-4389-B586-8FFB32B2DA56}" srcOrd="0" destOrd="0" presId="urn:microsoft.com/office/officeart/2005/8/layout/hProcess4"/>
    <dgm:cxn modelId="{7A0916DC-7340-4F9A-9983-C8EF61B7EB97}" type="presOf" srcId="{D2FC72AD-FC66-4123-B1A6-F0C5E331CBE5}" destId="{FF145577-6B13-4208-B879-7EF45E5D0D22}" srcOrd="0" destOrd="0" presId="urn:microsoft.com/office/officeart/2005/8/layout/hProcess4"/>
    <dgm:cxn modelId="{856AFCAE-AFDB-40B6-A0D7-CF3092351024}" type="presOf" srcId="{56CD18C4-0476-488F-8FC2-AD45575F9275}" destId="{615E88E1-B77D-4C1E-B3E1-8E6642AD67D4}" srcOrd="0" destOrd="0" presId="urn:microsoft.com/office/officeart/2005/8/layout/hProcess4"/>
    <dgm:cxn modelId="{C581172A-B1B3-4B83-BDCC-FE2360A17DEA}" type="presOf" srcId="{C3FBEEBC-CDC3-42BF-A0CD-79EECD05AC22}" destId="{C5745D1F-9589-44D5-88ED-086EBBF5A27A}" srcOrd="0" destOrd="0" presId="urn:microsoft.com/office/officeart/2005/8/layout/hProcess4"/>
    <dgm:cxn modelId="{B0D2723F-E255-4B50-A151-D15F79D4C208}" type="presOf" srcId="{B5B5A0D7-C90F-4872-9890-FEDD594DC308}" destId="{F63BBC10-6144-4D19-AFB8-4F91E4743F7F}" srcOrd="0" destOrd="0" presId="urn:microsoft.com/office/officeart/2005/8/layout/hProcess4"/>
    <dgm:cxn modelId="{710BB547-B175-4755-90C8-819B71E8DC35}" type="presOf" srcId="{FB25A39B-8E21-487B-A2CF-7246AA6A01B8}" destId="{AC17166D-6825-4E5B-9E67-587626DBFE09}" srcOrd="0" destOrd="0" presId="urn:microsoft.com/office/officeart/2005/8/layout/hProcess4"/>
    <dgm:cxn modelId="{2A25A1B7-E791-4941-ADA6-ABFAAD141278}" type="presOf" srcId="{DA9B5201-5631-4999-8241-B3F907A3CAF6}" destId="{66667B16-6AAB-4336-838F-61546B62CAA3}" srcOrd="1" destOrd="0" presId="urn:microsoft.com/office/officeart/2005/8/layout/hProcess4"/>
    <dgm:cxn modelId="{7AC9FB28-5BB9-4B0C-A1FD-D6D1643A4487}" srcId="{D2FC72AD-FC66-4123-B1A6-F0C5E331CBE5}" destId="{FB25A39B-8E21-487B-A2CF-7246AA6A01B8}" srcOrd="0" destOrd="0" parTransId="{53261D80-F515-4BD0-A8DA-AD0785DAD01C}" sibTransId="{CE2C3B91-710A-4DE5-B4E1-386A951A650A}"/>
    <dgm:cxn modelId="{541BE3D6-DC32-4CBE-A868-A5DD33045817}" type="presOf" srcId="{2C0169F8-60CE-455C-918D-25BABD313B6D}" destId="{AEF7FE78-9E5C-4CA1-804C-CFBAEF9CDE6A}" srcOrd="1" destOrd="0" presId="urn:microsoft.com/office/officeart/2005/8/layout/hProcess4"/>
    <dgm:cxn modelId="{6EA039C3-628D-40EB-990C-B0011F3148D3}" type="presOf" srcId="{B2802846-9534-4D89-B6E4-61143447DD70}" destId="{36D408CF-8CB3-4F7C-953E-BCF0858EAC89}" srcOrd="0" destOrd="0" presId="urn:microsoft.com/office/officeart/2005/8/layout/hProcess4"/>
    <dgm:cxn modelId="{907D19A9-1AF2-4F6A-A45F-49E8A525B141}" srcId="{F278C392-CADF-4C77-862F-4EC4415DD810}" destId="{56DDC7E4-02F2-419C-B4D8-2B2417D7CF88}" srcOrd="0" destOrd="0" parTransId="{53083ADB-37CE-4C10-9C9C-1660676C2ECA}" sibTransId="{C3FBEEBC-CDC3-42BF-A0CD-79EECD05AC22}"/>
    <dgm:cxn modelId="{A5FC2B61-B499-4DE7-B100-19D81D0514DA}" type="presOf" srcId="{F278C392-CADF-4C77-862F-4EC4415DD810}" destId="{8916C4C3-9162-42FD-A81F-538BE733D5E0}" srcOrd="0" destOrd="0" presId="urn:microsoft.com/office/officeart/2005/8/layout/hProcess4"/>
    <dgm:cxn modelId="{3289F369-A194-4C77-8E6B-0345E557630F}" type="presOf" srcId="{862535EF-A1B7-44C7-8691-F45A39617385}" destId="{D376A6BF-DA37-4150-944A-F6C63A1BC2C3}" srcOrd="0" destOrd="0" presId="urn:microsoft.com/office/officeart/2005/8/layout/hProcess4"/>
    <dgm:cxn modelId="{B40239EF-EB23-4ECC-A462-0A067D4069EB}" type="presOf" srcId="{9E87E638-1738-48E0-8D9D-2E732226C741}" destId="{56DF1D92-1FD3-4355-A404-C4CF56CF3505}" srcOrd="0" destOrd="0" presId="urn:microsoft.com/office/officeart/2005/8/layout/hProcess4"/>
    <dgm:cxn modelId="{9AFD41A0-5A58-4E00-98DA-F7B8300ED7F2}" type="presParOf" srcId="{8916C4C3-9162-42FD-A81F-538BE733D5E0}" destId="{381C474F-338D-4FDA-AB50-461BC2B0FDB3}" srcOrd="0" destOrd="0" presId="urn:microsoft.com/office/officeart/2005/8/layout/hProcess4"/>
    <dgm:cxn modelId="{81D0A065-7B7A-4E5D-94BD-3F5D555AF9CA}" type="presParOf" srcId="{8916C4C3-9162-42FD-A81F-538BE733D5E0}" destId="{D8892505-E65B-431D-9CDD-43BF0DB7BDC7}" srcOrd="1" destOrd="0" presId="urn:microsoft.com/office/officeart/2005/8/layout/hProcess4"/>
    <dgm:cxn modelId="{EB0B9956-D9BE-42EC-8C48-7B8793821DD9}" type="presParOf" srcId="{8916C4C3-9162-42FD-A81F-538BE733D5E0}" destId="{396F87CA-8338-4191-8AC9-697B73FBEF5B}" srcOrd="2" destOrd="0" presId="urn:microsoft.com/office/officeart/2005/8/layout/hProcess4"/>
    <dgm:cxn modelId="{4B56B01B-F656-4815-9AF6-07C7AAB56DD9}" type="presParOf" srcId="{396F87CA-8338-4191-8AC9-697B73FBEF5B}" destId="{10703CCB-5160-4EA8-A8F1-86E4D4B0597A}" srcOrd="0" destOrd="0" presId="urn:microsoft.com/office/officeart/2005/8/layout/hProcess4"/>
    <dgm:cxn modelId="{2058BD66-9513-48CF-A203-D347500A76D7}" type="presParOf" srcId="{10703CCB-5160-4EA8-A8F1-86E4D4B0597A}" destId="{1325E34F-4A01-480A-B6D3-5852CBEAB1C8}" srcOrd="0" destOrd="0" presId="urn:microsoft.com/office/officeart/2005/8/layout/hProcess4"/>
    <dgm:cxn modelId="{5551B468-5B9D-434D-A5ED-E323DB7E130F}" type="presParOf" srcId="{10703CCB-5160-4EA8-A8F1-86E4D4B0597A}" destId="{D376A6BF-DA37-4150-944A-F6C63A1BC2C3}" srcOrd="1" destOrd="0" presId="urn:microsoft.com/office/officeart/2005/8/layout/hProcess4"/>
    <dgm:cxn modelId="{99420C94-1387-414B-9FC9-A566F744DF7F}" type="presParOf" srcId="{10703CCB-5160-4EA8-A8F1-86E4D4B0597A}" destId="{0AD2FA00-53CE-45A6-8E32-89C7BAAF1D89}" srcOrd="2" destOrd="0" presId="urn:microsoft.com/office/officeart/2005/8/layout/hProcess4"/>
    <dgm:cxn modelId="{8BF554CB-F621-49EE-B259-FE35489A39DC}" type="presParOf" srcId="{10703CCB-5160-4EA8-A8F1-86E4D4B0597A}" destId="{013B67BD-81EF-4801-A02D-6949F9A2226B}" srcOrd="3" destOrd="0" presId="urn:microsoft.com/office/officeart/2005/8/layout/hProcess4"/>
    <dgm:cxn modelId="{C42B58BC-F7E0-48E6-AD49-48B22B4938DD}" type="presParOf" srcId="{10703CCB-5160-4EA8-A8F1-86E4D4B0597A}" destId="{BEED23B8-397F-4A8E-BEC6-9FF2D3B37540}" srcOrd="4" destOrd="0" presId="urn:microsoft.com/office/officeart/2005/8/layout/hProcess4"/>
    <dgm:cxn modelId="{2337B972-EDC5-4548-A4D4-DB0C29755D6A}" type="presParOf" srcId="{396F87CA-8338-4191-8AC9-697B73FBEF5B}" destId="{C5745D1F-9589-44D5-88ED-086EBBF5A27A}" srcOrd="1" destOrd="0" presId="urn:microsoft.com/office/officeart/2005/8/layout/hProcess4"/>
    <dgm:cxn modelId="{8004DCDB-732E-4B6C-AD13-C1C93242ABFE}" type="presParOf" srcId="{396F87CA-8338-4191-8AC9-697B73FBEF5B}" destId="{AF24D71B-4DA1-4DE6-8276-E41C0AFD9699}" srcOrd="2" destOrd="0" presId="urn:microsoft.com/office/officeart/2005/8/layout/hProcess4"/>
    <dgm:cxn modelId="{04A4D718-6191-42FD-B0CD-16F16C8C0E29}" type="presParOf" srcId="{AF24D71B-4DA1-4DE6-8276-E41C0AFD9699}" destId="{CACEA7B9-CAE9-4E6C-9036-3C9BFAB0694E}" srcOrd="0" destOrd="0" presId="urn:microsoft.com/office/officeart/2005/8/layout/hProcess4"/>
    <dgm:cxn modelId="{EBA93081-D6EF-403B-A737-C53F11E5B6EB}" type="presParOf" srcId="{AF24D71B-4DA1-4DE6-8276-E41C0AFD9699}" destId="{1395C40F-02D3-4389-B586-8FFB32B2DA56}" srcOrd="1" destOrd="0" presId="urn:microsoft.com/office/officeart/2005/8/layout/hProcess4"/>
    <dgm:cxn modelId="{7A0099F5-6A28-415D-9783-6093B26D40DB}" type="presParOf" srcId="{AF24D71B-4DA1-4DE6-8276-E41C0AFD9699}" destId="{66667B16-6AAB-4336-838F-61546B62CAA3}" srcOrd="2" destOrd="0" presId="urn:microsoft.com/office/officeart/2005/8/layout/hProcess4"/>
    <dgm:cxn modelId="{5616FE15-71B3-49C9-A47E-B438588571C4}" type="presParOf" srcId="{AF24D71B-4DA1-4DE6-8276-E41C0AFD9699}" destId="{58FCBEA2-C38B-4445-A0E2-B2E5C32C9FF0}" srcOrd="3" destOrd="0" presId="urn:microsoft.com/office/officeart/2005/8/layout/hProcess4"/>
    <dgm:cxn modelId="{4E861A39-987E-4A60-8939-99EBDCC76652}" type="presParOf" srcId="{AF24D71B-4DA1-4DE6-8276-E41C0AFD9699}" destId="{99CB0E53-D303-4AAA-909C-0B276F03109A}" srcOrd="4" destOrd="0" presId="urn:microsoft.com/office/officeart/2005/8/layout/hProcess4"/>
    <dgm:cxn modelId="{DAED6D6F-2BB3-4B20-A95B-B5DF5A7801CB}" type="presParOf" srcId="{396F87CA-8338-4191-8AC9-697B73FBEF5B}" destId="{68BF3A11-1DA2-4161-B3F0-011B1EB50F09}" srcOrd="3" destOrd="0" presId="urn:microsoft.com/office/officeart/2005/8/layout/hProcess4"/>
    <dgm:cxn modelId="{1E1C3E2F-A6F0-4B11-8C5D-5750F73C7887}" type="presParOf" srcId="{396F87CA-8338-4191-8AC9-697B73FBEF5B}" destId="{1E950E3A-A346-4AB7-B1C6-EFC2E85080C9}" srcOrd="4" destOrd="0" presId="urn:microsoft.com/office/officeart/2005/8/layout/hProcess4"/>
    <dgm:cxn modelId="{270CF50C-F1C3-4780-90C7-E3C0D68BFA5A}" type="presParOf" srcId="{1E950E3A-A346-4AB7-B1C6-EFC2E85080C9}" destId="{D18D96DD-756B-4A1A-8356-DF0F6DCB7317}" srcOrd="0" destOrd="0" presId="urn:microsoft.com/office/officeart/2005/8/layout/hProcess4"/>
    <dgm:cxn modelId="{D099DD10-63CF-47B3-8364-ED1FC8B6250A}" type="presParOf" srcId="{1E950E3A-A346-4AB7-B1C6-EFC2E85080C9}" destId="{AC17166D-6825-4E5B-9E67-587626DBFE09}" srcOrd="1" destOrd="0" presId="urn:microsoft.com/office/officeart/2005/8/layout/hProcess4"/>
    <dgm:cxn modelId="{44AC4EDB-7F60-49B8-81FC-1E41CABD7C07}" type="presParOf" srcId="{1E950E3A-A346-4AB7-B1C6-EFC2E85080C9}" destId="{6819BE4A-BD78-4C93-B5D8-415D35024E59}" srcOrd="2" destOrd="0" presId="urn:microsoft.com/office/officeart/2005/8/layout/hProcess4"/>
    <dgm:cxn modelId="{ADDC5A56-44F1-4EAA-8975-F8FB33A26492}" type="presParOf" srcId="{1E950E3A-A346-4AB7-B1C6-EFC2E85080C9}" destId="{FF145577-6B13-4208-B879-7EF45E5D0D22}" srcOrd="3" destOrd="0" presId="urn:microsoft.com/office/officeart/2005/8/layout/hProcess4"/>
    <dgm:cxn modelId="{2BF33357-482D-4838-B169-AED24F7B2742}" type="presParOf" srcId="{1E950E3A-A346-4AB7-B1C6-EFC2E85080C9}" destId="{C46EF98E-C6F8-4A90-BE44-1F941EF8072B}" srcOrd="4" destOrd="0" presId="urn:microsoft.com/office/officeart/2005/8/layout/hProcess4"/>
    <dgm:cxn modelId="{B5420800-9D9A-4FCC-ABF9-E08867789337}" type="presParOf" srcId="{396F87CA-8338-4191-8AC9-697B73FBEF5B}" destId="{026D1913-B03D-4EB0-B05F-E8108F80D3BB}" srcOrd="5" destOrd="0" presId="urn:microsoft.com/office/officeart/2005/8/layout/hProcess4"/>
    <dgm:cxn modelId="{CB07484A-CEB1-46F5-BB10-6801F25F9D3E}" type="presParOf" srcId="{396F87CA-8338-4191-8AC9-697B73FBEF5B}" destId="{75270DCD-4F80-41E1-B337-4FAC6F530D40}" srcOrd="6" destOrd="0" presId="urn:microsoft.com/office/officeart/2005/8/layout/hProcess4"/>
    <dgm:cxn modelId="{87782F23-4C79-4C6F-8600-7452E2CD4156}" type="presParOf" srcId="{75270DCD-4F80-41E1-B337-4FAC6F530D40}" destId="{71C14657-E451-4BBF-94A7-E376B8AB2672}" srcOrd="0" destOrd="0" presId="urn:microsoft.com/office/officeart/2005/8/layout/hProcess4"/>
    <dgm:cxn modelId="{F5D035D0-03F1-4E95-9F96-EF73A74F7C01}" type="presParOf" srcId="{75270DCD-4F80-41E1-B337-4FAC6F530D40}" destId="{F63BBC10-6144-4D19-AFB8-4F91E4743F7F}" srcOrd="1" destOrd="0" presId="urn:microsoft.com/office/officeart/2005/8/layout/hProcess4"/>
    <dgm:cxn modelId="{675ADCDE-8F61-4190-AA93-DFA58EF7AD3F}" type="presParOf" srcId="{75270DCD-4F80-41E1-B337-4FAC6F530D40}" destId="{E551D126-5CAB-400D-8980-5AB520E59D27}" srcOrd="2" destOrd="0" presId="urn:microsoft.com/office/officeart/2005/8/layout/hProcess4"/>
    <dgm:cxn modelId="{03FA5CA7-C651-4F88-A7DF-E97056E3C35E}" type="presParOf" srcId="{75270DCD-4F80-41E1-B337-4FAC6F530D40}" destId="{56DF1D92-1FD3-4355-A404-C4CF56CF3505}" srcOrd="3" destOrd="0" presId="urn:microsoft.com/office/officeart/2005/8/layout/hProcess4"/>
    <dgm:cxn modelId="{B1519A83-5DDB-4042-9844-0010A8E18E07}" type="presParOf" srcId="{75270DCD-4F80-41E1-B337-4FAC6F530D40}" destId="{32F17B1D-5D89-4F69-94C5-71114E606A9B}" srcOrd="4" destOrd="0" presId="urn:microsoft.com/office/officeart/2005/8/layout/hProcess4"/>
    <dgm:cxn modelId="{A401FA10-702E-43B4-8763-ABFCB56B19AF}" type="presParOf" srcId="{396F87CA-8338-4191-8AC9-697B73FBEF5B}" destId="{36D408CF-8CB3-4F7C-953E-BCF0858EAC89}" srcOrd="7" destOrd="0" presId="urn:microsoft.com/office/officeart/2005/8/layout/hProcess4"/>
    <dgm:cxn modelId="{D0543B39-7E8D-4828-B17A-E0ED7D1CEB1B}" type="presParOf" srcId="{396F87CA-8338-4191-8AC9-697B73FBEF5B}" destId="{E167D2B3-D5F5-44D6-BB46-26EBF22E8035}" srcOrd="8" destOrd="0" presId="urn:microsoft.com/office/officeart/2005/8/layout/hProcess4"/>
    <dgm:cxn modelId="{3CB785AA-90F3-474B-A1B7-511945AC8BC6}" type="presParOf" srcId="{E167D2B3-D5F5-44D6-BB46-26EBF22E8035}" destId="{29F48846-1065-4C10-8473-A99641BFE37A}" srcOrd="0" destOrd="0" presId="urn:microsoft.com/office/officeart/2005/8/layout/hProcess4"/>
    <dgm:cxn modelId="{988537EB-723E-45D8-BA94-0BC8F5530B95}" type="presParOf" srcId="{E167D2B3-D5F5-44D6-BB46-26EBF22E8035}" destId="{AA1FA2C3-C7CE-4738-AECB-22032CC1BA49}" srcOrd="1" destOrd="0" presId="urn:microsoft.com/office/officeart/2005/8/layout/hProcess4"/>
    <dgm:cxn modelId="{3047791A-97A0-42A5-A759-FBF7C8EBA3D4}" type="presParOf" srcId="{E167D2B3-D5F5-44D6-BB46-26EBF22E8035}" destId="{AEF7FE78-9E5C-4CA1-804C-CFBAEF9CDE6A}" srcOrd="2" destOrd="0" presId="urn:microsoft.com/office/officeart/2005/8/layout/hProcess4"/>
    <dgm:cxn modelId="{7061021C-CEDE-470C-AFFA-E1DA06A607B7}" type="presParOf" srcId="{E167D2B3-D5F5-44D6-BB46-26EBF22E8035}" destId="{615E88E1-B77D-4C1E-B3E1-8E6642AD67D4}" srcOrd="3" destOrd="0" presId="urn:microsoft.com/office/officeart/2005/8/layout/hProcess4"/>
    <dgm:cxn modelId="{E876FB31-B232-4539-95F9-F4BE19B7AD37}" type="presParOf" srcId="{E167D2B3-D5F5-44D6-BB46-26EBF22E8035}" destId="{F1DF8D20-9E34-4904-9451-6C3DE35D6CB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376A6BF-DA37-4150-944A-F6C63A1BC2C3}">
      <dsp:nvSpPr>
        <dsp:cNvPr id="0" name=""/>
        <dsp:cNvSpPr/>
      </dsp:nvSpPr>
      <dsp:spPr>
        <a:xfrm>
          <a:off x="3661" y="1703080"/>
          <a:ext cx="1321109" cy="10896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For a given DFT size generate SPL programs to </a:t>
          </a:r>
          <a:r>
            <a:rPr lang="en-US" sz="1100" kern="1200" dirty="0" smtClean="0"/>
            <a:t>compute </a:t>
          </a:r>
          <a:r>
            <a:rPr lang="en-US" sz="1100" kern="1200" dirty="0" smtClean="0"/>
            <a:t>the DFT</a:t>
          </a:r>
          <a:endParaRPr lang="en-US" sz="1100" kern="1200" dirty="0"/>
        </a:p>
      </dsp:txBody>
      <dsp:txXfrm>
        <a:off x="3661" y="1703080"/>
        <a:ext cx="1321109" cy="856144"/>
      </dsp:txXfrm>
    </dsp:sp>
    <dsp:sp modelId="{C5745D1F-9589-44D5-88ED-086EBBF5A27A}">
      <dsp:nvSpPr>
        <dsp:cNvPr id="0" name=""/>
        <dsp:cNvSpPr/>
      </dsp:nvSpPr>
      <dsp:spPr>
        <a:xfrm>
          <a:off x="751292" y="1981283"/>
          <a:ext cx="1429335" cy="1429335"/>
        </a:xfrm>
        <a:prstGeom prst="leftCircularArrow">
          <a:avLst>
            <a:gd name="adj1" fmla="val 2963"/>
            <a:gd name="adj2" fmla="val 362944"/>
            <a:gd name="adj3" fmla="val 2138455"/>
            <a:gd name="adj4" fmla="val 9024489"/>
            <a:gd name="adj5" fmla="val 345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B67BD-81EF-4801-A02D-6949F9A2226B}">
      <dsp:nvSpPr>
        <dsp:cNvPr id="0" name=""/>
        <dsp:cNvSpPr/>
      </dsp:nvSpPr>
      <dsp:spPr>
        <a:xfrm>
          <a:off x="297241" y="2559225"/>
          <a:ext cx="1174319" cy="466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DSL Program Generation</a:t>
          </a:r>
          <a:endParaRPr lang="en-US" sz="1100" kern="1200" dirty="0"/>
        </a:p>
      </dsp:txBody>
      <dsp:txXfrm>
        <a:off x="297241" y="2559225"/>
        <a:ext cx="1174319" cy="466988"/>
      </dsp:txXfrm>
    </dsp:sp>
    <dsp:sp modelId="{1395C40F-02D3-4389-B586-8FFB32B2DA56}">
      <dsp:nvSpPr>
        <dsp:cNvPr id="0" name=""/>
        <dsp:cNvSpPr/>
      </dsp:nvSpPr>
      <dsp:spPr>
        <a:xfrm>
          <a:off x="1673205" y="1703080"/>
          <a:ext cx="1321109" cy="10896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Compile SPL programs to </a:t>
          </a:r>
          <a:r>
            <a:rPr lang="en-US" sz="1100" kern="1200" dirty="0" err="1" smtClean="0"/>
            <a:t>icode</a:t>
          </a:r>
          <a:r>
            <a:rPr lang="en-US" sz="1100" kern="1200" dirty="0" smtClean="0"/>
            <a:t> intermediate format</a:t>
          </a:r>
          <a:endParaRPr lang="en-US" sz="1100" kern="1200" dirty="0"/>
        </a:p>
      </dsp:txBody>
      <dsp:txXfrm>
        <a:off x="1673205" y="1936574"/>
        <a:ext cx="1321109" cy="856144"/>
      </dsp:txXfrm>
    </dsp:sp>
    <dsp:sp modelId="{68BF3A11-1DA2-4161-B3F0-011B1EB50F09}">
      <dsp:nvSpPr>
        <dsp:cNvPr id="0" name=""/>
        <dsp:cNvSpPr/>
      </dsp:nvSpPr>
      <dsp:spPr>
        <a:xfrm>
          <a:off x="2409827" y="1042457"/>
          <a:ext cx="1598144" cy="1598144"/>
        </a:xfrm>
        <a:prstGeom prst="circularArrow">
          <a:avLst>
            <a:gd name="adj1" fmla="val 2650"/>
            <a:gd name="adj2" fmla="val 322241"/>
            <a:gd name="adj3" fmla="val 19502249"/>
            <a:gd name="adj4" fmla="val 12575511"/>
            <a:gd name="adj5" fmla="val 30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CBEA2-C38B-4445-A0E2-B2E5C32C9FF0}">
      <dsp:nvSpPr>
        <dsp:cNvPr id="0" name=""/>
        <dsp:cNvSpPr/>
      </dsp:nvSpPr>
      <dsp:spPr>
        <a:xfrm>
          <a:off x="1966785" y="1469586"/>
          <a:ext cx="1174319" cy="466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Intermediate Format Compilation</a:t>
          </a:r>
          <a:endParaRPr lang="en-US" sz="1100" kern="1200" dirty="0"/>
        </a:p>
      </dsp:txBody>
      <dsp:txXfrm>
        <a:off x="1966785" y="1469586"/>
        <a:ext cx="1174319" cy="466988"/>
      </dsp:txXfrm>
    </dsp:sp>
    <dsp:sp modelId="{AC17166D-6825-4E5B-9E67-587626DBFE09}">
      <dsp:nvSpPr>
        <dsp:cNvPr id="0" name=""/>
        <dsp:cNvSpPr/>
      </dsp:nvSpPr>
      <dsp:spPr>
        <a:xfrm>
          <a:off x="3342750" y="1703080"/>
          <a:ext cx="1321109" cy="10896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Convert </a:t>
          </a:r>
          <a:r>
            <a:rPr lang="en-US" sz="1100" kern="1200" dirty="0" err="1" smtClean="0"/>
            <a:t>icode</a:t>
          </a:r>
          <a:r>
            <a:rPr lang="en-US" sz="1100" kern="1200" dirty="0" smtClean="0"/>
            <a:t> to </a:t>
          </a:r>
          <a:r>
            <a:rPr lang="en-US" sz="1100" kern="1200" dirty="0" err="1" smtClean="0"/>
            <a:t>ssa</a:t>
          </a:r>
          <a:r>
            <a:rPr lang="en-US" sz="1100" kern="1200" dirty="0" smtClean="0"/>
            <a:t>, fold constants, propagate copies, and replace common sub expressions</a:t>
          </a:r>
          <a:endParaRPr lang="en-US" sz="1100" kern="1200" dirty="0"/>
        </a:p>
      </dsp:txBody>
      <dsp:txXfrm>
        <a:off x="3342750" y="1703080"/>
        <a:ext cx="1321109" cy="856144"/>
      </dsp:txXfrm>
    </dsp:sp>
    <dsp:sp modelId="{026D1913-B03D-4EB0-B05F-E8108F80D3BB}">
      <dsp:nvSpPr>
        <dsp:cNvPr id="0" name=""/>
        <dsp:cNvSpPr/>
      </dsp:nvSpPr>
      <dsp:spPr>
        <a:xfrm>
          <a:off x="4090381" y="1981283"/>
          <a:ext cx="1429335" cy="1429335"/>
        </a:xfrm>
        <a:prstGeom prst="leftCircularArrow">
          <a:avLst>
            <a:gd name="adj1" fmla="val 2963"/>
            <a:gd name="adj2" fmla="val 362944"/>
            <a:gd name="adj3" fmla="val 2138455"/>
            <a:gd name="adj4" fmla="val 9024489"/>
            <a:gd name="adj5" fmla="val 345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45577-6B13-4208-B879-7EF45E5D0D22}">
      <dsp:nvSpPr>
        <dsp:cNvPr id="0" name=""/>
        <dsp:cNvSpPr/>
      </dsp:nvSpPr>
      <dsp:spPr>
        <a:xfrm>
          <a:off x="3636330" y="2559225"/>
          <a:ext cx="1174319" cy="466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Optimization</a:t>
          </a:r>
          <a:endParaRPr lang="en-US" sz="1100" kern="1200" dirty="0"/>
        </a:p>
      </dsp:txBody>
      <dsp:txXfrm>
        <a:off x="3636330" y="2559225"/>
        <a:ext cx="1174319" cy="466988"/>
      </dsp:txXfrm>
    </dsp:sp>
    <dsp:sp modelId="{F63BBC10-6144-4D19-AFB8-4F91E4743F7F}">
      <dsp:nvSpPr>
        <dsp:cNvPr id="0" name=""/>
        <dsp:cNvSpPr/>
      </dsp:nvSpPr>
      <dsp:spPr>
        <a:xfrm>
          <a:off x="5012294" y="1703080"/>
          <a:ext cx="1321109" cy="10896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Generate C code to be compiled using </a:t>
          </a:r>
          <a:r>
            <a:rPr lang="en-US" sz="1100" kern="1200" dirty="0" err="1" smtClean="0"/>
            <a:t>gcc</a:t>
          </a:r>
          <a:r>
            <a:rPr lang="en-US" sz="1100" kern="1200" dirty="0" smtClean="0"/>
            <a:t> -03</a:t>
          </a:r>
          <a:endParaRPr lang="en-US" sz="1100" kern="1200" dirty="0"/>
        </a:p>
      </dsp:txBody>
      <dsp:txXfrm>
        <a:off x="5012294" y="1936574"/>
        <a:ext cx="1321109" cy="856144"/>
      </dsp:txXfrm>
    </dsp:sp>
    <dsp:sp modelId="{36D408CF-8CB3-4F7C-953E-BCF0858EAC89}">
      <dsp:nvSpPr>
        <dsp:cNvPr id="0" name=""/>
        <dsp:cNvSpPr/>
      </dsp:nvSpPr>
      <dsp:spPr>
        <a:xfrm>
          <a:off x="5748916" y="1042457"/>
          <a:ext cx="1598144" cy="1598144"/>
        </a:xfrm>
        <a:prstGeom prst="circularArrow">
          <a:avLst>
            <a:gd name="adj1" fmla="val 2650"/>
            <a:gd name="adj2" fmla="val 322241"/>
            <a:gd name="adj3" fmla="val 19502249"/>
            <a:gd name="adj4" fmla="val 12575511"/>
            <a:gd name="adj5" fmla="val 30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F1D92-1FD3-4355-A404-C4CF56CF3505}">
      <dsp:nvSpPr>
        <dsp:cNvPr id="0" name=""/>
        <dsp:cNvSpPr/>
      </dsp:nvSpPr>
      <dsp:spPr>
        <a:xfrm>
          <a:off x="5305874" y="1469586"/>
          <a:ext cx="1174319" cy="466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GPL Program Generation</a:t>
          </a:r>
          <a:endParaRPr lang="en-US" sz="1100" kern="1200" dirty="0"/>
        </a:p>
      </dsp:txBody>
      <dsp:txXfrm>
        <a:off x="5305874" y="1469586"/>
        <a:ext cx="1174319" cy="466988"/>
      </dsp:txXfrm>
    </dsp:sp>
    <dsp:sp modelId="{AA1FA2C3-C7CE-4738-AECB-22032CC1BA49}">
      <dsp:nvSpPr>
        <dsp:cNvPr id="0" name=""/>
        <dsp:cNvSpPr/>
      </dsp:nvSpPr>
      <dsp:spPr>
        <a:xfrm>
          <a:off x="6681839" y="1703080"/>
          <a:ext cx="1321109" cy="10896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Use PAPI to extract high precision timing data</a:t>
          </a:r>
          <a:endParaRPr lang="en-US" sz="1100" kern="1200" dirty="0"/>
        </a:p>
      </dsp:txBody>
      <dsp:txXfrm>
        <a:off x="6681839" y="1703080"/>
        <a:ext cx="1321109" cy="856144"/>
      </dsp:txXfrm>
    </dsp:sp>
    <dsp:sp modelId="{615E88E1-B77D-4C1E-B3E1-8E6642AD67D4}">
      <dsp:nvSpPr>
        <dsp:cNvPr id="0" name=""/>
        <dsp:cNvSpPr/>
      </dsp:nvSpPr>
      <dsp:spPr>
        <a:xfrm>
          <a:off x="6975419" y="2559225"/>
          <a:ext cx="1174319" cy="466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Timing</a:t>
          </a:r>
          <a:endParaRPr lang="en-US" sz="1100" kern="1200" dirty="0"/>
        </a:p>
      </dsp:txBody>
      <dsp:txXfrm>
        <a:off x="6975419" y="2559225"/>
        <a:ext cx="1174319" cy="466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40A00-553C-400D-8609-04A743587B93}" type="datetimeFigureOut">
              <a:rPr lang="en-US" smtClean="0"/>
              <a:t>3/17/2010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E4B7E-487A-4E58-A470-8F82BC2631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E4B7E-487A-4E58-A470-8F82BC26315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E4B7E-487A-4E58-A470-8F82BC26315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E4B7E-487A-4E58-A470-8F82BC26315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E4B7E-487A-4E58-A470-8F82BC26315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E4B7E-487A-4E58-A470-8F82BC26315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E4B7E-487A-4E58-A470-8F82BC26315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E4B7E-487A-4E58-A470-8F82BC26315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E4B7E-487A-4E58-A470-8F82BC26315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E4B7E-487A-4E58-A470-8F82BC26315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E4B7E-487A-4E58-A470-8F82BC26315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E4B7E-487A-4E58-A470-8F82BC26315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E4B7E-487A-4E58-A470-8F82BC26315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E4B7E-487A-4E58-A470-8F82BC26315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E4B7E-487A-4E58-A470-8F82BC26315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6F05F20-6B6D-46EB-BF6C-50A0C87981E7}" type="datetimeFigureOut">
              <a:rPr lang="en-US" smtClean="0"/>
              <a:pPr/>
              <a:t>3/17/2010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36B2D4-57F0-4774-8D3F-0A68AD4A67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5F20-6B6D-46EB-BF6C-50A0C87981E7}" type="datetimeFigureOut">
              <a:rPr lang="en-US" smtClean="0"/>
              <a:pPr/>
              <a:t>3/17/2010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6B2D4-57F0-4774-8D3F-0A68AD4A67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6F05F20-6B6D-46EB-BF6C-50A0C87981E7}" type="datetimeFigureOut">
              <a:rPr lang="en-US" smtClean="0"/>
              <a:pPr/>
              <a:t>3/17/2010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836B2D4-57F0-4774-8D3F-0A68AD4A67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5F20-6B6D-46EB-BF6C-50A0C87981E7}" type="datetimeFigureOut">
              <a:rPr lang="en-US" smtClean="0"/>
              <a:pPr/>
              <a:t>3/17/2010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836B2D4-57F0-4774-8D3F-0A68AD4A67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5F20-6B6D-46EB-BF6C-50A0C87981E7}" type="datetimeFigureOut">
              <a:rPr lang="en-US" smtClean="0"/>
              <a:pPr/>
              <a:t>3/17/2010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836B2D4-57F0-4774-8D3F-0A68AD4A67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6F05F20-6B6D-46EB-BF6C-50A0C87981E7}" type="datetimeFigureOut">
              <a:rPr lang="en-US" smtClean="0"/>
              <a:pPr/>
              <a:t>3/17/2010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836B2D4-57F0-4774-8D3F-0A68AD4A67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6F05F20-6B6D-46EB-BF6C-50A0C87981E7}" type="datetimeFigureOut">
              <a:rPr lang="en-US" smtClean="0"/>
              <a:pPr/>
              <a:t>3/17/2010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836B2D4-57F0-4774-8D3F-0A68AD4A67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5F20-6B6D-46EB-BF6C-50A0C87981E7}" type="datetimeFigureOut">
              <a:rPr lang="en-US" smtClean="0"/>
              <a:pPr/>
              <a:t>3/17/2010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836B2D4-57F0-4774-8D3F-0A68AD4A67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5F20-6B6D-46EB-BF6C-50A0C87981E7}" type="datetimeFigureOut">
              <a:rPr lang="en-US" smtClean="0"/>
              <a:pPr/>
              <a:t>3/17/2010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36B2D4-57F0-4774-8D3F-0A68AD4A67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5F20-6B6D-46EB-BF6C-50A0C87981E7}" type="datetimeFigureOut">
              <a:rPr lang="en-US" smtClean="0"/>
              <a:pPr/>
              <a:t>3/17/2010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836B2D4-57F0-4774-8D3F-0A68AD4A67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6F05F20-6B6D-46EB-BF6C-50A0C87981E7}" type="datetimeFigureOut">
              <a:rPr lang="en-US" smtClean="0"/>
              <a:pPr/>
              <a:t>3/17/2010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836B2D4-57F0-4774-8D3F-0A68AD4A67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6F05F20-6B6D-46EB-BF6C-50A0C87981E7}" type="datetimeFigureOut">
              <a:rPr lang="en-US" smtClean="0"/>
              <a:pPr/>
              <a:t>3/17/2010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836B2D4-57F0-4774-8D3F-0A68AD4A67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FFT Exploration and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Timings F4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(define F4 (compose (tensor F2 (I 2) ) (T 4 2) (tensor (I 2) F2 ) (L 4 2) ) </a:t>
            </a:r>
            <a:r>
              <a:rPr lang="it-IT" dirty="0" smtClean="0"/>
              <a:t>)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smtClean="0"/>
              <a:t>F4)</a:t>
            </a:r>
          </a:p>
          <a:p>
            <a:endParaRPr lang="en-US" dirty="0" smtClean="0"/>
          </a:p>
          <a:p>
            <a:r>
              <a:rPr lang="en-US" dirty="0" smtClean="0"/>
              <a:t>612.750000 MFLOPS </a:t>
            </a:r>
          </a:p>
          <a:p>
            <a:r>
              <a:rPr lang="en-US" dirty="0" smtClean="0"/>
              <a:t>FFTW 176.000000 MFLOPS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Timings F8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(define F4 (compose (tensor F2 (I 2) ) (T 4 2) (tensor (I 2) F2 ) (L 4 2) ) )</a:t>
            </a:r>
          </a:p>
          <a:p>
            <a:pPr>
              <a:buNone/>
            </a:pPr>
            <a:r>
              <a:rPr lang="it-IT" dirty="0" smtClean="0"/>
              <a:t>(define F8 (compose (tensor F2 (I 4) ) (T 8 4) (tensor (I 2) F4 ) (L 8 2) ) )</a:t>
            </a:r>
          </a:p>
          <a:p>
            <a:pPr>
              <a:buNone/>
            </a:pPr>
            <a:r>
              <a:rPr lang="en-US" dirty="0" smtClean="0"/>
              <a:t>(F8)</a:t>
            </a:r>
          </a:p>
          <a:p>
            <a:r>
              <a:rPr lang="en-US" dirty="0" smtClean="0"/>
              <a:t>816.090881MFLOPS</a:t>
            </a:r>
          </a:p>
          <a:p>
            <a:r>
              <a:rPr lang="en-US" dirty="0" smtClean="0"/>
              <a:t>FFTW 973 MFLOPS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Timings F16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(define F4 (compose (tensor F2 (I 2) ) (T 4 2) (tensor (I 2) F2 ) (L 4 2) ) )</a:t>
            </a:r>
          </a:p>
          <a:p>
            <a:pPr>
              <a:buNone/>
            </a:pPr>
            <a:r>
              <a:rPr lang="it-IT" dirty="0" smtClean="0"/>
              <a:t>(define F8 (compose (tensor F4 (I 2) ) (T 8 2) (tensor (I 4) F2 ) (L 8 4) ) )</a:t>
            </a:r>
          </a:p>
          <a:p>
            <a:pPr>
              <a:buNone/>
            </a:pPr>
            <a:r>
              <a:rPr lang="it-IT" dirty="0" smtClean="0"/>
              <a:t>(define F16 (compose (tensor F8 (I 2) ) (T 16 2) (tensor (I 8) F2 ) (L 16 8) ) )</a:t>
            </a:r>
          </a:p>
          <a:p>
            <a:pPr>
              <a:buNone/>
            </a:pPr>
            <a:r>
              <a:rPr lang="en-US" dirty="0" smtClean="0"/>
              <a:t>F16</a:t>
            </a:r>
          </a:p>
          <a:p>
            <a:r>
              <a:rPr lang="en-US" dirty="0" smtClean="0"/>
              <a:t>908.571411MFLOPS</a:t>
            </a:r>
          </a:p>
          <a:p>
            <a:r>
              <a:rPr lang="en-US" dirty="0" smtClean="0"/>
              <a:t>2182 MFLOPS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Timings F32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it-IT" dirty="0" smtClean="0"/>
              <a:t>(define F4 (compose (tensor F2 (I 2) ) (T 4 2) (tensor (I 2) F2 ) (L 4 2) ) )</a:t>
            </a:r>
          </a:p>
          <a:p>
            <a:pPr>
              <a:buNone/>
            </a:pPr>
            <a:r>
              <a:rPr lang="it-IT" dirty="0" smtClean="0"/>
              <a:t>(define F8 (compose (tensor F4 (I 2) ) (T 8 2) (tensor (I 4) F2 ) (L 8 4) ) )</a:t>
            </a:r>
          </a:p>
          <a:p>
            <a:pPr>
              <a:buNone/>
            </a:pPr>
            <a:r>
              <a:rPr lang="it-IT" dirty="0" smtClean="0"/>
              <a:t>(define F16 (compose (tensor F8 (I 2) ) (T 16 2) (tensor (I 8) F2 ) (L 16 8) ) )</a:t>
            </a:r>
          </a:p>
          <a:p>
            <a:pPr>
              <a:buNone/>
            </a:pPr>
            <a:r>
              <a:rPr lang="it-IT" dirty="0" smtClean="0"/>
              <a:t>(define F32 (compose (tensor F16 (I 2) ) (T 32 2) (tensor (I 16) F2 ) (L 32 16) </a:t>
            </a:r>
          </a:p>
          <a:p>
            <a:pPr>
              <a:buNone/>
            </a:pPr>
            <a:r>
              <a:rPr lang="en-US" dirty="0" smtClean="0"/>
              <a:t>) )</a:t>
            </a:r>
          </a:p>
          <a:p>
            <a:pPr>
              <a:buNone/>
            </a:pPr>
            <a:r>
              <a:rPr lang="en-US" dirty="0" smtClean="0"/>
              <a:t>(F32)</a:t>
            </a:r>
            <a:endParaRPr lang="en-US" dirty="0" smtClean="0"/>
          </a:p>
          <a:p>
            <a:r>
              <a:rPr lang="en-US" dirty="0" smtClean="0"/>
              <a:t>888.849304 MFLOPS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Implement Good-Thomas </a:t>
            </a:r>
            <a:r>
              <a:rPr lang="en-US" dirty="0" err="1" smtClean="0"/>
              <a:t>Icode</a:t>
            </a:r>
            <a:r>
              <a:rPr lang="en-US" dirty="0" smtClean="0"/>
              <a:t> generation</a:t>
            </a:r>
          </a:p>
          <a:p>
            <a:r>
              <a:rPr lang="en-US" dirty="0" smtClean="0"/>
              <a:t>Implement </a:t>
            </a:r>
            <a:r>
              <a:rPr lang="en-US" dirty="0" err="1" smtClean="0"/>
              <a:t>Raders</a:t>
            </a:r>
            <a:r>
              <a:rPr lang="en-US" dirty="0" smtClean="0"/>
              <a:t> </a:t>
            </a:r>
            <a:r>
              <a:rPr lang="en-US" dirty="0" err="1" smtClean="0"/>
              <a:t>Icode</a:t>
            </a:r>
            <a:r>
              <a:rPr lang="en-US" dirty="0" smtClean="0"/>
              <a:t> generation</a:t>
            </a:r>
          </a:p>
          <a:p>
            <a:r>
              <a:rPr lang="en-US" dirty="0" smtClean="0"/>
              <a:t>Determine if </a:t>
            </a:r>
            <a:r>
              <a:rPr lang="en-US" dirty="0" err="1" smtClean="0"/>
              <a:t>subexpression</a:t>
            </a:r>
            <a:r>
              <a:rPr lang="en-US" dirty="0" smtClean="0"/>
              <a:t> elimination is doing anything</a:t>
            </a:r>
          </a:p>
          <a:p>
            <a:r>
              <a:rPr lang="en-US" dirty="0" smtClean="0"/>
              <a:t>Extend verification framework</a:t>
            </a:r>
          </a:p>
          <a:p>
            <a:r>
              <a:rPr lang="en-US" dirty="0" smtClean="0"/>
              <a:t>Extend SPL directive </a:t>
            </a:r>
            <a:r>
              <a:rPr lang="en-US" dirty="0" smtClean="0"/>
              <a:t>implementation</a:t>
            </a:r>
          </a:p>
          <a:p>
            <a:r>
              <a:rPr lang="en-US" smtClean="0"/>
              <a:t>Full recursive </a:t>
            </a:r>
            <a:r>
              <a:rPr lang="en-US" dirty="0" smtClean="0"/>
              <a:t>pattern matching and guard condition evaluation</a:t>
            </a:r>
            <a:endParaRPr lang="en-US" dirty="0" smtClean="0"/>
          </a:p>
          <a:p>
            <a:r>
              <a:rPr lang="en-US" dirty="0" smtClean="0"/>
              <a:t>Automate compilation process</a:t>
            </a:r>
          </a:p>
          <a:p>
            <a:r>
              <a:rPr lang="en-US" dirty="0" smtClean="0"/>
              <a:t>Implement optimization through timing feedback</a:t>
            </a:r>
          </a:p>
          <a:p>
            <a:r>
              <a:rPr lang="en-US" dirty="0" smtClean="0"/>
              <a:t>Loop merging</a:t>
            </a:r>
          </a:p>
          <a:p>
            <a:r>
              <a:rPr lang="en-US" dirty="0" smtClean="0"/>
              <a:t>Parallelization and </a:t>
            </a:r>
            <a:r>
              <a:rPr lang="en-US" dirty="0" err="1" smtClean="0"/>
              <a:t>Vectorization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Divide and Conquer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Cooley-</a:t>
            </a:r>
            <a:r>
              <a:rPr lang="en-US" dirty="0" err="1" smtClean="0"/>
              <a:t>Tukey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Good-Thomas</a:t>
            </a:r>
          </a:p>
          <a:p>
            <a:endParaRPr lang="en-US" dirty="0" smtClean="0"/>
          </a:p>
          <a:p>
            <a:r>
              <a:rPr lang="en-US" dirty="0" smtClean="0"/>
              <a:t>Rader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914400" y="2057400"/>
          <a:ext cx="7239000" cy="533400"/>
        </p:xfrm>
        <a:graphic>
          <a:graphicData uri="http://schemas.openxmlformats.org/presentationml/2006/ole">
            <p:oleObj spid="_x0000_s1027" name="Equation" r:id="rId4" imgW="2958840" imgH="24120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762000" y="3200400"/>
          <a:ext cx="8051800" cy="533400"/>
        </p:xfrm>
        <a:graphic>
          <a:graphicData uri="http://schemas.openxmlformats.org/presentationml/2006/ole">
            <p:oleObj spid="_x0000_s1029" name="Equation" r:id="rId5" imgW="3784320" imgH="241200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762000" y="4406900"/>
          <a:ext cx="7848600" cy="560388"/>
        </p:xfrm>
        <a:graphic>
          <a:graphicData uri="http://schemas.openxmlformats.org/presentationml/2006/ole">
            <p:oleObj spid="_x0000_s1030" name="Equation" r:id="rId6" imgW="3377880" imgH="25380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At each state a transition function is applied to produce a new program based on the following rules for a DFT of size n</a:t>
            </a:r>
          </a:p>
          <a:p>
            <a:pPr lvl="1"/>
            <a:r>
              <a:rPr lang="en-US" dirty="0" smtClean="0"/>
              <a:t>If n = </a:t>
            </a:r>
            <a:r>
              <a:rPr lang="en-US" dirty="0" err="1" smtClean="0"/>
              <a:t>mk</a:t>
            </a:r>
            <a:r>
              <a:rPr lang="en-US" dirty="0" smtClean="0"/>
              <a:t> and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m,k</a:t>
            </a:r>
            <a:r>
              <a:rPr lang="en-US" dirty="0" smtClean="0"/>
              <a:t>) = 1 apply Good-Thomas </a:t>
            </a:r>
          </a:p>
          <a:p>
            <a:pPr lvl="1"/>
            <a:r>
              <a:rPr lang="en-US" dirty="0" smtClean="0"/>
              <a:t>If n=</a:t>
            </a:r>
            <a:r>
              <a:rPr lang="en-US" dirty="0" err="1" smtClean="0"/>
              <a:t>mk</a:t>
            </a:r>
            <a:r>
              <a:rPr lang="en-US" dirty="0" smtClean="0"/>
              <a:t> apply Cooley-</a:t>
            </a:r>
            <a:r>
              <a:rPr lang="en-US" dirty="0" err="1" smtClean="0"/>
              <a:t>Tukey</a:t>
            </a:r>
            <a:endParaRPr lang="en-US" dirty="0" smtClean="0"/>
          </a:p>
          <a:p>
            <a:pPr lvl="1"/>
            <a:r>
              <a:rPr lang="en-US" dirty="0" smtClean="0"/>
              <a:t>If n is prime apply </a:t>
            </a:r>
            <a:r>
              <a:rPr lang="en-US" dirty="0" err="1" smtClean="0"/>
              <a:t>Raders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DFT 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Vertical Scroll 3"/>
          <p:cNvSpPr/>
          <p:nvPr/>
        </p:nvSpPr>
        <p:spPr>
          <a:xfrm>
            <a:off x="381000" y="1676400"/>
            <a:ext cx="4876800" cy="1295400"/>
          </a:xfrm>
          <a:prstGeom prst="verticalScroll">
            <a:avLst/>
          </a:prstGeom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(define F4 (compose (tensor F2 (I 2) ) (T 4 2) (tensor (I 2) F2 ) (L 4 2) ) 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(define F8 (compose (tensor F2 (I 4) ) (T 8 4) (tensor (I 2) F4 ) (L 8 2) ) 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(define F16 (compose (tensor F2 (I 8) ) (T 16 8) (tensor (I 2) F8 ) (L 16 2) ) 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(define F32 (compose (tensor F16 (I 2) ) (T 32 2) (tensor (I 16) F2 ) (L 32 16) ) 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(F32)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Vertical Scroll 6"/>
          <p:cNvSpPr/>
          <p:nvPr/>
        </p:nvSpPr>
        <p:spPr>
          <a:xfrm>
            <a:off x="2286000" y="3200400"/>
            <a:ext cx="5105400" cy="1219200"/>
          </a:xfrm>
          <a:prstGeom prst="verticalScroll">
            <a:avLst/>
          </a:prstGeom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(define F4 (compose (tensor F2 (I 2) ) (T 4 2) (tensor (I 2) F2 ) (L 4 2) ) 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(define F8 (compose (tensor F4 (I 2) ) (T 8 2) (tensor (I 4) F2 ) (L 8 4) ) 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(define F16 (compose (tensor F2 (I 8) ) (T 16 8) (tensor (I 2) F8 ) (L 16 2) ) 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(define F32 (compose (tensor F16 (I 2) ) (T 32 2) (tensor (I 16) F2 ) (L 32 16) ) 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(F32)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Vertical Scroll 7"/>
          <p:cNvSpPr/>
          <p:nvPr/>
        </p:nvSpPr>
        <p:spPr>
          <a:xfrm>
            <a:off x="3810000" y="4800600"/>
            <a:ext cx="5105400" cy="1219200"/>
          </a:xfrm>
          <a:prstGeom prst="verticalScroll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(define F4 (compose (tensor F2 (I 2) ) (T 4 2) (tensor (I 2) F2 ) (L 4 2) ) 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(define F8 (compose (tensor F4 (I 2) ) (T 8 2) (tensor (I 4) F2 ) (L 8 4) ) 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(define F16 (compose (tensor F8 (I 2) ) (T 16 2) (tensor (I 8) F2 ) (L 16 8) ) 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(define F32 (compose (tensor F8 (I 4) ) (T 32 4) (tensor (I 8) F4 ) (L 32 8) ) 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(F32)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6705600" y="1828800"/>
            <a:ext cx="1600200" cy="990600"/>
          </a:xfrm>
          <a:prstGeom prst="wedgeEllipseCallout">
            <a:avLst>
              <a:gd name="adj1" fmla="val -100105"/>
              <a:gd name="adj2" fmla="val 43478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Different permutations of the same rules</a:t>
            </a:r>
            <a:endParaRPr lang="en-US" sz="1000" dirty="0"/>
          </a:p>
        </p:txBody>
      </p:sp>
      <p:sp>
        <p:nvSpPr>
          <p:cNvPr id="16" name="Oval Callout 15"/>
          <p:cNvSpPr/>
          <p:nvPr/>
        </p:nvSpPr>
        <p:spPr>
          <a:xfrm>
            <a:off x="1219200" y="4800600"/>
            <a:ext cx="1600200" cy="990600"/>
          </a:xfrm>
          <a:prstGeom prst="wedgeEllipseCallout">
            <a:avLst>
              <a:gd name="adj1" fmla="val 104937"/>
              <a:gd name="adj2" fmla="val 1180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Different derivation</a:t>
            </a:r>
            <a:endParaRPr 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DFT 35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Vertical Scroll 3"/>
          <p:cNvSpPr/>
          <p:nvPr/>
        </p:nvSpPr>
        <p:spPr>
          <a:xfrm>
            <a:off x="381000" y="1676400"/>
            <a:ext cx="4876800" cy="1295400"/>
          </a:xfrm>
          <a:prstGeom prst="verticalScroll">
            <a:avLst/>
          </a:prstGeom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(define F3 (compose (RI 3) (tensor (I 1) F2 ) (E 3) (tensor (I 1) F2 ) (R 3) ) 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(define F4 (compose (tensor F2 (I 2) ) (T 4 2) (tensor (I 2) F2 ) (L 4 2) ) 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(define F5 (compose (RI 5) (tensor (I 1) F4 ) (E 5) (tensor (I 1) F4 ) (R 5) ) 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(define F6 (compose (PI 6 3 2) (tensor F3 (I 2) ) (tensor (I 3) F2 ) (P 6 3 2) ) 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(define F7 (compose (RI 7) (tensor (I 1) F6 ) (E 7) (tensor (I 1) F6 ) (R 7) ) 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(define F35 (compose (PI 35 7 5) (tensor F7 (I 5) ) (tensor (I 7) F5 ) (P 35 7 5) ) 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(F35)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Vertical Scroll 4"/>
          <p:cNvSpPr/>
          <p:nvPr/>
        </p:nvSpPr>
        <p:spPr>
          <a:xfrm>
            <a:off x="1143000" y="3352800"/>
            <a:ext cx="5105400" cy="1371600"/>
          </a:xfrm>
          <a:prstGeom prst="verticalScroll">
            <a:avLst/>
          </a:prstGeom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(define F3 (compose (RI 3) (tensor (I 1) F2 ) (E 3) (tensor (I 1) F2 ) (R 3) ) 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(define F4 (compose (tensor F2 (I 2) ) (T 4 2) (tensor (I 2) F2 ) (L 4 2) ) 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(define F5 (compose (RI 5) (tensor (I 1) F4 ) (E 5) (tensor (I 1) F4 ) (R 5) ) 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(define F6 (compose (PI 6 2 3) (tensor F2 (I 3) ) (tensor (I 2) F3 ) (P 6 2 3) ) 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(define F7 (compose (RI 7) (tensor (I 1) F6 ) (E 7) (tensor (I 1) F6 ) (R 7) ) 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(define F35 (compose (PI 35 7 5) (tensor F7 (I 5) ) (tensor (I 7) F5 ) (P 35 7 5) ) 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(F35)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6705600" y="1828800"/>
            <a:ext cx="1600200" cy="990600"/>
          </a:xfrm>
          <a:prstGeom prst="wedgeEllipseCallout">
            <a:avLst>
              <a:gd name="adj1" fmla="val -118786"/>
              <a:gd name="adj2" fmla="val 76318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Different permutations of the same rules</a:t>
            </a:r>
            <a:endParaRPr 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Icode</a:t>
            </a:r>
            <a:r>
              <a:rPr lang="en-US" dirty="0" smtClean="0"/>
              <a:t>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Separate front end generates un optimized </a:t>
            </a:r>
            <a:r>
              <a:rPr lang="en-US" dirty="0" err="1" smtClean="0"/>
              <a:t>Icode</a:t>
            </a:r>
            <a:endParaRPr lang="en-US" dirty="0" smtClean="0"/>
          </a:p>
          <a:p>
            <a:r>
              <a:rPr lang="en-US" dirty="0" smtClean="0"/>
              <a:t>Uses templates to perform generation</a:t>
            </a:r>
          </a:p>
          <a:p>
            <a:endParaRPr lang="en-US" dirty="0"/>
          </a:p>
        </p:txBody>
      </p:sp>
      <p:sp>
        <p:nvSpPr>
          <p:cNvPr id="4" name="Vertical Scroll 3"/>
          <p:cNvSpPr/>
          <p:nvPr/>
        </p:nvSpPr>
        <p:spPr>
          <a:xfrm>
            <a:off x="381000" y="2667000"/>
            <a:ext cx="3810000" cy="40386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smtClean="0"/>
              <a:t>(template (F 2) [0 == 0]</a:t>
            </a:r>
          </a:p>
          <a:p>
            <a:r>
              <a:rPr lang="pt-BR" sz="1000" dirty="0" smtClean="0"/>
              <a:t>  (</a:t>
            </a:r>
          </a:p>
          <a:p>
            <a:r>
              <a:rPr lang="pt-BR" sz="1000" dirty="0" smtClean="0"/>
              <a:t>	$out(0) = $in(0) + $in(1)</a:t>
            </a:r>
          </a:p>
          <a:p>
            <a:r>
              <a:rPr lang="pt-BR" sz="1000" dirty="0" smtClean="0"/>
              <a:t> 	$out(1) = $in(0) - $in(1)</a:t>
            </a:r>
          </a:p>
          <a:p>
            <a:r>
              <a:rPr lang="pt-BR" sz="1000" dirty="0" smtClean="0"/>
              <a:t>  )</a:t>
            </a:r>
          </a:p>
          <a:p>
            <a:r>
              <a:rPr lang="pt-BR" sz="1000" dirty="0" smtClean="0"/>
              <a:t>)</a:t>
            </a:r>
          </a:p>
          <a:p>
            <a:r>
              <a:rPr lang="pt-BR" sz="1000" dirty="0" smtClean="0"/>
              <a:t>;; T(m, n)</a:t>
            </a:r>
          </a:p>
          <a:p>
            <a:r>
              <a:rPr lang="pt-BR" sz="1000" dirty="0" smtClean="0"/>
              <a:t>(template (T m_ n_) [0 == 0]</a:t>
            </a:r>
          </a:p>
          <a:p>
            <a:r>
              <a:rPr lang="pt-BR" sz="1000" dirty="0" smtClean="0"/>
              <a:t>  (</a:t>
            </a:r>
          </a:p>
          <a:p>
            <a:r>
              <a:rPr lang="pt-BR" sz="1000" dirty="0" smtClean="0"/>
              <a:t>    do $i0 = 0,m_-0</a:t>
            </a:r>
          </a:p>
          <a:p>
            <a:r>
              <a:rPr lang="pt-BR" sz="1000" dirty="0" smtClean="0"/>
              <a:t>	  $r0 = $i0</a:t>
            </a:r>
          </a:p>
          <a:p>
            <a:r>
              <a:rPr lang="pt-BR" sz="1000" dirty="0" smtClean="0"/>
              <a:t>	  $out(0) = W(m_,n_,$r0) * $in(0)</a:t>
            </a:r>
          </a:p>
          <a:p>
            <a:r>
              <a:rPr lang="pt-BR" sz="1000" dirty="0" smtClean="0"/>
              <a:t>	end</a:t>
            </a:r>
          </a:p>
          <a:p>
            <a:r>
              <a:rPr lang="pt-BR" sz="1000" dirty="0" smtClean="0"/>
              <a:t>  )</a:t>
            </a:r>
          </a:p>
          <a:p>
            <a:r>
              <a:rPr lang="pt-BR" sz="1000" dirty="0" smtClean="0"/>
              <a:t>)</a:t>
            </a:r>
          </a:p>
          <a:p>
            <a:endParaRPr lang="pt-BR" sz="1000" dirty="0" smtClean="0"/>
          </a:p>
        </p:txBody>
      </p:sp>
      <p:sp>
        <p:nvSpPr>
          <p:cNvPr id="5" name="Vertical Scroll 4"/>
          <p:cNvSpPr/>
          <p:nvPr/>
        </p:nvSpPr>
        <p:spPr>
          <a:xfrm>
            <a:off x="4191000" y="2667000"/>
            <a:ext cx="3810000" cy="40386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smtClean="0"/>
              <a:t>;; L(m,n)</a:t>
            </a:r>
          </a:p>
          <a:p>
            <a:r>
              <a:rPr lang="pt-BR" sz="1000" dirty="0" smtClean="0"/>
              <a:t>(template (L m_ n_) [n_ != 0]</a:t>
            </a:r>
          </a:p>
          <a:p>
            <a:r>
              <a:rPr lang="pt-BR" sz="1000" dirty="0" smtClean="0"/>
              <a:t>  (</a:t>
            </a:r>
          </a:p>
          <a:p>
            <a:r>
              <a:rPr lang="pt-BR" sz="1000" dirty="0" smtClean="0"/>
              <a:t> 	$r0 = m_ / n_</a:t>
            </a:r>
          </a:p>
          <a:p>
            <a:r>
              <a:rPr lang="pt-BR" sz="1000" dirty="0" smtClean="0"/>
              <a:t>	do $i0 = 0,n_-0</a:t>
            </a:r>
          </a:p>
          <a:p>
            <a:r>
              <a:rPr lang="pt-BR" sz="1000" dirty="0" smtClean="0"/>
              <a:t>		do $i1 = 0,$r0-0</a:t>
            </a:r>
          </a:p>
          <a:p>
            <a:r>
              <a:rPr lang="pt-BR" sz="1000" dirty="0" smtClean="0"/>
              <a:t>			$out($r0 1) = $in(1 n_)</a:t>
            </a:r>
          </a:p>
          <a:p>
            <a:r>
              <a:rPr lang="pt-BR" sz="1000" dirty="0" smtClean="0"/>
              <a:t>		end</a:t>
            </a:r>
          </a:p>
          <a:p>
            <a:r>
              <a:rPr lang="pt-BR" sz="1000" dirty="0" smtClean="0"/>
              <a:t>	end</a:t>
            </a:r>
          </a:p>
          <a:p>
            <a:r>
              <a:rPr lang="pt-BR" sz="1000" dirty="0" smtClean="0"/>
              <a:t>  )</a:t>
            </a:r>
          </a:p>
          <a:p>
            <a:r>
              <a:rPr lang="pt-BR" sz="1000" dirty="0" smtClean="0"/>
              <a:t>)</a:t>
            </a:r>
            <a:endParaRPr 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ICode</a:t>
            </a:r>
            <a:r>
              <a:rPr lang="en-US" dirty="0" smtClean="0"/>
              <a:t>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Converts program to SSA</a:t>
            </a:r>
          </a:p>
          <a:p>
            <a:r>
              <a:rPr lang="en-US" dirty="0" smtClean="0"/>
              <a:t>Folds Constants</a:t>
            </a:r>
          </a:p>
          <a:p>
            <a:r>
              <a:rPr lang="en-US" dirty="0" smtClean="0"/>
              <a:t>Propagates Copies</a:t>
            </a:r>
          </a:p>
          <a:p>
            <a:r>
              <a:rPr lang="en-US" dirty="0" smtClean="0"/>
              <a:t>Removes Dead Code</a:t>
            </a:r>
          </a:p>
          <a:p>
            <a:r>
              <a:rPr lang="en-US" dirty="0" smtClean="0"/>
              <a:t>Performs Common Sub expression Elimination ?</a:t>
            </a:r>
          </a:p>
          <a:p>
            <a:r>
              <a:rPr lang="en-US" dirty="0" smtClean="0"/>
              <a:t>Outputs 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Timings 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(template (F 2) [0 == 0]</a:t>
            </a:r>
          </a:p>
          <a:p>
            <a:pPr lvl="1">
              <a:buNone/>
            </a:pPr>
            <a:r>
              <a:rPr lang="en-US" dirty="0" smtClean="0"/>
              <a:t>  (</a:t>
            </a:r>
          </a:p>
          <a:p>
            <a:pPr lvl="1">
              <a:buNone/>
            </a:pPr>
            <a:r>
              <a:rPr lang="en-US" dirty="0" smtClean="0"/>
              <a:t>	$out(0) = $in(0) + $in(1)</a:t>
            </a:r>
          </a:p>
          <a:p>
            <a:pPr lvl="1">
              <a:buNone/>
            </a:pPr>
            <a:r>
              <a:rPr lang="en-US" dirty="0" smtClean="0"/>
              <a:t> 	$out(1) = $in(0) - $in(1)</a:t>
            </a:r>
          </a:p>
          <a:p>
            <a:pPr lvl="1">
              <a:buNone/>
            </a:pPr>
            <a:r>
              <a:rPr lang="en-US" dirty="0" smtClean="0"/>
              <a:t>  )</a:t>
            </a:r>
          </a:p>
          <a:p>
            <a:pPr lvl="1">
              <a:buNone/>
            </a:pPr>
            <a:r>
              <a:rPr lang="en-US" dirty="0" smtClean="0"/>
              <a:t>)</a:t>
            </a:r>
          </a:p>
          <a:p>
            <a:r>
              <a:rPr lang="en-US" dirty="0" smtClean="0"/>
              <a:t>10.000000 MFLOPS</a:t>
            </a:r>
          </a:p>
          <a:p>
            <a:r>
              <a:rPr lang="en-US" dirty="0" smtClean="0"/>
              <a:t>FFTW showed up as </a:t>
            </a:r>
            <a:r>
              <a:rPr lang="en-US" dirty="0" err="1" smtClean="0"/>
              <a:t>inf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113</TotalTime>
  <Words>1475</Words>
  <Application>Microsoft Office PowerPoint</Application>
  <PresentationFormat>On-screen Show (4:3)</PresentationFormat>
  <Paragraphs>157</Paragraphs>
  <Slides>14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Median</vt:lpstr>
      <vt:lpstr>Equation</vt:lpstr>
      <vt:lpstr>FFT Exploration and Optimization</vt:lpstr>
      <vt:lpstr>Stages</vt:lpstr>
      <vt:lpstr>Divide and Conquer Rules</vt:lpstr>
      <vt:lpstr>Rule Application</vt:lpstr>
      <vt:lpstr>Example DFT 32</vt:lpstr>
      <vt:lpstr>Example DFT 35</vt:lpstr>
      <vt:lpstr>Icode Generation</vt:lpstr>
      <vt:lpstr>ICode Compiler</vt:lpstr>
      <vt:lpstr>Timings F2</vt:lpstr>
      <vt:lpstr>Timings F4</vt:lpstr>
      <vt:lpstr>Timings F8</vt:lpstr>
      <vt:lpstr>Timings F16</vt:lpstr>
      <vt:lpstr>Timings F32</vt:lpstr>
      <vt:lpstr>Future Work</vt:lpstr>
    </vt:vector>
  </TitlesOfParts>
  <Company>Dominar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FFT Exploration and Optimization</dc:title>
  <dc:creator>Kenneth Owens</dc:creator>
  <cp:lastModifiedBy>Kenneth Owens</cp:lastModifiedBy>
  <cp:revision>18</cp:revision>
  <dcterms:created xsi:type="dcterms:W3CDTF">2010-03-17T17:17:54Z</dcterms:created>
  <dcterms:modified xsi:type="dcterms:W3CDTF">2010-03-17T22:55:00Z</dcterms:modified>
</cp:coreProperties>
</file>