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357" r:id="rId3"/>
    <p:sldId id="260" r:id="rId4"/>
    <p:sldId id="358" r:id="rId5"/>
    <p:sldId id="359" r:id="rId6"/>
    <p:sldId id="360" r:id="rId7"/>
    <p:sldId id="361" r:id="rId8"/>
    <p:sldId id="362" r:id="rId9"/>
    <p:sldId id="3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6D8BCA-BB99-124C-9243-63C841322504}">
          <p14:sldIdLst>
            <p14:sldId id="256"/>
            <p14:sldId id="357"/>
            <p14:sldId id="260"/>
            <p14:sldId id="358"/>
            <p14:sldId id="359"/>
            <p14:sldId id="360"/>
            <p14:sldId id="361"/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2"/>
    <p:restoredTop sz="92819"/>
  </p:normalViewPr>
  <p:slideViewPr>
    <p:cSldViewPr snapToGrid="0" snapToObjects="1">
      <p:cViewPr varScale="1">
        <p:scale>
          <a:sx n="77" d="100"/>
          <a:sy n="77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4B567-25A3-8D4C-93E0-3FCE46A45992}" type="datetimeFigureOut">
              <a:rPr lang="it-IT" smtClean="0"/>
              <a:t>10/06/18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9F979-8B54-5848-8BE1-9F3BC919F68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821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CE01-80F6-C248-A590-70F339FA21B3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DEAA-F00E-184D-BCB9-26072218BD68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C156-525D-2D4F-AA53-90FCC4A4A65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B736-D586-3944-939D-3B0EBD27B803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8FC-0E98-1540-81BD-9CFF37D6D71F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ED6-D795-094D-93BF-B4CDE2797B63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63A-9379-634C-955A-9E15722F80D0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AE9-83F1-A44D-956B-D8D004F30B50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FBBF-9147-1048-8F1B-43359FBF7704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9E8F-B7A9-E647-B489-D812A267E210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A628-9264-3B49-AFF1-638AE9B998FD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B7B3-437D-BC41-A147-46816859E440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F708-07C7-734A-9BDD-03043652E280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3CFC-F418-3646-8F2F-0C2E64C17FCE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9D8D-4923-CA4C-A593-5758899EA4CE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9995-3100-9D4F-B93A-1303FDA3DE7D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salvatore.sorrentino@live.com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google.it/url?sa=i&amp;rct=j&amp;q=&amp;esrc=s&amp;frm=1&amp;source=images&amp;cd=&amp;cad=rja&amp;docid=gM07xAvBLoefTM&amp;tbnid=dt5KuzTRgiOLlM:&amp;ved=0CAUQjRw&amp;url=http://www.futureservice.it/CertificazioneDotnet.htm&amp;ei=NP5zUqTMK8TlswadmYHwBQ&amp;bvm=bv.55819444,d.bGE&amp;psig=AFQjCNHV91NJc3qX41bBzzsn9f5Bb60bnQ&amp;ust=138341982449785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3325-5F82-0042-B874-38882DCD5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Platform </a:t>
            </a:r>
            <a:r>
              <a:rPr lang="it-IT" dirty="0" err="1"/>
              <a:t>as</a:t>
            </a:r>
            <a:r>
              <a:rPr lang="it-IT" dirty="0"/>
              <a:t> a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1CF13-A3DC-CB49-B29D-D435B831B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Salvatore Sorrentino</a:t>
            </a:r>
          </a:p>
        </p:txBody>
      </p:sp>
    </p:spTree>
    <p:extLst>
      <p:ext uri="{BB962C8B-B14F-4D97-AF65-F5344CB8AC3E}">
        <p14:creationId xmlns:p14="http://schemas.microsoft.com/office/powerpoint/2010/main" val="178899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sono?</a:t>
            </a:r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960" y="5517232"/>
            <a:ext cx="1008112" cy="825392"/>
          </a:xfrm>
        </p:spPr>
      </p:pic>
      <p:pic>
        <p:nvPicPr>
          <p:cNvPr id="8" name="Immagine 2" descr="cid:image003.jpg@01CE5197.30FCD2B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909" y="5607302"/>
            <a:ext cx="10668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rc_mi" descr="http://www.futureservice.it/Img/certificazioneMCSD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85" y="5536654"/>
            <a:ext cx="8191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17" y="1827749"/>
            <a:ext cx="2391789" cy="16272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9874" y="3806393"/>
            <a:ext cx="806660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b="1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Salvatore Sorrentino</a:t>
            </a:r>
          </a:p>
          <a:p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Laurea e </a:t>
            </a:r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Phd</a:t>
            </a:r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 in Fisica delle alte energie</a:t>
            </a:r>
          </a:p>
          <a:p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Blexin</a:t>
            </a:r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 Senior Developer</a:t>
            </a:r>
          </a:p>
          <a:p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Membro della Community </a:t>
            </a:r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DotNetCampania</a:t>
            </a:r>
            <a:endParaRPr lang="it-IT" dirty="0">
              <a:gradFill>
                <a:gsLst>
                  <a:gs pos="0">
                    <a:prstClr val="black"/>
                  </a:gs>
                  <a:gs pos="86000">
                    <a:prstClr val="black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9" y="5456092"/>
            <a:ext cx="1098751" cy="947673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5572819" y="1620171"/>
            <a:ext cx="480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E-mail: </a:t>
            </a:r>
            <a:r>
              <a:rPr lang="it-IT" dirty="0">
                <a:solidFill>
                  <a:prstClr val="black"/>
                </a:solidFill>
                <a:hlinkClick r:id="rId8"/>
              </a:rPr>
              <a:t>salvatore.sorrentino@live.com</a:t>
            </a:r>
            <a:endParaRPr lang="it-IT" dirty="0">
              <a:solidFill>
                <a:prstClr val="black"/>
              </a:solidFill>
            </a:endParaRPr>
          </a:p>
          <a:p>
            <a:r>
              <a:rPr lang="it-IT" dirty="0" err="1">
                <a:solidFill>
                  <a:prstClr val="black"/>
                </a:solidFill>
              </a:rPr>
              <a:t>Twitter</a:t>
            </a:r>
            <a:r>
              <a:rPr lang="it-IT" dirty="0">
                <a:solidFill>
                  <a:prstClr val="black"/>
                </a:solidFill>
              </a:rPr>
              <a:t>: </a:t>
            </a:r>
            <a:r>
              <a:rPr lang="it-IT" dirty="0" err="1">
                <a:solidFill>
                  <a:prstClr val="black"/>
                </a:solidFill>
              </a:rPr>
              <a:t>csharpnapoli</a:t>
            </a:r>
            <a:endParaRPr lang="it-IT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4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7683AC-4B7B-A945-9455-65DEB149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it-IT" dirty="0" err="1"/>
              <a:t>Paas</a:t>
            </a:r>
            <a:r>
              <a:rPr lang="it-IT" dirty="0"/>
              <a:t>: Platform </a:t>
            </a:r>
            <a:r>
              <a:rPr lang="it-IT" dirty="0" err="1"/>
              <a:t>as</a:t>
            </a:r>
            <a:r>
              <a:rPr lang="it-IT" dirty="0"/>
              <a:t> a 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78189C-846D-B845-B7C4-9738C80C2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" r="2666" b="1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8AF6-3494-1341-B329-011299AD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81705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7E8D-830A-2C4C-BEEB-ECE70392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700"/>
              <a:t>Aggiungiamo un </a:t>
            </a:r>
            <a:r>
              <a:rPr lang="it-IT" sz="1700" err="1"/>
              <a:t>layer</a:t>
            </a:r>
            <a:r>
              <a:rPr lang="it-IT" sz="1700"/>
              <a:t> (strato) di astrazione. Voi distribuite le vostre applicazioni e codice su una piattaforma. Non siete interessati alla macchina virtuale su cui eseguire il vostro codice</a:t>
            </a:r>
          </a:p>
          <a:p>
            <a:pPr>
              <a:lnSpc>
                <a:spcPct val="90000"/>
              </a:lnSpc>
            </a:pPr>
            <a:r>
              <a:rPr lang="it-IT" sz="1700"/>
              <a:t>Non siete interessati al sistema operativo e al suo aggiornamento</a:t>
            </a:r>
          </a:p>
          <a:p>
            <a:pPr>
              <a:lnSpc>
                <a:spcPct val="90000"/>
              </a:lnSpc>
            </a:pPr>
            <a:r>
              <a:rPr lang="it-IT" sz="1700"/>
              <a:t>Cercate solo un posto dove eseguire la vostra applicazione, distribuirla globalmente e scalarle per poter andare incontro alle vostre esigenze</a:t>
            </a:r>
          </a:p>
          <a:p>
            <a:pPr>
              <a:lnSpc>
                <a:spcPct val="90000"/>
              </a:lnSpc>
            </a:pPr>
            <a:r>
              <a:rPr lang="it-IT" sz="1700"/>
              <a:t>Create la </a:t>
            </a:r>
            <a:r>
              <a:rPr lang="it-IT" sz="1700" err="1"/>
              <a:t>build</a:t>
            </a:r>
            <a:r>
              <a:rPr lang="it-IT" sz="1700"/>
              <a:t> della vostra applicazione e spostarla su una piattaforma senza gestire l’</a:t>
            </a:r>
            <a:r>
              <a:rPr lang="it-IT" sz="1700" err="1"/>
              <a:t>infrastruttra</a:t>
            </a:r>
            <a:r>
              <a:rPr lang="it-IT" sz="1700"/>
              <a:t> sottostante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47A1-98C7-E848-9566-6270337D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8191" y="6135808"/>
            <a:ext cx="37710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Salvatore Sorrentino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31BE-6BE1-BD4E-83D9-0F700149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FADF34-F6ED-764D-AB9C-0CA3DD6714F2}" type="datetime1">
              <a:rPr lang="it-IT" smtClean="0"/>
              <a:pPr>
                <a:spcAft>
                  <a:spcPts val="600"/>
                </a:spcAft>
              </a:pPr>
              <a:t>10/06/18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6258-122F-6D4C-8C26-74E20FBE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Eseguire le vostre applicazioni in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41C8-791C-1347-9854-4E7BB175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prima decisione da prendere è quale servizio usare per eseguire le vostre applicazioni in </a:t>
            </a:r>
            <a:r>
              <a:rPr lang="it-IT" dirty="0" err="1"/>
              <a:t>Azure</a:t>
            </a:r>
            <a:r>
              <a:rPr lang="it-IT" dirty="0"/>
              <a:t>. </a:t>
            </a:r>
          </a:p>
          <a:p>
            <a:r>
              <a:rPr lang="it-IT" dirty="0"/>
              <a:t>Ci sono diverse opzioni come mostrato in tabella (vedi prossima slide)</a:t>
            </a:r>
          </a:p>
          <a:p>
            <a:r>
              <a:rPr lang="it-IT" dirty="0"/>
              <a:t>Oggi parleremo di </a:t>
            </a:r>
            <a:r>
              <a:rPr lang="it-IT" dirty="0" err="1"/>
              <a:t>App</a:t>
            </a:r>
            <a:r>
              <a:rPr lang="it-IT" dirty="0"/>
              <a:t> Services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DE5E-0332-E14A-866E-1FDFE202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3DF97-066B-8C4E-9E63-203B4FC0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95DE9-EB15-004C-A3FD-029F0AD7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8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9C3B-FE88-B344-91B7-51F38CE5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services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FBBC4F-AAB9-9548-9B23-37544B6B2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452165"/>
            <a:ext cx="8031854" cy="453623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F81D8-3A6F-BC4C-B4F8-6E8C428D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2ECDA-B283-EC4A-9420-54E09E37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8E74-F1F8-E745-B669-2FE18155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2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9E66-A028-2F46-8C56-BDFFCB65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2EEA-1524-674C-922C-A316FF73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delle opzioni più semplici e potenti per ospitare la vostra applicazione in </a:t>
            </a:r>
            <a:r>
              <a:rPr lang="it-IT" dirty="0" err="1"/>
              <a:t>Azure</a:t>
            </a:r>
            <a:r>
              <a:rPr lang="it-IT" dirty="0"/>
              <a:t> è </a:t>
            </a:r>
            <a:r>
              <a:rPr lang="it-IT" b="1" dirty="0" err="1"/>
              <a:t>Azure</a:t>
            </a:r>
            <a:r>
              <a:rPr lang="it-IT" b="1" dirty="0"/>
              <a:t> </a:t>
            </a:r>
            <a:r>
              <a:rPr lang="it-IT" b="1" dirty="0" err="1"/>
              <a:t>App</a:t>
            </a:r>
            <a:r>
              <a:rPr lang="it-IT" b="1" dirty="0"/>
              <a:t> Service</a:t>
            </a:r>
          </a:p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 Service è un gruppo di servizi che astrae  la complessità del sistema operativo e dell’infrastruttura. Sono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per default (parliamo del 99,95% del tempo)</a:t>
            </a:r>
          </a:p>
          <a:p>
            <a:r>
              <a:rPr lang="it-IT" dirty="0"/>
              <a:t>Offrono opzioni quali lo </a:t>
            </a:r>
            <a:r>
              <a:rPr lang="it-IT" dirty="0" err="1"/>
              <a:t>scaling</a:t>
            </a:r>
            <a:r>
              <a:rPr lang="it-IT" dirty="0"/>
              <a:t> automatico, la distribuzione senza interruzione del servizio e la semplicità nell’autenticazione e autorizzazione</a:t>
            </a:r>
          </a:p>
          <a:p>
            <a:r>
              <a:rPr lang="it-IT" dirty="0"/>
              <a:t>E’ possibile debuggare l’applicazione in produzione</a:t>
            </a:r>
          </a:p>
          <a:p>
            <a:r>
              <a:rPr lang="it-IT" dirty="0"/>
              <a:t>Lavorano bene con Application </a:t>
            </a:r>
            <a:r>
              <a:rPr lang="it-IT" dirty="0" err="1"/>
              <a:t>Insights</a:t>
            </a:r>
            <a:r>
              <a:rPr lang="it-IT" dirty="0"/>
              <a:t> che consente di monitorare ogni aspetto dell’</a:t>
            </a:r>
            <a:r>
              <a:rPr lang="it-IT" dirty="0" err="1"/>
              <a:t>app</a:t>
            </a:r>
            <a:r>
              <a:rPr lang="it-IT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CAA6-013D-224E-8594-FBCF2457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B4F57-BD80-EB49-8BF9-1E2E1532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2BA50-89CA-2C4C-9DBC-6CF460BE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3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FF91-E920-5B40-A453-C6D69CD6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E4C6-89D9-5D40-9934-B7115AFA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Sviluppo ad alta produttività</a:t>
            </a:r>
          </a:p>
          <a:p>
            <a:pPr lvl="1"/>
            <a:r>
              <a:rPr lang="it-IT" dirty="0"/>
              <a:t>Crea rapidamente </a:t>
            </a:r>
            <a:r>
              <a:rPr lang="it-IT" dirty="0" err="1"/>
              <a:t>app</a:t>
            </a:r>
            <a:r>
              <a:rPr lang="it-IT" dirty="0"/>
              <a:t> Web, per dispositivi mobili e per le API avanzate usando .NET, .NET Core, Java, Ruby, </a:t>
            </a:r>
            <a:r>
              <a:rPr lang="it-IT" dirty="0" err="1"/>
              <a:t>Node.js</a:t>
            </a:r>
            <a:r>
              <a:rPr lang="it-IT" dirty="0"/>
              <a:t>, PHP, </a:t>
            </a:r>
            <a:r>
              <a:rPr lang="it-IT" dirty="0" err="1"/>
              <a:t>Python</a:t>
            </a:r>
            <a:r>
              <a:rPr lang="it-IT" dirty="0"/>
              <a:t> e </a:t>
            </a:r>
            <a:r>
              <a:rPr lang="it-IT" dirty="0" err="1"/>
              <a:t>Docker</a:t>
            </a:r>
            <a:r>
              <a:rPr lang="it-IT" dirty="0"/>
              <a:t>. </a:t>
            </a:r>
          </a:p>
          <a:p>
            <a:pPr lvl="1"/>
            <a:r>
              <a:rPr lang="it-IT" dirty="0"/>
              <a:t>Distribuisci con facilità gli aggiornamenti con le funzionalità integrate di integrazione continua/distribuzione continua con Visual Studio Team Services, </a:t>
            </a:r>
            <a:r>
              <a:rPr lang="it-IT" dirty="0" err="1"/>
              <a:t>Bitbucket</a:t>
            </a:r>
            <a:r>
              <a:rPr lang="it-IT" dirty="0"/>
              <a:t>, </a:t>
            </a:r>
            <a:r>
              <a:rPr lang="it-IT" dirty="0" err="1"/>
              <a:t>Docker</a:t>
            </a:r>
            <a:r>
              <a:rPr lang="it-IT" dirty="0"/>
              <a:t> </a:t>
            </a:r>
            <a:r>
              <a:rPr lang="it-IT" dirty="0" err="1"/>
              <a:t>Hub</a:t>
            </a:r>
            <a:r>
              <a:rPr lang="it-IT" dirty="0"/>
              <a:t> e </a:t>
            </a:r>
            <a:r>
              <a:rPr lang="it-IT" dirty="0" err="1"/>
              <a:t>GitHub</a:t>
            </a:r>
            <a:r>
              <a:rPr lang="it-IT" dirty="0"/>
              <a:t>.</a:t>
            </a:r>
          </a:p>
          <a:p>
            <a:r>
              <a:rPr lang="it-IT" dirty="0"/>
              <a:t>Piattaforma completamente gestita</a:t>
            </a:r>
          </a:p>
          <a:p>
            <a:pPr lvl="1"/>
            <a:r>
              <a:rPr lang="it-IT" dirty="0"/>
              <a:t>Esegui e ridimensiona con facilità le tue applicazioni su Windows o Linux, usando una piattaforma completamente gestita per eseguire la manutenzione dell'infrastruttura, il bilanciamento del carico e altro ancora. Aggiungi facilmente alle tue </a:t>
            </a:r>
            <a:r>
              <a:rPr lang="it-IT" dirty="0" err="1"/>
              <a:t>app</a:t>
            </a:r>
            <a:r>
              <a:rPr lang="it-IT" dirty="0"/>
              <a:t> domini personalizzati, certificati SSL, accesso Single </a:t>
            </a:r>
            <a:r>
              <a:rPr lang="it-IT" dirty="0" err="1"/>
              <a:t>Sign</a:t>
            </a:r>
            <a:r>
              <a:rPr lang="it-IT" dirty="0"/>
              <a:t>-On (SSO) e integrazione con i servizi di gestione delle identità. Ottieni informazioni dettagliate sulle prestazioni e sull'integrità delle applicazioni per una risoluzione più rapida dei problemi.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4A884-96DC-774D-9573-42FBC42E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63A2-1E81-3641-9B5D-7EECD9B0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B17C-10D9-0047-8740-A1CD3F17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EAD7-A9BD-F34F-9361-8CE47A80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App</a:t>
            </a:r>
            <a:r>
              <a:rPr lang="it-IT" dirty="0"/>
              <a:t> Services: </a:t>
            </a:r>
            <a:r>
              <a:rPr lang="it-IT" dirty="0" err="1"/>
              <a:t>Azure</a:t>
            </a:r>
            <a:r>
              <a:rPr lang="it-IT" dirty="0"/>
              <a:t> Web </a:t>
            </a:r>
            <a:r>
              <a:rPr lang="it-IT" dirty="0" err="1"/>
              <a:t>Apps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88D3-AFF0-BE45-9C9D-17D7268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Eseguire una applicazione web in .NET in </a:t>
            </a:r>
            <a:r>
              <a:rPr lang="it-IT" dirty="0" err="1"/>
              <a:t>Azure</a:t>
            </a:r>
            <a:r>
              <a:rPr lang="it-IT" dirty="0"/>
              <a:t> è molto semplice con </a:t>
            </a:r>
            <a:r>
              <a:rPr lang="it-IT" dirty="0" err="1"/>
              <a:t>Azure</a:t>
            </a:r>
            <a:r>
              <a:rPr lang="it-IT" dirty="0"/>
              <a:t> Web </a:t>
            </a:r>
            <a:r>
              <a:rPr lang="it-IT" dirty="0" err="1"/>
              <a:t>Apps</a:t>
            </a:r>
            <a:r>
              <a:rPr lang="it-IT" dirty="0"/>
              <a:t>.</a:t>
            </a:r>
          </a:p>
          <a:p>
            <a:r>
              <a:rPr lang="it-IT" dirty="0"/>
              <a:t>Web </a:t>
            </a:r>
            <a:r>
              <a:rPr lang="it-IT" dirty="0" err="1"/>
              <a:t>Apps</a:t>
            </a:r>
            <a:r>
              <a:rPr lang="it-IT" dirty="0"/>
              <a:t> agiscono come un web server come servizio, come IIS</a:t>
            </a:r>
          </a:p>
          <a:p>
            <a:r>
              <a:rPr lang="it-IT" dirty="0"/>
              <a:t>Potete distribuire la vostra applicazione ASP.NET o ASP.NET core dal Visual Studio</a:t>
            </a:r>
          </a:p>
          <a:p>
            <a:r>
              <a:rPr lang="it-IT" dirty="0"/>
              <a:t>La vostra applicazione può essere un web site, una API o qualsiasi altra applicazione basata su HTTP</a:t>
            </a:r>
          </a:p>
          <a:p>
            <a:r>
              <a:rPr lang="it-IT" dirty="0"/>
              <a:t>Una volta che la vostra applicazione gira, potete scalarla in alto o in basso, aggiungere autenticazione, gestire il </a:t>
            </a:r>
            <a:r>
              <a:rPr lang="it-IT" dirty="0" err="1"/>
              <a:t>continouos</a:t>
            </a:r>
            <a:r>
              <a:rPr lang="it-IT" dirty="0"/>
              <a:t> </a:t>
            </a:r>
            <a:r>
              <a:rPr lang="it-IT" dirty="0" err="1"/>
              <a:t>deployment</a:t>
            </a:r>
            <a:endParaRPr lang="it-IT" dirty="0"/>
          </a:p>
          <a:p>
            <a:r>
              <a:rPr lang="it-IT" dirty="0"/>
              <a:t>Per default, la vostra applicazione diventa disponibile su Internet, senza avere bisogno di settare un nome di dominio o configurare le impostazioni DNS (potete farlo successivamente)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2CD4-873B-1E44-9273-82EC7B09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EFD62-31B8-8C47-98FF-39EB89DC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A537-15F2-5748-A348-49642E6C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4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074F-E24B-F749-804A-290E8436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 – Creare una ASP.NET Framework web </a:t>
            </a:r>
            <a:r>
              <a:rPr lang="it-IT" dirty="0" err="1"/>
              <a:t>app</a:t>
            </a:r>
            <a:r>
              <a:rPr lang="it-IT" dirty="0"/>
              <a:t> in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958A-ACEB-2346-B437-902EDD3E5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64486-413F-664A-9C44-A34C8CA6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25090-58F5-7A4A-B98C-787C884D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01FD-1FF2-8948-BC31-91527734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135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434</TotalTime>
  <Words>461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Platform as a Service</vt:lpstr>
      <vt:lpstr>Chi sono?</vt:lpstr>
      <vt:lpstr>Paas: Platform as a service</vt:lpstr>
      <vt:lpstr>Eseguire le vostre applicazioni in Azure</vt:lpstr>
      <vt:lpstr>Azure services</vt:lpstr>
      <vt:lpstr>Azure App Services</vt:lpstr>
      <vt:lpstr>Azure App Services</vt:lpstr>
      <vt:lpstr>App Services: Azure Web Apps</vt:lpstr>
      <vt:lpstr>Esercizio 1 – Creare una ASP.NET Framework web app in Azure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Panoramica sul Cloud</dc:title>
  <dc:creator>Salvatore Sorrentino</dc:creator>
  <cp:lastModifiedBy>Salvatore Sorrentino</cp:lastModifiedBy>
  <cp:revision>26</cp:revision>
  <dcterms:created xsi:type="dcterms:W3CDTF">2018-06-09T09:15:25Z</dcterms:created>
  <dcterms:modified xsi:type="dcterms:W3CDTF">2018-06-10T07:50:04Z</dcterms:modified>
</cp:coreProperties>
</file>