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260"/>
            <p14:sldId id="261"/>
            <p14:sldId id="262"/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2819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12/06/18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it-it/azure/app-service/scripts/app-service-cli-continuous-deployment-vsts" TargetMode="External"/><Relationship Id="rId2" Type="http://schemas.openxmlformats.org/officeDocument/2006/relationships/hyperlink" Target="https://docs.microsoft.com/it-it/azure/app-service/scripts/app-service-cli-continuous-deployment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docs.microsoft.com/it-it/azure/app-service/app-service-deploy-local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(</a:t>
            </a:r>
            <a:r>
              <a:rPr lang="it-IT" dirty="0" err="1"/>
              <a:t>serverless</a:t>
            </a:r>
            <a:r>
              <a:rPr lang="it-IT" dirty="0"/>
              <a:t> </a:t>
            </a:r>
            <a:r>
              <a:rPr lang="it-IT" dirty="0" err="1"/>
              <a:t>computing</a:t>
            </a:r>
            <a:r>
              <a:rPr lang="it-IT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8AE-4C3B-6148-80CE-B9C71622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9556-1830-3A4D-A07A-78D147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la prima funzione nel portale di </a:t>
            </a:r>
            <a:r>
              <a:rPr lang="it-IT" dirty="0" err="1"/>
              <a:t>Azure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-create-first-</a:t>
            </a:r>
            <a:r>
              <a:rPr lang="it-IT" dirty="0" err="1"/>
              <a:t>azure</a:t>
            </a:r>
            <a:r>
              <a:rPr lang="it-IT" dirty="0"/>
              <a:t>-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9C9B-DB8E-6A4A-9287-DA1D4F7C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3F33-AE27-C844-A64C-944820B1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0AD7-0B29-8348-B61E-827192F8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DE51-2C1A-F14E-AD79-CEC86AA8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una funzione in </a:t>
            </a:r>
            <a:r>
              <a:rPr lang="it-IT" dirty="0" err="1"/>
              <a:t>Azure</a:t>
            </a:r>
            <a:r>
              <a:rPr lang="it-IT" dirty="0"/>
              <a:t> attivata da un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E4F1-9942-054C-A491-2A0B6246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</a:t>
            </a:r>
            <a:r>
              <a:rPr lang="it-IT" dirty="0" err="1"/>
              <a:t>scheduled</a:t>
            </a:r>
            <a:r>
              <a:rPr lang="it-IT" dirty="0"/>
              <a:t>-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A9B5-62F5-474B-9956-72EF2B2D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6804-037E-4545-B0E9-FD5E4265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8332-3384-7B4E-9CB0-FBCE505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A92-E62E-EA4F-B9F5-4FC9B729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una funzione attivata da </a:t>
            </a:r>
            <a:r>
              <a:rPr lang="it-IT" dirty="0" err="1"/>
              <a:t>storage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B842-193B-9D44-A222-77A00941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azure-functions</a:t>
            </a:r>
            <a:r>
              <a:rPr lang="it-IT" dirty="0"/>
              <a:t>/</a:t>
            </a:r>
            <a:r>
              <a:rPr lang="it-IT" dirty="0" err="1"/>
              <a:t>functions</a:t>
            </a:r>
            <a:r>
              <a:rPr lang="it-IT" dirty="0"/>
              <a:t>-create-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queue-triggered-function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D86A-3C56-B147-B736-3E9B8B7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1C83-729A-E044-91B4-8A19A63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35B8-53CF-0041-977D-CAA70285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99E-E746-4049-8616-D653883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969E-D9CE-EF40-9B5A-FFB132E3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AF sono eccezionali per eseguire piccoli pezzi di codice che realizzano una o due operazioni su un input per produrre un output. </a:t>
            </a:r>
          </a:p>
          <a:p>
            <a:r>
              <a:rPr lang="it-IT" dirty="0"/>
              <a:t>Se volete mettere assieme più </a:t>
            </a:r>
            <a:r>
              <a:rPr lang="it-IT" dirty="0" err="1"/>
              <a:t>step</a:t>
            </a:r>
            <a:r>
              <a:rPr lang="it-IT" dirty="0"/>
              <a:t> in un processo più grande, potete usare una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può orchestrare un processo collegando tra loro chiamate API differenti. L’orchestrazione avviene tramite un designer visuale</a:t>
            </a:r>
          </a:p>
          <a:p>
            <a:r>
              <a:rPr lang="it-IT" dirty="0"/>
              <a:t>Una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è innescata da un trigger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0165-DD85-FF40-92D0-D725FD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7E1C-59B3-FF44-8385-86370F6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7804-8041-064D-B196-8DC95233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8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C6B-39DD-5244-B34E-0A9720A0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Guida introduttiva: Creare il primo </a:t>
            </a:r>
            <a:r>
              <a:rPr lang="it-IT" dirty="0" err="1"/>
              <a:t>workflow</a:t>
            </a:r>
            <a:r>
              <a:rPr lang="it-IT" dirty="0"/>
              <a:t> di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app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D8B4-48A4-4345-B1CD-396D9529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2880-96BE-9A46-A2A8-9DC0EC61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D9DE-0A28-0C41-9BE1-6D91990F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DB98-6C22-FB44-9D8B-269D6A61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22B-6DE2-2546-AABB-6C172CCE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1835-9793-F643-A991-E1C56A71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Automatizzare il ridimensionamento delle immagini caricate con griglie di eventi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event-grid</a:t>
            </a:r>
            <a:r>
              <a:rPr lang="it-IT" dirty="0"/>
              <a:t>/</a:t>
            </a:r>
            <a:r>
              <a:rPr lang="it-IT" dirty="0" err="1"/>
              <a:t>resize-images-on-storage-blob-upload-event?toc</a:t>
            </a:r>
            <a:r>
              <a:rPr lang="it-IT" dirty="0"/>
              <a:t>=%2fazure%2fazure-functions%2ftoc.json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2D19-A55C-CB4F-B4A2-B8B31DE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A32C-B5B4-9749-9B34-EF264DD4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0C8E-E60D-C643-B4C4-F10A689D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8F9-1987-1C4E-8717-4FDA0263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Serverless</a:t>
            </a:r>
            <a:r>
              <a:rPr lang="it-IT" dirty="0"/>
              <a:t> – l’evoluzione del </a:t>
            </a:r>
            <a:r>
              <a:rPr lang="it-IT" dirty="0" err="1"/>
              <a:t>cloud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4B59FF-CF51-0243-A7E8-5EFEC2036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39" y="1905000"/>
            <a:ext cx="7304073" cy="3778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B4AA-7F27-8E48-BCC2-4AAF64C5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1354-E876-D046-AF43-50D8E813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EC75-3448-614F-8EC3-F45A613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27AB-E5D8-864E-8E40-6906A3C8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Serverless</a:t>
            </a:r>
            <a:r>
              <a:rPr lang="it-IT" dirty="0"/>
              <a:t> – l’evoluzione del </a:t>
            </a:r>
            <a:r>
              <a:rPr lang="it-IT" dirty="0" err="1"/>
              <a:t>cloud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2A090-4FE1-5044-BF30-292E2C96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370" y="2097184"/>
            <a:ext cx="8915400" cy="32586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8260-AD4F-3245-AA06-8A75390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A060-A6AB-D240-8960-075B79B0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D40B-A097-B54C-B69F-84718BD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E62E-7D88-6C49-9231-54D6489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dell’offerta </a:t>
            </a:r>
            <a:r>
              <a:rPr lang="it-IT" dirty="0" err="1"/>
              <a:t>serverless</a:t>
            </a:r>
            <a:r>
              <a:rPr lang="it-IT" dirty="0"/>
              <a:t> di </a:t>
            </a:r>
            <a:r>
              <a:rPr lang="it-IT" dirty="0" err="1"/>
              <a:t>Azure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F8655-C3EA-BF44-A3C4-1AFC2B1DB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548" y="2133600"/>
            <a:ext cx="8438730" cy="37782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E60C-7DF8-214B-B320-3107C67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8427-FE09-4B4A-A70E-AEF7544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82A3-6B87-6947-B35D-323D5B59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066-2DB2-2C47-ADBA-D2602E8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2C23-E7B8-6147-85C4-C462C70F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AF consente di creare funzioni in C# e molti altri linguaggi usando Visual Studio e altri Ide ed editor.</a:t>
            </a:r>
          </a:p>
          <a:p>
            <a:r>
              <a:rPr lang="it-IT" dirty="0"/>
              <a:t>Nei nostri esempi scriveremo </a:t>
            </a:r>
            <a:r>
              <a:rPr lang="it-IT" dirty="0" err="1"/>
              <a:t>function</a:t>
            </a:r>
            <a:r>
              <a:rPr lang="it-IT" dirty="0"/>
              <a:t> in C# eseguite nel </a:t>
            </a:r>
            <a:r>
              <a:rPr lang="it-IT" dirty="0" err="1"/>
              <a:t>runtime</a:t>
            </a:r>
            <a:r>
              <a:rPr lang="it-IT" dirty="0"/>
              <a:t> del </a:t>
            </a:r>
            <a:r>
              <a:rPr lang="it-IT" dirty="0" err="1"/>
              <a:t>framework</a:t>
            </a:r>
            <a:r>
              <a:rPr lang="it-IT" dirty="0"/>
              <a:t> .NET o in quello di .NET Core</a:t>
            </a:r>
          </a:p>
          <a:p>
            <a:r>
              <a:rPr lang="it-IT" dirty="0"/>
              <a:t>Ciascuna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può contenere una o più funzioni col supporto di autenticazione e </a:t>
            </a:r>
            <a:r>
              <a:rPr lang="it-IT" dirty="0" err="1"/>
              <a:t>scaling</a:t>
            </a:r>
            <a:r>
              <a:rPr lang="it-IT" dirty="0"/>
              <a:t> automatico</a:t>
            </a:r>
          </a:p>
          <a:p>
            <a:r>
              <a:rPr lang="it-IT" dirty="0"/>
              <a:t>Le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sono veri e proprio piccoli pezzi di codice che scrivete senza preoccuparvi della infrastruttura sottostante o dello </a:t>
            </a:r>
            <a:r>
              <a:rPr lang="it-IT" dirty="0" err="1"/>
              <a:t>scaling</a:t>
            </a:r>
            <a:endParaRPr lang="it-IT" dirty="0"/>
          </a:p>
          <a:p>
            <a:r>
              <a:rPr lang="it-IT" dirty="0"/>
              <a:t>Esempio: una </a:t>
            </a:r>
            <a:r>
              <a:rPr lang="it-IT" dirty="0" err="1"/>
              <a:t>function</a:t>
            </a:r>
            <a:r>
              <a:rPr lang="it-IT" dirty="0"/>
              <a:t> che viene eseguita ogni volta che un file immagine è </a:t>
            </a:r>
            <a:r>
              <a:rPr lang="it-IT" dirty="0" err="1"/>
              <a:t>uploadato</a:t>
            </a:r>
            <a:r>
              <a:rPr lang="it-IT" dirty="0"/>
              <a:t> sullo </a:t>
            </a:r>
            <a:r>
              <a:rPr lang="it-IT" dirty="0" err="1"/>
              <a:t>storage</a:t>
            </a:r>
            <a:r>
              <a:rPr lang="it-IT" dirty="0"/>
              <a:t>. La funzione può eseguire un’analisi dell’immagine o applicare un filtro e pubblicare l’output su uno </a:t>
            </a:r>
            <a:r>
              <a:rPr lang="it-IT" dirty="0" err="1"/>
              <a:t>storage</a:t>
            </a:r>
            <a:r>
              <a:rPr lang="it-IT" dirty="0"/>
              <a:t> diverso.</a:t>
            </a:r>
          </a:p>
          <a:p>
            <a:r>
              <a:rPr lang="it-IT" dirty="0"/>
              <a:t>Tutti i </a:t>
            </a:r>
            <a:r>
              <a:rPr lang="it-IT" dirty="0" err="1"/>
              <a:t>collegamente</a:t>
            </a:r>
            <a:r>
              <a:rPr lang="it-IT" dirty="0"/>
              <a:t> sono gestiti in automatico.</a:t>
            </a:r>
          </a:p>
          <a:p>
            <a:r>
              <a:rPr lang="it-IT" dirty="0"/>
              <a:t>L’utente di </a:t>
            </a:r>
            <a:r>
              <a:rPr lang="it-IT" dirty="0" err="1"/>
              <a:t>Azure</a:t>
            </a:r>
            <a:r>
              <a:rPr lang="it-IT" dirty="0"/>
              <a:t> paga solo le risorse consumate.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CF8A-9898-B14F-9407-4E3C031C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1108-B301-204F-BA74-6A27B6AF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F206-D35D-5345-AC92-DE66212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6F27-4F4B-2643-A5A3-BB81FCF0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76F9E5-CA63-AF49-AD47-A0D5E3A9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383" y="624110"/>
            <a:ext cx="10269293" cy="36866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D2C8-910D-3048-A9F4-14BE9D74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1A66-D03F-AC4A-80F3-F6EF8C4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DBF1-EE12-2947-9520-BACAD928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DDDF-54A7-194C-BA1B-C163872D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E139-7798-4F45-B549-6B682BA2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Scelta del linguaggio</a:t>
            </a:r>
            <a:r>
              <a:rPr lang="it-IT" dirty="0"/>
              <a:t>: C#, </a:t>
            </a:r>
            <a:r>
              <a:rPr lang="it-IT" dirty="0" err="1"/>
              <a:t>F</a:t>
            </a:r>
            <a:r>
              <a:rPr lang="it-IT" dirty="0"/>
              <a:t>#, </a:t>
            </a:r>
            <a:r>
              <a:rPr lang="it-IT" dirty="0" err="1"/>
              <a:t>Javascript</a:t>
            </a:r>
            <a:r>
              <a:rPr lang="it-IT" dirty="0"/>
              <a:t>, Java</a:t>
            </a:r>
          </a:p>
          <a:p>
            <a:r>
              <a:rPr lang="it-IT" b="1" dirty="0"/>
              <a:t>Trasferimento delle dipendenze</a:t>
            </a:r>
            <a:r>
              <a:rPr lang="it-IT" dirty="0"/>
              <a:t>: supporto di </a:t>
            </a:r>
            <a:r>
              <a:rPr lang="it-IT" dirty="0" err="1"/>
              <a:t>NuGet</a:t>
            </a:r>
            <a:r>
              <a:rPr lang="it-IT" dirty="0"/>
              <a:t> e </a:t>
            </a:r>
            <a:r>
              <a:rPr lang="it-IT" dirty="0" err="1"/>
              <a:t>npm</a:t>
            </a:r>
            <a:endParaRPr lang="it-IT" dirty="0"/>
          </a:p>
          <a:p>
            <a:r>
              <a:rPr lang="it-IT" b="1" dirty="0"/>
              <a:t>Sicurezza integrata</a:t>
            </a:r>
            <a:r>
              <a:rPr lang="it-IT" dirty="0"/>
              <a:t>: è possibile proteggere le funzioni attivate da HTTP con provider </a:t>
            </a:r>
            <a:r>
              <a:rPr lang="it-IT" dirty="0" err="1"/>
              <a:t>OAuth</a:t>
            </a:r>
            <a:r>
              <a:rPr lang="it-IT" dirty="0"/>
              <a:t>, ad esempio </a:t>
            </a:r>
            <a:r>
              <a:rPr lang="it-IT" dirty="0" err="1"/>
              <a:t>Azure</a:t>
            </a:r>
            <a:r>
              <a:rPr lang="it-IT" dirty="0"/>
              <a:t> Active Directory, </a:t>
            </a:r>
            <a:r>
              <a:rPr lang="it-IT" dirty="0" err="1"/>
              <a:t>Facebook</a:t>
            </a:r>
            <a:r>
              <a:rPr lang="it-IT" dirty="0"/>
              <a:t>, Google, </a:t>
            </a:r>
            <a:r>
              <a:rPr lang="it-IT" dirty="0" err="1"/>
              <a:t>Twitter</a:t>
            </a:r>
            <a:r>
              <a:rPr lang="it-IT" dirty="0"/>
              <a:t> e account Microsoft.</a:t>
            </a:r>
          </a:p>
          <a:p>
            <a:r>
              <a:rPr lang="it-IT" b="1" dirty="0"/>
              <a:t>Sviluppo flessibile</a:t>
            </a:r>
            <a:r>
              <a:rPr lang="it-IT" dirty="0"/>
              <a:t>: è possibile creare le funzioni direttamente nel portale o configurare l'integrazione continua e distribuire il codice con </a:t>
            </a:r>
            <a:r>
              <a:rPr lang="it-IT" dirty="0">
                <a:hlinkClick r:id="rId2"/>
              </a:rPr>
              <a:t>GitHub</a:t>
            </a:r>
            <a:r>
              <a:rPr lang="it-IT" dirty="0"/>
              <a:t>, </a:t>
            </a:r>
            <a:r>
              <a:rPr lang="it-IT" dirty="0">
                <a:hlinkClick r:id="rId3"/>
              </a:rPr>
              <a:t>Visual Studio Team Services</a:t>
            </a:r>
            <a:r>
              <a:rPr lang="it-IT" dirty="0"/>
              <a:t> e altri </a:t>
            </a:r>
            <a:r>
              <a:rPr lang="it-IT" dirty="0">
                <a:hlinkClick r:id="rId4"/>
              </a:rPr>
              <a:t>strumenti di sviluppo supportati</a:t>
            </a:r>
            <a:r>
              <a:rPr lang="it-IT" dirty="0"/>
              <a:t>.</a:t>
            </a:r>
          </a:p>
          <a:p>
            <a:r>
              <a:rPr lang="it-IT" b="1" dirty="0"/>
              <a:t>Open source</a:t>
            </a:r>
            <a:r>
              <a:rPr lang="it-IT" dirty="0"/>
              <a:t> : il </a:t>
            </a:r>
            <a:r>
              <a:rPr lang="it-IT" dirty="0" err="1"/>
              <a:t>runtime</a:t>
            </a:r>
            <a:r>
              <a:rPr lang="it-IT" dirty="0"/>
              <a:t> di Funzioni è open source e </a:t>
            </a:r>
            <a:r>
              <a:rPr lang="it-IT" dirty="0">
                <a:hlinkClick r:id="rId5"/>
              </a:rPr>
              <a:t>disponibile in GitHub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B3C7-C536-4146-BA84-C10CF64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1941-4680-8D43-B61C-3BAE9DD7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D8E1-E589-564A-BC20-8A10B8C5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0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D58-74E8-C642-A318-35863056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operazioni si possono eseguire con funzioni?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955B-0335-0F46-9398-DE7E1223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è un'ottima soluzione per l'elaborazione di dati, l'integrazione di sistemi, l'utilizzo di Internet delle cose (</a:t>
            </a:r>
            <a:r>
              <a:rPr lang="it-IT" dirty="0" err="1"/>
              <a:t>IoT</a:t>
            </a:r>
            <a:r>
              <a:rPr lang="it-IT" dirty="0"/>
              <a:t>) e la compilazione di semplici API e </a:t>
            </a:r>
            <a:r>
              <a:rPr lang="it-IT" dirty="0" err="1"/>
              <a:t>microservizi</a:t>
            </a:r>
            <a:r>
              <a:rPr lang="it-IT" dirty="0"/>
              <a:t>. È possibile usare Funzioni per attività come l'elaborazione di immagini o di ordini, la manutenzione di file o per qualsiasi attività si voglia eseguire in base a una pianificazione.</a:t>
            </a:r>
          </a:p>
          <a:p>
            <a:pPr algn="just"/>
            <a:r>
              <a:rPr lang="it-IT" dirty="0"/>
              <a:t>Gli scenari chiave vengono mostrati nelle slide successive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DC17-B953-5147-993F-EA8C34A9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0036-698F-074D-9D48-7A365EAE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B5A3-EFA1-1747-AD49-F524DDD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F721-DCCE-EC42-A6DE-A74CE3C6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 chiave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BC57-32D6-9247-846F-EE77DFC7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 err="1"/>
              <a:t>HTTPTrigger</a:t>
            </a:r>
            <a:r>
              <a:rPr lang="it-IT" dirty="0"/>
              <a:t> : attiva l'esecuzione del codice usando una richiesta HTTP.</a:t>
            </a:r>
          </a:p>
          <a:p>
            <a:r>
              <a:rPr lang="it-IT" b="1" dirty="0" err="1"/>
              <a:t>TimerTrigger</a:t>
            </a:r>
            <a:r>
              <a:rPr lang="it-IT" dirty="0"/>
              <a:t> : esegue attività di pulizia o altre attività batch secondo una pianificazione predefinita</a:t>
            </a:r>
          </a:p>
          <a:p>
            <a:r>
              <a:rPr lang="it-IT" b="1" dirty="0" err="1"/>
              <a:t>Webhook</a:t>
            </a:r>
            <a:r>
              <a:rPr lang="it-IT" b="1" dirty="0"/>
              <a:t> </a:t>
            </a:r>
            <a:r>
              <a:rPr lang="it-IT" b="1" dirty="0" err="1"/>
              <a:t>GitHub</a:t>
            </a:r>
            <a:r>
              <a:rPr lang="it-IT" dirty="0"/>
              <a:t> : risponde a eventi che si verificano nei </a:t>
            </a:r>
            <a:r>
              <a:rPr lang="it-IT" dirty="0" err="1"/>
              <a:t>repository</a:t>
            </a:r>
            <a:r>
              <a:rPr lang="it-IT" dirty="0"/>
              <a:t> </a:t>
            </a:r>
            <a:r>
              <a:rPr lang="it-IT" dirty="0" err="1"/>
              <a:t>GitHub</a:t>
            </a:r>
            <a:r>
              <a:rPr lang="it-IT" dirty="0"/>
              <a:t>. </a:t>
            </a:r>
          </a:p>
          <a:p>
            <a:r>
              <a:rPr lang="it-IT" b="1" dirty="0" err="1"/>
              <a:t>Webhook</a:t>
            </a:r>
            <a:r>
              <a:rPr lang="it-IT" b="1" dirty="0"/>
              <a:t> generico</a:t>
            </a:r>
            <a:r>
              <a:rPr lang="it-IT" dirty="0"/>
              <a:t> : elabora le richieste HTTP di </a:t>
            </a:r>
            <a:r>
              <a:rPr lang="it-IT" dirty="0" err="1"/>
              <a:t>webhook</a:t>
            </a:r>
            <a:r>
              <a:rPr lang="it-IT" dirty="0"/>
              <a:t> da qualsiasi servizio che supporti </a:t>
            </a:r>
            <a:r>
              <a:rPr lang="it-IT" dirty="0" err="1"/>
              <a:t>webhook</a:t>
            </a:r>
            <a:r>
              <a:rPr lang="it-IT" dirty="0"/>
              <a:t>.</a:t>
            </a:r>
          </a:p>
          <a:p>
            <a:r>
              <a:rPr lang="it-IT" b="1" dirty="0" err="1"/>
              <a:t>CosmosDBTrigger</a:t>
            </a:r>
            <a:r>
              <a:rPr lang="it-IT" dirty="0"/>
              <a:t> - Elabora i documenti di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DB quando vengono aggiunti o aggiornati nelle raccolte in un database </a:t>
            </a:r>
            <a:r>
              <a:rPr lang="it-IT" dirty="0" err="1"/>
              <a:t>NoSQL</a:t>
            </a:r>
            <a:r>
              <a:rPr lang="it-IT" dirty="0"/>
              <a:t>.</a:t>
            </a:r>
          </a:p>
          <a:p>
            <a:r>
              <a:rPr lang="it-IT" b="1" dirty="0" err="1"/>
              <a:t>BlobTrigger</a:t>
            </a:r>
            <a:r>
              <a:rPr lang="it-IT" dirty="0"/>
              <a:t> : elabora i BLOB di archiviazione di </a:t>
            </a:r>
            <a:r>
              <a:rPr lang="it-IT" dirty="0" err="1"/>
              <a:t>Azure</a:t>
            </a:r>
            <a:r>
              <a:rPr lang="it-IT" dirty="0"/>
              <a:t> quando vengono aggiunti ai contenitori. Questa funzione può essere usata per l’analisi delle immagini. </a:t>
            </a:r>
          </a:p>
          <a:p>
            <a:r>
              <a:rPr lang="it-IT" b="1" dirty="0" err="1"/>
              <a:t>QueueTrigger</a:t>
            </a:r>
            <a:r>
              <a:rPr lang="it-IT" dirty="0"/>
              <a:t> : risponde ai messaggi che arrivano in una coda di archiviazione di </a:t>
            </a:r>
            <a:r>
              <a:rPr lang="it-IT" dirty="0" err="1"/>
              <a:t>Azure</a:t>
            </a:r>
            <a:r>
              <a:rPr lang="it-IT" dirty="0"/>
              <a:t>. </a:t>
            </a:r>
          </a:p>
          <a:p>
            <a:r>
              <a:rPr lang="it-IT" b="1" dirty="0" err="1"/>
              <a:t>EventHubTrigger</a:t>
            </a:r>
            <a:r>
              <a:rPr lang="it-IT" dirty="0"/>
              <a:t>: risponde agli eventi inviati a un </a:t>
            </a:r>
            <a:r>
              <a:rPr lang="it-IT" dirty="0" err="1"/>
              <a:t>hub</a:t>
            </a:r>
            <a:r>
              <a:rPr lang="it-IT" dirty="0"/>
              <a:t> eventi di </a:t>
            </a:r>
            <a:r>
              <a:rPr lang="it-IT" dirty="0" err="1"/>
              <a:t>Azure</a:t>
            </a:r>
            <a:r>
              <a:rPr lang="it-IT" dirty="0"/>
              <a:t>. È particolarmente utile negli scenari di strumentazione delle applicazioni, elaborazione dei flussi di lavoro o dell'esperienza utente e di Internet delle cose (</a:t>
            </a:r>
            <a:r>
              <a:rPr lang="it-IT" dirty="0" err="1"/>
              <a:t>IoT</a:t>
            </a:r>
            <a:r>
              <a:rPr lang="it-IT" dirty="0"/>
              <a:t>).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915B-D49E-084F-ABF5-449E3C29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D79-B712-7249-B48F-8EA487E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BEBA-B231-764E-8B81-C2362688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62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716</TotalTime>
  <Words>520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Azure Functions (serverless computing)</vt:lpstr>
      <vt:lpstr>Serverless – l’evoluzione del cloud</vt:lpstr>
      <vt:lpstr>Serverless – l’evoluzione del cloud</vt:lpstr>
      <vt:lpstr>Componenti dell’offerta serverless di Azure</vt:lpstr>
      <vt:lpstr>Definizione</vt:lpstr>
      <vt:lpstr>PowerPoint Presentation</vt:lpstr>
      <vt:lpstr>Funzionalità</vt:lpstr>
      <vt:lpstr>Quali operazioni si possono eseguire con funzioni?</vt:lpstr>
      <vt:lpstr>Scenari chiave</vt:lpstr>
      <vt:lpstr>Esercitazione</vt:lpstr>
      <vt:lpstr>Esercitazione: Creare una funzione in Azure attivata da un timer</vt:lpstr>
      <vt:lpstr>Esercitazione: creare una funzione attivata da storage queue</vt:lpstr>
      <vt:lpstr>Azure logic apps</vt:lpstr>
      <vt:lpstr>Guida introduttiva: Creare il primo workflow di logic app</vt:lpstr>
      <vt:lpstr>Esercitazione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49</cp:revision>
  <dcterms:created xsi:type="dcterms:W3CDTF">2018-06-09T09:15:25Z</dcterms:created>
  <dcterms:modified xsi:type="dcterms:W3CDTF">2018-06-12T19:23:13Z</dcterms:modified>
</cp:coreProperties>
</file>