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9"/>
  </p:notesMasterIdLst>
  <p:sldIdLst>
    <p:sldId id="256" r:id="rId2"/>
    <p:sldId id="357" r:id="rId3"/>
    <p:sldId id="260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70" r:id="rId16"/>
    <p:sldId id="371" r:id="rId17"/>
    <p:sldId id="3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6D8BCA-BB99-124C-9243-63C841322504}">
          <p14:sldIdLst>
            <p14:sldId id="256"/>
            <p14:sldId id="357"/>
            <p14:sldId id="260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70"/>
            <p14:sldId id="371"/>
            <p14:sldId id="3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12"/>
    <p:restoredTop sz="92819"/>
  </p:normalViewPr>
  <p:slideViewPr>
    <p:cSldViewPr snapToGrid="0" snapToObjects="1">
      <p:cViewPr varScale="1">
        <p:scale>
          <a:sx n="77" d="100"/>
          <a:sy n="77" d="100"/>
        </p:scale>
        <p:origin x="1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4B567-25A3-8D4C-93E0-3FCE46A45992}" type="datetimeFigureOut">
              <a:rPr lang="it-IT" smtClean="0"/>
              <a:t>10/06/18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9F979-8B54-5848-8BE1-9F3BC919F68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8210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CE01-80F6-C248-A590-70F339FA21B3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DEAA-F00E-184D-BCB9-26072218BD68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C156-525D-2D4F-AA53-90FCC4A4A652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B736-D586-3944-939D-3B0EBD27B803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48FC-0E98-1540-81BD-9CFF37D6D71F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1ED6-D795-094D-93BF-B4CDE2797B63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863A-9379-634C-955A-9E15722F80D0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AE9-83F1-A44D-956B-D8D004F30B50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FBBF-9147-1048-8F1B-43359FBF7704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9E8F-B7A9-E647-B489-D812A267E210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A628-9264-3B49-AFF1-638AE9B998FD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B7B3-437D-BC41-A147-46816859E440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F708-07C7-734A-9BDD-03043652E280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3CFC-F418-3646-8F2F-0C2E64C17FCE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9D8D-4923-CA4C-A593-5758899EA4CE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69995-3100-9D4F-B93A-1303FDA3DE7D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salvatore.sorrentino@live.com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www.google.it/url?sa=i&amp;rct=j&amp;q=&amp;esrc=s&amp;frm=1&amp;source=images&amp;cd=&amp;cad=rja&amp;docid=gM07xAvBLoefTM&amp;tbnid=dt5KuzTRgiOLlM:&amp;ved=0CAUQjRw&amp;url=http://www.futureservice.it/CertificazioneDotnet.htm&amp;ei=NP5zUqTMK8TlswadmYHwBQ&amp;bvm=bv.55819444,d.bGE&amp;psig=AFQjCNHV91NJc3qX41bBzzsn9f5Bb60bnQ&amp;ust=1383419824497857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pp-service/app-service-web-get-started-dotnet" TargetMode="External"/><Relationship Id="rId2" Type="http://schemas.openxmlformats.org/officeDocument/2006/relationships/hyperlink" Target="https://docs.microsoft.com/en-us/azure/app-service/app-service-web-get-started-dotnet-framewor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3325-5F82-0042-B874-38882DCD5C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Platform </a:t>
            </a:r>
            <a:r>
              <a:rPr lang="it-IT" dirty="0" err="1"/>
              <a:t>as</a:t>
            </a:r>
            <a:r>
              <a:rPr lang="it-IT" dirty="0"/>
              <a:t> a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1CF13-A3DC-CB49-B29D-D435B831B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Salvatore Sorrentino</a:t>
            </a:r>
          </a:p>
        </p:txBody>
      </p:sp>
    </p:spTree>
    <p:extLst>
      <p:ext uri="{BB962C8B-B14F-4D97-AF65-F5344CB8AC3E}">
        <p14:creationId xmlns:p14="http://schemas.microsoft.com/office/powerpoint/2010/main" val="1788994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E537-6D48-7345-9AF2-F4C498DD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Azure</a:t>
            </a:r>
            <a:r>
              <a:rPr lang="it-IT" dirty="0"/>
              <a:t> mobile </a:t>
            </a:r>
            <a:r>
              <a:rPr lang="it-IT" dirty="0" err="1"/>
              <a:t>apps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EC712-6C44-284D-83AC-141D3CAAE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Quando create applicazioni mobile è necessario avere un </a:t>
            </a:r>
            <a:r>
              <a:rPr lang="it-IT" dirty="0" err="1"/>
              <a:t>backend</a:t>
            </a:r>
            <a:r>
              <a:rPr lang="it-IT" dirty="0"/>
              <a:t> a cui l’</a:t>
            </a:r>
            <a:r>
              <a:rPr lang="it-IT" dirty="0" err="1"/>
              <a:t>app</a:t>
            </a:r>
            <a:r>
              <a:rPr lang="it-IT" dirty="0"/>
              <a:t> possa connettersi</a:t>
            </a:r>
          </a:p>
          <a:p>
            <a:r>
              <a:rPr lang="it-IT" dirty="0"/>
              <a:t>In genere si tratta di qualche API che l’</a:t>
            </a:r>
            <a:r>
              <a:rPr lang="it-IT" dirty="0" err="1"/>
              <a:t>app</a:t>
            </a:r>
            <a:r>
              <a:rPr lang="it-IT" dirty="0"/>
              <a:t> può usare per estrarre o salvare dati</a:t>
            </a:r>
          </a:p>
          <a:p>
            <a:r>
              <a:rPr lang="it-IT" dirty="0" err="1"/>
              <a:t>Azure</a:t>
            </a:r>
            <a:r>
              <a:rPr lang="it-IT" dirty="0"/>
              <a:t> mobile </a:t>
            </a:r>
            <a:r>
              <a:rPr lang="it-IT" dirty="0" err="1"/>
              <a:t>apps</a:t>
            </a:r>
            <a:r>
              <a:rPr lang="it-IT" dirty="0"/>
              <a:t> fornisce questo back-end. Potete scriverlo in C# con ASP.NET oppure usare </a:t>
            </a:r>
            <a:r>
              <a:rPr lang="it-IT" dirty="0" err="1"/>
              <a:t>Javascript</a:t>
            </a:r>
            <a:r>
              <a:rPr lang="it-IT" dirty="0"/>
              <a:t> con </a:t>
            </a:r>
            <a:r>
              <a:rPr lang="it-IT" dirty="0" err="1"/>
              <a:t>Node</a:t>
            </a:r>
            <a:endParaRPr lang="it-IT" dirty="0"/>
          </a:p>
          <a:p>
            <a:r>
              <a:rPr lang="it-IT" dirty="0"/>
              <a:t>Un </a:t>
            </a:r>
            <a:r>
              <a:rPr lang="it-IT" dirty="0" err="1"/>
              <a:t>backend</a:t>
            </a:r>
            <a:r>
              <a:rPr lang="it-IT" dirty="0"/>
              <a:t> mobile fornisce servizi davvero unici quali ad esempio la sincronizzazione offline che permette alla mobile </a:t>
            </a:r>
            <a:r>
              <a:rPr lang="it-IT" dirty="0" err="1"/>
              <a:t>app</a:t>
            </a:r>
            <a:r>
              <a:rPr lang="it-IT" dirty="0"/>
              <a:t> di continuare a lavorare anche quando non c’è connessione al </a:t>
            </a:r>
            <a:r>
              <a:rPr lang="it-IT" dirty="0" err="1"/>
              <a:t>backend</a:t>
            </a:r>
            <a:r>
              <a:rPr lang="it-IT" dirty="0"/>
              <a:t> e sincronizzare le modifiche una volta che torni la connessione</a:t>
            </a:r>
          </a:p>
          <a:p>
            <a:r>
              <a:rPr lang="it-IT" dirty="0"/>
              <a:t>Altro servizio interessante è quello delle </a:t>
            </a:r>
            <a:r>
              <a:rPr lang="it-IT" dirty="0" err="1"/>
              <a:t>push</a:t>
            </a:r>
            <a:r>
              <a:rPr lang="it-IT" dirty="0"/>
              <a:t> </a:t>
            </a:r>
            <a:r>
              <a:rPr lang="it-IT" dirty="0" err="1"/>
              <a:t>notifications</a:t>
            </a:r>
            <a:r>
              <a:rPr lang="it-IT" dirty="0"/>
              <a:t> da inviare ai dispositivi (siano essi iOS o </a:t>
            </a:r>
            <a:r>
              <a:rPr lang="it-IT" dirty="0" err="1"/>
              <a:t>Android</a:t>
            </a:r>
            <a:r>
              <a:rPr lang="it-IT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5AEA5-7585-E64A-9DCF-E9E7246B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81D2F-6628-7648-B5AD-DD8C496D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1A908-63D5-1F45-84B1-0BE7785D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308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EF82-66D9-7E49-BAC7-1EDAF765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Esercitazione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47FCC-9BE2-8D4A-B84A-82D777936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Creare un'</a:t>
            </a:r>
            <a:r>
              <a:rPr lang="it-IT" dirty="0" err="1"/>
              <a:t>app</a:t>
            </a:r>
            <a:r>
              <a:rPr lang="it-IT" dirty="0"/>
              <a:t> per </a:t>
            </a:r>
            <a:r>
              <a:rPr lang="it-IT" dirty="0" err="1"/>
              <a:t>Androind</a:t>
            </a:r>
            <a:r>
              <a:rPr lang="it-IT" dirty="0"/>
              <a:t> (fermarsi al </a:t>
            </a:r>
            <a:r>
              <a:rPr lang="it-IT" dirty="0" err="1"/>
              <a:t>backend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docs.microsoft.com</a:t>
            </a:r>
            <a:r>
              <a:rPr lang="it-IT" dirty="0"/>
              <a:t>/</a:t>
            </a:r>
            <a:r>
              <a:rPr lang="it-IT" dirty="0" err="1"/>
              <a:t>it-it</a:t>
            </a:r>
            <a:r>
              <a:rPr lang="it-IT" dirty="0"/>
              <a:t>/</a:t>
            </a:r>
            <a:r>
              <a:rPr lang="it-IT" dirty="0" err="1"/>
              <a:t>azure</a:t>
            </a:r>
            <a:r>
              <a:rPr lang="it-IT" dirty="0"/>
              <a:t>/</a:t>
            </a:r>
            <a:r>
              <a:rPr lang="it-IT" dirty="0" err="1"/>
              <a:t>app</a:t>
            </a:r>
            <a:r>
              <a:rPr lang="it-IT" dirty="0"/>
              <a:t>-service-mobile/</a:t>
            </a:r>
            <a:r>
              <a:rPr lang="it-IT" dirty="0" err="1"/>
              <a:t>app</a:t>
            </a:r>
            <a:r>
              <a:rPr lang="it-IT" dirty="0"/>
              <a:t>-service-mobile-</a:t>
            </a:r>
            <a:r>
              <a:rPr lang="it-IT" dirty="0" err="1"/>
              <a:t>cordova</a:t>
            </a:r>
            <a:r>
              <a:rPr lang="it-IT" dirty="0"/>
              <a:t>-</a:t>
            </a:r>
            <a:r>
              <a:rPr lang="it-IT" dirty="0" err="1"/>
              <a:t>get-started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B05EE-38D0-4D43-8B0E-EFF162CB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75BE8-5A64-4042-9FB0-7FD36375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2813C-6C63-344D-9A23-CDA27818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78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17B07-13EB-984C-B3F4-00BDC5AB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Novità Maggio 2018 – </a:t>
            </a:r>
            <a:r>
              <a:rPr lang="it-IT" dirty="0" err="1"/>
              <a:t>Devops</a:t>
            </a:r>
            <a:r>
              <a:rPr lang="it-IT" dirty="0"/>
              <a:t> </a:t>
            </a:r>
            <a:r>
              <a:rPr lang="it-IT" dirty="0" err="1"/>
              <a:t>project</a:t>
            </a:r>
            <a:endParaRPr lang="it-IT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9D8514-2093-7F48-888F-161848C16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418" y="2061557"/>
            <a:ext cx="11017582" cy="279124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3F14B-51EE-F444-9BFF-01880B6B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CE5AB-2806-E444-9084-A1E599C2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E6026-482B-6141-86F5-7FF893F8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53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1520B72-94C4-4ABB-AC64-A3382705B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64CBFD-D6E8-4E6A-8F66-1948BED33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E2C818-5E69-8C4F-802F-364CA7E2E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84300"/>
            <a:ext cx="10905066" cy="4089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6B349-B0DD-D54D-BBFC-CA1D8F17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6349513"/>
            <a:ext cx="779767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90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86CD6-4EDA-E74B-9EF9-7E172772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354883"/>
            <a:ext cx="7619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Salvatore Sorrentino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E1DBE8-5ED4-4944-9123-D5FDAEA7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349512"/>
            <a:ext cx="114628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6BF708-07C7-734A-9BDD-03043652E280}" type="datetime1">
              <a:rPr lang="it-IT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10/06/18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79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1520B72-94C4-4ABB-AC64-A3382705B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4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64CBFD-D6E8-4E6A-8F66-1948BED33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CC6481-4ECB-D54C-BD89-81903EA4A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15" y="643467"/>
            <a:ext cx="10870370" cy="557106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1562D-F4F5-3F4B-BC50-9137EAEC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6349513"/>
            <a:ext cx="779767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90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01895-5839-8A4B-BF8B-FBE5D58A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354883"/>
            <a:ext cx="7619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Salvatore Sorrentino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44F3E7-1C58-9F44-B778-200E697C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349512"/>
            <a:ext cx="114628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6BF708-07C7-734A-9BDD-03043652E280}" type="datetime1">
              <a:rPr lang="it-IT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10/06/18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816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1520B72-94C4-4ABB-AC64-A3382705B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14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64CBFD-D6E8-4E6A-8F66-1948BED33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90785-10AF-2945-850D-4AEF800C7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02513"/>
            <a:ext cx="10905066" cy="425297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91678-DA36-BE4A-9794-BD0EF427C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6349513"/>
            <a:ext cx="779767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90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0BF51A-AFE7-D546-97ED-21403368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354883"/>
            <a:ext cx="7619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Salvatore Sorrentino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59B1B-200F-A04A-91C1-DF3EF648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349512"/>
            <a:ext cx="114628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6BF708-07C7-734A-9BDD-03043652E280}" type="datetime1">
              <a:rPr lang="it-IT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10/06/18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864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1520B72-94C4-4ABB-AC64-A3382705B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88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64CBFD-D6E8-4E6A-8F66-1948BED33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C73F15-DEB3-6141-8410-A2B595B17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11784"/>
            <a:ext cx="10905066" cy="523443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774F8-4C30-1B41-8F62-C2C1DBCDE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6349513"/>
            <a:ext cx="779767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90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FC8E72-BFCB-2541-86ED-F1FC34AA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354883"/>
            <a:ext cx="7619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Salvatore Sorrentino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13D38E-0236-C34D-BB82-B8C038EB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349512"/>
            <a:ext cx="114628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6BF708-07C7-734A-9BDD-03043652E280}" type="datetime1">
              <a:rPr lang="it-IT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10/06/18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392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B5A12-C44C-DB45-B2A0-B79D00EDD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F708-07C7-734A-9BDD-03043652E280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77D87-BF75-4342-B7FD-6C7A37CD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F2A48-5BE9-1A45-B44D-64CE51FC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6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 sono?</a:t>
            </a:r>
          </a:p>
        </p:txBody>
      </p:sp>
      <p:pic>
        <p:nvPicPr>
          <p:cNvPr id="2" name="Segnaposto contenut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960" y="5517232"/>
            <a:ext cx="1008112" cy="825392"/>
          </a:xfrm>
        </p:spPr>
      </p:pic>
      <p:pic>
        <p:nvPicPr>
          <p:cNvPr id="8" name="Immagine 2" descr="cid:image003.jpg@01CE5197.30FCD2B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909" y="5607302"/>
            <a:ext cx="10668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rc_mi" descr="http://www.futureservice.it/Img/certificazioneMCSD.png">
            <a:hlinkClick r:id="rId4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185" y="5536654"/>
            <a:ext cx="8191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017" y="1827749"/>
            <a:ext cx="2391789" cy="162725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49874" y="3806393"/>
            <a:ext cx="806660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b="1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Salvatore Sorrentino</a:t>
            </a:r>
          </a:p>
          <a:p>
            <a:r>
              <a:rPr lang="it-IT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Laurea e </a:t>
            </a:r>
            <a:r>
              <a:rPr lang="it-IT" dirty="0" err="1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Phd</a:t>
            </a:r>
            <a:r>
              <a:rPr lang="it-IT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 in Fisica delle alte energie</a:t>
            </a:r>
          </a:p>
          <a:p>
            <a:r>
              <a:rPr lang="it-IT" dirty="0" err="1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Blexin</a:t>
            </a:r>
            <a:r>
              <a:rPr lang="it-IT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 Senior Developer</a:t>
            </a:r>
          </a:p>
          <a:p>
            <a:r>
              <a:rPr lang="it-IT" dirty="0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Membro della Community </a:t>
            </a:r>
            <a:r>
              <a:rPr lang="it-IT" dirty="0" err="1">
                <a:gradFill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</a:gradFill>
              </a:rPr>
              <a:t>DotNetCampania</a:t>
            </a:r>
            <a:endParaRPr lang="it-IT" dirty="0">
              <a:gradFill>
                <a:gsLst>
                  <a:gs pos="0">
                    <a:prstClr val="black"/>
                  </a:gs>
                  <a:gs pos="86000">
                    <a:prstClr val="black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9" y="5456092"/>
            <a:ext cx="1098751" cy="947673"/>
          </a:xfrm>
          <a:prstGeom prst="rect">
            <a:avLst/>
          </a:prstGeom>
        </p:spPr>
      </p:pic>
      <p:sp>
        <p:nvSpPr>
          <p:cNvPr id="17" name="CasellaDiTesto 16"/>
          <p:cNvSpPr txBox="1"/>
          <p:nvPr/>
        </p:nvSpPr>
        <p:spPr>
          <a:xfrm>
            <a:off x="5572819" y="1620171"/>
            <a:ext cx="480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prstClr val="black"/>
                </a:solidFill>
              </a:rPr>
              <a:t>E-mail: </a:t>
            </a:r>
            <a:r>
              <a:rPr lang="it-IT" dirty="0">
                <a:solidFill>
                  <a:prstClr val="black"/>
                </a:solidFill>
                <a:hlinkClick r:id="rId8"/>
              </a:rPr>
              <a:t>salvatore.sorrentino@live.com</a:t>
            </a:r>
            <a:endParaRPr lang="it-IT" dirty="0">
              <a:solidFill>
                <a:prstClr val="black"/>
              </a:solidFill>
            </a:endParaRPr>
          </a:p>
          <a:p>
            <a:r>
              <a:rPr lang="it-IT" dirty="0" err="1">
                <a:solidFill>
                  <a:prstClr val="black"/>
                </a:solidFill>
              </a:rPr>
              <a:t>Twitter</a:t>
            </a:r>
            <a:r>
              <a:rPr lang="it-IT" dirty="0">
                <a:solidFill>
                  <a:prstClr val="black"/>
                </a:solidFill>
              </a:rPr>
              <a:t>: </a:t>
            </a:r>
            <a:r>
              <a:rPr lang="it-IT" dirty="0" err="1">
                <a:solidFill>
                  <a:prstClr val="black"/>
                </a:solidFill>
              </a:rPr>
              <a:t>csharpnapoli</a:t>
            </a:r>
            <a:endParaRPr lang="it-IT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44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44C337-3893-4B29-A265-B1329150B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E0B358-1267-4844-8B3D-B7A279B4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B24AA06A-F1A5-4BB3-9486-9AE7A53B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BDF97590-C600-44CB-9303-4A3679F51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A9BBE156-3FFA-4DC4-8468-35BD28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7960DE5-3810-4B1E-B1E2-3BAFEA91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59E957C-CE11-446F-8AA7-B3E98390B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A3E9FE34-CA9E-4443-BEBF-D1B9A1C6C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F39D814-8A48-4509-BDEB-826F1065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8C6D08C0-8C49-4B87-9CF4-A1F08714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308C612B-4C0D-4863-B9CD-F86ABAA1B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600B1EC8-1B55-4390-A183-C33B5E227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790A225-91E1-4BE5-A801-5F1E32721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DFFC46A2-6BBF-47FD-BC17-5EE1DF7CB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F44CA9C-80E8-44E1-A79C-D6EBFC73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8CB9417F-98D9-4998-B00B-A5932E4C7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FA79AA3D-583E-4A1E-AF7E-CBD980F5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D80C9F17-A6B2-4A12-BC77-F84264A6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949C9A53-ED97-44CE-BDD5-ED2489211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0F9FDAE7-225B-4072-8907-6EAA0617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9D49818B-8EA3-4B41-9783-EFE0C618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01903E65-D822-4457-B0A5-2F4168224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A5CF9DAB-75BF-43D9-B1E7-817D1FAA0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BB22916D-4BCF-4A4C-8714-A2564D34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4CD9F734-569E-44E7-BD53-6214E0F18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7A5DAACB-2F42-40C8-BF6A-75B79299F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AD78E0F9-8568-4672-A22F-4ED5B1A9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7683AC-4B7B-A945-9455-65DEB149B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r>
              <a:rPr lang="it-IT" dirty="0" err="1"/>
              <a:t>Paas</a:t>
            </a:r>
            <a:r>
              <a:rPr lang="it-IT" dirty="0"/>
              <a:t>: Platform </a:t>
            </a:r>
            <a:r>
              <a:rPr lang="it-IT" dirty="0" err="1"/>
              <a:t>as</a:t>
            </a:r>
            <a:r>
              <a:rPr lang="it-IT" dirty="0"/>
              <a:t> a service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5CD610-ED7C-4CED-A9A1-174432C88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0C4379BF-8C7A-480A-BC36-DA55D92A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78189C-846D-B845-B7C4-9738C80C2A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3" r="2666" b="1"/>
          <a:stretch/>
        </p:blipFill>
        <p:spPr>
          <a:xfrm>
            <a:off x="-1555" y="1731"/>
            <a:ext cx="4671091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38AF6-3494-1341-B329-011299ADC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81705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37E8D-830A-2C4C-BEEB-ECE70392D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700"/>
              <a:t>Aggiungiamo un </a:t>
            </a:r>
            <a:r>
              <a:rPr lang="it-IT" sz="1700" err="1"/>
              <a:t>layer</a:t>
            </a:r>
            <a:r>
              <a:rPr lang="it-IT" sz="1700"/>
              <a:t> (strato) di astrazione. Voi distribuite le vostre applicazioni e codice su una piattaforma. Non siete interessati alla macchina virtuale su cui eseguire il vostro codice</a:t>
            </a:r>
          </a:p>
          <a:p>
            <a:pPr>
              <a:lnSpc>
                <a:spcPct val="90000"/>
              </a:lnSpc>
            </a:pPr>
            <a:r>
              <a:rPr lang="it-IT" sz="1700"/>
              <a:t>Non siete interessati al sistema operativo e al suo aggiornamento</a:t>
            </a:r>
          </a:p>
          <a:p>
            <a:pPr>
              <a:lnSpc>
                <a:spcPct val="90000"/>
              </a:lnSpc>
            </a:pPr>
            <a:r>
              <a:rPr lang="it-IT" sz="1700"/>
              <a:t>Cercate solo un posto dove eseguire la vostra applicazione, distribuirla globalmente e scalarle per poter andare incontro alle vostre esigenze</a:t>
            </a:r>
          </a:p>
          <a:p>
            <a:pPr>
              <a:lnSpc>
                <a:spcPct val="90000"/>
              </a:lnSpc>
            </a:pPr>
            <a:r>
              <a:rPr lang="it-IT" sz="1700"/>
              <a:t>Create la </a:t>
            </a:r>
            <a:r>
              <a:rPr lang="it-IT" sz="1700" err="1"/>
              <a:t>build</a:t>
            </a:r>
            <a:r>
              <a:rPr lang="it-IT" sz="1700"/>
              <a:t> della vostra applicazione e spostarla su una piattaforma senza gestire l’</a:t>
            </a:r>
            <a:r>
              <a:rPr lang="it-IT" sz="1700" err="1"/>
              <a:t>infrastruttra</a:t>
            </a:r>
            <a:r>
              <a:rPr lang="it-IT" sz="1700"/>
              <a:t> sottostante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347A1-98C7-E848-9566-6270337DD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8191" y="6135808"/>
            <a:ext cx="377102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Salvatore Sorrentino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E31BE-6BE1-BD4E-83D9-0F700149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2FADF34-F6ED-764D-AB9C-0CA3DD6714F2}" type="datetime1">
              <a:rPr lang="it-IT" smtClean="0"/>
              <a:pPr>
                <a:spcAft>
                  <a:spcPts val="600"/>
                </a:spcAft>
              </a:pPr>
              <a:t>10/06/18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8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6258-122F-6D4C-8C26-74E20FBE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Eseguire le vostre applicazioni in </a:t>
            </a:r>
            <a:r>
              <a:rPr lang="it-IT" dirty="0" err="1"/>
              <a:t>Azure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141C8-791C-1347-9854-4E7BB1756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prima decisione da prendere è quale servizio usare per eseguire le vostre applicazioni in </a:t>
            </a:r>
            <a:r>
              <a:rPr lang="it-IT" dirty="0" err="1"/>
              <a:t>Azure</a:t>
            </a:r>
            <a:r>
              <a:rPr lang="it-IT" dirty="0"/>
              <a:t>. </a:t>
            </a:r>
          </a:p>
          <a:p>
            <a:r>
              <a:rPr lang="it-IT" dirty="0"/>
              <a:t>Ci sono diverse opzioni come mostrato in tabella (vedi prossima slide)</a:t>
            </a:r>
          </a:p>
          <a:p>
            <a:r>
              <a:rPr lang="it-IT" dirty="0"/>
              <a:t>Oggi parleremo di </a:t>
            </a:r>
            <a:r>
              <a:rPr lang="it-IT" dirty="0" err="1"/>
              <a:t>App</a:t>
            </a:r>
            <a:r>
              <a:rPr lang="it-IT" dirty="0"/>
              <a:t> Services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9DE5E-0332-E14A-866E-1FDFE202D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3DF97-066B-8C4E-9E63-203B4FC0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95DE9-EB15-004C-A3FD-029F0AD7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8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9C3B-FE88-B344-91B7-51F38CE5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Azure</a:t>
            </a:r>
            <a:r>
              <a:rPr lang="it-IT" dirty="0"/>
              <a:t> </a:t>
            </a:r>
            <a:r>
              <a:rPr lang="it-IT" dirty="0" err="1"/>
              <a:t>services</a:t>
            </a:r>
            <a:endParaRPr lang="it-IT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FFBBC4F-AAB9-9548-9B23-37544B6B2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2" y="1452165"/>
            <a:ext cx="8031854" cy="453623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F81D8-3A6F-BC4C-B4F8-6E8C428D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2ECDA-B283-EC4A-9420-54E09E37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B8E74-F1F8-E745-B669-2FE181558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2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E9E66-A028-2F46-8C56-BDFFCB654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Azure</a:t>
            </a:r>
            <a:r>
              <a:rPr lang="it-IT" dirty="0"/>
              <a:t> </a:t>
            </a:r>
            <a:r>
              <a:rPr lang="it-IT" dirty="0" err="1"/>
              <a:t>App</a:t>
            </a:r>
            <a:r>
              <a:rPr lang="it-IT" dirty="0"/>
              <a:t>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B2EEA-1524-674C-922C-A316FF737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delle opzioni più semplici e potenti per ospitare la vostra applicazione in </a:t>
            </a:r>
            <a:r>
              <a:rPr lang="it-IT" dirty="0" err="1"/>
              <a:t>Azure</a:t>
            </a:r>
            <a:r>
              <a:rPr lang="it-IT" dirty="0"/>
              <a:t> è </a:t>
            </a:r>
            <a:r>
              <a:rPr lang="it-IT" b="1" dirty="0" err="1"/>
              <a:t>Azure</a:t>
            </a:r>
            <a:r>
              <a:rPr lang="it-IT" b="1" dirty="0"/>
              <a:t> </a:t>
            </a:r>
            <a:r>
              <a:rPr lang="it-IT" b="1" dirty="0" err="1"/>
              <a:t>App</a:t>
            </a:r>
            <a:r>
              <a:rPr lang="it-IT" b="1" dirty="0"/>
              <a:t> Service</a:t>
            </a:r>
          </a:p>
          <a:p>
            <a:r>
              <a:rPr lang="it-IT" dirty="0" err="1"/>
              <a:t>Azure</a:t>
            </a:r>
            <a:r>
              <a:rPr lang="it-IT" dirty="0"/>
              <a:t> </a:t>
            </a:r>
            <a:r>
              <a:rPr lang="it-IT" dirty="0" err="1"/>
              <a:t>App</a:t>
            </a:r>
            <a:r>
              <a:rPr lang="it-IT" dirty="0"/>
              <a:t> Service è un gruppo di servizi che astrae  la complessità del sistema operativo e dell’infrastruttura. Sono </a:t>
            </a:r>
            <a:r>
              <a:rPr lang="it-IT" dirty="0" err="1"/>
              <a:t>highly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per default (parliamo del 99,95% del tempo)</a:t>
            </a:r>
          </a:p>
          <a:p>
            <a:r>
              <a:rPr lang="it-IT" dirty="0"/>
              <a:t>Offrono opzioni quali lo </a:t>
            </a:r>
            <a:r>
              <a:rPr lang="it-IT" dirty="0" err="1"/>
              <a:t>scaling</a:t>
            </a:r>
            <a:r>
              <a:rPr lang="it-IT" dirty="0"/>
              <a:t> automatico, la distribuzione senza interruzione del servizio e la semplicità nell’autenticazione e autorizzazione</a:t>
            </a:r>
          </a:p>
          <a:p>
            <a:r>
              <a:rPr lang="it-IT" dirty="0"/>
              <a:t>E’ possibile debuggare l’applicazione in produzione</a:t>
            </a:r>
          </a:p>
          <a:p>
            <a:r>
              <a:rPr lang="it-IT" dirty="0"/>
              <a:t>Lavorano bene con Application </a:t>
            </a:r>
            <a:r>
              <a:rPr lang="it-IT" dirty="0" err="1"/>
              <a:t>Insights</a:t>
            </a:r>
            <a:r>
              <a:rPr lang="it-IT" dirty="0"/>
              <a:t> che consente di monitorare ogni aspetto dell’</a:t>
            </a:r>
            <a:r>
              <a:rPr lang="it-IT" dirty="0" err="1"/>
              <a:t>app</a:t>
            </a:r>
            <a:r>
              <a:rPr lang="it-IT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BCAA6-013D-224E-8594-FBCF2457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B4F57-BD80-EB49-8BF9-1E2E1532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2BA50-89CA-2C4C-9DBC-6CF460BE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3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FF91-E920-5B40-A453-C6D69CD6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Azure</a:t>
            </a:r>
            <a:r>
              <a:rPr lang="it-IT" dirty="0"/>
              <a:t> </a:t>
            </a:r>
            <a:r>
              <a:rPr lang="it-IT" dirty="0" err="1"/>
              <a:t>App</a:t>
            </a:r>
            <a:r>
              <a:rPr lang="it-IT" dirty="0"/>
              <a:t>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EE4C6-89D9-5D40-9934-B7115AFAA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Sviluppo ad alta produttività</a:t>
            </a:r>
          </a:p>
          <a:p>
            <a:pPr lvl="1"/>
            <a:r>
              <a:rPr lang="it-IT" dirty="0"/>
              <a:t>Crea rapidamente </a:t>
            </a:r>
            <a:r>
              <a:rPr lang="it-IT" dirty="0" err="1"/>
              <a:t>app</a:t>
            </a:r>
            <a:r>
              <a:rPr lang="it-IT" dirty="0"/>
              <a:t> Web, per dispositivi mobili e per le API avanzate usando .NET, .NET Core, Java, Ruby, </a:t>
            </a:r>
            <a:r>
              <a:rPr lang="it-IT" dirty="0" err="1"/>
              <a:t>Node.js</a:t>
            </a:r>
            <a:r>
              <a:rPr lang="it-IT" dirty="0"/>
              <a:t>, PHP, </a:t>
            </a:r>
            <a:r>
              <a:rPr lang="it-IT" dirty="0" err="1"/>
              <a:t>Python</a:t>
            </a:r>
            <a:r>
              <a:rPr lang="it-IT" dirty="0"/>
              <a:t> e </a:t>
            </a:r>
            <a:r>
              <a:rPr lang="it-IT" dirty="0" err="1"/>
              <a:t>Docker</a:t>
            </a:r>
            <a:r>
              <a:rPr lang="it-IT" dirty="0"/>
              <a:t>. </a:t>
            </a:r>
          </a:p>
          <a:p>
            <a:pPr lvl="1"/>
            <a:r>
              <a:rPr lang="it-IT" dirty="0"/>
              <a:t>Distribuisci con facilità gli aggiornamenti con le funzionalità integrate di integrazione continua/distribuzione continua con Visual Studio Team Services, </a:t>
            </a:r>
            <a:r>
              <a:rPr lang="it-IT" dirty="0" err="1"/>
              <a:t>Bitbucket</a:t>
            </a:r>
            <a:r>
              <a:rPr lang="it-IT" dirty="0"/>
              <a:t>, </a:t>
            </a:r>
            <a:r>
              <a:rPr lang="it-IT" dirty="0" err="1"/>
              <a:t>Docker</a:t>
            </a:r>
            <a:r>
              <a:rPr lang="it-IT" dirty="0"/>
              <a:t> </a:t>
            </a:r>
            <a:r>
              <a:rPr lang="it-IT" dirty="0" err="1"/>
              <a:t>Hub</a:t>
            </a:r>
            <a:r>
              <a:rPr lang="it-IT" dirty="0"/>
              <a:t> e </a:t>
            </a:r>
            <a:r>
              <a:rPr lang="it-IT" dirty="0" err="1"/>
              <a:t>GitHub</a:t>
            </a:r>
            <a:r>
              <a:rPr lang="it-IT" dirty="0"/>
              <a:t>.</a:t>
            </a:r>
          </a:p>
          <a:p>
            <a:r>
              <a:rPr lang="it-IT" dirty="0"/>
              <a:t>Piattaforma completamente gestita</a:t>
            </a:r>
          </a:p>
          <a:p>
            <a:pPr lvl="1"/>
            <a:r>
              <a:rPr lang="it-IT" dirty="0"/>
              <a:t>Esegui e ridimensiona con facilità le tue applicazioni su Windows o Linux, usando una piattaforma completamente gestita per eseguire la manutenzione dell'infrastruttura, il bilanciamento del carico e altro ancora. Aggiungi facilmente alle tue </a:t>
            </a:r>
            <a:r>
              <a:rPr lang="it-IT" dirty="0" err="1"/>
              <a:t>app</a:t>
            </a:r>
            <a:r>
              <a:rPr lang="it-IT" dirty="0"/>
              <a:t> domini personalizzati, certificati SSL, accesso Single </a:t>
            </a:r>
            <a:r>
              <a:rPr lang="it-IT" dirty="0" err="1"/>
              <a:t>Sign</a:t>
            </a:r>
            <a:r>
              <a:rPr lang="it-IT" dirty="0"/>
              <a:t>-On (SSO) e integrazione con i servizi di gestione delle identità. Ottieni informazioni dettagliate sulle prestazioni e sull'integrità delle applicazioni per una risoluzione più rapida dei problemi.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4A884-96DC-774D-9573-42FBC42E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463A2-1E81-3641-9B5D-7EECD9B0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1B17C-10D9-0047-8740-A1CD3F17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6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EAD7-A9BD-F34F-9361-8CE47A80A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App</a:t>
            </a:r>
            <a:r>
              <a:rPr lang="it-IT" dirty="0"/>
              <a:t> Services: </a:t>
            </a:r>
            <a:r>
              <a:rPr lang="it-IT" dirty="0" err="1"/>
              <a:t>Azure</a:t>
            </a:r>
            <a:r>
              <a:rPr lang="it-IT" dirty="0"/>
              <a:t> Web </a:t>
            </a:r>
            <a:r>
              <a:rPr lang="it-IT" dirty="0" err="1"/>
              <a:t>Apps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88D3-AFF0-BE45-9C9D-17D726886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Eseguire una applicazione web in .NET in </a:t>
            </a:r>
            <a:r>
              <a:rPr lang="it-IT" dirty="0" err="1"/>
              <a:t>Azure</a:t>
            </a:r>
            <a:r>
              <a:rPr lang="it-IT" dirty="0"/>
              <a:t> è molto semplice con </a:t>
            </a:r>
            <a:r>
              <a:rPr lang="it-IT" dirty="0" err="1"/>
              <a:t>Azure</a:t>
            </a:r>
            <a:r>
              <a:rPr lang="it-IT" dirty="0"/>
              <a:t> Web </a:t>
            </a:r>
            <a:r>
              <a:rPr lang="it-IT" dirty="0" err="1"/>
              <a:t>Apps</a:t>
            </a:r>
            <a:r>
              <a:rPr lang="it-IT" dirty="0"/>
              <a:t>.</a:t>
            </a:r>
          </a:p>
          <a:p>
            <a:r>
              <a:rPr lang="it-IT" dirty="0"/>
              <a:t>Web </a:t>
            </a:r>
            <a:r>
              <a:rPr lang="it-IT" dirty="0" err="1"/>
              <a:t>Apps</a:t>
            </a:r>
            <a:r>
              <a:rPr lang="it-IT" dirty="0"/>
              <a:t> agiscono come un web server come servizio, come IIS</a:t>
            </a:r>
          </a:p>
          <a:p>
            <a:r>
              <a:rPr lang="it-IT" dirty="0"/>
              <a:t>Potete distribuire la vostra applicazione ASP.NET o ASP.NET core dal Visual Studio</a:t>
            </a:r>
          </a:p>
          <a:p>
            <a:r>
              <a:rPr lang="it-IT" dirty="0"/>
              <a:t>La vostra applicazione può essere un web site, una API o qualsiasi altra applicazione basata su HTTP</a:t>
            </a:r>
          </a:p>
          <a:p>
            <a:r>
              <a:rPr lang="it-IT" dirty="0"/>
              <a:t>Una volta che la vostra applicazione gira, potete scalarla in alto o in basso, aggiungere autenticazione, gestire il </a:t>
            </a:r>
            <a:r>
              <a:rPr lang="it-IT" dirty="0" err="1"/>
              <a:t>continouos</a:t>
            </a:r>
            <a:r>
              <a:rPr lang="it-IT" dirty="0"/>
              <a:t> </a:t>
            </a:r>
            <a:r>
              <a:rPr lang="it-IT" dirty="0" err="1"/>
              <a:t>deployment</a:t>
            </a:r>
            <a:endParaRPr lang="it-IT" dirty="0"/>
          </a:p>
          <a:p>
            <a:r>
              <a:rPr lang="it-IT" dirty="0"/>
              <a:t>Per default, la vostra applicazione diventa disponibile su Internet, senza avere bisogno di settare un nome di dominio o configurare le impostazioni DNS (potete farlo successivamente)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B2CD4-873B-1E44-9273-82EC7B092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EFD62-31B8-8C47-98FF-39EB89DCE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AA537-15F2-5748-A348-49642E6C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144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074F-E24B-F749-804A-290E8436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1 – Creare una ASP.NET Framework web </a:t>
            </a:r>
            <a:r>
              <a:rPr lang="it-IT" dirty="0" err="1"/>
              <a:t>app</a:t>
            </a:r>
            <a:r>
              <a:rPr lang="it-IT" dirty="0"/>
              <a:t> in </a:t>
            </a:r>
            <a:r>
              <a:rPr lang="it-IT" dirty="0" err="1"/>
              <a:t>Azure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958A-ACEB-2346-B437-902EDD3E5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ASP.NET </a:t>
            </a:r>
          </a:p>
          <a:p>
            <a:pPr lvl="1"/>
            <a:r>
              <a:rPr lang="it-IT" dirty="0">
                <a:hlinkClick r:id="rId2"/>
              </a:rPr>
              <a:t>https://docs.microsoft.com/en-us/azure/app-service/app-service-web-get-started-dotnet-framework</a:t>
            </a:r>
            <a:endParaRPr lang="it-IT" dirty="0"/>
          </a:p>
          <a:p>
            <a:r>
              <a:rPr lang="it-IT" dirty="0"/>
              <a:t>ASP.NET Core</a:t>
            </a:r>
          </a:p>
          <a:p>
            <a:pPr lvl="1"/>
            <a:r>
              <a:rPr lang="it-IT" dirty="0">
                <a:hlinkClick r:id="rId3"/>
              </a:rPr>
              <a:t>https://docs.microsoft.com/en-us/azure/app-service/app-service-web-get-started-dotnet</a:t>
            </a:r>
            <a:endParaRPr lang="it-IT" dirty="0"/>
          </a:p>
          <a:p>
            <a:r>
              <a:rPr lang="it-IT" dirty="0" err="1"/>
              <a:t>Node.js</a:t>
            </a:r>
            <a:r>
              <a:rPr lang="it-IT" dirty="0"/>
              <a:t> </a:t>
            </a:r>
            <a:r>
              <a:rPr lang="it-IT" dirty="0" err="1"/>
              <a:t>app</a:t>
            </a:r>
            <a:r>
              <a:rPr lang="it-IT" dirty="0"/>
              <a:t> (facoltativo)</a:t>
            </a:r>
          </a:p>
          <a:p>
            <a:r>
              <a:rPr lang="it-IT" dirty="0" err="1"/>
              <a:t>Continous</a:t>
            </a:r>
            <a:r>
              <a:rPr lang="it-IT" dirty="0"/>
              <a:t> </a:t>
            </a:r>
            <a:r>
              <a:rPr lang="it-IT" dirty="0" err="1"/>
              <a:t>deployment</a:t>
            </a:r>
            <a:r>
              <a:rPr lang="it-IT" dirty="0"/>
              <a:t> con </a:t>
            </a:r>
            <a:r>
              <a:rPr lang="it-IT" dirty="0" err="1"/>
              <a:t>Github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64486-413F-664A-9C44-A34C8CA62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DF34-F6ED-764D-AB9C-0CA3DD6714F2}" type="datetime1">
              <a:rPr lang="it-IT" smtClean="0"/>
              <a:t>10/06/18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25090-58F5-7A4A-B98C-787C884D1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Salvatore Sorrentino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401FD-1FF2-8948-BC31-91527734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21354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511</TotalTime>
  <Words>684</Words>
  <Application>Microsoft Macintosh PowerPoint</Application>
  <PresentationFormat>Widescreen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Wisp</vt:lpstr>
      <vt:lpstr>Platform as a Service</vt:lpstr>
      <vt:lpstr>Chi sono?</vt:lpstr>
      <vt:lpstr>Paas: Platform as a service</vt:lpstr>
      <vt:lpstr>Eseguire le vostre applicazioni in Azure</vt:lpstr>
      <vt:lpstr>Azure services</vt:lpstr>
      <vt:lpstr>Azure App Services</vt:lpstr>
      <vt:lpstr>Azure App Services</vt:lpstr>
      <vt:lpstr>App Services: Azure Web Apps</vt:lpstr>
      <vt:lpstr>Esercizio 1 – Creare una ASP.NET Framework web app in Azure</vt:lpstr>
      <vt:lpstr>Azure mobile apps</vt:lpstr>
      <vt:lpstr>Esercitazione</vt:lpstr>
      <vt:lpstr>Novità Maggio 2018 – Devops project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Panoramica sul Cloud</dc:title>
  <dc:creator>Salvatore Sorrentino</dc:creator>
  <cp:lastModifiedBy>Salvatore Sorrentino</cp:lastModifiedBy>
  <cp:revision>32</cp:revision>
  <dcterms:created xsi:type="dcterms:W3CDTF">2018-06-09T09:15:25Z</dcterms:created>
  <dcterms:modified xsi:type="dcterms:W3CDTF">2018-06-10T09:09:40Z</dcterms:modified>
</cp:coreProperties>
</file>