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83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6" r:id="rId23"/>
    <p:sldId id="275" r:id="rId24"/>
    <p:sldId id="284" r:id="rId25"/>
    <p:sldId id="277" r:id="rId26"/>
    <p:sldId id="279" r:id="rId27"/>
    <p:sldId id="280" r:id="rId28"/>
    <p:sldId id="282" r:id="rId29"/>
    <p:sldId id="28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E2C-3F24-4D61-A123-6647610D85E1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85E-2316-46E4-B73A-1832659CC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70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E2C-3F24-4D61-A123-6647610D85E1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85E-2316-46E4-B73A-1832659CC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16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E2C-3F24-4D61-A123-6647610D85E1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85E-2316-46E4-B73A-1832659CC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15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E2C-3F24-4D61-A123-6647610D85E1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85E-2316-46E4-B73A-1832659CC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4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E2C-3F24-4D61-A123-6647610D85E1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85E-2316-46E4-B73A-1832659CC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03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E2C-3F24-4D61-A123-6647610D85E1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85E-2316-46E4-B73A-1832659CC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11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E2C-3F24-4D61-A123-6647610D85E1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85E-2316-46E4-B73A-1832659CC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33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E2C-3F24-4D61-A123-6647610D85E1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85E-2316-46E4-B73A-1832659CC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8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E2C-3F24-4D61-A123-6647610D85E1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85E-2316-46E4-B73A-1832659CC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15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E2C-3F24-4D61-A123-6647610D85E1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85E-2316-46E4-B73A-1832659CC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31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AE2C-3F24-4D61-A123-6647610D85E1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85E-2316-46E4-B73A-1832659CC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94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AE2C-3F24-4D61-A123-6647610D85E1}" type="datetimeFigureOut">
              <a:rPr lang="ru-RU" smtClean="0"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5485E-2316-46E4-B73A-1832659CC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2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7190" y="483079"/>
            <a:ext cx="10939549" cy="56934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5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Государственная национальная политика России: концептуальные </a:t>
            </a:r>
            <a:r>
              <a:rPr lang="ru-RU" sz="5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основы, направления, механизмы </a:t>
            </a:r>
            <a:r>
              <a:rPr lang="ru-RU" sz="5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br>
              <a:rPr lang="ru-RU" sz="5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5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000" b="1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4.</a:t>
            </a:r>
            <a:endParaRPr lang="ru-RU" sz="5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3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идеологии 1930-е гг.: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8628" y="1477281"/>
            <a:ext cx="10914743" cy="518477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снят вопрос о подготовке мировой революции, внимание партии обратилось внутрь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страны,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 советского патриотического воспитания населения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страны: возрождение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таких ценностей как «Родина», «Отечество», «история государства», «достижения прошлого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»,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первый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официально утвержденный учебник отечественной истории, в котором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звучала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идея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преемственности традиций (1937 г.),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духовная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мобилизация населения на защиту Родины: пропагандировались достижения выдающихся личностей прошлого, отмечались даты исторических побед, популяризировалось творчество русских художников, поэтов, писателей, композиторов, реставрировались памятники,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пропагандировалась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дружба народов, утверждалось, что эта дружба существует много веков благодаря русскому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народу.</a:t>
            </a:r>
          </a:p>
          <a:p>
            <a:pPr marL="0" indent="0" algn="just">
              <a:buNone/>
            </a:pPr>
            <a:r>
              <a:rPr lang="ru-RU" dirty="0" smtClean="0"/>
              <a:t>(!) дружба </a:t>
            </a:r>
            <a:r>
              <a:rPr lang="ru-RU" dirty="0"/>
              <a:t>народов в СССР действительно существовала не только в прессе и на радио: успешно работали тысячи многонациональных коллективов, разворачивались масштабные многонациональные стройки, в школе изучали произведения поэтов и писателей разных национальностей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8394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органов в сфере национальной политики 1930-е гг.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Совет </a:t>
            </a:r>
            <a:r>
              <a:rPr lang="ru-RU" dirty="0"/>
              <a:t>национальностей ЦИК СССР</a:t>
            </a:r>
            <a:r>
              <a:rPr lang="ru-RU" dirty="0" smtClean="0"/>
              <a:t>,</a:t>
            </a:r>
          </a:p>
          <a:p>
            <a:pPr algn="just"/>
            <a:r>
              <a:rPr lang="ru-RU" dirty="0" smtClean="0"/>
              <a:t>система </a:t>
            </a:r>
            <a:r>
              <a:rPr lang="ru-RU" dirty="0"/>
              <a:t>представителей автономных республик и областей при Президиуме </a:t>
            </a:r>
            <a:r>
              <a:rPr lang="ru-RU" dirty="0" smtClean="0"/>
              <a:t>ВЦИК,</a:t>
            </a:r>
          </a:p>
          <a:p>
            <a:pPr marL="0" indent="0" algn="just">
              <a:buNone/>
            </a:pPr>
            <a:r>
              <a:rPr lang="ru-RU" dirty="0" smtClean="0"/>
              <a:t>На местах:</a:t>
            </a:r>
          </a:p>
          <a:p>
            <a:pPr algn="just"/>
            <a:r>
              <a:rPr lang="ru-RU" dirty="0">
                <a:ea typeface="Times New Roman" panose="02020603050405020304" pitchFamily="18" charset="0"/>
              </a:rPr>
              <a:t>институт </a:t>
            </a:r>
            <a:r>
              <a:rPr lang="ru-RU" dirty="0" smtClean="0">
                <a:ea typeface="Times New Roman" panose="02020603050405020304" pitchFamily="18" charset="0"/>
              </a:rPr>
              <a:t>уполномоченных либо комиссии </a:t>
            </a:r>
            <a:r>
              <a:rPr lang="ru-RU" dirty="0">
                <a:ea typeface="Times New Roman" panose="02020603050405020304" pitchFamily="18" charset="0"/>
              </a:rPr>
              <a:t>при региональных органах </a:t>
            </a:r>
            <a:r>
              <a:rPr lang="ru-RU" dirty="0" smtClean="0">
                <a:ea typeface="Times New Roman" panose="02020603050405020304" pitchFamily="18" charset="0"/>
              </a:rPr>
              <a:t>власти,</a:t>
            </a:r>
            <a:endParaRPr lang="ru-RU" dirty="0" smtClean="0"/>
          </a:p>
          <a:p>
            <a:pPr algn="just"/>
            <a:r>
              <a:rPr lang="ru-RU" dirty="0" smtClean="0">
                <a:ea typeface="Times New Roman" panose="02020603050405020304" pitchFamily="18" charset="0"/>
              </a:rPr>
              <a:t>наркоматы </a:t>
            </a:r>
            <a:r>
              <a:rPr lang="ru-RU" dirty="0">
                <a:ea typeface="Times New Roman" panose="02020603050405020304" pitchFamily="18" charset="0"/>
              </a:rPr>
              <a:t>по делам нацменьшинств во главе с членами президиумов </a:t>
            </a:r>
            <a:r>
              <a:rPr lang="ru-RU" dirty="0" err="1" smtClean="0">
                <a:ea typeface="Times New Roman" panose="02020603050405020304" pitchFamily="18" charset="0"/>
              </a:rPr>
              <a:t>ЦИКов</a:t>
            </a:r>
            <a:r>
              <a:rPr lang="ru-RU" dirty="0" smtClean="0">
                <a:ea typeface="Times New Roman" panose="02020603050405020304" pitchFamily="18" charset="0"/>
              </a:rPr>
              <a:t> в автономиях.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2839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 smtClean="0"/>
              <a:t>Достижения в социокультурной сфере 1930-х гг.: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898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/>
              <a:t>л</a:t>
            </a:r>
            <a:r>
              <a:rPr lang="ru-RU" dirty="0" smtClean="0"/>
              <a:t>иквидация безграмотности: до революции 27% грамотность, к концу 1930-х гг. – 81% (до 85% в автономиях),</a:t>
            </a:r>
          </a:p>
          <a:p>
            <a:pPr marL="0" indent="0" algn="just">
              <a:buNone/>
            </a:pPr>
            <a:r>
              <a:rPr lang="ru-RU" dirty="0"/>
              <a:t>(!) </a:t>
            </a:r>
            <a:r>
              <a:rPr lang="ru-RU" dirty="0" smtClean="0"/>
              <a:t>к </a:t>
            </a:r>
            <a:r>
              <a:rPr lang="ru-RU" dirty="0"/>
              <a:t>началу </a:t>
            </a:r>
            <a:r>
              <a:rPr lang="ru-RU" dirty="0" smtClean="0"/>
              <a:t>1940-х гг. </a:t>
            </a:r>
            <a:r>
              <a:rPr lang="ru-RU" dirty="0"/>
              <a:t>СССР вышел на первое место в мире по числу учащихся, по темпам и объему подготовки специалистов, </a:t>
            </a:r>
            <a:r>
              <a:rPr lang="ru-RU" u="sng" dirty="0" smtClean="0"/>
              <a:t>особое </a:t>
            </a:r>
            <a:r>
              <a:rPr lang="ru-RU" u="sng" dirty="0"/>
              <a:t>внимание при этом уделялось </a:t>
            </a:r>
            <a:r>
              <a:rPr lang="ru-RU" u="sng" dirty="0" smtClean="0"/>
              <a:t>национальным меньшинствам</a:t>
            </a:r>
            <a:endParaRPr lang="ru-RU" u="sng" dirty="0"/>
          </a:p>
          <a:p>
            <a:pPr algn="just"/>
            <a:r>
              <a:rPr lang="ru-RU" dirty="0"/>
              <a:t>создание письменности для 89 народов СССР, </a:t>
            </a:r>
            <a:endParaRPr lang="ru-RU" dirty="0" smtClean="0"/>
          </a:p>
          <a:p>
            <a:pPr algn="just"/>
            <a:r>
              <a:rPr lang="ru-RU" dirty="0" smtClean="0"/>
              <a:t>выпуск </a:t>
            </a:r>
            <a:r>
              <a:rPr lang="ru-RU" dirty="0"/>
              <a:t>учебной литературы на 13 языках, </a:t>
            </a:r>
            <a:endParaRPr lang="ru-RU" dirty="0" smtClean="0"/>
          </a:p>
          <a:p>
            <a:pPr algn="just"/>
            <a:r>
              <a:rPr lang="ru-RU" dirty="0" smtClean="0"/>
              <a:t>деятельность </a:t>
            </a:r>
            <a:r>
              <a:rPr lang="ru-RU" dirty="0"/>
              <a:t>государственных театров </a:t>
            </a:r>
            <a:r>
              <a:rPr lang="ru-RU" dirty="0" smtClean="0"/>
              <a:t>(латышского</a:t>
            </a:r>
            <a:r>
              <a:rPr lang="ru-RU" dirty="0"/>
              <a:t>, цыганского, </a:t>
            </a:r>
            <a:r>
              <a:rPr lang="ru-RU" dirty="0" smtClean="0"/>
              <a:t>украинского, еврейского), </a:t>
            </a:r>
            <a:r>
              <a:rPr lang="ru-RU" dirty="0"/>
              <a:t>треста «</a:t>
            </a:r>
            <a:r>
              <a:rPr lang="ru-RU" dirty="0" err="1"/>
              <a:t>Востокфильм</a:t>
            </a:r>
            <a:r>
              <a:rPr lang="ru-RU" dirty="0"/>
              <a:t>», </a:t>
            </a:r>
            <a:endParaRPr lang="ru-RU" dirty="0" smtClean="0"/>
          </a:p>
          <a:p>
            <a:pPr algn="just"/>
            <a:r>
              <a:rPr lang="ru-RU" dirty="0" smtClean="0"/>
              <a:t>издание </a:t>
            </a:r>
            <a:r>
              <a:rPr lang="ru-RU" dirty="0"/>
              <a:t>50 национальных газет общим тиражом 10 млн. </a:t>
            </a:r>
            <a:r>
              <a:rPr lang="ru-RU" dirty="0" smtClean="0"/>
              <a:t>экземпляров,</a:t>
            </a:r>
          </a:p>
          <a:p>
            <a:pPr algn="just"/>
            <a:r>
              <a:rPr lang="ru-RU" dirty="0"/>
              <a:t>к</a:t>
            </a:r>
            <a:r>
              <a:rPr lang="ru-RU" dirty="0" smtClean="0"/>
              <a:t>омплексная помощь малочисленным народам Севера</a:t>
            </a:r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492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 smtClean="0"/>
              <a:t>Культурные базы для малочисленных народов Севера (1920 - 1930-е гг.)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комплексные учреждения в малодоступных районах, где концентрировалось местное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население: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профессиональная подготовка,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клубная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театральные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постановки,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учебные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мастерские,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школы-интернаты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кино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радио,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ряд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вспомогательных хозяйственных и медицинских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пунктов.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1048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качество </a:t>
            </a:r>
            <a:r>
              <a:rPr lang="ru-RU" dirty="0"/>
              <a:t>жизни национальных </a:t>
            </a:r>
            <a:r>
              <a:rPr lang="ru-RU" dirty="0" smtClean="0"/>
              <a:t>меньшинств (1920 – 1930-е гг.):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социальное страхование (система поддерживающих пособий, пенсий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инфраструктура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(санатории, дома отдыха, детские сады, ясли,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образовательные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медицинские, спортивные учреждения, дворцы культуры, клубы, библиотеки,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театры), 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(!) развитие бесплатной сферы культурного досуга,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</a:rPr>
              <a:t>есплатное образование, </a:t>
            </a:r>
            <a:r>
              <a:rPr lang="ru-RU" dirty="0" err="1" smtClean="0">
                <a:latin typeface="Times New Roman" panose="02020603050405020304" pitchFamily="18" charset="0"/>
              </a:rPr>
              <a:t>профподготовка</a:t>
            </a:r>
            <a:r>
              <a:rPr lang="ru-RU" dirty="0" smtClean="0">
                <a:latin typeface="Times New Roman" panose="02020603050405020304" pitchFamily="18" charset="0"/>
              </a:rPr>
              <a:t>,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рост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количества межнациональных коллективов,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сотрудничества.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9766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Регулирование пропорций национального представительства (1930-е гг.)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>
                <a:ea typeface="Times New Roman" panose="02020603050405020304" pitchFamily="18" charset="0"/>
              </a:rPr>
              <a:t>с </a:t>
            </a:r>
            <a:r>
              <a:rPr lang="ru-RU" dirty="0">
                <a:ea typeface="Times New Roman" panose="02020603050405020304" pitchFamily="18" charset="0"/>
              </a:rPr>
              <a:t>1932 г. в </a:t>
            </a:r>
            <a:r>
              <a:rPr lang="ru-RU" dirty="0" smtClean="0">
                <a:ea typeface="Times New Roman" panose="02020603050405020304" pitchFamily="18" charset="0"/>
              </a:rPr>
              <a:t>РСФСР (с </a:t>
            </a:r>
            <a:r>
              <a:rPr lang="ru-RU" dirty="0">
                <a:ea typeface="Times New Roman" panose="02020603050405020304" pitchFamily="18" charset="0"/>
              </a:rPr>
              <a:t>1934 г. по всему </a:t>
            </a:r>
            <a:r>
              <a:rPr lang="ru-RU" dirty="0" smtClean="0">
                <a:ea typeface="Times New Roman" panose="02020603050405020304" pitchFamily="18" charset="0"/>
              </a:rPr>
              <a:t>СССР) </a:t>
            </a:r>
            <a:r>
              <a:rPr lang="ru-RU" dirty="0">
                <a:ea typeface="Times New Roman" panose="02020603050405020304" pitchFamily="18" charset="0"/>
              </a:rPr>
              <a:t>велся ежегодный учет национального состава рабочих и служащих в промышленности, строительстве, совхозах, МТС, государственных и кооперативных учреждениях каждой </a:t>
            </a:r>
            <a:r>
              <a:rPr lang="ru-RU" dirty="0" smtClean="0">
                <a:ea typeface="Times New Roman" panose="02020603050405020304" pitchFamily="18" charset="0"/>
              </a:rPr>
              <a:t>автономии,</a:t>
            </a:r>
          </a:p>
          <a:p>
            <a:pPr algn="just"/>
            <a:r>
              <a:rPr lang="ru-RU" dirty="0" smtClean="0">
                <a:ea typeface="Times New Roman" panose="02020603050405020304" pitchFamily="18" charset="0"/>
              </a:rPr>
              <a:t>с </a:t>
            </a:r>
            <a:r>
              <a:rPr lang="ru-RU" dirty="0">
                <a:ea typeface="Times New Roman" panose="02020603050405020304" pitchFamily="18" charset="0"/>
              </a:rPr>
              <a:t>1933 г. в общесоюзных наркоматах и центральных управлениях –  ежегодный учет национального состава учащихся всех образовательных </a:t>
            </a:r>
            <a:r>
              <a:rPr lang="ru-RU" dirty="0" smtClean="0">
                <a:ea typeface="Times New Roman" panose="02020603050405020304" pitchFamily="18" charset="0"/>
              </a:rPr>
              <a:t>учреждений,</a:t>
            </a:r>
          </a:p>
          <a:p>
            <a:pPr algn="just"/>
            <a:r>
              <a:rPr lang="ru-RU" dirty="0" smtClean="0"/>
              <a:t>с </a:t>
            </a:r>
            <a:r>
              <a:rPr lang="ru-RU" dirty="0"/>
              <a:t>1935 г. национальную принадлежность начали указывать </a:t>
            </a:r>
            <a:r>
              <a:rPr lang="ru-RU" dirty="0" smtClean="0"/>
              <a:t>в справках-</a:t>
            </a:r>
            <a:r>
              <a:rPr lang="ru-RU" dirty="0" err="1" smtClean="0"/>
              <a:t>объективках</a:t>
            </a:r>
            <a:r>
              <a:rPr lang="ru-RU" dirty="0" smtClean="0"/>
              <a:t> </a:t>
            </a:r>
            <a:r>
              <a:rPr lang="ru-RU" dirty="0"/>
              <a:t>– новой форме учета номенклатурных кадров в аппарате ЦК ВКП (б</a:t>
            </a:r>
            <a:r>
              <a:rPr lang="ru-RU" dirty="0" smtClean="0"/>
              <a:t>), </a:t>
            </a:r>
          </a:p>
          <a:p>
            <a:pPr algn="just"/>
            <a:r>
              <a:rPr lang="ru-RU" dirty="0"/>
              <a:t>в</a:t>
            </a:r>
            <a:r>
              <a:rPr lang="ru-RU" dirty="0" smtClean="0"/>
              <a:t>о </a:t>
            </a:r>
            <a:r>
              <a:rPr lang="ru-RU" dirty="0"/>
              <a:t>второй половине 1930-х гг. в паспорте появилась графа «национальность</a:t>
            </a:r>
            <a:r>
              <a:rPr lang="ru-RU" dirty="0" smtClean="0"/>
              <a:t>».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574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солидарность </a:t>
            </a:r>
            <a:r>
              <a:rPr lang="ru-RU" dirty="0"/>
              <a:t>и </a:t>
            </a:r>
            <a:r>
              <a:rPr lang="ru-RU" dirty="0" smtClean="0"/>
              <a:t>взаимопомощь в 1940-е гг.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7419"/>
            <a:ext cx="10515600" cy="4781652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сплочение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людей независимо от национальной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принадлежности 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тылу и на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фронте,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добровольное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массовое участие населения в войне: у военкоматов выстраивались очереди из желающих попасть на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фронт,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национальных,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 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смешанных, многонациональных подразделений из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добровольцев 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призывников,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помощь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эвакуированным с прифронтовых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регионов (в первые 6 месяцев – 10 млн эвакуированных),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усыновление осиротевших в годы войны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детей вне зависимости от национальности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ост количества семей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многонациональным составом. 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17272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темы пропаганды в 1940-е гг.:</a:t>
            </a:r>
            <a:br>
              <a:rPr lang="ru-RU" dirty="0" smtClean="0"/>
            </a:br>
            <a:r>
              <a:rPr lang="ru-RU" dirty="0" smtClean="0"/>
              <a:t>боевые традиции и героическое прошлое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94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с</a:t>
            </a:r>
            <a:r>
              <a:rPr lang="ru-RU" dirty="0" smtClean="0"/>
              <a:t>олидарность, взаимопомощь,</a:t>
            </a:r>
          </a:p>
          <a:p>
            <a:pPr algn="just"/>
            <a:r>
              <a:rPr lang="ru-RU" dirty="0"/>
              <a:t>преемственность </a:t>
            </a:r>
            <a:r>
              <a:rPr lang="ru-RU" dirty="0" smtClean="0"/>
              <a:t>поколений,</a:t>
            </a:r>
          </a:p>
          <a:p>
            <a:pPr algn="just"/>
            <a:r>
              <a:rPr lang="ru-RU" dirty="0"/>
              <a:t>напоминание о героическом прошлом русского </a:t>
            </a:r>
            <a:r>
              <a:rPr lang="ru-RU" dirty="0" smtClean="0"/>
              <a:t>народа (возвращена </a:t>
            </a:r>
            <a:r>
              <a:rPr lang="ru-RU" dirty="0"/>
              <a:t>традиционная форма русской военной одежды, офицерские звания, учреждены Суворовские и Нахимовские </a:t>
            </a:r>
            <a:r>
              <a:rPr lang="ru-RU" dirty="0" smtClean="0"/>
              <a:t>училища),</a:t>
            </a:r>
          </a:p>
          <a:p>
            <a:pPr algn="just"/>
            <a:r>
              <a:rPr lang="ru-RU" dirty="0" smtClean="0"/>
              <a:t>отношение </a:t>
            </a:r>
            <a:r>
              <a:rPr lang="ru-RU" dirty="0"/>
              <a:t>к русскому народу как к старшему брату, оказывающему помощь и поддержку другим народам </a:t>
            </a:r>
            <a:r>
              <a:rPr lang="ru-RU" dirty="0" smtClean="0"/>
              <a:t>страны,</a:t>
            </a:r>
          </a:p>
          <a:p>
            <a:pPr algn="just"/>
            <a:r>
              <a:rPr lang="ru-RU" dirty="0">
                <a:ea typeface="Times New Roman" panose="02020603050405020304" pitchFamily="18" charset="0"/>
              </a:rPr>
              <a:t>кампании по прославлению боевых традиций </a:t>
            </a:r>
            <a:r>
              <a:rPr lang="ru-RU" dirty="0" smtClean="0">
                <a:ea typeface="Times New Roman" panose="02020603050405020304" pitchFamily="18" charset="0"/>
              </a:rPr>
              <a:t>других </a:t>
            </a:r>
            <a:r>
              <a:rPr lang="ru-RU" dirty="0">
                <a:ea typeface="Times New Roman" panose="02020603050405020304" pitchFamily="18" charset="0"/>
              </a:rPr>
              <a:t>народов Союза, </a:t>
            </a:r>
            <a:endParaRPr lang="ru-RU" dirty="0" smtClean="0">
              <a:ea typeface="Times New Roman" panose="02020603050405020304" pitchFamily="18" charset="0"/>
            </a:endParaRPr>
          </a:p>
          <a:p>
            <a:pPr algn="just"/>
            <a:r>
              <a:rPr lang="ru-RU" dirty="0" smtClean="0">
                <a:ea typeface="Times New Roman" panose="02020603050405020304" pitchFamily="18" charset="0"/>
              </a:rPr>
              <a:t>«</a:t>
            </a:r>
            <a:r>
              <a:rPr lang="ru-RU" dirty="0">
                <a:ea typeface="Times New Roman" panose="02020603050405020304" pitchFamily="18" charset="0"/>
              </a:rPr>
              <a:t>нерусские темы» </a:t>
            </a:r>
            <a:r>
              <a:rPr lang="ru-RU" dirty="0" smtClean="0">
                <a:ea typeface="Times New Roman" panose="02020603050405020304" pitchFamily="18" charset="0"/>
              </a:rPr>
              <a:t>на </a:t>
            </a:r>
            <a:r>
              <a:rPr lang="ru-RU" dirty="0">
                <a:ea typeface="Times New Roman" panose="02020603050405020304" pitchFamily="18" charset="0"/>
              </a:rPr>
              <a:t>страницах центральной </a:t>
            </a:r>
            <a:r>
              <a:rPr lang="ru-RU" dirty="0" smtClean="0">
                <a:ea typeface="Times New Roman" panose="02020603050405020304" pitchFamily="18" charset="0"/>
              </a:rPr>
              <a:t>печати.</a:t>
            </a:r>
          </a:p>
          <a:p>
            <a:pPr algn="just"/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(!) национальная политики советского руководства в период войны </a:t>
            </a:r>
            <a:r>
              <a:rPr lang="ru-RU" dirty="0" smtClean="0"/>
              <a:t>не сводилась к одним </a:t>
            </a:r>
            <a:r>
              <a:rPr lang="ru-RU" dirty="0"/>
              <a:t>репрессиям. Свыше 7 миллионов защитников Родины, представителей около 100 народов СССР, были награждены орденами и медалями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06567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</a:t>
            </a:r>
            <a:r>
              <a:rPr lang="ru-RU" dirty="0" smtClean="0"/>
              <a:t>искриминационные меры </a:t>
            </a:r>
            <a:r>
              <a:rPr lang="ru-RU" dirty="0"/>
              <a:t>по отношению к различным народам в </a:t>
            </a:r>
            <a:r>
              <a:rPr lang="ru-RU" dirty="0" smtClean="0"/>
              <a:t>конце 1930 – 1940-х гг.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ea typeface="Times New Roman" panose="02020603050405020304" pitchFamily="18" charset="0"/>
              </a:rPr>
              <a:t>повышенное внимание к приграничным регионам </a:t>
            </a:r>
            <a:r>
              <a:rPr lang="ru-RU" dirty="0" smtClean="0">
                <a:ea typeface="Times New Roman" panose="02020603050405020304" pitchFamily="18" charset="0"/>
              </a:rPr>
              <a:t>СССР,</a:t>
            </a:r>
          </a:p>
          <a:p>
            <a:pPr algn="just"/>
            <a:r>
              <a:rPr lang="ru-RU" dirty="0">
                <a:ea typeface="Times New Roman" panose="02020603050405020304" pitchFamily="18" charset="0"/>
              </a:rPr>
              <a:t>высылка из приграничных регионов СССР </a:t>
            </a:r>
            <a:r>
              <a:rPr lang="ru-RU" dirty="0" smtClean="0">
                <a:ea typeface="Times New Roman" panose="02020603050405020304" pitchFamily="18" charset="0"/>
              </a:rPr>
              <a:t>жителей определенных </a:t>
            </a:r>
            <a:r>
              <a:rPr lang="ru-RU" dirty="0">
                <a:ea typeface="Times New Roman" panose="02020603050405020304" pitchFamily="18" charset="0"/>
              </a:rPr>
              <a:t>национальностей – финнов-ингерманландцев, поляков, немцев, курдов, корейцев, </a:t>
            </a:r>
            <a:r>
              <a:rPr lang="ru-RU" dirty="0" smtClean="0">
                <a:ea typeface="Times New Roman" panose="02020603050405020304" pitchFamily="18" charset="0"/>
              </a:rPr>
              <a:t>армян</a:t>
            </a:r>
            <a:r>
              <a:rPr lang="ru-RU" dirty="0">
                <a:ea typeface="Times New Roman" panose="02020603050405020304" pitchFamily="18" charset="0"/>
              </a:rPr>
              <a:t>, </a:t>
            </a:r>
            <a:r>
              <a:rPr lang="ru-RU" dirty="0" smtClean="0">
                <a:ea typeface="Times New Roman" panose="02020603050405020304" pitchFamily="18" charset="0"/>
              </a:rPr>
              <a:t>иранцев,</a:t>
            </a:r>
          </a:p>
          <a:p>
            <a:pPr algn="just"/>
            <a:r>
              <a:rPr lang="ru-RU" dirty="0" smtClean="0">
                <a:ea typeface="Times New Roman" panose="02020603050405020304" pitchFamily="18" charset="0"/>
              </a:rPr>
              <a:t>увольнение </a:t>
            </a:r>
            <a:r>
              <a:rPr lang="ru-RU" dirty="0">
                <a:ea typeface="Times New Roman" panose="02020603050405020304" pitchFamily="18" charset="0"/>
              </a:rPr>
              <a:t>в запас из Красной </a:t>
            </a:r>
            <a:r>
              <a:rPr lang="ru-RU" dirty="0" smtClean="0">
                <a:ea typeface="Times New Roman" panose="02020603050405020304" pitchFamily="18" charset="0"/>
              </a:rPr>
              <a:t>армии представителей </a:t>
            </a:r>
            <a:r>
              <a:rPr lang="ru-RU" dirty="0"/>
              <a:t>«неблагонадежных народов»</a:t>
            </a:r>
            <a:r>
              <a:rPr lang="ru-RU" dirty="0" smtClean="0">
                <a:ea typeface="Times New Roman" panose="02020603050405020304" pitchFamily="18" charset="0"/>
              </a:rPr>
              <a:t> </a:t>
            </a:r>
            <a:r>
              <a:rPr lang="ru-RU" dirty="0">
                <a:ea typeface="Times New Roman" panose="02020603050405020304" pitchFamily="18" charset="0"/>
              </a:rPr>
              <a:t>(в этой связи 4 тысячи военнослужащих было уволено, затем 2 тысячи восстановлено в </a:t>
            </a:r>
            <a:r>
              <a:rPr lang="ru-RU" dirty="0" smtClean="0">
                <a:ea typeface="Times New Roman" panose="02020603050405020304" pitchFamily="18" charset="0"/>
              </a:rPr>
              <a:t>1940 </a:t>
            </a:r>
            <a:r>
              <a:rPr lang="ru-RU" dirty="0">
                <a:ea typeface="Times New Roman" panose="02020603050405020304" pitchFamily="18" charset="0"/>
              </a:rPr>
              <a:t>г</a:t>
            </a:r>
            <a:r>
              <a:rPr lang="ru-RU" dirty="0" smtClean="0">
                <a:ea typeface="Times New Roman" panose="02020603050405020304" pitchFamily="18" charset="0"/>
              </a:rPr>
              <a:t>.),</a:t>
            </a:r>
          </a:p>
          <a:p>
            <a:pPr algn="just"/>
            <a:r>
              <a:rPr lang="ru-RU" dirty="0"/>
              <a:t>кадровая проверка в сфере обороны, предприятий по изготовлению военной техники, конструкторских бюро, которая выявила подлежащих увольнению «националов</a:t>
            </a:r>
            <a:r>
              <a:rPr lang="ru-RU" dirty="0" smtClean="0"/>
              <a:t>»,</a:t>
            </a:r>
          </a:p>
          <a:p>
            <a:pPr algn="just"/>
            <a:r>
              <a:rPr lang="ru-RU" dirty="0"/>
              <a:t>ряд депортаций народов СССР, таких, как немцы Поволжья, калмыки, карачаевцы, балкарцы, чеченцы, ингуши, крымские татары, болгары, </a:t>
            </a:r>
            <a:r>
              <a:rPr lang="ru-RU" dirty="0" smtClean="0"/>
              <a:t>греки</a:t>
            </a:r>
            <a:r>
              <a:rPr lang="ru-RU" dirty="0"/>
              <a:t>, армяне, турки, курды, </a:t>
            </a:r>
            <a:r>
              <a:rPr lang="ru-RU" dirty="0" err="1"/>
              <a:t>хемшилы</a:t>
            </a:r>
            <a:r>
              <a:rPr lang="ru-RU" dirty="0"/>
              <a:t>, корейцы, </a:t>
            </a:r>
            <a:r>
              <a:rPr lang="ru-RU" dirty="0" smtClean="0"/>
              <a:t>итальянцы.</a:t>
            </a:r>
          </a:p>
          <a:p>
            <a:pPr marL="0" indent="0" algn="just">
              <a:buNone/>
            </a:pPr>
            <a:r>
              <a:rPr lang="ru-RU" b="1" dirty="0"/>
              <a:t>(!)</a:t>
            </a:r>
            <a:r>
              <a:rPr lang="ru-RU" dirty="0"/>
              <a:t> </a:t>
            </a:r>
            <a:r>
              <a:rPr lang="ru-RU" b="1" dirty="0"/>
              <a:t>советское руководство было вынуждено считаться с военной тактикой Германии, активно эксплуатировавшей национальный и религиозный вопросы с целью дестабилизации СССР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47199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771" y="175554"/>
            <a:ext cx="10917044" cy="582729"/>
          </a:xfrm>
        </p:spPr>
        <p:txBody>
          <a:bodyPr>
            <a:noAutofit/>
          </a:bodyPr>
          <a:lstStyle/>
          <a:p>
            <a:pPr algn="ctr"/>
            <a:r>
              <a:rPr lang="ru-RU" sz="3300" b="1" dirty="0" smtClean="0"/>
              <a:t>Тактика Германии в сфере межнациональных отношений</a:t>
            </a:r>
            <a:endParaRPr lang="ru-RU" sz="33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193180"/>
            <a:ext cx="10842523" cy="556445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ea typeface="Times New Roman" panose="02020603050405020304" pitchFamily="18" charset="0"/>
              </a:rPr>
              <a:t>нацистская пропаганда объявляла немецкую диаспору своей </a:t>
            </a:r>
            <a:r>
              <a:rPr lang="ru-RU" dirty="0" smtClean="0">
                <a:ea typeface="Times New Roman" panose="02020603050405020304" pitchFamily="18" charset="0"/>
              </a:rPr>
              <a:t>опорой,</a:t>
            </a:r>
          </a:p>
          <a:p>
            <a:pPr algn="just"/>
            <a:r>
              <a:rPr lang="ru-RU" dirty="0">
                <a:ea typeface="Times New Roman" panose="02020603050405020304" pitchFamily="18" charset="0"/>
              </a:rPr>
              <a:t>п</a:t>
            </a:r>
            <a:r>
              <a:rPr lang="ru-RU" dirty="0" smtClean="0">
                <a:ea typeface="Times New Roman" panose="02020603050405020304" pitchFamily="18" charset="0"/>
              </a:rPr>
              <a:t>ривлечение местных журналистов, </a:t>
            </a:r>
            <a:r>
              <a:rPr lang="ru-RU" dirty="0" smtClean="0"/>
              <a:t>хорошо знающих </a:t>
            </a:r>
            <a:r>
              <a:rPr lang="ru-RU" dirty="0"/>
              <a:t>язык и настроения на местах: в 1942 г. на оккупированных немцами территориях издавалось более 130 газет на языках народов </a:t>
            </a:r>
            <a:r>
              <a:rPr lang="ru-RU" dirty="0" smtClean="0"/>
              <a:t>СССР,</a:t>
            </a:r>
          </a:p>
          <a:p>
            <a:pPr algn="just"/>
            <a:r>
              <a:rPr lang="ru-RU" dirty="0" smtClean="0"/>
              <a:t>создание военных формирований </a:t>
            </a:r>
            <a:r>
              <a:rPr lang="ru-RU" dirty="0"/>
              <a:t>с учетом этнического и религиозного фактора: легионы из выходцев с Кавказа, из мусульман Поволжья, дивизии крымских татар, </a:t>
            </a:r>
            <a:r>
              <a:rPr lang="ru-RU" dirty="0" err="1"/>
              <a:t>западноукраинские</a:t>
            </a:r>
            <a:r>
              <a:rPr lang="ru-RU" dirty="0"/>
              <a:t>, прибалтийские </a:t>
            </a:r>
            <a:r>
              <a:rPr lang="ru-RU" dirty="0" smtClean="0"/>
              <a:t>дивизии,</a:t>
            </a:r>
          </a:p>
          <a:p>
            <a:pPr algn="just"/>
            <a:r>
              <a:rPr lang="ru-RU" dirty="0" smtClean="0"/>
              <a:t>специальная директива </a:t>
            </a:r>
            <a:r>
              <a:rPr lang="ru-RU" dirty="0"/>
              <a:t>об обращении с советскими военнопленными, в которой подчеркивалось, что следует учитывать их национальную принадлежность и выделять украинцев, белорусов, армян, представителей тюркских народов: к представителям этих национальностей следовало относиться </a:t>
            </a:r>
            <a:r>
              <a:rPr lang="ru-RU" dirty="0" smtClean="0"/>
              <a:t>мягко,</a:t>
            </a:r>
          </a:p>
          <a:p>
            <a:pPr algn="just"/>
            <a:r>
              <a:rPr lang="ru-RU" dirty="0" smtClean="0"/>
              <a:t>набор диверсантов </a:t>
            </a:r>
            <a:r>
              <a:rPr lang="ru-RU" dirty="0"/>
              <a:t>для проведения операций в советском тылу, также с учетом их национальной </a:t>
            </a:r>
            <a:r>
              <a:rPr lang="ru-RU" dirty="0" smtClean="0"/>
              <a:t>принадлежности.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(!) Учитывая факты дезертирства и предательства, </a:t>
            </a:r>
            <a:r>
              <a:rPr lang="ru-RU" dirty="0" smtClean="0"/>
              <a:t>перед советской </a:t>
            </a:r>
            <a:r>
              <a:rPr lang="ru-RU" dirty="0"/>
              <a:t>властью стояла задача обеспечить стабилизацию обстановки на незанятой противником территории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3511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3694" y="1624581"/>
            <a:ext cx="10515600" cy="3240717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История развития национальной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политики России </a:t>
            </a:r>
            <a:r>
              <a:rPr lang="ru-RU" dirty="0" smtClean="0"/>
              <a:t>(продолжение темы):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Эволюция </a:t>
            </a:r>
            <a:r>
              <a:rPr lang="ru-RU" dirty="0"/>
              <a:t>советской национальной политики в 1920-1980-е гг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31882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155" y="353961"/>
            <a:ext cx="10515600" cy="1117702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/>
              <a:t>Оживление деятельности этнических элит после смерти </a:t>
            </a:r>
            <a:r>
              <a:rPr lang="ru-RU" sz="3000" dirty="0" err="1" smtClean="0"/>
              <a:t>И.В.Сталина</a:t>
            </a:r>
            <a:r>
              <a:rPr lang="ru-RU" sz="3000" dirty="0" smtClean="0"/>
              <a:t>, политика «раскачивающегося маятника»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3175" y="1637071"/>
            <a:ext cx="10869560" cy="5088194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ru-RU" sz="1650" dirty="0" smtClean="0"/>
              <a:t>Новая санкционированная волна </a:t>
            </a:r>
            <a:r>
              <a:rPr lang="ru-RU" sz="1650" dirty="0"/>
              <a:t>коренизации </a:t>
            </a:r>
            <a:r>
              <a:rPr lang="ru-RU" sz="1650" dirty="0" smtClean="0"/>
              <a:t>в Литве</a:t>
            </a:r>
            <a:r>
              <a:rPr lang="ru-RU" sz="1650" dirty="0"/>
              <a:t>, Украине, Белоруссии, а также при молчаливом согласии центра – в Эстонии, Латвии, Молдавии и </a:t>
            </a:r>
            <a:r>
              <a:rPr lang="ru-RU" sz="1650" dirty="0" smtClean="0"/>
              <a:t>Казахстане: </a:t>
            </a:r>
          </a:p>
          <a:p>
            <a:pPr lvl="1" algn="just">
              <a:spcBef>
                <a:spcPts val="600"/>
              </a:spcBef>
            </a:pPr>
            <a:r>
              <a:rPr lang="ru-RU" sz="1650" dirty="0" smtClean="0"/>
              <a:t>кадровые перестановки, смещение русских с постов, </a:t>
            </a:r>
          </a:p>
          <a:p>
            <a:pPr lvl="1" algn="just">
              <a:spcBef>
                <a:spcPts val="600"/>
              </a:spcBef>
            </a:pPr>
            <a:r>
              <a:rPr lang="ru-RU" sz="1650" dirty="0"/>
              <a:t>перевод делопроизводства на родные языки, </a:t>
            </a:r>
          </a:p>
          <a:p>
            <a:pPr lvl="1" algn="just">
              <a:spcBef>
                <a:spcPts val="600"/>
              </a:spcBef>
            </a:pPr>
            <a:r>
              <a:rPr lang="ru-RU" sz="1650" dirty="0"/>
              <a:t>утверждении монополии титульных наций во всех сферах деятельности,</a:t>
            </a:r>
          </a:p>
          <a:p>
            <a:pPr lvl="1" algn="just">
              <a:spcBef>
                <a:spcPts val="600"/>
              </a:spcBef>
            </a:pPr>
            <a:r>
              <a:rPr lang="ru-RU" sz="1650" dirty="0" smtClean="0"/>
              <a:t>массовые увольнения русских в различных сферах деятельности, в том числе прибывших по распределению и партийному призыву,</a:t>
            </a:r>
          </a:p>
          <a:p>
            <a:pPr lvl="1" algn="just">
              <a:spcBef>
                <a:spcPts val="600"/>
              </a:spcBef>
            </a:pPr>
            <a:r>
              <a:rPr lang="ru-RU" sz="1650" dirty="0" smtClean="0"/>
              <a:t>введение собственных орденов союзных республик и др.</a:t>
            </a:r>
          </a:p>
          <a:p>
            <a:pPr algn="just">
              <a:spcBef>
                <a:spcPts val="600"/>
              </a:spcBef>
            </a:pPr>
            <a:r>
              <a:rPr lang="ru-RU" sz="1650" dirty="0" smtClean="0"/>
              <a:t>Сворачивание коренизации и репрессии против тех, кто ее проводил.</a:t>
            </a:r>
          </a:p>
          <a:p>
            <a:pPr algn="just">
              <a:spcBef>
                <a:spcPts val="600"/>
              </a:spcBef>
            </a:pPr>
            <a:r>
              <a:rPr lang="ru-RU" sz="1650" dirty="0" smtClean="0"/>
              <a:t>Стихийное продолжение </a:t>
            </a:r>
            <a:r>
              <a:rPr lang="ru-RU" sz="1650" dirty="0"/>
              <a:t>коренизации. </a:t>
            </a:r>
            <a:r>
              <a:rPr lang="ru-RU" sz="1650" dirty="0" smtClean="0"/>
              <a:t>Антисоветская </a:t>
            </a:r>
            <a:r>
              <a:rPr lang="ru-RU" sz="1650" dirty="0"/>
              <a:t>пропаганда на местных языках </a:t>
            </a:r>
            <a:r>
              <a:rPr lang="ru-RU" sz="1650" dirty="0" smtClean="0"/>
              <a:t>вне </a:t>
            </a:r>
            <a:r>
              <a:rPr lang="ru-RU" sz="1650" dirty="0"/>
              <a:t>контроля центральной </a:t>
            </a:r>
            <a:r>
              <a:rPr lang="ru-RU" sz="1650" dirty="0" smtClean="0"/>
              <a:t>власти.</a:t>
            </a:r>
            <a:endParaRPr lang="ru-RU" sz="1650" dirty="0"/>
          </a:p>
          <a:p>
            <a:pPr algn="just">
              <a:spcBef>
                <a:spcPts val="600"/>
              </a:spcBef>
            </a:pPr>
            <a:r>
              <a:rPr lang="ru-RU" sz="1650" dirty="0" smtClean="0"/>
              <a:t>Расширение прав </a:t>
            </a:r>
            <a:r>
              <a:rPr lang="ru-RU" sz="1650" dirty="0"/>
              <a:t>союзных республик </a:t>
            </a:r>
            <a:r>
              <a:rPr lang="ru-RU" sz="1650" dirty="0" smtClean="0"/>
              <a:t>в </a:t>
            </a:r>
            <a:r>
              <a:rPr lang="ru-RU" sz="1650" dirty="0"/>
              <a:t>связи с образованием совнархозов. </a:t>
            </a:r>
            <a:endParaRPr lang="ru-RU" sz="1650" dirty="0" smtClean="0"/>
          </a:p>
          <a:p>
            <a:pPr algn="just">
              <a:spcBef>
                <a:spcPts val="600"/>
              </a:spcBef>
            </a:pPr>
            <a:r>
              <a:rPr lang="ru-RU" sz="1650" dirty="0" smtClean="0"/>
              <a:t>Усиление требований </a:t>
            </a:r>
            <a:r>
              <a:rPr lang="ru-RU" sz="1650" dirty="0"/>
              <a:t>о сокращении притока </a:t>
            </a:r>
            <a:r>
              <a:rPr lang="ru-RU" sz="1650" dirty="0" smtClean="0"/>
              <a:t>русских со стороны союзных республик.</a:t>
            </a:r>
          </a:p>
          <a:p>
            <a:pPr marL="0" indent="0" algn="just">
              <a:spcBef>
                <a:spcPts val="600"/>
              </a:spcBef>
              <a:buNone/>
            </a:pPr>
            <a:endParaRPr lang="ru-RU" sz="1650" dirty="0" smtClean="0"/>
          </a:p>
          <a:p>
            <a:pPr marL="0" indent="0" algn="just">
              <a:spcBef>
                <a:spcPts val="600"/>
              </a:spcBef>
              <a:buNone/>
            </a:pPr>
            <a:r>
              <a:rPr lang="ru-RU" sz="1650" dirty="0"/>
              <a:t>(!) резкие смены политического курса, переходы из крайности в </a:t>
            </a:r>
            <a:r>
              <a:rPr lang="ru-RU" sz="1650" dirty="0" smtClean="0"/>
              <a:t>крайность, попустительство центра </a:t>
            </a:r>
            <a:r>
              <a:rPr lang="ru-RU" sz="1650" dirty="0"/>
              <a:t>развитию антирусских настроений, назревавших в союзных </a:t>
            </a:r>
            <a:r>
              <a:rPr lang="ru-RU" sz="1650" dirty="0" smtClean="0"/>
              <a:t>республиках, провоцирование центром вспышки национализма</a:t>
            </a:r>
            <a:r>
              <a:rPr lang="ru-RU" sz="1650" dirty="0"/>
              <a:t>, ухудшение отношения русских к титульным нациям союзных </a:t>
            </a:r>
            <a:r>
              <a:rPr lang="ru-RU" sz="1650" dirty="0" smtClean="0"/>
              <a:t>республик, растерянность населения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6727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43898"/>
            <a:ext cx="10515600" cy="55306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ессистемные решения центральной власти,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а затем стремительная их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отмена,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мена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лидеров во властных структурах, отсутствие преемственности и стабильности во внутренней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политике,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тсутствие детального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анализа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происходившего,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игнорирование попыток научного сообщества дать анализ конфликтов,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курс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на провозглашение идеи «окончательного решения национального вопроса» и стирания национальных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различий,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решение проблем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национальной политики за счет русского населения: такой подход проявился и в административно-территориальных преобразованиях на Северном Кавказе, и в методах решения межнациональных проблем в прибалтийских республиках, и в передаче Крымской области в 1954 г. из состава России в состав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Украины,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(!) центральная власть не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воспринимала существовавшие конфликты как помеху стабильности и гармонии межнациональных отношений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6314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Причины для межнациональных конфликтов в 1950 – 1960-е гг.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Прибалтике – 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недовольство 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связи с активным притоком русских на промышленные стройки, жилищной проблемой, конкуренцией при распределении социальных благ,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набором большинства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работников милиции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лиц некоренной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национальности,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Западной Украине –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непонимание 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силу длительной изоляции от России и страха перед русификацией,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Казахстане и Средней Азии –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конфликты 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связи с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массовой русскоязычной миграцией: 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целинных землях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со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спецпоселенцами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(Казахстан), в связи с желанием местных властей укрепить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позиции ислама (Узбекистан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),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</a:rPr>
              <a:t> РСФСР – в связи со стихийным возвращением </a:t>
            </a:r>
            <a:r>
              <a:rPr lang="ru-RU" dirty="0" err="1" smtClean="0">
                <a:latin typeface="Times New Roman" panose="02020603050405020304" pitchFamily="18" charset="0"/>
              </a:rPr>
              <a:t>спецпоселенцев</a:t>
            </a:r>
            <a:r>
              <a:rPr lang="ru-RU" dirty="0" smtClean="0">
                <a:latin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</a:rPr>
              <a:t>частичная реабилитация), </a:t>
            </a:r>
            <a:r>
              <a:rPr lang="ru-RU" dirty="0" smtClean="0">
                <a:latin typeface="Times New Roman" panose="02020603050405020304" pitchFamily="18" charset="0"/>
              </a:rPr>
              <a:t>вражда на местах, </a:t>
            </a:r>
            <a:r>
              <a:rPr lang="ru-RU" dirty="0">
                <a:latin typeface="Times New Roman" panose="02020603050405020304" pitchFamily="18" charset="0"/>
              </a:rPr>
              <a:t>связанная с конкуренцией за жилье и </a:t>
            </a:r>
            <a:r>
              <a:rPr lang="ru-RU" dirty="0" smtClean="0">
                <a:latin typeface="Times New Roman" panose="02020603050405020304" pitchFamily="18" charset="0"/>
              </a:rPr>
              <a:t>работу, перекройкой границ, территориальными спорами,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</a:rPr>
              <a:t>растущий демографический дисбаланс – различные темпы роста численности народов </a:t>
            </a:r>
            <a:r>
              <a:rPr lang="ru-RU" dirty="0" smtClean="0">
                <a:latin typeface="Times New Roman" panose="02020603050405020304" pitchFamily="18" charset="0"/>
              </a:rPr>
              <a:t>СССР,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</a:rPr>
              <a:t>последствия </a:t>
            </a:r>
            <a:r>
              <a:rPr lang="ru-RU" dirty="0">
                <a:latin typeface="Times New Roman" panose="02020603050405020304" pitchFamily="18" charset="0"/>
              </a:rPr>
              <a:t>нерегулируемой внутрисоюзной </a:t>
            </a:r>
            <a:r>
              <a:rPr lang="ru-RU" dirty="0" smtClean="0">
                <a:latin typeface="Times New Roman" panose="02020603050405020304" pitchFamily="18" charset="0"/>
              </a:rPr>
              <a:t>миграции.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9717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8426" y="365125"/>
            <a:ext cx="10675374" cy="1325563"/>
          </a:xfrm>
        </p:spPr>
        <p:txBody>
          <a:bodyPr/>
          <a:lstStyle/>
          <a:p>
            <a:r>
              <a:rPr lang="ru-RU" dirty="0" smtClean="0"/>
              <a:t>Нарастание национализма 1950 – 1960-е гг.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движения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 пользу поддержки национальной культуры и языка в Грузии, Абхазии, Украине, прибалтийских республиках, Казахстане,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Узбекистане,</a:t>
            </a:r>
          </a:p>
          <a:p>
            <a:pPr algn="just"/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яд антирусских мер в союзных республиках: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ru-RU" dirty="0" smtClean="0"/>
              <a:t>в Латвии </a:t>
            </a:r>
            <a:r>
              <a:rPr lang="ru-RU" dirty="0" smtClean="0">
                <a:ea typeface="Calibri" panose="020F0502020204030204" pitchFamily="34" charset="0"/>
              </a:rPr>
              <a:t>введены </a:t>
            </a:r>
            <a:r>
              <a:rPr lang="ru-RU" dirty="0">
                <a:ea typeface="Calibri" panose="020F0502020204030204" pitchFamily="34" charset="0"/>
              </a:rPr>
              <a:t>ограничения прописки русских, подобное решение готовилось в </a:t>
            </a:r>
            <a:r>
              <a:rPr lang="ru-RU" dirty="0" smtClean="0">
                <a:ea typeface="Calibri" panose="020F0502020204030204" pitchFamily="34" charset="0"/>
              </a:rPr>
              <a:t>Эстонии,</a:t>
            </a:r>
          </a:p>
          <a:p>
            <a:pPr lvl="1" algn="just"/>
            <a:r>
              <a:rPr lang="ru-RU" dirty="0"/>
              <a:t>в</a:t>
            </a:r>
            <a:r>
              <a:rPr lang="ru-RU" dirty="0" smtClean="0"/>
              <a:t> Латвии и </a:t>
            </a:r>
            <a:r>
              <a:rPr lang="ru-RU" dirty="0" smtClean="0">
                <a:ea typeface="Calibri" panose="020F0502020204030204" pitchFamily="34" charset="0"/>
              </a:rPr>
              <a:t>Азербайджане постановление</a:t>
            </a:r>
            <a:r>
              <a:rPr lang="ru-RU" dirty="0">
                <a:ea typeface="Calibri" panose="020F0502020204030204" pitchFamily="34" charset="0"/>
              </a:rPr>
              <a:t>, обязавшее граждан республик знать и изучать язык титульной </a:t>
            </a:r>
            <a:r>
              <a:rPr lang="ru-RU" dirty="0" smtClean="0">
                <a:ea typeface="Calibri" panose="020F0502020204030204" pitchFamily="34" charset="0"/>
              </a:rPr>
              <a:t>нации,</a:t>
            </a:r>
          </a:p>
          <a:p>
            <a:pPr algn="just"/>
            <a:r>
              <a:rPr lang="ru-RU" dirty="0" smtClean="0"/>
              <a:t>митинги </a:t>
            </a:r>
            <a:r>
              <a:rPr lang="ru-RU" dirty="0"/>
              <a:t>в Средней Азии</a:t>
            </a:r>
            <a:r>
              <a:rPr lang="ru-RU" dirty="0" smtClean="0"/>
              <a:t>, </a:t>
            </a:r>
            <a:r>
              <a:rPr lang="ru-RU" dirty="0"/>
              <a:t>Украине</a:t>
            </a:r>
            <a:r>
              <a:rPr lang="ru-RU" dirty="0" smtClean="0"/>
              <a:t>, Грузии, Армении, </a:t>
            </a:r>
          </a:p>
          <a:p>
            <a:pPr algn="just"/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волнения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 Ереване 1965 г.,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грузино-абхазский конфликт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1967 г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13255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426"/>
          </a:xfrm>
        </p:spPr>
        <p:txBody>
          <a:bodyPr>
            <a:noAutofit/>
          </a:bodyPr>
          <a:lstStyle/>
          <a:p>
            <a:r>
              <a:rPr lang="ru-RU" sz="3700" dirty="0" smtClean="0"/>
              <a:t>Начало реабилитации депортированных народов</a:t>
            </a:r>
            <a:endParaRPr lang="ru-RU" sz="3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7424"/>
            <a:ext cx="10515600" cy="547524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за 1950-е гг. были сняты ограничения в правовом положении с немцев, калмыков, греков, болгар, армян, крымских татар, балкарцев, турок, курдов и </a:t>
            </a:r>
            <a:r>
              <a:rPr lang="ru-RU" dirty="0" err="1"/>
              <a:t>хемшилов</a:t>
            </a:r>
            <a:r>
              <a:rPr lang="ru-RU" dirty="0"/>
              <a:t>, чеченцев, ингушей и </a:t>
            </a:r>
            <a:r>
              <a:rPr lang="ru-RU" dirty="0" smtClean="0"/>
              <a:t>карачаевцев, </a:t>
            </a:r>
          </a:p>
          <a:p>
            <a:pPr algn="just"/>
            <a:r>
              <a:rPr lang="ru-RU" dirty="0" smtClean="0"/>
              <a:t>в </a:t>
            </a:r>
            <a:r>
              <a:rPr lang="ru-RU" dirty="0"/>
              <a:t>середине 1950-х гг. все </a:t>
            </a:r>
            <a:r>
              <a:rPr lang="ru-RU" dirty="0" err="1"/>
              <a:t>спецпоселенцы</a:t>
            </a:r>
            <a:r>
              <a:rPr lang="ru-RU" dirty="0"/>
              <a:t> получили </a:t>
            </a:r>
            <a:r>
              <a:rPr lang="ru-RU" dirty="0" smtClean="0"/>
              <a:t>паспорта,</a:t>
            </a:r>
          </a:p>
          <a:p>
            <a:pPr algn="just"/>
            <a:r>
              <a:rPr lang="ru-RU" dirty="0" smtClean="0"/>
              <a:t>тысячи </a:t>
            </a:r>
            <a:r>
              <a:rPr lang="ru-RU" dirty="0" err="1"/>
              <a:t>спецпоселенцев</a:t>
            </a:r>
            <a:r>
              <a:rPr lang="ru-RU" dirty="0"/>
              <a:t> стали самовольно возвращаться на прежние места </a:t>
            </a:r>
            <a:r>
              <a:rPr lang="ru-RU" dirty="0" smtClean="0"/>
              <a:t>жительства, </a:t>
            </a:r>
          </a:p>
          <a:p>
            <a:pPr algn="just"/>
            <a:r>
              <a:rPr lang="ru-RU" dirty="0" smtClean="0"/>
              <a:t>в </a:t>
            </a:r>
            <a:r>
              <a:rPr lang="ru-RU" dirty="0"/>
              <a:t>ноябре 1956 г. было принято постановление о восстановлении национальной автономии калмыцкого, карачаевского, балкарского, чеченского и ингушского народов, в рамках которого предусматривалось возвращение данных народов в течение 3-4 лет на прежние места проживания.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Итоги:</a:t>
            </a:r>
          </a:p>
          <a:p>
            <a:pPr algn="just"/>
            <a:r>
              <a:rPr lang="ru-RU" dirty="0"/>
              <a:t>н</a:t>
            </a:r>
            <a:r>
              <a:rPr lang="ru-RU" dirty="0" smtClean="0"/>
              <a:t>а местах конфликты </a:t>
            </a:r>
            <a:r>
              <a:rPr lang="ru-RU" dirty="0"/>
              <a:t>на межнациональной почве, </a:t>
            </a:r>
            <a:endParaRPr lang="ru-RU" dirty="0" smtClean="0"/>
          </a:p>
          <a:p>
            <a:pPr algn="just"/>
            <a:r>
              <a:rPr lang="ru-RU" dirty="0" smtClean="0"/>
              <a:t>вражда</a:t>
            </a:r>
            <a:r>
              <a:rPr lang="ru-RU" dirty="0"/>
              <a:t>, связанная с конкуренцией за жилье и </a:t>
            </a:r>
            <a:r>
              <a:rPr lang="ru-RU" dirty="0" smtClean="0"/>
              <a:t>работу,</a:t>
            </a:r>
          </a:p>
          <a:p>
            <a:pPr algn="just"/>
            <a:r>
              <a:rPr lang="ru-RU" dirty="0" smtClean="0"/>
              <a:t>перекройка границ, </a:t>
            </a:r>
          </a:p>
          <a:p>
            <a:pPr algn="just"/>
            <a:r>
              <a:rPr lang="ru-RU" dirty="0" smtClean="0"/>
              <a:t>массовый отъезд </a:t>
            </a:r>
            <a:r>
              <a:rPr lang="ru-RU" dirty="0"/>
              <a:t>русского населения из Северо-Осетинской АССР, </a:t>
            </a:r>
            <a:endParaRPr lang="ru-RU" dirty="0" smtClean="0"/>
          </a:p>
          <a:p>
            <a:pPr algn="just"/>
            <a:r>
              <a:rPr lang="ru-RU" dirty="0" smtClean="0"/>
              <a:t>противостояние </a:t>
            </a:r>
            <a:r>
              <a:rPr lang="ru-RU" dirty="0"/>
              <a:t>русских и титульных национальностей Чечено-Ингушетии, </a:t>
            </a:r>
            <a:endParaRPr lang="ru-RU" dirty="0" smtClean="0"/>
          </a:p>
          <a:p>
            <a:pPr algn="just"/>
            <a:r>
              <a:rPr lang="ru-RU" dirty="0" smtClean="0"/>
              <a:t>начало </a:t>
            </a:r>
            <a:r>
              <a:rPr lang="ru-RU" dirty="0"/>
              <a:t>территориальных споров между ингушами и осетинами.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79423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Национализм в 1970 – 1980-е гг.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звучали протесты против «советской оккупации Литвы» на деле означавшие враждебное отношение к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русским: </a:t>
            </a:r>
          </a:p>
          <a:p>
            <a:pPr lvl="1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открытый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конфликт в Каунасе в 1972 г.,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серьезные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волнения в Вильнюсе в 1977 г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.,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мели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место массовые беспорядки в Эстонии (1980 г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.), 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ряд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латентных конфликтов на Северном Кавказе и в Закавказье выливались время от времени в открытое противостояние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Чечено-Ингушетии 1973 г.,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Грузии 1978 г.,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Северной Осетии 1981 г. и др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749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2502" y="100361"/>
            <a:ext cx="10704871" cy="802888"/>
          </a:xfrm>
        </p:spPr>
        <p:txBody>
          <a:bodyPr/>
          <a:lstStyle/>
          <a:p>
            <a:r>
              <a:rPr lang="ru-RU" dirty="0" smtClean="0"/>
              <a:t>Противовес национализму 1950 – 1980-е гг.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929" y="1456915"/>
            <a:ext cx="10810568" cy="519460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ряд мер превентивного, карательного и компромиссного характера, в том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числе: </a:t>
            </a:r>
          </a:p>
          <a:p>
            <a:pPr lvl="1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карательные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санкции против лидеров националистических движений (аресты, увольнения, публичное порицание),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привлечение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войск (без применения оружия),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компромиссные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решения на основе договоренностей с делегациями и инициативными группами от конфликтующих сторон,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профилактику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открытого противостояния путем изоляции националистических лидеров,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насаждения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послушных Москве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кадров,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распространение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идеи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сближения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советских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наций,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бъединение людей разных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национальностей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производственных коллективах, в спортивных командах, в школе и в армии.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ост числа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смешанных браков (более 17% в конце 1980-х гг.).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единое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народное хозяйство,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 котором регионы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сплачивались воедино производственно-экономическими связями.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русский язык, которым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свободно владели к концу 1980-х гг. более 80% граждан СССР, что свидетельствовало о добровольном приобщении к русской культуре представителей многих народов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СССР,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(!)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идею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активного сопротивления советской власти поддерживало меньшинство населения на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местах.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85042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«Перестройка»: середина 1980 – 1990-е гг.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борьба руководства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союзных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республик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 центральной властью за расширение самостоятельности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вопросах образования, культурной политике,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экономике,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создание в Прибалтике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 в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других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союзных республиках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Народных фронтов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общественных организаций,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формально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поддерживавших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идеи перестройки,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быстро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вышедших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из-под контроля властей 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начавших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борьбу за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независимость,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т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ребования национальных элит расширения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прав республик, подписания нового союзного договора, а затем и полной самостоятельности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96662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7496"/>
            <a:ext cx="10515600" cy="727695"/>
          </a:xfrm>
        </p:spPr>
        <p:txBody>
          <a:bodyPr/>
          <a:lstStyle/>
          <a:p>
            <a:r>
              <a:rPr lang="ru-RU" dirty="0" smtClean="0"/>
              <a:t>Конфликты второй половины 1980-х гг.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9298"/>
            <a:ext cx="10515600" cy="513999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Казахстане в 1986 г. имели место волнения в связи с назначением на место первого секретаря ЦК Компартии Казахстана Г.В.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Колбина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, русского по национальности. На митингах протеста в столице республики Алма-Ате и других городах звучали требования о назначении руководителем ЦК казаха, о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самоопределениии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республики. Митинги были разогнаны милицией 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войсками.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Столкновения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на национальной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почве в Армении и Азербайджане.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Национальные элиты Армении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истолковали призыв партийной конференции 1988 г. как возможность возвращения Карабаха.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В январе 1990 г. в столице Азербайджана Баку прошли массовые антиармянские погромы, после чего в город были введены войска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марте 1990 г. Литва объявила о своей независимости и восстановлении Конституции 1938 г., ее примеру вскоре последовали другие прибалтийские республики.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23993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209" y="16541"/>
            <a:ext cx="11073581" cy="752894"/>
          </a:xfrm>
        </p:spPr>
        <p:txBody>
          <a:bodyPr/>
          <a:lstStyle/>
          <a:p>
            <a:r>
              <a:rPr lang="ru-RU" dirty="0" smtClean="0"/>
              <a:t>Политика центра и идеология конца 1980-х гг.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38146"/>
            <a:ext cx="10515600" cy="535258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силовые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акции союзного центра, проводимые одновременно с провозглашением установок на построение демократического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общества,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гласность и свободу критики,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вобода критики советского прошлого, при этом негласный запрет на защиту советских установок,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кризис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идей единства советского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народа, замещение общесоюзного патриотизма местными узконациональными интересами,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спользование национальными элитами растерянности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недовольства населения (Народные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фронты республик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мимикрировали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под демократические движения, так что в массовом сознании сливались демократические 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этнократические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установки),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</a:rPr>
              <a:t>т</a:t>
            </a:r>
            <a:r>
              <a:rPr lang="ru-RU" dirty="0" smtClean="0">
                <a:latin typeface="Times New Roman" panose="02020603050405020304" pitchFamily="18" charset="0"/>
              </a:rPr>
              <a:t>ребования об установлении </a:t>
            </a:r>
            <a:r>
              <a:rPr lang="ru-RU" dirty="0" err="1" smtClean="0">
                <a:latin typeface="Times New Roman" panose="02020603050405020304" pitchFamily="18" charset="0"/>
              </a:rPr>
              <a:t>этномонополии</a:t>
            </a:r>
            <a:r>
              <a:rPr lang="ru-RU" dirty="0" smtClean="0">
                <a:latin typeface="Times New Roman" panose="02020603050405020304" pitchFamily="18" charset="0"/>
              </a:rPr>
              <a:t> на местах,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</a:rPr>
              <a:t>ызывающее поведение российской политической элиты, продвигающей лозунг освобождения от «пут» Союза и «</a:t>
            </a:r>
            <a:r>
              <a:rPr lang="ru-RU" dirty="0" err="1" smtClean="0">
                <a:latin typeface="Times New Roman" panose="02020603050405020304" pitchFamily="18" charset="0"/>
              </a:rPr>
              <a:t>иждевенцев</a:t>
            </a:r>
            <a:r>
              <a:rPr lang="ru-RU" dirty="0" smtClean="0">
                <a:latin typeface="Times New Roman" panose="02020603050405020304" pitchFamily="18" charset="0"/>
              </a:rPr>
              <a:t>» (союзных республик),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игнорирование интересов русского населения в ходе «перестройки», при распаде Союза, при подписании основных документов и далее в политике 1990-х гг.,</a:t>
            </a:r>
          </a:p>
          <a:p>
            <a:pPr algn="just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6630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национальной политики первых лет советской власти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</a:t>
            </a:r>
            <a:r>
              <a:rPr lang="ru-RU" dirty="0" smtClean="0"/>
              <a:t>ассовый энтузиазм,</a:t>
            </a:r>
          </a:p>
          <a:p>
            <a:r>
              <a:rPr lang="ru-RU" dirty="0"/>
              <a:t>в</a:t>
            </a:r>
            <a:r>
              <a:rPr lang="ru-RU" dirty="0" smtClean="0"/>
              <a:t>овлечение населения в политические дискуссии,</a:t>
            </a:r>
          </a:p>
          <a:p>
            <a:r>
              <a:rPr lang="ru-RU" dirty="0"/>
              <a:t>дискуссионность в центре принятия решений</a:t>
            </a:r>
            <a:r>
              <a:rPr lang="ru-RU" dirty="0" smtClean="0"/>
              <a:t>,</a:t>
            </a:r>
          </a:p>
          <a:p>
            <a:r>
              <a:rPr lang="ru-RU" dirty="0" smtClean="0"/>
              <a:t>гибкость, реагирование на ситуацию,</a:t>
            </a:r>
          </a:p>
          <a:p>
            <a:r>
              <a:rPr lang="ru-RU" dirty="0"/>
              <a:t>с</a:t>
            </a:r>
            <a:r>
              <a:rPr lang="ru-RU" dirty="0" smtClean="0"/>
              <a:t>толкновение различных точек зрения в печати,</a:t>
            </a:r>
          </a:p>
          <a:p>
            <a:r>
              <a:rPr lang="ru-RU" dirty="0"/>
              <a:t>о</a:t>
            </a:r>
            <a:r>
              <a:rPr lang="ru-RU" dirty="0" smtClean="0"/>
              <a:t>тсутствие тотальной цензуры (стенограммы первых съездов не редактировались до публикации).</a:t>
            </a:r>
          </a:p>
          <a:p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(!) первое </a:t>
            </a:r>
            <a:r>
              <a:rPr lang="ru-RU" dirty="0"/>
              <a:t>десятилетие советской власти знаменовалось рождением большого количества полезных инициатив в области межнациональных отношений, что внесло свой вклад в развитие государства.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1463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Иерархический федерализм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Ко времени ликвидации </a:t>
            </a:r>
            <a:r>
              <a:rPr lang="ru-RU" dirty="0" err="1"/>
              <a:t>Наркомнаца</a:t>
            </a:r>
            <a:r>
              <a:rPr lang="ru-RU" dirty="0"/>
              <a:t> 30 из 185 наций и народностей (такое количество было зафиксировано по переписи 1926 г.) обрели государственность в той или иной форме.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Требовалось:</a:t>
            </a:r>
          </a:p>
          <a:p>
            <a:pPr algn="just"/>
            <a:r>
              <a:rPr lang="ru-RU" dirty="0" smtClean="0"/>
              <a:t>укрепить </a:t>
            </a:r>
            <a:r>
              <a:rPr lang="ru-RU" dirty="0"/>
              <a:t>механизм подчинения автономий и административно-территориальных единиц союзному </a:t>
            </a:r>
            <a:r>
              <a:rPr lang="ru-RU" dirty="0" smtClean="0"/>
              <a:t>центру,</a:t>
            </a:r>
          </a:p>
          <a:p>
            <a:pPr algn="just"/>
            <a:r>
              <a:rPr lang="ru-RU" dirty="0" smtClean="0"/>
              <a:t>выровнять уровень </a:t>
            </a:r>
            <a:r>
              <a:rPr lang="ru-RU" dirty="0"/>
              <a:t>социально-экономического и культурного развития </a:t>
            </a:r>
            <a:r>
              <a:rPr lang="ru-RU" dirty="0" smtClean="0"/>
              <a:t>регионов.</a:t>
            </a:r>
          </a:p>
          <a:p>
            <a:pPr marL="0" indent="0" algn="just">
              <a:buNone/>
            </a:pPr>
            <a:r>
              <a:rPr lang="ru-RU" dirty="0"/>
              <a:t>Поскольку распределение средств между регионами осуществлялось по правилу «больше тому, кто слабее», низшее положение в иерархии указывало на большие по сравнению с другими регионами потребности в государственной </a:t>
            </a:r>
            <a:r>
              <a:rPr lang="ru-RU" dirty="0" smtClean="0"/>
              <a:t>помощи: </a:t>
            </a:r>
          </a:p>
          <a:p>
            <a:pPr marL="0" indent="0" algn="just">
              <a:buNone/>
            </a:pPr>
            <a:r>
              <a:rPr lang="ru-RU" dirty="0"/>
              <a:t>н</a:t>
            </a:r>
            <a:r>
              <a:rPr lang="ru-RU" dirty="0" smtClean="0"/>
              <a:t>ет </a:t>
            </a:r>
            <a:r>
              <a:rPr lang="ru-RU" dirty="0"/>
              <a:t>оснований утверждать, что неравенство административно-территориальных единиц и статуса народов (нации, народности) в СССР приводило к дискриминации стоящих на нижней ступени иерархии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9511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Иерархический федерализм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08682"/>
            <a:ext cx="10515600" cy="416828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Советские республики</a:t>
            </a:r>
          </a:p>
          <a:p>
            <a:pPr algn="just"/>
            <a:r>
              <a:rPr lang="ru-RU" dirty="0" smtClean="0"/>
              <a:t>Трудовые коммуны – позднее в автономные области</a:t>
            </a:r>
          </a:p>
          <a:p>
            <a:pPr algn="just"/>
            <a:r>
              <a:rPr lang="ru-RU" dirty="0" smtClean="0"/>
              <a:t>Губернии и уезды</a:t>
            </a:r>
            <a:endParaRPr lang="ru-RU" dirty="0"/>
          </a:p>
          <a:p>
            <a:pPr algn="just"/>
            <a:r>
              <a:rPr lang="ru-RU" dirty="0" smtClean="0"/>
              <a:t>Национальные округа</a:t>
            </a:r>
          </a:p>
          <a:p>
            <a:pPr algn="just"/>
            <a:r>
              <a:rPr lang="ru-RU" dirty="0" smtClean="0"/>
              <a:t>Национальные районы и национальные волости</a:t>
            </a:r>
          </a:p>
          <a:p>
            <a:pPr algn="just"/>
            <a:r>
              <a:rPr lang="ru-RU" dirty="0" smtClean="0"/>
              <a:t>Национальные сельсоветы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0846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Антирелигиозная деятельность в 1920-е гг.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571" y="1553029"/>
            <a:ext cx="10773229" cy="50654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500" dirty="0" smtClean="0"/>
              <a:t>До 1926 г.:</a:t>
            </a:r>
          </a:p>
          <a:p>
            <a:pPr marL="0" indent="0">
              <a:buNone/>
            </a:pPr>
            <a:r>
              <a:rPr lang="ru-RU" sz="1500" dirty="0" smtClean="0"/>
              <a:t>национально-религиозные </a:t>
            </a:r>
            <a:r>
              <a:rPr lang="ru-RU" sz="1500" dirty="0"/>
              <a:t>привилегии и ограничения </a:t>
            </a:r>
            <a:r>
              <a:rPr lang="ru-RU" sz="1500" dirty="0" smtClean="0"/>
              <a:t>отменены </a:t>
            </a:r>
            <a:r>
              <a:rPr lang="ru-RU" sz="1500" dirty="0"/>
              <a:t>«Декларацией прав народов России» от 2 ноября 1917 </a:t>
            </a:r>
            <a:r>
              <a:rPr lang="ru-RU" sz="1500" dirty="0" smtClean="0"/>
              <a:t>г.</a:t>
            </a:r>
          </a:p>
          <a:p>
            <a:pPr marL="0" indent="0">
              <a:buNone/>
            </a:pPr>
            <a:r>
              <a:rPr lang="ru-RU" sz="1500" b="1" dirty="0" smtClean="0"/>
              <a:t>В отношении мусульман</a:t>
            </a:r>
            <a:r>
              <a:rPr lang="ru-RU" sz="1500" b="1" dirty="0"/>
              <a:t>: </a:t>
            </a:r>
            <a:endParaRPr lang="ru-RU" sz="1500" b="1" dirty="0" smtClean="0"/>
          </a:p>
          <a:p>
            <a:pPr marL="0" indent="0" algn="just">
              <a:buNone/>
            </a:pPr>
            <a:r>
              <a:rPr lang="ru-RU" sz="1500" dirty="0" smtClean="0"/>
              <a:t>Обращение </a:t>
            </a:r>
            <a:r>
              <a:rPr lang="ru-RU" sz="1500" dirty="0"/>
              <a:t>СНК «Ко всем трудящимся мусульманам России и Востока» от 20 ноября 1917 г. </a:t>
            </a:r>
            <a:r>
              <a:rPr lang="ru-RU" sz="1500" dirty="0" smtClean="0"/>
              <a:t>с обещанием </a:t>
            </a:r>
            <a:r>
              <a:rPr lang="ru-RU" sz="1500" dirty="0"/>
              <a:t>сохранить традиционные </a:t>
            </a:r>
            <a:r>
              <a:rPr lang="ru-RU" sz="1500" dirty="0" smtClean="0"/>
              <a:t>верования, сохранение земель </a:t>
            </a:r>
            <a:r>
              <a:rPr lang="ru-RU" sz="1500" dirty="0"/>
              <a:t>мусульманского духовенства, </a:t>
            </a:r>
            <a:r>
              <a:rPr lang="ru-RU" sz="1500" dirty="0" smtClean="0"/>
              <a:t>мечетей </a:t>
            </a:r>
            <a:r>
              <a:rPr lang="ru-RU" sz="1500" dirty="0"/>
              <a:t>и их </a:t>
            </a:r>
            <a:r>
              <a:rPr lang="ru-RU" sz="1500" dirty="0" smtClean="0"/>
              <a:t>имущества, мусульманских учебных заведений, поддержка советской власти со стороны части духовенства, передача мечетей религиозным общинам на основе договоров аренды. </a:t>
            </a:r>
          </a:p>
          <a:p>
            <a:pPr marL="0" indent="0" algn="just">
              <a:buNone/>
            </a:pPr>
            <a:r>
              <a:rPr lang="ru-RU" sz="1500" b="1" dirty="0" smtClean="0"/>
              <a:t>В отношении православных:</a:t>
            </a:r>
          </a:p>
          <a:p>
            <a:pPr marL="0" indent="0" algn="just">
              <a:buNone/>
            </a:pPr>
            <a:r>
              <a:rPr lang="ru-RU" sz="1500" dirty="0">
                <a:ea typeface="Times New Roman" panose="02020603050405020304" pitchFamily="18" charset="0"/>
              </a:rPr>
              <a:t>Декрет об отделении церкви от государства и школы от церкви 1918 г</a:t>
            </a:r>
            <a:r>
              <a:rPr lang="ru-RU" sz="1500" dirty="0" smtClean="0">
                <a:ea typeface="Times New Roman" panose="02020603050405020304" pitchFamily="18" charset="0"/>
              </a:rPr>
              <a:t>. лишал церковь прежнего </a:t>
            </a:r>
            <a:r>
              <a:rPr lang="ru-RU" sz="1500" dirty="0">
                <a:ea typeface="Times New Roman" panose="02020603050405020304" pitchFamily="18" charset="0"/>
              </a:rPr>
              <a:t>статуса и собственности, </a:t>
            </a:r>
            <a:r>
              <a:rPr lang="ru-RU" sz="1500" dirty="0" smtClean="0">
                <a:ea typeface="Times New Roman" panose="02020603050405020304" pitchFamily="18" charset="0"/>
              </a:rPr>
              <a:t>но подтверждал свободу </a:t>
            </a:r>
            <a:r>
              <a:rPr lang="ru-RU" sz="1500" dirty="0">
                <a:ea typeface="Times New Roman" panose="02020603050405020304" pitchFamily="18" charset="0"/>
              </a:rPr>
              <a:t>совести, право обучать и обучаться религии частным </a:t>
            </a:r>
            <a:r>
              <a:rPr lang="ru-RU" sz="1500" dirty="0" smtClean="0">
                <a:ea typeface="Times New Roman" panose="02020603050405020304" pitchFamily="18" charset="0"/>
              </a:rPr>
              <a:t>образом. Здания </a:t>
            </a:r>
            <a:r>
              <a:rPr lang="ru-RU" sz="1500" dirty="0">
                <a:ea typeface="Times New Roman" panose="02020603050405020304" pitchFamily="18" charset="0"/>
              </a:rPr>
              <a:t>и предметы, предназначенные для богослужебных целей, </a:t>
            </a:r>
            <a:r>
              <a:rPr lang="ru-RU" sz="1500" dirty="0" smtClean="0">
                <a:ea typeface="Times New Roman" panose="02020603050405020304" pitchFamily="18" charset="0"/>
              </a:rPr>
              <a:t>передавались в бесплатное пользование религиозных обществ.</a:t>
            </a:r>
          </a:p>
          <a:p>
            <a:pPr marL="0" indent="0" algn="just">
              <a:buNone/>
            </a:pPr>
            <a:r>
              <a:rPr lang="ru-RU" sz="1500" dirty="0" smtClean="0">
                <a:ea typeface="Times New Roman" panose="02020603050405020304" pitchFamily="18" charset="0"/>
              </a:rPr>
              <a:t>Инструкция к декрету: имущество </a:t>
            </a:r>
            <a:r>
              <a:rPr lang="ru-RU" sz="1500" dirty="0">
                <a:ea typeface="Times New Roman" panose="02020603050405020304" pitchFamily="18" charset="0"/>
              </a:rPr>
              <a:t>церкви передавалось местным </a:t>
            </a:r>
            <a:r>
              <a:rPr lang="ru-RU" sz="1500" dirty="0" smtClean="0">
                <a:ea typeface="Times New Roman" panose="02020603050405020304" pitchFamily="18" charset="0"/>
              </a:rPr>
              <a:t>Советам, </a:t>
            </a:r>
            <a:r>
              <a:rPr lang="ru-RU" sz="1500" dirty="0">
                <a:ea typeface="Times New Roman" panose="02020603050405020304" pitchFamily="18" charset="0"/>
              </a:rPr>
              <a:t>преподаватели религии лишались довольствия, а граждане </a:t>
            </a:r>
            <a:r>
              <a:rPr lang="ru-RU" sz="1500" dirty="0" smtClean="0">
                <a:ea typeface="Times New Roman" panose="02020603050405020304" pitchFamily="18" charset="0"/>
              </a:rPr>
              <a:t>не </a:t>
            </a:r>
            <a:r>
              <a:rPr lang="ru-RU" sz="1500" dirty="0">
                <a:ea typeface="Times New Roman" panose="02020603050405020304" pitchFamily="18" charset="0"/>
              </a:rPr>
              <a:t>могли проводить религиозных обрядов и шествий на улице без разрешения местных властей</a:t>
            </a:r>
            <a:endParaRPr lang="ru-RU" sz="1500" dirty="0" smtClean="0"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500" dirty="0"/>
              <a:t>Конституция РСФСР 1918 г. </a:t>
            </a:r>
            <a:r>
              <a:rPr lang="ru-RU" sz="1500" dirty="0" smtClean="0"/>
              <a:t>(и позднее Конституция </a:t>
            </a:r>
            <a:r>
              <a:rPr lang="ru-RU" sz="1500" dirty="0"/>
              <a:t>РСФСР 1925 г.) провозглашала отделение церкви от государства, а школы от церкви, но при этом предусматривала свободу религиозной (как и антирелигиозной) </a:t>
            </a:r>
            <a:r>
              <a:rPr lang="ru-RU" sz="1500" dirty="0" smtClean="0"/>
              <a:t>пропаганды.</a:t>
            </a:r>
          </a:p>
          <a:p>
            <a:pPr marL="0" indent="0" algn="just">
              <a:buNone/>
            </a:pPr>
            <a:r>
              <a:rPr lang="ru-RU" sz="1500" dirty="0" smtClean="0"/>
              <a:t>Кампании </a:t>
            </a:r>
            <a:r>
              <a:rPr lang="ru-RU" sz="1500" dirty="0"/>
              <a:t>по вскрытию святых мощей (1918 – 1920-е гг.) и по изъятию церковных ценностей (1921 - 1922 гг</a:t>
            </a:r>
            <a:r>
              <a:rPr lang="ru-RU" sz="1500" dirty="0" smtClean="0"/>
              <a:t>.).</a:t>
            </a:r>
          </a:p>
          <a:p>
            <a:pPr marL="0" indent="0" algn="just">
              <a:buNone/>
            </a:pPr>
            <a:r>
              <a:rPr lang="ru-RU" sz="1500" dirty="0" smtClean="0"/>
              <a:t>(!) При этом в </a:t>
            </a:r>
            <a:r>
              <a:rPr lang="ru-RU" sz="1500" dirty="0"/>
              <a:t>первое десятилетие советской власти в резолюциях и стенограммах съездов партии многократно говорилось о недопустимости оскорбления чувств верующих при борьбе с церковными и религиозными учреждениями.  Подвергались осуждению многочисленные примеры попрания религиозных </a:t>
            </a:r>
            <a:r>
              <a:rPr lang="ru-RU" sz="1500" dirty="0" smtClean="0"/>
              <a:t>святынь.</a:t>
            </a:r>
            <a:endParaRPr lang="ru-RU" sz="15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5404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Антирелигиозная деятельность в 1920-е гг.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512354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После 1926 г.:</a:t>
            </a:r>
          </a:p>
          <a:p>
            <a:pPr marL="0" indent="0">
              <a:buNone/>
            </a:pPr>
            <a:r>
              <a:rPr lang="ru-RU" b="1" dirty="0" smtClean="0"/>
              <a:t>В отношении мусульман (активная борьба с 1929 г.): </a:t>
            </a:r>
          </a:p>
          <a:p>
            <a:pPr marL="0" indent="0" algn="just">
              <a:buNone/>
            </a:pPr>
            <a:r>
              <a:rPr lang="ru-RU" dirty="0"/>
              <a:t>В 1926 г. состоялось первое совещание в ЦК ВКП (б) по антирелигиозной тематике, по итогам которого была принята резолюция о специфике антирелигиозной пропаганды среди верующих разных </a:t>
            </a:r>
            <a:r>
              <a:rPr lang="ru-RU" dirty="0" smtClean="0"/>
              <a:t>конфессий. </a:t>
            </a:r>
          </a:p>
          <a:p>
            <a:pPr marL="0" indent="0" algn="just">
              <a:buNone/>
            </a:pPr>
            <a:r>
              <a:rPr lang="ru-RU" dirty="0" smtClean="0"/>
              <a:t>К </a:t>
            </a:r>
            <a:r>
              <a:rPr lang="ru-RU" dirty="0"/>
              <a:t>1927 г. почти повсеместно под запрет попало шариатское правосудие.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/>
              <a:t>конце 1920-х ужесточилась политика в отношении мусульман, что вызвало серию восстаний на почве требований о сохранении мусульманских школ и шариатских </a:t>
            </a:r>
            <a:r>
              <a:rPr lang="ru-RU" dirty="0" smtClean="0"/>
              <a:t>судов</a:t>
            </a:r>
          </a:p>
          <a:p>
            <a:pPr marL="0" indent="0" algn="just">
              <a:buNone/>
            </a:pPr>
            <a:r>
              <a:rPr lang="ru-RU" b="1" dirty="0" smtClean="0"/>
              <a:t>В отношении православных:</a:t>
            </a:r>
          </a:p>
          <a:p>
            <a:pPr marL="0" indent="0" algn="just">
              <a:buNone/>
            </a:pPr>
            <a:r>
              <a:rPr lang="ru-RU" dirty="0" smtClean="0">
                <a:ea typeface="Times New Roman" panose="02020603050405020304" pitchFamily="18" charset="0"/>
              </a:rPr>
              <a:t>Борьба с церковью со второй половины 1920-х гг.</a:t>
            </a:r>
          </a:p>
          <a:p>
            <a:pPr marL="0" indent="0" algn="just">
              <a:buNone/>
            </a:pPr>
            <a:r>
              <a:rPr lang="ru-RU" dirty="0" smtClean="0"/>
              <a:t>С 1929 г. местные власти получили право закрытия церквей.</a:t>
            </a:r>
          </a:p>
          <a:p>
            <a:pPr marL="0" indent="0" algn="just">
              <a:buNone/>
            </a:pPr>
            <a:r>
              <a:rPr lang="ru-RU" dirty="0"/>
              <a:t>(!) Церковь являлась массовой организацией, приходы были во всех деревнях, что делало ее значительной (потенциально </a:t>
            </a:r>
            <a:r>
              <a:rPr lang="ru-RU" dirty="0" smtClean="0"/>
              <a:t>контрреволюционной)  силой.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2250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1920-х гг.: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тенденция </a:t>
            </a:r>
            <a:r>
              <a:rPr lang="ru-RU" dirty="0"/>
              <a:t>к сужению прав национальных республик и автономных образований, ограничению их культурно-национальной </a:t>
            </a:r>
            <a:r>
              <a:rPr lang="ru-RU" dirty="0" smtClean="0"/>
              <a:t>сферой, </a:t>
            </a:r>
          </a:p>
          <a:p>
            <a:r>
              <a:rPr lang="ru-RU" dirty="0"/>
              <a:t>о</a:t>
            </a:r>
            <a:r>
              <a:rPr lang="ru-RU" dirty="0" smtClean="0"/>
              <a:t>суждение местного национализма,</a:t>
            </a:r>
          </a:p>
          <a:p>
            <a:r>
              <a:rPr lang="ru-RU" dirty="0"/>
              <a:t>п</a:t>
            </a:r>
            <a:r>
              <a:rPr lang="ru-RU" dirty="0" smtClean="0"/>
              <a:t>риостановление пропаганды </a:t>
            </a:r>
            <a:r>
              <a:rPr lang="ru-RU" dirty="0"/>
              <a:t>«коренизации</a:t>
            </a:r>
            <a:r>
              <a:rPr lang="ru-RU" dirty="0" smtClean="0"/>
              <a:t>». </a:t>
            </a:r>
          </a:p>
          <a:p>
            <a:pPr marL="0" indent="0" algn="just">
              <a:buNone/>
            </a:pPr>
            <a:r>
              <a:rPr lang="ru-RU" dirty="0" smtClean="0"/>
              <a:t>(!) При этом поощрение </a:t>
            </a:r>
            <a:r>
              <a:rPr lang="ru-RU" dirty="0"/>
              <a:t>национальной прессы, библиотечного дела, культмассовых учреждений, </a:t>
            </a:r>
            <a:r>
              <a:rPr lang="ru-RU" dirty="0" smtClean="0"/>
              <a:t>развития </a:t>
            </a:r>
            <a:r>
              <a:rPr lang="ru-RU" dirty="0"/>
              <a:t>национального творчества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6458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5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1930-е гг.: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8629" y="1364342"/>
            <a:ext cx="10715171" cy="518160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с</a:t>
            </a:r>
            <a:r>
              <a:rPr lang="ru-RU" dirty="0" smtClean="0"/>
              <a:t> начала 1930-х гг. поднят </a:t>
            </a:r>
            <a:r>
              <a:rPr lang="ru-RU" dirty="0"/>
              <a:t>вопрос об обязательности изучения русского языка всеми гражданами </a:t>
            </a:r>
            <a:r>
              <a:rPr lang="ru-RU" dirty="0" smtClean="0"/>
              <a:t>страны (с 1938 г. постановление),</a:t>
            </a:r>
          </a:p>
          <a:p>
            <a:pPr algn="just"/>
            <a:r>
              <a:rPr lang="ru-RU" dirty="0"/>
              <a:t>русский язык стал официальным языком всех правительственных, промышленных, образовательных учреждений на нерусских </a:t>
            </a:r>
            <a:r>
              <a:rPr lang="ru-RU" dirty="0" smtClean="0"/>
              <a:t>территориях,</a:t>
            </a:r>
          </a:p>
          <a:p>
            <a:pPr algn="just"/>
            <a:r>
              <a:rPr lang="ru-RU" dirty="0">
                <a:ea typeface="Times New Roman" panose="02020603050405020304" pitchFamily="18" charset="0"/>
              </a:rPr>
              <a:t>прекращена разработка вопроса о латинизации русского алфавита, алфавитов </a:t>
            </a:r>
            <a:r>
              <a:rPr lang="ru-RU" dirty="0" smtClean="0">
                <a:ea typeface="Times New Roman" panose="02020603050405020304" pitchFamily="18" charset="0"/>
              </a:rPr>
              <a:t>народов СССР,</a:t>
            </a:r>
          </a:p>
          <a:p>
            <a:pPr algn="just"/>
            <a:r>
              <a:rPr lang="ru-RU" dirty="0">
                <a:ea typeface="Times New Roman" panose="02020603050405020304" pitchFamily="18" charset="0"/>
              </a:rPr>
              <a:t>перевод письменности народов СССР на </a:t>
            </a:r>
            <a:r>
              <a:rPr lang="ru-RU" dirty="0" smtClean="0">
                <a:ea typeface="Times New Roman" panose="02020603050405020304" pitchFamily="18" charset="0"/>
              </a:rPr>
              <a:t>кириллицу,</a:t>
            </a:r>
          </a:p>
          <a:p>
            <a:pPr algn="just"/>
            <a:r>
              <a:rPr lang="ru-RU" dirty="0"/>
              <a:t>с</a:t>
            </a:r>
            <a:r>
              <a:rPr lang="ru-RU" dirty="0" smtClean="0"/>
              <a:t> 1938 г. запущен </a:t>
            </a:r>
            <a:r>
              <a:rPr lang="ru-RU" dirty="0"/>
              <a:t>процесс по преобразованию национальных школ в советские школы обычного типа, ликвидировались национальные отделения в школах, педучилищах и </a:t>
            </a:r>
            <a:r>
              <a:rPr lang="ru-RU" dirty="0" smtClean="0"/>
              <a:t>институтах,</a:t>
            </a:r>
          </a:p>
          <a:p>
            <a:pPr algn="just"/>
            <a:r>
              <a:rPr lang="ru-RU" dirty="0" smtClean="0"/>
              <a:t>улучшилось отношение к русскому народу.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ru-RU" dirty="0" smtClean="0"/>
              <a:t>(!) При этом не происходило искоренения национального,</a:t>
            </a: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 никаких насильственных акций при распространении русского языка </a:t>
            </a:r>
            <a:r>
              <a:rPr 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проводилось, а количество его часов в школах автономных республик даже снизилось. Просьбы республик о более раннем (до третьего класса) изучении русского языка отвергались. 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691" cy="6858000"/>
          </a:xfrm>
          <a:prstGeom prst="rect">
            <a:avLst/>
          </a:prstGeom>
          <a:effectLst>
            <a:outerShdw blurRad="800100" dist="101600" algn="ctr" rotWithShape="0">
              <a:srgbClr val="000000">
                <a:alpha val="54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308" y="0"/>
            <a:ext cx="378691" cy="6858000"/>
          </a:xfrm>
          <a:prstGeom prst="rect">
            <a:avLst/>
          </a:prstGeom>
          <a:effectLst>
            <a:outerShdw blurRad="762000" dist="101600" algn="ctr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541750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3075</Words>
  <Application>Microsoft Office PowerPoint</Application>
  <PresentationFormat>Широкоэкранный</PresentationFormat>
  <Paragraphs>216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Тема Office</vt:lpstr>
      <vt:lpstr>Государственная национальная политика России: концептуальные основы, направления, механизмы реализации  Лекция 4.</vt:lpstr>
      <vt:lpstr>История развития национальной  политики России (продолжение темы):  Эволюция советской национальной политики в 1920-1980-е гг.</vt:lpstr>
      <vt:lpstr>Характеристика национальной политики первых лет советской власти</vt:lpstr>
      <vt:lpstr>Иерархический федерализм</vt:lpstr>
      <vt:lpstr>Иерархический федерализм</vt:lpstr>
      <vt:lpstr>Антирелигиозная деятельность в 1920-е гг.</vt:lpstr>
      <vt:lpstr>Антирелигиозная деятельность в 1920-е гг.</vt:lpstr>
      <vt:lpstr>Конец 1920-х гг.:</vt:lpstr>
      <vt:lpstr>1930-е гг.:</vt:lpstr>
      <vt:lpstr>Изменение идеологии 1930-е гг.:</vt:lpstr>
      <vt:lpstr>Структура органов в сфере национальной политики 1930-е гг.</vt:lpstr>
      <vt:lpstr>Достижения в социокультурной сфере 1930-х гг.:</vt:lpstr>
      <vt:lpstr>Культурные базы для малочисленных народов Севера (1920 - 1930-е гг.)</vt:lpstr>
      <vt:lpstr>качество жизни национальных меньшинств (1920 – 1930-е гг.):</vt:lpstr>
      <vt:lpstr>Регулирование пропорций национального представительства (1930-е гг.)</vt:lpstr>
      <vt:lpstr>солидарность и взаимопомощь в 1940-е гг. </vt:lpstr>
      <vt:lpstr>Основные темы пропаганды в 1940-е гг.: боевые традиции и героическое прошлое</vt:lpstr>
      <vt:lpstr>Дискриминационные меры по отношению к различным народам в конце 1930 – 1940-х гг.</vt:lpstr>
      <vt:lpstr>Тактика Германии в сфере межнациональных отношений</vt:lpstr>
      <vt:lpstr>Оживление деятельности этнических элит после смерти И.В.Сталина, политика «раскачивающегося маятника»</vt:lpstr>
      <vt:lpstr>Презентация PowerPoint</vt:lpstr>
      <vt:lpstr>Причины для межнациональных конфликтов в 1950 – 1960-е гг.</vt:lpstr>
      <vt:lpstr>Нарастание национализма 1950 – 1960-е гг.</vt:lpstr>
      <vt:lpstr>Начало реабилитации депортированных народов</vt:lpstr>
      <vt:lpstr>Национализм в 1970 – 1980-е гг.</vt:lpstr>
      <vt:lpstr>Противовес национализму 1950 – 1980-е гг.</vt:lpstr>
      <vt:lpstr>«Перестройка»: середина 1980 – 1990-е гг.</vt:lpstr>
      <vt:lpstr>Конфликты второй половины 1980-х гг.</vt:lpstr>
      <vt:lpstr>Политика центра и идеология конца 1980-х гг.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Пасеко Яна Николаевна</cp:lastModifiedBy>
  <cp:revision>168</cp:revision>
  <dcterms:created xsi:type="dcterms:W3CDTF">2020-07-29T06:34:57Z</dcterms:created>
  <dcterms:modified xsi:type="dcterms:W3CDTF">2021-04-05T08:11:21Z</dcterms:modified>
</cp:coreProperties>
</file>