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exandru-Iulius Jerpelea, CNITV - aplicare intern Verid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Alexandru-Iulius Jerpelea, CNITV - aplicare intern Veridion</a:t>
            </a:r>
          </a:p>
        </p:txBody>
      </p:sp>
      <p:sp>
        <p:nvSpPr>
          <p:cNvPr id="152" name="“Datasets join”"/>
          <p:cNvSpPr txBox="1"/>
          <p:nvPr>
            <p:ph type="ctrTitle"/>
          </p:nvPr>
        </p:nvSpPr>
        <p:spPr>
          <a:prstGeom prst="rect">
            <a:avLst/>
          </a:prstGeom>
        </p:spPr>
        <p:txBody>
          <a:bodyPr/>
          <a:lstStyle/>
          <a:p>
            <a:pPr/>
            <a:r>
              <a:t>“Datasets join”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Exemplu"/>
          <p:cNvSpPr txBox="1"/>
          <p:nvPr>
            <p:ph type="title"/>
          </p:nvPr>
        </p:nvSpPr>
        <p:spPr>
          <a:prstGeom prst="rect">
            <a:avLst/>
          </a:prstGeom>
        </p:spPr>
        <p:txBody>
          <a:bodyPr/>
          <a:lstStyle/>
          <a:p>
            <a:pPr/>
            <a:r>
              <a:t>Exemplu</a:t>
            </a:r>
          </a:p>
        </p:txBody>
      </p:sp>
      <p:sp>
        <p:nvSpPr>
          <p:cNvPr id="189" name="Pentru numele ‘City Hall’, obtinem urmatorul graf, pe care efectuam algoritmul descris. Costurile sunt calculate in functie de prima functie de cost."/>
          <p:cNvSpPr txBox="1"/>
          <p:nvPr>
            <p:ph type="body" idx="1"/>
          </p:nvPr>
        </p:nvSpPr>
        <p:spPr>
          <a:xfrm>
            <a:off x="1206500" y="2955233"/>
            <a:ext cx="21971000" cy="9549283"/>
          </a:xfrm>
          <a:prstGeom prst="rect">
            <a:avLst/>
          </a:prstGeom>
        </p:spPr>
        <p:txBody>
          <a:bodyPr/>
          <a:lstStyle>
            <a:lvl1pPr marL="609599" indent="-609599">
              <a:defRPr sz="3400"/>
            </a:lvl1pPr>
          </a:lstStyle>
          <a:p>
            <a:pPr/>
            <a:r>
              <a:t>Pentru numele ‘City Hall’, obtinem urmatorul graf, pe care efectuam algoritmul descris. Costurile sunt calculate in functie de prima functie de cost.</a:t>
            </a:r>
          </a:p>
        </p:txBody>
      </p:sp>
      <p:sp>
        <p:nvSpPr>
          <p:cNvPr id="190" name="['City Hall', '+16513853600', 'Executive, Legislative &amp; Government Institutions', 'red wing', 'minnesota', 'united states', '315 W 4th St, Red Wing, MN 55066']"/>
          <p:cNvSpPr txBox="1"/>
          <p:nvPr/>
        </p:nvSpPr>
        <p:spPr>
          <a:xfrm>
            <a:off x="465026" y="5097040"/>
            <a:ext cx="5808994" cy="14650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chemeClr val="accent1">
                    <a:lumOff val="-13575"/>
                  </a:schemeClr>
                </a:solidFill>
              </a:defRPr>
            </a:lvl1pPr>
          </a:lstStyle>
          <a:p>
            <a:pPr/>
            <a:r>
              <a:t>['City Hall', '+16513853600', 'Executive, Legislative &amp; Government Institutions', 'red wing', 'minnesota', 'united states', '315 W 4th St, Red Wing, MN 55066']</a:t>
            </a:r>
          </a:p>
        </p:txBody>
      </p:sp>
      <p:sp>
        <p:nvSpPr>
          <p:cNvPr id="191" name="['City Hall', nan, 'Industrial Machinery &amp; Supplies', 'new britain', 'connecticut', 'united states', '27 W Main St, New Britain, CT 06051']"/>
          <p:cNvSpPr txBox="1"/>
          <p:nvPr/>
        </p:nvSpPr>
        <p:spPr>
          <a:xfrm>
            <a:off x="465026" y="7843331"/>
            <a:ext cx="5808994" cy="1565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1">
                    <a:lumOff val="-13575"/>
                  </a:schemeClr>
                </a:solidFill>
              </a:defRPr>
            </a:lvl1pPr>
          </a:lstStyle>
          <a:p>
            <a:pPr/>
            <a:r>
              <a:t>['City Hall', nan, 'Industrial Machinery &amp; Supplies', 'new britain', 'connecticut', 'united states', '27 W Main St, New Britain, CT 06051']</a:t>
            </a:r>
          </a:p>
        </p:txBody>
      </p:sp>
      <p:sp>
        <p:nvSpPr>
          <p:cNvPr id="192" name="['City Hall', '+16513853600', 'Executive, Legislative &amp; Government Institutions', ‘new britain', 'minnesota', 'united states', ‘274 W 4th St, Red Wing, MN 55066']"/>
          <p:cNvSpPr txBox="1"/>
          <p:nvPr/>
        </p:nvSpPr>
        <p:spPr>
          <a:xfrm>
            <a:off x="14095802" y="4897716"/>
            <a:ext cx="6684084" cy="14650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rgbClr val="B50400"/>
                </a:solidFill>
              </a:defRPr>
            </a:lvl1pPr>
          </a:lstStyle>
          <a:p>
            <a:pPr/>
            <a:r>
              <a:t>['City Hall', '+16513853600', 'Executive, Legislative &amp; Government Institutions', ‘new britain', 'minnesota', 'united states', ‘274 W 4th St, Red Wing, MN 55066']</a:t>
            </a:r>
          </a:p>
        </p:txBody>
      </p:sp>
      <p:sp>
        <p:nvSpPr>
          <p:cNvPr id="193" name="['City Hall', 'nan', 'nan', 'nan', 'nan', 'nan', ‘nan']"/>
          <p:cNvSpPr txBox="1"/>
          <p:nvPr/>
        </p:nvSpPr>
        <p:spPr>
          <a:xfrm>
            <a:off x="14885054" y="8236662"/>
            <a:ext cx="5710128" cy="779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rgbClr val="B50700"/>
                </a:solidFill>
              </a:defRPr>
            </a:lvl1pPr>
          </a:lstStyle>
          <a:p>
            <a:pPr/>
            <a:r>
              <a:t>['City Hall', 'nan', 'nan', 'nan', 'nan', 'nan', ‘nan']</a:t>
            </a:r>
          </a:p>
        </p:txBody>
      </p:sp>
      <p:sp>
        <p:nvSpPr>
          <p:cNvPr id="194" name="Line"/>
          <p:cNvSpPr/>
          <p:nvPr/>
        </p:nvSpPr>
        <p:spPr>
          <a:xfrm flipV="1">
            <a:off x="7022646" y="5513945"/>
            <a:ext cx="7118757" cy="2990557"/>
          </a:xfrm>
          <a:prstGeom prst="line">
            <a:avLst/>
          </a:prstGeom>
          <a:ln w="25400">
            <a:solidFill>
              <a:srgbClr val="000000"/>
            </a:solidFill>
            <a:miter lim="400000"/>
            <a:tailEnd type="triangle"/>
          </a:ln>
        </p:spPr>
        <p:txBody>
          <a:bodyPr lIns="50800" tIns="50800" rIns="50800" bIns="50800" anchor="ctr"/>
          <a:lstStyle/>
          <a:p>
            <a:pPr/>
          </a:p>
        </p:txBody>
      </p:sp>
      <p:sp>
        <p:nvSpPr>
          <p:cNvPr id="195" name="Line"/>
          <p:cNvSpPr/>
          <p:nvPr/>
        </p:nvSpPr>
        <p:spPr>
          <a:xfrm>
            <a:off x="6460822" y="5778499"/>
            <a:ext cx="8241637" cy="2826790"/>
          </a:xfrm>
          <a:prstGeom prst="line">
            <a:avLst/>
          </a:prstGeom>
          <a:ln w="25400">
            <a:solidFill>
              <a:srgbClr val="000000"/>
            </a:solidFill>
            <a:miter lim="400000"/>
            <a:tailEnd type="triangle"/>
          </a:ln>
        </p:spPr>
        <p:txBody>
          <a:bodyPr lIns="50800" tIns="50800" rIns="50800" bIns="50800" anchor="ctr"/>
          <a:lstStyle/>
          <a:p>
            <a:pPr/>
          </a:p>
        </p:txBody>
      </p:sp>
      <p:sp>
        <p:nvSpPr>
          <p:cNvPr id="196" name="1"/>
          <p:cNvSpPr txBox="1"/>
          <p:nvPr/>
        </p:nvSpPr>
        <p:spPr>
          <a:xfrm>
            <a:off x="7857568" y="5821460"/>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1</a:t>
            </a:r>
          </a:p>
        </p:txBody>
      </p:sp>
      <p:sp>
        <p:nvSpPr>
          <p:cNvPr id="197" name="Line"/>
          <p:cNvSpPr/>
          <p:nvPr/>
        </p:nvSpPr>
        <p:spPr>
          <a:xfrm flipV="1">
            <a:off x="6457500" y="5063122"/>
            <a:ext cx="7864952" cy="715898"/>
          </a:xfrm>
          <a:prstGeom prst="line">
            <a:avLst/>
          </a:prstGeom>
          <a:ln w="114300">
            <a:solidFill>
              <a:srgbClr val="000000"/>
            </a:solidFill>
            <a:miter lim="400000"/>
            <a:tailEnd type="triangle"/>
          </a:ln>
        </p:spPr>
        <p:txBody>
          <a:bodyPr lIns="50800" tIns="50800" rIns="50800" bIns="50800" anchor="ctr"/>
          <a:lstStyle/>
          <a:p>
            <a:pPr/>
          </a:p>
        </p:txBody>
      </p:sp>
      <p:sp>
        <p:nvSpPr>
          <p:cNvPr id="198" name="Line"/>
          <p:cNvSpPr/>
          <p:nvPr/>
        </p:nvSpPr>
        <p:spPr>
          <a:xfrm>
            <a:off x="7121530" y="8469550"/>
            <a:ext cx="6916633" cy="270705"/>
          </a:xfrm>
          <a:prstGeom prst="line">
            <a:avLst/>
          </a:prstGeom>
          <a:ln w="114300">
            <a:solidFill>
              <a:srgbClr val="000000"/>
            </a:solidFill>
            <a:miter lim="400000"/>
            <a:tailEnd type="triangle"/>
          </a:ln>
        </p:spPr>
        <p:txBody>
          <a:bodyPr lIns="50800" tIns="50800" rIns="50800" bIns="50800" anchor="ctr"/>
          <a:lstStyle/>
          <a:p>
            <a:pPr/>
          </a:p>
        </p:txBody>
      </p:sp>
      <p:sp>
        <p:nvSpPr>
          <p:cNvPr id="199" name="1"/>
          <p:cNvSpPr txBox="1"/>
          <p:nvPr/>
        </p:nvSpPr>
        <p:spPr>
          <a:xfrm>
            <a:off x="9800634" y="8589853"/>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1</a:t>
            </a:r>
          </a:p>
        </p:txBody>
      </p:sp>
      <p:sp>
        <p:nvSpPr>
          <p:cNvPr id="200" name="2"/>
          <p:cNvSpPr txBox="1"/>
          <p:nvPr/>
        </p:nvSpPr>
        <p:spPr>
          <a:xfrm>
            <a:off x="8045127" y="7294768"/>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2</a:t>
            </a:r>
          </a:p>
        </p:txBody>
      </p:sp>
      <p:sp>
        <p:nvSpPr>
          <p:cNvPr id="201" name="5"/>
          <p:cNvSpPr txBox="1"/>
          <p:nvPr/>
        </p:nvSpPr>
        <p:spPr>
          <a:xfrm>
            <a:off x="10151901" y="4657400"/>
            <a:ext cx="474423"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5</a:t>
            </a:r>
          </a:p>
        </p:txBody>
      </p:sp>
      <p:sp>
        <p:nvSpPr>
          <p:cNvPr id="202" name="Muchiile bold-uite sunt cele alese de catre algoritmul de cuplaj, maximizand costul"/>
          <p:cNvSpPr txBox="1"/>
          <p:nvPr/>
        </p:nvSpPr>
        <p:spPr>
          <a:xfrm>
            <a:off x="5128488" y="10433318"/>
            <a:ext cx="1211488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000000"/>
                </a:solidFill>
              </a:defRPr>
            </a:lvl1pPr>
          </a:lstStyle>
          <a:p>
            <a:pPr/>
            <a:r>
              <a:t>Muchiile bold-uite sunt cele alese de catre algoritmul de cuplaj, maximizand costul</a:t>
            </a:r>
          </a:p>
        </p:txBody>
      </p:sp>
      <p:sp>
        <p:nvSpPr>
          <p:cNvPr id="203" name="*Nota: pentru a optimiza procesul, nu vom considera muchiile care nu au costul mai mic decat un anumit THRESHOLD (vezi codul)"/>
          <p:cNvSpPr txBox="1"/>
          <p:nvPr/>
        </p:nvSpPr>
        <p:spPr>
          <a:xfrm>
            <a:off x="2250567" y="11918404"/>
            <a:ext cx="1787073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*Nota: pentru a optimiza procesul, nu vom considera muchiile care nu au costul mai mic decat un anumit THRESHOLD (vezi codul)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Acum ce?"/>
          <p:cNvSpPr txBox="1"/>
          <p:nvPr>
            <p:ph type="title"/>
          </p:nvPr>
        </p:nvSpPr>
        <p:spPr>
          <a:prstGeom prst="rect">
            <a:avLst/>
          </a:prstGeom>
        </p:spPr>
        <p:txBody>
          <a:bodyPr/>
          <a:lstStyle/>
          <a:p>
            <a:pPr/>
            <a:r>
              <a:t>Acum ce?</a:t>
            </a:r>
          </a:p>
        </p:txBody>
      </p:sp>
      <p:sp>
        <p:nvSpPr>
          <p:cNvPr id="206" name="Dupa ce combinam toate cele 3 seturi de date, iterand mai multe cuplajuri, in doua faze de “merging”, obtinem un set de date decent.…"/>
          <p:cNvSpPr txBox="1"/>
          <p:nvPr>
            <p:ph type="body" idx="1"/>
          </p:nvPr>
        </p:nvSpPr>
        <p:spPr>
          <a:xfrm>
            <a:off x="1206500" y="2837143"/>
            <a:ext cx="21971000" cy="9667373"/>
          </a:xfrm>
          <a:prstGeom prst="rect">
            <a:avLst/>
          </a:prstGeom>
        </p:spPr>
        <p:txBody>
          <a:bodyPr/>
          <a:lstStyle/>
          <a:p>
            <a:pPr/>
            <a:r>
              <a:t>Dupa ce combinam toate cele 3 seturi de date, iterand mai multe cuplajuri, in doua faze de “merging”, obtinem un set de date decent.</a:t>
            </a:r>
          </a:p>
          <a:p>
            <a:pPr/>
            <a:r>
              <a:t>Totusi, nu am adresat deloc problema randurilor care au informatie foarte similara, si care, in realitate, pot corespunde unei singure entitati. </a:t>
            </a:r>
          </a:p>
          <a:p>
            <a:pPr/>
            <a:r>
              <a:t>In continuare vom rezolva aceasta problema, lucrand pe un singur set de date (cel rezultat).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mpresarea setului de date"/>
          <p:cNvSpPr txBox="1"/>
          <p:nvPr>
            <p:ph type="title"/>
          </p:nvPr>
        </p:nvSpPr>
        <p:spPr>
          <a:prstGeom prst="rect">
            <a:avLst/>
          </a:prstGeom>
        </p:spPr>
        <p:txBody>
          <a:bodyPr/>
          <a:lstStyle/>
          <a:p>
            <a:pPr/>
            <a:r>
              <a:t>Compresarea setului de date</a:t>
            </a:r>
          </a:p>
        </p:txBody>
      </p:sp>
      <p:sp>
        <p:nvSpPr>
          <p:cNvPr id="209" name="Sortam randurile in ordine lexicografica (consideram fiecare rand ca un vector de string-uri).…"/>
          <p:cNvSpPr txBox="1"/>
          <p:nvPr>
            <p:ph type="body" idx="1"/>
          </p:nvPr>
        </p:nvSpPr>
        <p:spPr>
          <a:xfrm>
            <a:off x="1206500" y="2734539"/>
            <a:ext cx="21971000" cy="9769977"/>
          </a:xfrm>
          <a:prstGeom prst="rect">
            <a:avLst/>
          </a:prstGeom>
        </p:spPr>
        <p:txBody>
          <a:bodyPr/>
          <a:lstStyle/>
          <a:p>
            <a:pPr marL="548639" indent="-548639" defTabSz="2194505">
              <a:spcBef>
                <a:spcPts val="4000"/>
              </a:spcBef>
              <a:defRPr sz="4319"/>
            </a:pPr>
            <a:r>
              <a:t>Sortam randurile in ordine lexicografica (consideram fiecare rand ca un vector de string-uri).</a:t>
            </a:r>
          </a:p>
          <a:p>
            <a:pPr marL="548639" indent="-548639" defTabSz="2194505">
              <a:spcBef>
                <a:spcPts val="4000"/>
              </a:spcBef>
              <a:defRPr sz="4319"/>
            </a:pPr>
            <a:r>
              <a:t>Segmentam vectorul de randuri in subsecvente continue, astfel incat fiecare subsecventa este </a:t>
            </a:r>
            <a:r>
              <a:rPr b="1"/>
              <a:t>foarte similara </a:t>
            </a:r>
            <a:r>
              <a:t>(foarte similara inseamna ca oricare doua randuri din subsecventa nu difera in mai multe de o coloana ca valoare).</a:t>
            </a:r>
          </a:p>
          <a:p>
            <a:pPr marL="548639" indent="-548639" defTabSz="2194505">
              <a:spcBef>
                <a:spcPts val="4000"/>
              </a:spcBef>
              <a:defRPr sz="4319"/>
            </a:pPr>
            <a:r>
              <a:t>Facem asta intr-un mod greedy: </a:t>
            </a:r>
          </a:p>
          <a:p>
            <a:pPr lvl="1" marL="1097279" indent="-548639" defTabSz="2194505">
              <a:spcBef>
                <a:spcPts val="4000"/>
              </a:spcBef>
              <a:defRPr sz="4319"/>
            </a:pPr>
            <a:r>
              <a:t>Iteram prin fiecare rand, si tinem un buffer curent.</a:t>
            </a:r>
          </a:p>
          <a:p>
            <a:pPr lvl="1" marL="1097279" indent="-548639" defTabSz="2194505">
              <a:spcBef>
                <a:spcPts val="4000"/>
              </a:spcBef>
              <a:defRPr sz="4319"/>
            </a:pPr>
            <a:r>
              <a:t>Verificam daca putem adauga randul curent in buffer (comparam cu fiecare rand din buffer in parte)</a:t>
            </a:r>
          </a:p>
          <a:p>
            <a:pPr lvl="1" marL="1097279" indent="-548639" defTabSz="2194505">
              <a:spcBef>
                <a:spcPts val="4000"/>
              </a:spcBef>
              <a:defRPr sz="4319"/>
            </a:pPr>
            <a:r>
              <a:t>Daca nu putem adauga, incheiam subsecventa precedenta si golim buffer-ul.</a:t>
            </a:r>
          </a:p>
          <a:p>
            <a:pPr lvl="1" marL="1097279" indent="-548639" defTabSz="2194505">
              <a:spcBef>
                <a:spcPts val="4000"/>
              </a:spcBef>
              <a:defRPr sz="4319"/>
            </a:pPr>
            <a:r>
              <a:t>Adaugam randul curent in buffer.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e facem cu fiecare subsecventa de randuri?"/>
          <p:cNvSpPr txBox="1"/>
          <p:nvPr>
            <p:ph type="title"/>
          </p:nvPr>
        </p:nvSpPr>
        <p:spPr>
          <a:prstGeom prst="rect">
            <a:avLst/>
          </a:prstGeom>
        </p:spPr>
        <p:txBody>
          <a:bodyPr/>
          <a:lstStyle>
            <a:lvl1pPr defTabSz="2365188">
              <a:defRPr spc="-164" sz="8245"/>
            </a:lvl1pPr>
          </a:lstStyle>
          <a:p>
            <a:pPr/>
            <a:r>
              <a:t>Ce facem cu fiecare subsecventa de randuri?</a:t>
            </a:r>
          </a:p>
        </p:txBody>
      </p:sp>
      <p:sp>
        <p:nvSpPr>
          <p:cNvPr id="212" name="Pentru fiecare subsecventa delimitata anterior, aplicam urmatorul algoritm:…"/>
          <p:cNvSpPr txBox="1"/>
          <p:nvPr>
            <p:ph type="body" idx="1"/>
          </p:nvPr>
        </p:nvSpPr>
        <p:spPr>
          <a:xfrm>
            <a:off x="1206500" y="2757119"/>
            <a:ext cx="21971000" cy="9747397"/>
          </a:xfrm>
          <a:prstGeom prst="rect">
            <a:avLst/>
          </a:prstGeom>
        </p:spPr>
        <p:txBody>
          <a:bodyPr/>
          <a:lstStyle/>
          <a:p>
            <a:pPr/>
            <a:r>
              <a:t>Pentru fiecare subsecventa delimitata anterior, aplicam urmatorul algoritm:</a:t>
            </a:r>
          </a:p>
          <a:p>
            <a:pPr lvl="1"/>
            <a:r>
              <a:t>Initializeaza arr = [ ]</a:t>
            </a:r>
          </a:p>
          <a:p>
            <a:pPr lvl="1"/>
            <a:r>
              <a:t>Pentru fiecare coloana, vezi care e cel mai comun element de pe acea coloana, in subsecventa noastra de randuri.</a:t>
            </a:r>
          </a:p>
          <a:p>
            <a:pPr lvl="1"/>
            <a:r>
              <a:t>Adauga acest element la arr.</a:t>
            </a:r>
          </a:p>
          <a:p>
            <a:pPr lvl="1">
              <a:defRPr>
                <a:solidFill>
                  <a:schemeClr val="accent5">
                    <a:hueOff val="-82419"/>
                    <a:satOff val="-9513"/>
                    <a:lumOff val="-16343"/>
                  </a:schemeClr>
                </a:solidFill>
              </a:defRPr>
            </a:pPr>
            <a:r>
              <a:t>Cu toti acesti vectori arr pe care ii obtinem, alcatuim setul de date final!!!</a:t>
            </a:r>
          </a:p>
          <a:p>
            <a:pPr lvl="1"/>
            <a:r>
              <a:t>Intuitia din spatele acestei abordari o consta faptul ca randurile similare vor fi in proximitate apropiata in vectorul sortat lexicografic de randuri. Acum vedem doar cum le grupam in subsecvente!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Exemplu"/>
          <p:cNvSpPr txBox="1"/>
          <p:nvPr>
            <p:ph type="title"/>
          </p:nvPr>
        </p:nvSpPr>
        <p:spPr>
          <a:prstGeom prst="rect">
            <a:avLst/>
          </a:prstGeom>
        </p:spPr>
        <p:txBody>
          <a:bodyPr/>
          <a:lstStyle/>
          <a:p>
            <a:pPr/>
            <a:r>
              <a:t>Exemplu</a:t>
            </a:r>
          </a:p>
        </p:txBody>
      </p:sp>
      <p:graphicFrame>
        <p:nvGraphicFramePr>
          <p:cNvPr id="215" name="Table"/>
          <p:cNvGraphicFramePr/>
          <p:nvPr/>
        </p:nvGraphicFramePr>
        <p:xfrm>
          <a:off x="232544" y="3053565"/>
          <a:ext cx="12802121" cy="6600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27060"/>
                <a:gridCol w="1827060"/>
                <a:gridCol w="1827060"/>
                <a:gridCol w="1827060"/>
                <a:gridCol w="1827060"/>
                <a:gridCol w="1827060"/>
                <a:gridCol w="1827060"/>
              </a:tblGrid>
              <a:tr h="658749">
                <a:tc>
                  <a:txBody>
                    <a:bodyPr/>
                    <a:lstStyle/>
                    <a:p>
                      <a:pPr defTabSz="914400"/>
                      <a:r>
                        <a:rPr sz="3200"/>
                        <a:t>name</a:t>
                      </a:r>
                    </a:p>
                  </a:txBody>
                  <a:tcPr marL="50800" marR="50800" marT="50800" marB="50800" anchor="ctr" anchorCtr="0" horzOverflow="overflow"/>
                </a:tc>
                <a:tc>
                  <a:txBody>
                    <a:bodyPr/>
                    <a:lstStyle/>
                    <a:p>
                      <a:pPr defTabSz="914400"/>
                      <a:r>
                        <a:rPr sz="3200"/>
                        <a:t>phone</a:t>
                      </a:r>
                    </a:p>
                  </a:txBody>
                  <a:tcPr marL="50800" marR="50800" marT="50800" marB="50800" anchor="ctr" anchorCtr="0" horzOverflow="overflow"/>
                </a:tc>
                <a:tc>
                  <a:txBody>
                    <a:bodyPr/>
                    <a:lstStyle/>
                    <a:p>
                      <a:pPr defTabSz="914400"/>
                      <a:r>
                        <a:rPr sz="3200"/>
                        <a:t>category</a:t>
                      </a:r>
                    </a:p>
                  </a:txBody>
                  <a:tcPr marL="50800" marR="50800" marT="50800" marB="50800" anchor="ctr" anchorCtr="0" horzOverflow="overflow"/>
                </a:tc>
                <a:tc>
                  <a:txBody>
                    <a:bodyPr/>
                    <a:lstStyle/>
                    <a:p>
                      <a:pPr defTabSz="914400"/>
                      <a:r>
                        <a:rPr sz="3200"/>
                        <a:t>city</a:t>
                      </a:r>
                    </a:p>
                  </a:txBody>
                  <a:tcPr marL="50800" marR="50800" marT="50800" marB="50800" anchor="ctr" anchorCtr="0" horzOverflow="overflow"/>
                </a:tc>
                <a:tc>
                  <a:txBody>
                    <a:bodyPr/>
                    <a:lstStyle/>
                    <a:p>
                      <a:pPr defTabSz="914400"/>
                      <a:r>
                        <a:rPr sz="3200"/>
                        <a:t>region</a:t>
                      </a:r>
                    </a:p>
                  </a:txBody>
                  <a:tcPr marL="50800" marR="50800" marT="50800" marB="50800" anchor="ctr" anchorCtr="0" horzOverflow="overflow"/>
                </a:tc>
                <a:tc>
                  <a:txBody>
                    <a:bodyPr/>
                    <a:lstStyle/>
                    <a:p>
                      <a:pPr defTabSz="914400"/>
                      <a:r>
                        <a:rPr sz="3200"/>
                        <a:t>country</a:t>
                      </a:r>
                    </a:p>
                  </a:txBody>
                  <a:tcPr marL="50800" marR="50800" marT="50800" marB="50800" anchor="ctr" anchorCtr="0" horzOverflow="overflow"/>
                </a:tc>
                <a:tc>
                  <a:txBody>
                    <a:bodyPr/>
                    <a:lstStyle/>
                    <a:p>
                      <a:pPr defTabSz="914400"/>
                      <a:r>
                        <a:rPr sz="3200"/>
                        <a:t>adress</a:t>
                      </a:r>
                    </a:p>
                  </a:txBody>
                  <a:tcPr marL="50800" marR="50800" marT="50800" marB="50800" anchor="ctr" anchorCtr="0" horzOverflow="overflow"/>
                </a:tc>
              </a:tr>
              <a:tr h="658749">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solidFill>
                            <a:srgbClr val="A2000A"/>
                          </a:solidFill>
                        </a:rPr>
                        <a:t>B</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658749">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658749">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E</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F</a:t>
                      </a: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r>
            </a:tbl>
          </a:graphicData>
        </a:graphic>
      </p:graphicFrame>
      <p:graphicFrame>
        <p:nvGraphicFramePr>
          <p:cNvPr id="216" name="Table"/>
          <p:cNvGraphicFramePr/>
          <p:nvPr/>
        </p:nvGraphicFramePr>
        <p:xfrm>
          <a:off x="15479690" y="4332217"/>
          <a:ext cx="8197506" cy="448229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9257"/>
                <a:gridCol w="1169257"/>
                <a:gridCol w="1169257"/>
                <a:gridCol w="1169257"/>
                <a:gridCol w="1169257"/>
                <a:gridCol w="1169257"/>
                <a:gridCol w="1169257"/>
              </a:tblGrid>
              <a:tr h="893918">
                <a:tc>
                  <a:txBody>
                    <a:bodyPr/>
                    <a:lstStyle/>
                    <a:p>
                      <a:pPr defTabSz="914400"/>
                      <a:r>
                        <a:rPr sz="3200"/>
                        <a:t>name</a:t>
                      </a:r>
                    </a:p>
                  </a:txBody>
                  <a:tcPr marL="50800" marR="50800" marT="50800" marB="50800" anchor="ctr" anchorCtr="0" horzOverflow="overflow"/>
                </a:tc>
                <a:tc>
                  <a:txBody>
                    <a:bodyPr/>
                    <a:lstStyle/>
                    <a:p>
                      <a:pPr defTabSz="914400"/>
                      <a:r>
                        <a:rPr sz="3200"/>
                        <a:t>phone</a:t>
                      </a:r>
                    </a:p>
                  </a:txBody>
                  <a:tcPr marL="50800" marR="50800" marT="50800" marB="50800" anchor="ctr" anchorCtr="0" horzOverflow="overflow"/>
                </a:tc>
                <a:tc>
                  <a:txBody>
                    <a:bodyPr/>
                    <a:lstStyle/>
                    <a:p>
                      <a:pPr defTabSz="914400"/>
                      <a:r>
                        <a:rPr sz="3200"/>
                        <a:t>category</a:t>
                      </a:r>
                    </a:p>
                  </a:txBody>
                  <a:tcPr marL="50800" marR="50800" marT="50800" marB="50800" anchor="ctr" anchorCtr="0" horzOverflow="overflow"/>
                </a:tc>
                <a:tc>
                  <a:txBody>
                    <a:bodyPr/>
                    <a:lstStyle/>
                    <a:p>
                      <a:pPr defTabSz="914400"/>
                      <a:r>
                        <a:rPr sz="3200"/>
                        <a:t>city</a:t>
                      </a:r>
                    </a:p>
                  </a:txBody>
                  <a:tcPr marL="50800" marR="50800" marT="50800" marB="50800" anchor="ctr" anchorCtr="0" horzOverflow="overflow"/>
                </a:tc>
                <a:tc>
                  <a:txBody>
                    <a:bodyPr/>
                    <a:lstStyle/>
                    <a:p>
                      <a:pPr defTabSz="914400"/>
                      <a:r>
                        <a:rPr sz="3200"/>
                        <a:t>region</a:t>
                      </a:r>
                    </a:p>
                  </a:txBody>
                  <a:tcPr marL="50800" marR="50800" marT="50800" marB="50800" anchor="ctr" anchorCtr="0" horzOverflow="overflow"/>
                </a:tc>
                <a:tc>
                  <a:txBody>
                    <a:bodyPr/>
                    <a:lstStyle/>
                    <a:p>
                      <a:pPr defTabSz="914400"/>
                      <a:r>
                        <a:rPr sz="3200"/>
                        <a:t>country</a:t>
                      </a:r>
                    </a:p>
                  </a:txBody>
                  <a:tcPr marL="50800" marR="50800" marT="50800" marB="50800" anchor="ctr" anchorCtr="0" horzOverflow="overflow"/>
                </a:tc>
                <a:tc>
                  <a:txBody>
                    <a:bodyPr/>
                    <a:lstStyle/>
                    <a:p>
                      <a:pPr defTabSz="914400"/>
                      <a:r>
                        <a:rPr sz="3200"/>
                        <a:t>adress</a:t>
                      </a:r>
                    </a:p>
                  </a:txBody>
                  <a:tcPr marL="50800" marR="50800" marT="50800" marB="50800" anchor="ctr" anchorCtr="0" horzOverflow="overflow"/>
                </a:tc>
              </a:tr>
              <a:tr h="893918">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893918">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893918">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893918">
                <a:tc>
                  <a:txBody>
                    <a:bodyPr/>
                    <a:lstStyle/>
                    <a:p>
                      <a:pPr defTabSz="914400"/>
                      <a:r>
                        <a:rPr sz="3200"/>
                        <a:t>F</a:t>
                      </a: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r>
            </a:tbl>
          </a:graphicData>
        </a:graphic>
      </p:graphicFrame>
      <p:sp>
        <p:nvSpPr>
          <p:cNvPr id="217" name="Line"/>
          <p:cNvSpPr/>
          <p:nvPr/>
        </p:nvSpPr>
        <p:spPr>
          <a:xfrm flipV="1">
            <a:off x="13326619" y="6857999"/>
            <a:ext cx="1854767" cy="1"/>
          </a:xfrm>
          <a:prstGeom prst="line">
            <a:avLst/>
          </a:prstGeom>
          <a:ln w="152400">
            <a:solidFill>
              <a:srgbClr val="000000"/>
            </a:solidFill>
            <a:miter lim="400000"/>
            <a:tailEnd type="triangle"/>
          </a:ln>
        </p:spPr>
        <p:txBody>
          <a:bodyPr lIns="50800" tIns="50800" rIns="50800" bIns="50800" anchor="ctr"/>
          <a:lstStyle/>
          <a:p>
            <a:pPr/>
          </a:p>
        </p:txBody>
      </p:sp>
      <p:sp>
        <p:nvSpPr>
          <p:cNvPr id="218" name="In realitate, marimea setului de date scade cu 1%"/>
          <p:cNvSpPr txBox="1"/>
          <p:nvPr/>
        </p:nvSpPr>
        <p:spPr>
          <a:xfrm>
            <a:off x="8456902" y="11031137"/>
            <a:ext cx="685007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In realitate, marimea setului de date scade cu 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Benchmarks"/>
          <p:cNvSpPr txBox="1"/>
          <p:nvPr>
            <p:ph type="title"/>
          </p:nvPr>
        </p:nvSpPr>
        <p:spPr>
          <a:prstGeom prst="rect">
            <a:avLst/>
          </a:prstGeom>
        </p:spPr>
        <p:txBody>
          <a:bodyPr/>
          <a:lstStyle/>
          <a:p>
            <a:pPr/>
            <a:r>
              <a:t>Benchmarks</a:t>
            </a:r>
          </a:p>
        </p:txBody>
      </p:sp>
      <p:sp>
        <p:nvSpPr>
          <p:cNvPr id="221" name="Exista doua tipuri de metrici cu care putem masura o metodolgie.…"/>
          <p:cNvSpPr txBox="1"/>
          <p:nvPr>
            <p:ph type="body" idx="1"/>
          </p:nvPr>
        </p:nvSpPr>
        <p:spPr>
          <a:xfrm>
            <a:off x="1206500" y="2847005"/>
            <a:ext cx="21971000" cy="9657511"/>
          </a:xfrm>
          <a:prstGeom prst="rect">
            <a:avLst/>
          </a:prstGeom>
        </p:spPr>
        <p:txBody>
          <a:bodyPr/>
          <a:lstStyle/>
          <a:p>
            <a:pPr marL="542544" indent="-542544" defTabSz="2170121">
              <a:spcBef>
                <a:spcPts val="4000"/>
              </a:spcBef>
              <a:defRPr sz="4272"/>
            </a:pPr>
            <a:r>
              <a:t>Exista doua tipuri de metrici cu care putem masura o metodolgie.</a:t>
            </a:r>
          </a:p>
          <a:p>
            <a:pPr marL="542544" indent="-542544" defTabSz="2170121">
              <a:spcBef>
                <a:spcPts val="4000"/>
              </a:spcBef>
              <a:defRPr sz="4272"/>
            </a:pPr>
            <a:r>
              <a:t>1. Suma costurilor din cadrul cuplajelor efectuate</a:t>
            </a:r>
          </a:p>
          <a:p>
            <a:pPr marL="542544" indent="-542544" defTabSz="2170121">
              <a:spcBef>
                <a:spcPts val="4000"/>
              </a:spcBef>
              <a:defRPr sz="4272"/>
            </a:pPr>
            <a:r>
              <a:t>2. Scorul de Acuratete al Join-ului (SAJ)</a:t>
            </a:r>
          </a:p>
          <a:p>
            <a:pPr marL="542544" indent="-542544" defTabSz="2170121">
              <a:spcBef>
                <a:spcPts val="4000"/>
              </a:spcBef>
              <a:defRPr sz="4272"/>
            </a:pPr>
            <a:r>
              <a:t>!!! SAJ = average(cate_coloane_sunt_egale_intre(row1, row2)), unde row1 este orice rand din setul de date pe care l-am obtinut, iar row2 este orice rand din cele trei seturi de date initiale. </a:t>
            </a:r>
          </a:p>
          <a:p>
            <a:pPr marL="542544" indent="-542544" defTabSz="2170121">
              <a:spcBef>
                <a:spcPts val="4000"/>
              </a:spcBef>
              <a:defRPr sz="4272"/>
            </a:pPr>
            <a:r>
              <a:t> SAJ are valori intre 0 si 7, si ne ajuta sa comparam local diferitele permutari din care dam join, sau metodele de calculare a cost-ului de pe muchii.</a:t>
            </a:r>
          </a:p>
          <a:p>
            <a:pPr marL="542544" indent="-542544" defTabSz="2170121">
              <a:spcBef>
                <a:spcPts val="4000"/>
              </a:spcBef>
              <a:defRPr sz="4272"/>
            </a:pPr>
            <a:r>
              <a:t>SAJ este expected sa fie &lt; 0.5, avand in vedere diversitatea seturilor de date</a:t>
            </a:r>
          </a:p>
          <a:p>
            <a:pPr marL="542544" indent="-542544" defTabSz="2170121">
              <a:spcBef>
                <a:spcPts val="4000"/>
              </a:spcBef>
              <a:defRPr sz="4272"/>
            </a:pPr>
            <a:r>
              <a:t>In calcularea acestuia, vom fixa 100 de indici </a:t>
            </a:r>
            <a:r>
              <a:rPr b="1"/>
              <a:t>random</a:t>
            </a:r>
            <a:r>
              <a:t> din care vom extrage </a:t>
            </a:r>
            <a:r>
              <a:rPr b="1"/>
              <a:t>row1</a:t>
            </a:r>
            <a:r>
              <a:t>, pentru a eficientiza procesul (altfel am avea complexitate patratica)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23" name="Table"/>
          <p:cNvGraphicFramePr/>
          <p:nvPr/>
        </p:nvGraphicFramePr>
        <p:xfrm>
          <a:off x="3421732" y="2322710"/>
          <a:ext cx="16902455" cy="82560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22438"/>
                <a:gridCol w="4222438"/>
                <a:gridCol w="4222438"/>
                <a:gridCol w="4222438"/>
              </a:tblGrid>
              <a:tr h="634100">
                <a:tc>
                  <a:txBody>
                    <a:bodyPr/>
                    <a:lstStyle/>
                    <a:p>
                      <a:pPr defTabSz="914400"/>
                      <a:r>
                        <a:rPr sz="3200"/>
                        <a:t>permutare</a:t>
                      </a:r>
                    </a:p>
                  </a:txBody>
                  <a:tcPr marL="50800" marR="50800" marT="50800" marB="50800" anchor="ctr" anchorCtr="0" horzOverflow="overflow"/>
                </a:tc>
                <a:tc>
                  <a:txBody>
                    <a:bodyPr/>
                    <a:lstStyle/>
                    <a:p>
                      <a:pPr defTabSz="914400"/>
                      <a:r>
                        <a:rPr sz="3200"/>
                        <a:t>functie de cost</a:t>
                      </a:r>
                    </a:p>
                  </a:txBody>
                  <a:tcPr marL="50800" marR="50800" marT="50800" marB="50800" anchor="ctr" anchorCtr="0" horzOverflow="overflow"/>
                </a:tc>
                <a:tc>
                  <a:txBody>
                    <a:bodyPr/>
                    <a:lstStyle/>
                    <a:p>
                      <a:pPr defTabSz="914400"/>
                      <a:r>
                        <a:rPr sz="3200"/>
                        <a:t>scorul cuplajului</a:t>
                      </a:r>
                    </a:p>
                  </a:txBody>
                  <a:tcPr marL="50800" marR="50800" marT="50800" marB="50800" anchor="ctr" anchorCtr="0" horzOverflow="overflow"/>
                </a:tc>
                <a:tc>
                  <a:txBody>
                    <a:bodyPr/>
                    <a:lstStyle/>
                    <a:p>
                      <a:pPr defTabSz="914400"/>
                      <a:r>
                        <a:rPr sz="3200"/>
                        <a:t>SAJ</a:t>
                      </a:r>
                    </a:p>
                  </a:txBody>
                  <a:tcPr marL="50800" marR="50800" marT="50800" marB="50800" anchor="ctr" anchorCtr="0" horzOverflow="overflow"/>
                </a:tc>
              </a:tr>
              <a:tr h="634100">
                <a:tc>
                  <a:txBody>
                    <a:bodyPr/>
                    <a:lstStyle/>
                    <a:p>
                      <a:pPr defTabSz="914400"/>
                      <a:r>
                        <a:rPr sz="3200"/>
                        <a:t>g-&gt;f-&gt;w</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194319</a:t>
                      </a:r>
                    </a:p>
                  </a:txBody>
                  <a:tcPr marL="50800" marR="50800" marT="50800" marB="50800" anchor="ctr" anchorCtr="0" horzOverflow="overflow"/>
                </a:tc>
                <a:tc>
                  <a:txBody>
                    <a:bodyPr/>
                    <a:lstStyle/>
                    <a:p>
                      <a:pPr defTabSz="914400"/>
                      <a:r>
                        <a:rPr b="1" sz="3200"/>
                        <a:t>.427</a:t>
                      </a:r>
                    </a:p>
                  </a:txBody>
                  <a:tcPr marL="50800" marR="50800" marT="50800" marB="50800" anchor="ctr" anchorCtr="0" horzOverflow="overflow"/>
                </a:tc>
              </a:tr>
              <a:tr h="634100">
                <a:tc>
                  <a:txBody>
                    <a:bodyPr/>
                    <a:lstStyle/>
                    <a:p>
                      <a:pPr defTabSz="914400"/>
                      <a:r>
                        <a:rPr sz="3200"/>
                        <a:t>g-&gt;w-&gt;f</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194327</a:t>
                      </a:r>
                    </a:p>
                  </a:txBody>
                  <a:tcPr marL="50800" marR="50800" marT="50800" marB="50800" anchor="ctr" anchorCtr="0" horzOverflow="overflow"/>
                </a:tc>
                <a:tc>
                  <a:txBody>
                    <a:bodyPr/>
                    <a:lstStyle/>
                    <a:p>
                      <a:pPr defTabSz="914400"/>
                      <a:r>
                        <a:rPr sz="3200"/>
                        <a:t>.401</a:t>
                      </a:r>
                    </a:p>
                  </a:txBody>
                  <a:tcPr marL="50800" marR="50800" marT="50800" marB="50800" anchor="ctr" anchorCtr="0" horzOverflow="overflow"/>
                </a:tc>
              </a:tr>
              <a:tr h="634100">
                <a:tc>
                  <a:txBody>
                    <a:bodyPr/>
                    <a:lstStyle/>
                    <a:p>
                      <a:pPr defTabSz="914400"/>
                      <a:r>
                        <a:rPr sz="3200"/>
                        <a:t>f-&gt;g-&gt;w</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183198</a:t>
                      </a:r>
                    </a:p>
                  </a:txBody>
                  <a:tcPr marL="50800" marR="50800" marT="50800" marB="50800" anchor="ctr" anchorCtr="0" horzOverflow="overflow"/>
                </a:tc>
                <a:tc>
                  <a:txBody>
                    <a:bodyPr/>
                    <a:lstStyle/>
                    <a:p>
                      <a:pPr defTabSz="914400"/>
                      <a:r>
                        <a:rPr sz="3200"/>
                        <a:t>.366</a:t>
                      </a:r>
                    </a:p>
                  </a:txBody>
                  <a:tcPr marL="50800" marR="50800" marT="50800" marB="50800" anchor="ctr" anchorCtr="0" horzOverflow="overflow"/>
                </a:tc>
              </a:tr>
              <a:tr h="634100">
                <a:tc>
                  <a:txBody>
                    <a:bodyPr/>
                    <a:lstStyle/>
                    <a:p>
                      <a:pPr defTabSz="914400"/>
                      <a:r>
                        <a:rPr sz="3200"/>
                        <a:t>f-&gt;w-&gt;g</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183170</a:t>
                      </a:r>
                    </a:p>
                  </a:txBody>
                  <a:tcPr marL="50800" marR="50800" marT="50800" marB="50800" anchor="ctr" anchorCtr="0" horzOverflow="overflow"/>
                </a:tc>
                <a:tc>
                  <a:txBody>
                    <a:bodyPr/>
                    <a:lstStyle/>
                    <a:p>
                      <a:pPr defTabSz="914400"/>
                      <a:r>
                        <a:rPr sz="3200"/>
                        <a:t>.413</a:t>
                      </a:r>
                    </a:p>
                  </a:txBody>
                  <a:tcPr marL="50800" marR="50800" marT="50800" marB="50800" anchor="ctr" anchorCtr="0" horzOverflow="overflow"/>
                </a:tc>
              </a:tr>
              <a:tr h="634100">
                <a:tc>
                  <a:txBody>
                    <a:bodyPr/>
                    <a:lstStyle/>
                    <a:p>
                      <a:pPr defTabSz="914400"/>
                      <a:r>
                        <a:rPr sz="3200"/>
                        <a:t>w-&gt;g-&gt;f</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184684</a:t>
                      </a:r>
                    </a:p>
                  </a:txBody>
                  <a:tcPr marL="50800" marR="50800" marT="50800" marB="50800" anchor="ctr" anchorCtr="0" horzOverflow="overflow"/>
                </a:tc>
                <a:tc>
                  <a:txBody>
                    <a:bodyPr/>
                    <a:lstStyle/>
                    <a:p>
                      <a:pPr defTabSz="914400"/>
                      <a:r>
                        <a:rPr sz="3200"/>
                        <a:t>.375</a:t>
                      </a:r>
                    </a:p>
                  </a:txBody>
                  <a:tcPr marL="50800" marR="50800" marT="50800" marB="50800" anchor="ctr" anchorCtr="0" horzOverflow="overflow"/>
                </a:tc>
              </a:tr>
              <a:tr h="634100">
                <a:tc>
                  <a:txBody>
                    <a:bodyPr/>
                    <a:lstStyle/>
                    <a:p>
                      <a:pPr defTabSz="914400"/>
                      <a:r>
                        <a:rPr sz="3200"/>
                        <a:t>w-&gt;f-&gt;g</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184634</a:t>
                      </a:r>
                    </a:p>
                  </a:txBody>
                  <a:tcPr marL="50800" marR="50800" marT="50800" marB="50800" anchor="ctr" anchorCtr="0" horzOverflow="overflow"/>
                </a:tc>
                <a:tc>
                  <a:txBody>
                    <a:bodyPr/>
                    <a:lstStyle/>
                    <a:p>
                      <a:pPr defTabSz="914400"/>
                      <a:r>
                        <a:rPr sz="3200"/>
                        <a:t>.414</a:t>
                      </a:r>
                    </a:p>
                  </a:txBody>
                  <a:tcPr marL="50800" marR="50800" marT="50800" marB="50800" anchor="ctr" anchorCtr="0" horzOverflow="overflow"/>
                </a:tc>
              </a:tr>
              <a:tr h="634100">
                <a:tc>
                  <a:txBody>
                    <a:bodyPr/>
                    <a:lstStyle/>
                    <a:p>
                      <a:pPr defTabSz="914400"/>
                      <a:r>
                        <a:rPr sz="3200"/>
                        <a:t>g-&gt;f-&gt;w</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18392095</a:t>
                      </a:r>
                    </a:p>
                  </a:txBody>
                  <a:tcPr marL="50800" marR="50800" marT="50800" marB="50800" anchor="ctr" anchorCtr="0" horzOverflow="overflow"/>
                </a:tc>
                <a:tc>
                  <a:txBody>
                    <a:bodyPr/>
                    <a:lstStyle/>
                    <a:p>
                      <a:pPr defTabSz="914400"/>
                      <a:r>
                        <a:rPr sz="3200"/>
                        <a:t>.380</a:t>
                      </a:r>
                    </a:p>
                  </a:txBody>
                  <a:tcPr marL="50800" marR="50800" marT="50800" marB="50800" anchor="ctr" anchorCtr="0" horzOverflow="overflow"/>
                </a:tc>
              </a:tr>
              <a:tr h="634100">
                <a:tc>
                  <a:txBody>
                    <a:bodyPr/>
                    <a:lstStyle/>
                    <a:p>
                      <a:pPr defTabSz="914400"/>
                      <a:r>
                        <a:rPr sz="3200"/>
                        <a:t>g-&gt;w-&gt;f</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18392393</a:t>
                      </a:r>
                    </a:p>
                  </a:txBody>
                  <a:tcPr marL="50800" marR="50800" marT="50800" marB="50800" anchor="ctr" anchorCtr="0" horzOverflow="overflow"/>
                </a:tc>
                <a:tc>
                  <a:txBody>
                    <a:bodyPr/>
                    <a:lstStyle/>
                    <a:p>
                      <a:pPr defTabSz="914400"/>
                      <a:r>
                        <a:rPr sz="3200"/>
                        <a:t>.369</a:t>
                      </a:r>
                    </a:p>
                  </a:txBody>
                  <a:tcPr marL="50800" marR="50800" marT="50800" marB="50800" anchor="ctr" anchorCtr="0" horzOverflow="overflow"/>
                </a:tc>
              </a:tr>
              <a:tr h="634100">
                <a:tc>
                  <a:txBody>
                    <a:bodyPr/>
                    <a:lstStyle/>
                    <a:p>
                      <a:pPr defTabSz="914400"/>
                      <a:r>
                        <a:rPr sz="3200"/>
                        <a:t>f-&gt;g-&gt;w</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17846893</a:t>
                      </a:r>
                    </a:p>
                  </a:txBody>
                  <a:tcPr marL="50800" marR="50800" marT="50800" marB="50800" anchor="ctr" anchorCtr="0" horzOverflow="overflow"/>
                </a:tc>
                <a:tc>
                  <a:txBody>
                    <a:bodyPr/>
                    <a:lstStyle/>
                    <a:p>
                      <a:pPr defTabSz="914400"/>
                      <a:r>
                        <a:rPr sz="3200"/>
                        <a:t>.368</a:t>
                      </a:r>
                    </a:p>
                  </a:txBody>
                  <a:tcPr marL="50800" marR="50800" marT="50800" marB="50800" anchor="ctr" anchorCtr="0" horzOverflow="overflow"/>
                </a:tc>
              </a:tr>
              <a:tr h="634100">
                <a:tc>
                  <a:txBody>
                    <a:bodyPr/>
                    <a:lstStyle/>
                    <a:p>
                      <a:pPr defTabSz="914400"/>
                      <a:r>
                        <a:rPr sz="3200"/>
                        <a:t>f-&gt;w-&gt;g</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17844013</a:t>
                      </a:r>
                    </a:p>
                  </a:txBody>
                  <a:tcPr marL="50800" marR="50800" marT="50800" marB="50800" anchor="ctr" anchorCtr="0" horzOverflow="overflow"/>
                </a:tc>
                <a:tc>
                  <a:txBody>
                    <a:bodyPr/>
                    <a:lstStyle/>
                    <a:p>
                      <a:pPr defTabSz="914400"/>
                      <a:r>
                        <a:rPr sz="3200"/>
                        <a:t>.382</a:t>
                      </a:r>
                    </a:p>
                  </a:txBody>
                  <a:tcPr marL="50800" marR="50800" marT="50800" marB="50800" anchor="ctr" anchorCtr="0" horzOverflow="overflow"/>
                </a:tc>
              </a:tr>
              <a:tr h="634100">
                <a:tc>
                  <a:txBody>
                    <a:bodyPr/>
                    <a:lstStyle/>
                    <a:p>
                      <a:pPr defTabSz="914400"/>
                      <a:r>
                        <a:rPr sz="3200"/>
                        <a:t>w-&gt;g-&gt;f</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16024965</a:t>
                      </a:r>
                    </a:p>
                  </a:txBody>
                  <a:tcPr marL="50800" marR="50800" marT="50800" marB="50800" anchor="ctr" anchorCtr="0" horzOverflow="overflow"/>
                </a:tc>
                <a:tc>
                  <a:txBody>
                    <a:bodyPr/>
                    <a:lstStyle/>
                    <a:p>
                      <a:pPr defTabSz="914400"/>
                      <a:r>
                        <a:rPr sz="3200"/>
                        <a:t>.406</a:t>
                      </a:r>
                    </a:p>
                  </a:txBody>
                  <a:tcPr marL="50800" marR="50800" marT="50800" marB="50800" anchor="ctr" anchorCtr="0" horzOverflow="overflow"/>
                </a:tc>
              </a:tr>
              <a:tr h="634100">
                <a:tc>
                  <a:txBody>
                    <a:bodyPr/>
                    <a:lstStyle/>
                    <a:p>
                      <a:pPr defTabSz="914400"/>
                      <a:r>
                        <a:rPr sz="3200"/>
                        <a:t>w-&gt;f-&gt;g</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16020471</a:t>
                      </a:r>
                    </a:p>
                  </a:txBody>
                  <a:tcPr marL="50800" marR="50800" marT="50800" marB="50800" anchor="ctr" anchorCtr="0" horzOverflow="overflow"/>
                </a:tc>
                <a:tc>
                  <a:txBody>
                    <a:bodyPr/>
                    <a:lstStyle/>
                    <a:p>
                      <a:pPr defTabSz="914400"/>
                      <a:r>
                        <a:rPr sz="3200"/>
                        <a:t>.383</a:t>
                      </a:r>
                    </a:p>
                  </a:txBody>
                  <a:tcPr marL="50800" marR="50800" marT="50800" marB="50800" anchor="ctr" anchorCtr="0" horzOverflow="overflow"/>
                </a:tc>
              </a:tr>
            </a:tbl>
          </a:graphicData>
        </a:graphic>
      </p:graphicFrame>
      <p:sp>
        <p:nvSpPr>
          <p:cNvPr id="224" name="Atentie, diferenta de scor imensa intre functia de cost exponentiala si liniara sunt irelevante"/>
          <p:cNvSpPr txBox="1"/>
          <p:nvPr/>
        </p:nvSpPr>
        <p:spPr>
          <a:xfrm>
            <a:off x="5964326" y="10831813"/>
            <a:ext cx="1245534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Atentie, diferenta de scor imensa intre functia de cost exponentiala si liniara sunt irelevante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ultumesc!"/>
          <p:cNvSpPr txBox="1"/>
          <p:nvPr>
            <p:ph type="body" idx="1"/>
          </p:nvPr>
        </p:nvSpPr>
        <p:spPr>
          <a:prstGeom prst="rect">
            <a:avLst/>
          </a:prstGeom>
        </p:spPr>
        <p:txBody>
          <a:bodyPr/>
          <a:lstStyle/>
          <a:p>
            <a:pPr/>
            <a:r>
              <a:t>Multumesc!</a:t>
            </a:r>
          </a:p>
        </p:txBody>
      </p:sp>
      <p:sp>
        <p:nvSpPr>
          <p:cNvPr id="227" name="Pentru intrebari/probleme legate de abordarea mea, va rog sa ma contactat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Pentru intrebari/probleme legate de abordarea mea, va rog sa ma contactati.</a:t>
            </a:r>
          </a:p>
          <a:p>
            <a:pPr defTabSz="421004">
              <a:defRPr sz="2805"/>
            </a:pPr>
            <a:r>
              <a:t>Repo proiect: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blema"/>
          <p:cNvSpPr txBox="1"/>
          <p:nvPr>
            <p:ph type="title"/>
          </p:nvPr>
        </p:nvSpPr>
        <p:spPr>
          <a:prstGeom prst="rect">
            <a:avLst/>
          </a:prstGeom>
        </p:spPr>
        <p:txBody>
          <a:bodyPr/>
          <a:lstStyle/>
          <a:p>
            <a:pPr/>
            <a:r>
              <a:t>Problema</a:t>
            </a:r>
          </a:p>
        </p:txBody>
      </p:sp>
      <p:pic>
        <p:nvPicPr>
          <p:cNvPr id="155" name="Screenshot 2024-05-20 at 18.02.25.png" descr="Screenshot 2024-05-20 at 18.02.25.png"/>
          <p:cNvPicPr>
            <a:picLocks noChangeAspect="1"/>
          </p:cNvPicPr>
          <p:nvPr/>
        </p:nvPicPr>
        <p:blipFill>
          <a:blip r:embed="rId2">
            <a:extLst/>
          </a:blip>
          <a:stretch>
            <a:fillRect/>
          </a:stretch>
        </p:blipFill>
        <p:spPr>
          <a:xfrm>
            <a:off x="1295832" y="3430729"/>
            <a:ext cx="9362171" cy="7302919"/>
          </a:xfrm>
          <a:prstGeom prst="rect">
            <a:avLst/>
          </a:prstGeom>
          <a:ln w="12700">
            <a:miter lim="400000"/>
          </a:ln>
        </p:spPr>
      </p:pic>
      <p:pic>
        <p:nvPicPr>
          <p:cNvPr id="156" name="Screenshot 2024-05-20 at 18.02.37.png" descr="Screenshot 2024-05-20 at 18.02.37.png"/>
          <p:cNvPicPr>
            <a:picLocks noChangeAspect="1"/>
          </p:cNvPicPr>
          <p:nvPr/>
        </p:nvPicPr>
        <p:blipFill>
          <a:blip r:embed="rId3">
            <a:extLst/>
          </a:blip>
          <a:stretch>
            <a:fillRect/>
          </a:stretch>
        </p:blipFill>
        <p:spPr>
          <a:xfrm>
            <a:off x="11499133" y="3510540"/>
            <a:ext cx="10858914" cy="730291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reprocesarea datelor"/>
          <p:cNvSpPr txBox="1"/>
          <p:nvPr>
            <p:ph type="title"/>
          </p:nvPr>
        </p:nvSpPr>
        <p:spPr>
          <a:prstGeom prst="rect">
            <a:avLst/>
          </a:prstGeom>
        </p:spPr>
        <p:txBody>
          <a:bodyPr/>
          <a:lstStyle/>
          <a:p>
            <a:pPr/>
            <a:r>
              <a:t>Preprocesarea datelor</a:t>
            </a:r>
          </a:p>
        </p:txBody>
      </p:sp>
      <p:sp>
        <p:nvSpPr>
          <p:cNvPr id="159" name="Se mentioneaza ca de interes sunt informatii precum: categoria companiei, adresa ei, nr. de telefon, numele companiei.…"/>
          <p:cNvSpPr txBox="1"/>
          <p:nvPr>
            <p:ph type="body" idx="1"/>
          </p:nvPr>
        </p:nvSpPr>
        <p:spPr>
          <a:xfrm>
            <a:off x="1206500" y="2701751"/>
            <a:ext cx="21971000" cy="9802765"/>
          </a:xfrm>
          <a:prstGeom prst="rect">
            <a:avLst/>
          </a:prstGeom>
        </p:spPr>
        <p:txBody>
          <a:bodyPr/>
          <a:lstStyle/>
          <a:p>
            <a:pPr marL="566927" indent="-566927" defTabSz="2267655">
              <a:spcBef>
                <a:spcPts val="4100"/>
              </a:spcBef>
              <a:defRPr sz="4464"/>
            </a:pPr>
            <a:r>
              <a:t>Se mentioneaza ca de interes sunt informatii precum: categoria companiei, adresa ei, nr. de telefon, numele companiei.</a:t>
            </a:r>
          </a:p>
          <a:p>
            <a:pPr marL="566927" indent="-566927" defTabSz="2267655">
              <a:spcBef>
                <a:spcPts val="4100"/>
              </a:spcBef>
              <a:defRPr sz="4464"/>
            </a:pPr>
            <a:r>
              <a:t>In toate seturile exsita informatii de acest tip, dar sub alte nume. Din acest motiv, am redenumit numele coloanelor in toate tabelele, pentru a corespunde unul cu altul. </a:t>
            </a:r>
          </a:p>
          <a:p>
            <a:pPr marL="566927" indent="-566927" defTabSz="2267655">
              <a:spcBef>
                <a:spcPts val="4100"/>
              </a:spcBef>
              <a:defRPr sz="4464"/>
            </a:pPr>
            <a:r>
              <a:t>Astfel, in fiecare tabel vom regasi de acum inainte urmatoarele categorii: </a:t>
            </a:r>
            <a:r>
              <a:rPr>
                <a:solidFill>
                  <a:srgbClr val="D4D4D4"/>
                </a:solidFill>
              </a:rPr>
              <a:t>[</a:t>
            </a:r>
            <a:r>
              <a:t>'name'</a:t>
            </a:r>
            <a:r>
              <a:rPr>
                <a:solidFill>
                  <a:srgbClr val="D4D4D4"/>
                </a:solidFill>
              </a:rPr>
              <a:t>, </a:t>
            </a:r>
            <a:r>
              <a:t>'phone'</a:t>
            </a:r>
            <a:r>
              <a:rPr>
                <a:solidFill>
                  <a:srgbClr val="D4D4D4"/>
                </a:solidFill>
              </a:rPr>
              <a:t>, </a:t>
            </a:r>
            <a:r>
              <a:t>'category'</a:t>
            </a:r>
            <a:r>
              <a:rPr>
                <a:solidFill>
                  <a:srgbClr val="D4D4D4"/>
                </a:solidFill>
              </a:rPr>
              <a:t>, </a:t>
            </a:r>
            <a:r>
              <a:t>'city'</a:t>
            </a:r>
            <a:r>
              <a:rPr>
                <a:solidFill>
                  <a:srgbClr val="D4D4D4"/>
                </a:solidFill>
              </a:rPr>
              <a:t>, </a:t>
            </a:r>
            <a:r>
              <a:t>'region'</a:t>
            </a:r>
            <a:r>
              <a:rPr>
                <a:solidFill>
                  <a:srgbClr val="D4D4D4"/>
                </a:solidFill>
              </a:rPr>
              <a:t>, </a:t>
            </a:r>
            <a:r>
              <a:t>'country'</a:t>
            </a:r>
            <a:r>
              <a:rPr>
                <a:solidFill>
                  <a:srgbClr val="D4D4D4"/>
                </a:solidFill>
              </a:rPr>
              <a:t>, </a:t>
            </a:r>
            <a:r>
              <a:t>‘address'</a:t>
            </a:r>
            <a:r>
              <a:rPr>
                <a:solidFill>
                  <a:srgbClr val="D4D4D4"/>
                </a:solidFill>
              </a:rPr>
              <a:t>] </a:t>
            </a:r>
            <a:r>
              <a:rPr sz="1860"/>
              <a:t>(De mentionat ca in website_dataset.csv, ‘address’ nu exista, asa ca l-am adaugat artificial pentru simplitate)</a:t>
            </a:r>
            <a:endParaRPr>
              <a:solidFill>
                <a:srgbClr val="D4D4D4"/>
              </a:solidFill>
            </a:endParaRPr>
          </a:p>
          <a:p>
            <a:pPr marL="566927" indent="-566927" defTabSz="2267655">
              <a:spcBef>
                <a:spcPts val="4100"/>
              </a:spcBef>
              <a:defRPr sz="4464"/>
            </a:pPr>
            <a:r>
              <a:t>Din fiecare tabel extragem </a:t>
            </a:r>
            <a:r>
              <a:rPr b="1"/>
              <a:t>doar</a:t>
            </a:r>
            <a:r>
              <a:t> aceste categorii.</a:t>
            </a:r>
          </a:p>
          <a:p>
            <a:pPr marL="566927" indent="-566927" defTabSz="2267655">
              <a:spcBef>
                <a:spcPts val="4100"/>
              </a:spcBef>
              <a:defRPr sz="4464"/>
            </a:pPr>
            <a:r>
              <a:t>Se normalizeaza alte tipuri de date. Spre exemplu, se adauga ‘+’ in fata numerelor de telefon din website_dataset.csv</a:t>
            </a:r>
          </a:p>
          <a:p>
            <a:pPr marL="566927" indent="-566927" defTabSz="2267655">
              <a:spcBef>
                <a:spcPts val="4100"/>
              </a:spcBef>
              <a:defRPr sz="4464"/>
            </a:pPr>
            <a:r>
              <a:t>Toate string-urile devin scrise cu ‘lower caps’.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etoda triviala"/>
          <p:cNvSpPr txBox="1"/>
          <p:nvPr>
            <p:ph type="title"/>
          </p:nvPr>
        </p:nvSpPr>
        <p:spPr>
          <a:prstGeom prst="rect">
            <a:avLst/>
          </a:prstGeom>
        </p:spPr>
        <p:txBody>
          <a:bodyPr/>
          <a:lstStyle/>
          <a:p>
            <a:pPr/>
            <a:r>
              <a:t>Metoda triviala</a:t>
            </a:r>
          </a:p>
        </p:txBody>
      </p:sp>
      <p:sp>
        <p:nvSpPr>
          <p:cNvPr id="162" name="Un algoritm trivial doar ar concatena toate datele.…"/>
          <p:cNvSpPr txBox="1"/>
          <p:nvPr>
            <p:ph type="body" sz="half" idx="1"/>
          </p:nvPr>
        </p:nvSpPr>
        <p:spPr>
          <a:xfrm>
            <a:off x="1206500" y="2899086"/>
            <a:ext cx="9692142" cy="9605430"/>
          </a:xfrm>
          <a:prstGeom prst="rect">
            <a:avLst/>
          </a:prstGeom>
        </p:spPr>
        <p:txBody>
          <a:bodyPr/>
          <a:lstStyle/>
          <a:p>
            <a:pPr marL="505968" indent="-505968" defTabSz="2023821">
              <a:spcBef>
                <a:spcPts val="3700"/>
              </a:spcBef>
              <a:defRPr sz="3984"/>
            </a:pPr>
            <a:r>
              <a:t>Un algoritm trivial doar ar concatena toate datele.</a:t>
            </a:r>
          </a:p>
          <a:p>
            <a:pPr marL="505968" indent="-505968" defTabSz="2023821">
              <a:spcBef>
                <a:spcPts val="3700"/>
              </a:spcBef>
              <a:defRPr sz="3984"/>
            </a:pPr>
            <a:r>
              <a:t>Un algoritm aproape la fel de trivial imperecheaza arbitrar randuri din tabele diferite care au aceeasi valoare ‘name’.</a:t>
            </a:r>
          </a:p>
          <a:p>
            <a:pPr marL="505968" indent="-505968" defTabSz="2023821">
              <a:spcBef>
                <a:spcPts val="3700"/>
              </a:spcBef>
              <a:defRPr sz="3984"/>
            </a:pPr>
          </a:p>
          <a:p>
            <a:pPr marL="505968" indent="-505968" defTabSz="2023821">
              <a:spcBef>
                <a:spcPts val="3700"/>
              </a:spcBef>
              <a:defRPr sz="3984"/>
            </a:pPr>
            <a:r>
              <a:t>Desi intuitia faptului ca ‘name’ ar putea fi un indicator decent de merging este buna, nu este destul deoarece mai in fiecare tabel exista mii de randuri care isi impartasesc ‘numele’ cu alte randuri.  </a:t>
            </a:r>
          </a:p>
          <a:p>
            <a:pPr marL="505968" indent="-505968" defTabSz="2023821">
              <a:spcBef>
                <a:spcPts val="3700"/>
              </a:spcBef>
              <a:defRPr sz="3984"/>
            </a:pPr>
            <a:r>
              <a:t>In plus, exista mii de randuri cu informatie foarte asemanatoare.</a:t>
            </a:r>
          </a:p>
        </p:txBody>
      </p:sp>
      <p:pic>
        <p:nvPicPr>
          <p:cNvPr id="163" name="Screenshot 2024-05-20 at 18.25.47.png" descr="Screenshot 2024-05-20 at 18.25.47.png"/>
          <p:cNvPicPr>
            <a:picLocks noChangeAspect="1"/>
          </p:cNvPicPr>
          <p:nvPr/>
        </p:nvPicPr>
        <p:blipFill>
          <a:blip r:embed="rId2">
            <a:extLst/>
          </a:blip>
          <a:stretch>
            <a:fillRect/>
          </a:stretch>
        </p:blipFill>
        <p:spPr>
          <a:xfrm>
            <a:off x="12780577" y="6381012"/>
            <a:ext cx="10479698" cy="2641578"/>
          </a:xfrm>
          <a:prstGeom prst="rect">
            <a:avLst/>
          </a:prstGeom>
          <a:ln w="12700">
            <a:miter lim="400000"/>
          </a:ln>
        </p:spPr>
      </p:pic>
      <p:sp>
        <p:nvSpPr>
          <p:cNvPr id="164" name="Frecventa numelor in google_dataset. Sunt &gt; 1800 de nume care au frecventa mai mare decat 1."/>
          <p:cNvSpPr txBox="1"/>
          <p:nvPr/>
        </p:nvSpPr>
        <p:spPr>
          <a:xfrm>
            <a:off x="14473768" y="9289714"/>
            <a:ext cx="6207430" cy="1197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00000"/>
                </a:solidFill>
              </a:defRPr>
            </a:lvl1pPr>
          </a:lstStyle>
          <a:p>
            <a:pPr/>
            <a:r>
              <a:t>Frecventa numelor in google_dataset. Sunt &gt; 1800 de nume care au frecventa mai mare decat 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olutia"/>
          <p:cNvSpPr txBox="1"/>
          <p:nvPr>
            <p:ph type="title"/>
          </p:nvPr>
        </p:nvSpPr>
        <p:spPr>
          <a:prstGeom prst="rect">
            <a:avLst/>
          </a:prstGeom>
        </p:spPr>
        <p:txBody>
          <a:bodyPr/>
          <a:lstStyle/>
          <a:p>
            <a:pPr/>
            <a:r>
              <a:t>Solutia</a:t>
            </a:r>
          </a:p>
        </p:txBody>
      </p:sp>
      <p:sp>
        <p:nvSpPr>
          <p:cNvPr id="167" name="In primul rand, vom adresa cum unim dataset-urile dupa nume, intr-un mod mai reprezentativ.…"/>
          <p:cNvSpPr txBox="1"/>
          <p:nvPr>
            <p:ph type="body" idx="1"/>
          </p:nvPr>
        </p:nvSpPr>
        <p:spPr>
          <a:xfrm>
            <a:off x="1206500" y="3063978"/>
            <a:ext cx="21971000" cy="9440538"/>
          </a:xfrm>
          <a:prstGeom prst="rect">
            <a:avLst/>
          </a:prstGeom>
        </p:spPr>
        <p:txBody>
          <a:bodyPr/>
          <a:lstStyle/>
          <a:p>
            <a:pPr/>
            <a:r>
              <a:t>In primul rand, vom adresa cum unim dataset-urile dupa nume, intr-un mod mai reprezentativ.</a:t>
            </a:r>
          </a:p>
          <a:p>
            <a:pPr/>
            <a:r>
              <a:t>Apoi, vom arata cum rezolvam problema informatiilor foarte similare.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mperecherea iterativa"/>
          <p:cNvSpPr txBox="1"/>
          <p:nvPr>
            <p:ph type="title"/>
          </p:nvPr>
        </p:nvSpPr>
        <p:spPr>
          <a:prstGeom prst="rect">
            <a:avLst/>
          </a:prstGeom>
        </p:spPr>
        <p:txBody>
          <a:bodyPr/>
          <a:lstStyle/>
          <a:p>
            <a:pPr/>
            <a:r>
              <a:t>Imperecherea iterativa</a:t>
            </a:r>
          </a:p>
        </p:txBody>
      </p:sp>
      <p:sp>
        <p:nvSpPr>
          <p:cNvPr id="170" name="Vom imperechea cate doua seturi de date de-o data. Deci 2 “merge”-uri pentru a obtine setul final.…"/>
          <p:cNvSpPr txBox="1"/>
          <p:nvPr>
            <p:ph type="body" sz="half" idx="1"/>
          </p:nvPr>
        </p:nvSpPr>
        <p:spPr>
          <a:xfrm>
            <a:off x="741410" y="3539796"/>
            <a:ext cx="13191304" cy="8256011"/>
          </a:xfrm>
          <a:prstGeom prst="rect">
            <a:avLst/>
          </a:prstGeom>
        </p:spPr>
        <p:txBody>
          <a:bodyPr/>
          <a:lstStyle/>
          <a:p>
            <a:pPr marL="597408" indent="-597408" defTabSz="2389572">
              <a:spcBef>
                <a:spcPts val="4400"/>
              </a:spcBef>
              <a:defRPr sz="4704"/>
            </a:pPr>
            <a:r>
              <a:t>Vom imperechea cate doua seturi de date de-o data. Deci 2 “merge”-uri pentru a obtine setul final.</a:t>
            </a:r>
          </a:p>
          <a:p>
            <a:pPr marL="597408" indent="-597408" defTabSz="2389572">
              <a:spcBef>
                <a:spcPts val="4400"/>
              </a:spcBef>
              <a:defRPr sz="4704"/>
            </a:pPr>
            <a:r>
              <a:t>Cum decidem ordinea in care dam join? </a:t>
            </a:r>
          </a:p>
          <a:p>
            <a:pPr marL="597408" indent="-597408" defTabSz="2389572">
              <a:spcBef>
                <a:spcPts val="4400"/>
              </a:spcBef>
              <a:defRPr sz="4704"/>
            </a:pPr>
            <a:r>
              <a:t>Nu o facem. Sunt doar 3! = 6 moduri de a face acest lucru. Asadar, incercam toate variantele si vedem care are o acuratete mai mare (vom defini acuratetea mai tarziu).</a:t>
            </a:r>
          </a:p>
          <a:p>
            <a:pPr marL="597408" indent="-597408" defTabSz="2389572">
              <a:spcBef>
                <a:spcPts val="4400"/>
              </a:spcBef>
              <a:defRPr sz="4704"/>
            </a:pPr>
            <a:r>
              <a:t>In continuare, hai sa vedem cum imperechem 2 seturi de date.</a:t>
            </a:r>
          </a:p>
        </p:txBody>
      </p:sp>
      <p:pic>
        <p:nvPicPr>
          <p:cNvPr id="171" name="Screenshot 2024-05-20 at 18.35.36.png" descr="Screenshot 2024-05-20 at 18.35.36.png"/>
          <p:cNvPicPr>
            <a:picLocks noChangeAspect="1"/>
          </p:cNvPicPr>
          <p:nvPr/>
        </p:nvPicPr>
        <p:blipFill>
          <a:blip r:embed="rId2">
            <a:extLst/>
          </a:blip>
          <a:stretch>
            <a:fillRect/>
          </a:stretch>
        </p:blipFill>
        <p:spPr>
          <a:xfrm>
            <a:off x="16716714" y="1204663"/>
            <a:ext cx="4749539" cy="1182836"/>
          </a:xfrm>
          <a:prstGeom prst="rect">
            <a:avLst/>
          </a:prstGeom>
          <a:ln w="12700">
            <a:miter lim="400000"/>
          </a:ln>
        </p:spPr>
      </p:pic>
      <p:pic>
        <p:nvPicPr>
          <p:cNvPr id="172" name="Screenshot 2024-05-20 at 18.36.31.png" descr="Screenshot 2024-05-20 at 18.36.31.png"/>
          <p:cNvPicPr>
            <a:picLocks noChangeAspect="1"/>
          </p:cNvPicPr>
          <p:nvPr/>
        </p:nvPicPr>
        <p:blipFill>
          <a:blip r:embed="rId3">
            <a:extLst/>
          </a:blip>
          <a:stretch>
            <a:fillRect/>
          </a:stretch>
        </p:blipFill>
        <p:spPr>
          <a:xfrm>
            <a:off x="16716714" y="2757913"/>
            <a:ext cx="4749539" cy="1079441"/>
          </a:xfrm>
          <a:prstGeom prst="rect">
            <a:avLst/>
          </a:prstGeom>
          <a:ln w="12700">
            <a:miter lim="400000"/>
          </a:ln>
        </p:spPr>
      </p:pic>
      <p:pic>
        <p:nvPicPr>
          <p:cNvPr id="173" name="Screenshot 2024-05-20 at 18.37.10.png" descr="Screenshot 2024-05-20 at 18.37.10.png"/>
          <p:cNvPicPr>
            <a:picLocks noChangeAspect="1"/>
          </p:cNvPicPr>
          <p:nvPr/>
        </p:nvPicPr>
        <p:blipFill>
          <a:blip r:embed="rId4">
            <a:extLst/>
          </a:blip>
          <a:stretch>
            <a:fillRect/>
          </a:stretch>
        </p:blipFill>
        <p:spPr>
          <a:xfrm>
            <a:off x="16769300" y="4207767"/>
            <a:ext cx="4644368" cy="1182836"/>
          </a:xfrm>
          <a:prstGeom prst="rect">
            <a:avLst/>
          </a:prstGeom>
          <a:ln w="12700">
            <a:miter lim="400000"/>
          </a:ln>
        </p:spPr>
      </p:pic>
      <p:pic>
        <p:nvPicPr>
          <p:cNvPr id="174" name="Screenshot 2024-05-20 at 18.37.43.png" descr="Screenshot 2024-05-20 at 18.37.43.png"/>
          <p:cNvPicPr>
            <a:picLocks noChangeAspect="1"/>
          </p:cNvPicPr>
          <p:nvPr/>
        </p:nvPicPr>
        <p:blipFill>
          <a:blip r:embed="rId5">
            <a:extLst/>
          </a:blip>
          <a:stretch>
            <a:fillRect/>
          </a:stretch>
        </p:blipFill>
        <p:spPr>
          <a:xfrm>
            <a:off x="16866564" y="5761017"/>
            <a:ext cx="4644368" cy="1146990"/>
          </a:xfrm>
          <a:prstGeom prst="rect">
            <a:avLst/>
          </a:prstGeom>
          <a:ln w="12700">
            <a:miter lim="400000"/>
          </a:ln>
        </p:spPr>
      </p:pic>
      <p:pic>
        <p:nvPicPr>
          <p:cNvPr id="175" name="Screenshot 2024-05-20 at 18.38.57.png" descr="Screenshot 2024-05-20 at 18.38.57.png"/>
          <p:cNvPicPr>
            <a:picLocks noChangeAspect="1"/>
          </p:cNvPicPr>
          <p:nvPr/>
        </p:nvPicPr>
        <p:blipFill>
          <a:blip r:embed="rId6">
            <a:extLst/>
          </a:blip>
          <a:stretch>
            <a:fillRect/>
          </a:stretch>
        </p:blipFill>
        <p:spPr>
          <a:xfrm>
            <a:off x="16857769" y="7427354"/>
            <a:ext cx="4661958" cy="1146990"/>
          </a:xfrm>
          <a:prstGeom prst="rect">
            <a:avLst/>
          </a:prstGeom>
          <a:ln w="12700">
            <a:miter lim="400000"/>
          </a:ln>
        </p:spPr>
      </p:pic>
      <p:pic>
        <p:nvPicPr>
          <p:cNvPr id="176" name="Screenshot 2024-05-20 at 18.39.32.png" descr="Screenshot 2024-05-20 at 18.39.32.png"/>
          <p:cNvPicPr>
            <a:picLocks noChangeAspect="1"/>
          </p:cNvPicPr>
          <p:nvPr/>
        </p:nvPicPr>
        <p:blipFill>
          <a:blip r:embed="rId7">
            <a:extLst/>
          </a:blip>
          <a:stretch>
            <a:fillRect/>
          </a:stretch>
        </p:blipFill>
        <p:spPr>
          <a:xfrm>
            <a:off x="16857769" y="9093691"/>
            <a:ext cx="4661958" cy="1306075"/>
          </a:xfrm>
          <a:prstGeom prst="rect">
            <a:avLst/>
          </a:prstGeom>
          <a:ln w="12700">
            <a:miter lim="400000"/>
          </a:ln>
        </p:spPr>
      </p:pic>
      <p:sp>
        <p:nvSpPr>
          <p:cNvPr id="177" name="Cele 6 permutari."/>
          <p:cNvSpPr txBox="1"/>
          <p:nvPr/>
        </p:nvSpPr>
        <p:spPr>
          <a:xfrm>
            <a:off x="17862834" y="10611095"/>
            <a:ext cx="24572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Cele 6 permutari.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um “merge”-uim 2 seturi de date?"/>
          <p:cNvSpPr txBox="1"/>
          <p:nvPr>
            <p:ph type="title"/>
          </p:nvPr>
        </p:nvSpPr>
        <p:spPr>
          <a:prstGeom prst="rect">
            <a:avLst/>
          </a:prstGeom>
        </p:spPr>
        <p:txBody>
          <a:bodyPr/>
          <a:lstStyle/>
          <a:p>
            <a:pPr/>
            <a:r>
              <a:t>Cum “merge”-uim 2 seturi de date?</a:t>
            </a:r>
          </a:p>
        </p:txBody>
      </p:sp>
      <p:sp>
        <p:nvSpPr>
          <p:cNvPr id="180" name="Pentru fiecare ‘nume’ existent in cele doua seturi de date, extragem toate randurile din tabele ce au acel nume. Ne vom referi la randuri drept noduri de acum incolo pentru motive ce vor deveni imediat evidente.…"/>
          <p:cNvSpPr txBox="1"/>
          <p:nvPr>
            <p:ph type="body" idx="1"/>
          </p:nvPr>
        </p:nvSpPr>
        <p:spPr>
          <a:xfrm>
            <a:off x="1206500" y="2901768"/>
            <a:ext cx="21971000" cy="9602748"/>
          </a:xfrm>
          <a:prstGeom prst="rect">
            <a:avLst/>
          </a:prstGeom>
        </p:spPr>
        <p:txBody>
          <a:bodyPr/>
          <a:lstStyle/>
          <a:p>
            <a:pPr/>
            <a:r>
              <a:t>Pentru fiecare ‘nume’ existent in cele doua seturi de date, extragem toate randurile din tabele ce au acel nume. Ne vom referi la randuri drept </a:t>
            </a:r>
            <a:r>
              <a:rPr b="1"/>
              <a:t>noduri </a:t>
            </a:r>
            <a:r>
              <a:t>de acum incolo pentru motive ce vor deveni imediat evidente.</a:t>
            </a:r>
          </a:p>
          <a:p>
            <a:pPr/>
            <a:r>
              <a:t>Pentru fiecare nume, task-ul nostru acum este sa vedem cum cuplam cele doua seturi de noduri: cel din primul tabel, format din noduri </a:t>
            </a:r>
            <a:r>
              <a:rPr b="1">
                <a:solidFill>
                  <a:schemeClr val="accent1">
                    <a:lumOff val="-13575"/>
                  </a:schemeClr>
                </a:solidFill>
              </a:rPr>
              <a:t>albastre</a:t>
            </a:r>
            <a:r>
              <a:t>, si cel din al doilea tabel, format din noduri </a:t>
            </a:r>
            <a:r>
              <a:rPr b="1">
                <a:solidFill>
                  <a:schemeClr val="accent5">
                    <a:hueOff val="-82419"/>
                    <a:satOff val="-9513"/>
                    <a:lumOff val="-16343"/>
                  </a:schemeClr>
                </a:solidFill>
              </a:rPr>
              <a:t>rosii</a:t>
            </a:r>
            <a:r>
              <a:t>.</a:t>
            </a:r>
          </a:p>
          <a:p>
            <a:pPr/>
            <a:r>
              <a:t>Vrem sa incurajam cuplarea de noduri cat mai similare. Hai sa tragem muchii intre nodurile albastre si rosii si sa le atribuim un cost. Vrem ca acest cost sa fie mai mare daca nodurile contin informatii mai similare (observati ca fiecare nod stocheaza un vector de 7 string-uri, mentionate la inceput).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unctia de cost"/>
          <p:cNvSpPr txBox="1"/>
          <p:nvPr>
            <p:ph type="title"/>
          </p:nvPr>
        </p:nvSpPr>
        <p:spPr>
          <a:prstGeom prst="rect">
            <a:avLst/>
          </a:prstGeom>
        </p:spPr>
        <p:txBody>
          <a:bodyPr/>
          <a:lstStyle/>
          <a:p>
            <a:pPr/>
            <a:r>
              <a:t>Functia de cost</a:t>
            </a:r>
          </a:p>
        </p:txBody>
      </p:sp>
      <p:sp>
        <p:nvSpPr>
          <p:cNvPr id="183" name="Vom experimenta doua moduri de a atribui costuri muchiilor.…"/>
          <p:cNvSpPr txBox="1"/>
          <p:nvPr>
            <p:ph type="body" idx="1"/>
          </p:nvPr>
        </p:nvSpPr>
        <p:spPr>
          <a:xfrm>
            <a:off x="1206500" y="2746132"/>
            <a:ext cx="21971000" cy="9758384"/>
          </a:xfrm>
          <a:prstGeom prst="rect">
            <a:avLst/>
          </a:prstGeom>
        </p:spPr>
        <p:txBody>
          <a:bodyPr/>
          <a:lstStyle/>
          <a:p>
            <a:pPr/>
            <a:r>
              <a:t>Vom experimenta doua moduri de a atribui costuri muchiilor.</a:t>
            </a:r>
          </a:p>
          <a:p>
            <a:pPr/>
            <a:r>
              <a:t>1. cost = numarul de valori care se potrivesc dintre cei doi vectori intre care se trage muchie;</a:t>
            </a:r>
          </a:p>
          <a:p>
            <a:pPr/>
            <a:r>
              <a:t>2. cost =</a:t>
            </a:r>
            <a:r>
              <a:rPr sz="4300"/>
              <a:t> sum( floor(e ^ i) | cele doua noduri au informatie egala pe cea de-a (7 - i - 1)-a pozitie) - sum ( floor(e ^ i) | cele doua noduri au informatie diferita pe cea de-a (7 - i - 1)-a pozitie).</a:t>
            </a:r>
          </a:p>
          <a:p>
            <a:pPr/>
            <a:r>
              <a:t>!! Observati ca pentru a doua metoda, este relevanta ordinea coloanelor, deoarece au prioritati exponential mai mici. Ordinea aleasa este cea de la inceput. Aceasta are sens intuitiv, dar se pot incerca si alte ordonari!</a:t>
            </a:r>
          </a:p>
          <a:p>
            <a:pPr marL="609599" indent="-609599">
              <a:defRPr sz="4300"/>
            </a:pPr>
            <a:r>
              <a:t>‘name’ &gt; ‘phone' &gt; ‘category' &gt; ‘city' &gt; ‘region' &gt; ‘country' &gt; ‘address'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uplajul"/>
          <p:cNvSpPr txBox="1"/>
          <p:nvPr>
            <p:ph type="title"/>
          </p:nvPr>
        </p:nvSpPr>
        <p:spPr>
          <a:prstGeom prst="rect">
            <a:avLst/>
          </a:prstGeom>
        </p:spPr>
        <p:txBody>
          <a:bodyPr/>
          <a:lstStyle/>
          <a:p>
            <a:pPr/>
            <a:r>
              <a:t>Cuplajul</a:t>
            </a:r>
          </a:p>
        </p:txBody>
      </p:sp>
      <p:sp>
        <p:nvSpPr>
          <p:cNvPr id="186" name="Acum ca avem un graf bipartit cu muchii cu cost, ar fi de interes sa cuplam nodurile astfel incat costul muchiilor din cuplaj sa fie cat mai mare.…"/>
          <p:cNvSpPr txBox="1"/>
          <p:nvPr>
            <p:ph type="body" idx="1"/>
          </p:nvPr>
        </p:nvSpPr>
        <p:spPr>
          <a:xfrm>
            <a:off x="1206500" y="2662129"/>
            <a:ext cx="21971000" cy="9842387"/>
          </a:xfrm>
          <a:prstGeom prst="rect">
            <a:avLst/>
          </a:prstGeom>
        </p:spPr>
        <p:txBody>
          <a:bodyPr/>
          <a:lstStyle/>
          <a:p>
            <a:pPr marL="579119" indent="-579119" defTabSz="2316421">
              <a:spcBef>
                <a:spcPts val="4200"/>
              </a:spcBef>
              <a:defRPr sz="4560"/>
            </a:pPr>
            <a:r>
              <a:t>Acum ca avem un graf bipartit cu muchii cu cost, ar fi de interes sa cuplam nodurile astfel incat costul muchiilor din cuplaj sa fie cat mai mare. </a:t>
            </a:r>
          </a:p>
          <a:p>
            <a:pPr marL="579119" indent="-579119" defTabSz="2316421">
              <a:spcBef>
                <a:spcPts val="4200"/>
              </a:spcBef>
              <a:defRPr sz="4560"/>
            </a:pPr>
            <a:r>
              <a:t>Pentru acest lucru vom folosi algoritmul de </a:t>
            </a:r>
            <a:r>
              <a:rPr b="1"/>
              <a:t>cuplaj maxim de cost maxim</a:t>
            </a:r>
            <a:r>
              <a:t>. (o problema mai specifica a problemei </a:t>
            </a:r>
            <a:r>
              <a:rPr b="1"/>
              <a:t>flux maxim de cost minim</a:t>
            </a:r>
            <a:r>
              <a:t>).</a:t>
            </a:r>
          </a:p>
          <a:p>
            <a:pPr marL="579119" indent="-579119" defTabSz="2316421">
              <a:spcBef>
                <a:spcPts val="4200"/>
              </a:spcBef>
              <a:defRPr sz="4560"/>
            </a:pPr>
            <a:r>
              <a:t>Daca doua noduri sunt cuplate, asta inseamna ca trebuie sa le combinam informatia. In realitate, doar vom folosi informatia nodului </a:t>
            </a:r>
            <a:r>
              <a:rPr b="1"/>
              <a:t>albastru </a:t>
            </a:r>
            <a:r>
              <a:t>(adaugand in setul nostru de date doar nodul albastru).</a:t>
            </a:r>
            <a:r>
              <a:rPr b="1"/>
              <a:t> </a:t>
            </a:r>
            <a:r>
              <a:t>Acest lucru pare profund ilogic, dar avand in vedere ca incercam toate cele 6 permutari ale seturilor de date, nu este asa de rau in practica, si asigura o oarecare omogenitate.</a:t>
            </a:r>
          </a:p>
          <a:p>
            <a:pPr marL="579119" indent="-579119" defTabSz="2316421">
              <a:spcBef>
                <a:spcPts val="4200"/>
              </a:spcBef>
              <a:defRPr sz="4560"/>
            </a:pPr>
            <a:r>
              <a:t>In plus, toate nodurile rosii si albastre </a:t>
            </a:r>
            <a:r>
              <a:rPr b="1"/>
              <a:t>necuplate</a:t>
            </a:r>
            <a:r>
              <a:t> sunt si ele adaugate in noul set de date.</a:t>
            </a:r>
          </a:p>
          <a:p>
            <a:pPr marL="579119" indent="-579119" defTabSz="2316421">
              <a:spcBef>
                <a:spcPts val="4200"/>
              </a:spcBef>
              <a:defRPr sz="4560"/>
            </a:pPr>
            <a:r>
              <a:t>Facem acest proces </a:t>
            </a:r>
            <a:r>
              <a:rPr b="1"/>
              <a:t>pentru fiecare</a:t>
            </a:r>
            <a:r>
              <a:t> ‘name’ in parte!!!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