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32"/>
  </p:normalViewPr>
  <p:slideViewPr>
    <p:cSldViewPr snapToGrid="0">
      <p:cViewPr varScale="1">
        <p:scale>
          <a:sx n="90" d="100"/>
          <a:sy n="90" d="100"/>
        </p:scale>
        <p:origin x="232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6DC1D-E465-8D87-FED8-AC0C2F9615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54D065-C970-9908-9B40-10911386A2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ADD29A-9AC6-4AC9-C17B-A13CFFFCA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9E5A0-9811-254A-89C0-EA4E0ADD0360}" type="datetimeFigureOut">
              <a:rPr lang="en-US" smtClean="0"/>
              <a:t>3/14/25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D9A04D-11BD-6EE3-4282-67C152140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E5C1F2-CE30-192C-BC67-A8FA230C9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BC9FC-0CE2-1F4E-9D5F-2CE49CA51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326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E43BA-20FF-A898-AC07-340A8C1C0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EBE49D-A0C0-6E4C-1C11-0D901A3615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1371C7-17DA-CF96-2A71-5A700B732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9E5A0-9811-254A-89C0-EA4E0ADD0360}" type="datetimeFigureOut">
              <a:rPr lang="en-US" smtClean="0"/>
              <a:t>3/14/25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557F72-302C-4F1B-9E65-D1D2A50E4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D90D2D-E5FF-6D69-0481-FE65C1CF0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BC9FC-0CE2-1F4E-9D5F-2CE49CA51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13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9D0068-BB96-73B8-1901-DD160CEC11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394964-920D-0605-5EEA-8EDB7823FA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C501E5-97BE-ECC0-4952-B064EA55A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9E5A0-9811-254A-89C0-EA4E0ADD0360}" type="datetimeFigureOut">
              <a:rPr lang="en-US" smtClean="0"/>
              <a:t>3/14/25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66EF35-56B0-D1C1-302C-64D1E22AD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E41CEC-511F-7382-D3CF-D1BDD3875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BC9FC-0CE2-1F4E-9D5F-2CE49CA51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567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D8DDA-4FFB-07D5-846F-8ABE573D3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6EFE90-43FC-75F5-B6FA-5835DF3D93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AEC350-AD6F-6241-A81D-A09E20507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9E5A0-9811-254A-89C0-EA4E0ADD0360}" type="datetimeFigureOut">
              <a:rPr lang="en-US" smtClean="0"/>
              <a:t>3/14/25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B21D8F-49B3-036E-DE7F-F6CB16D59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A3228F-C4EE-AFDB-1846-B1E638F67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BC9FC-0CE2-1F4E-9D5F-2CE49CA51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28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4B6E9-0B98-18B2-28B0-363FE594E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E73410-F357-7260-3418-49C43E7A1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A253C6-6A1B-0B64-3B66-3A14F9021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9E5A0-9811-254A-89C0-EA4E0ADD0360}" type="datetimeFigureOut">
              <a:rPr lang="en-US" smtClean="0"/>
              <a:t>3/14/25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7B3BE6-5E13-06ED-3066-D4059DCEF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E6EDF7-3693-8995-7197-A6A7A7787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BC9FC-0CE2-1F4E-9D5F-2CE49CA51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05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A19A7-5963-8A5A-71E7-CE61CA261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B9E726-29F1-838A-35C9-978B113D3F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990FD3-333A-82F2-29C6-D4F895F8AA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E9C3B5-E4D1-930D-985A-B3D511A3E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9E5A0-9811-254A-89C0-EA4E0ADD0360}" type="datetimeFigureOut">
              <a:rPr lang="en-US" smtClean="0"/>
              <a:t>3/14/25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B156CD-0ABD-FEEA-A8A8-13E595FC0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D99BB8-C661-10B9-34D5-9FF6AB749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BC9FC-0CE2-1F4E-9D5F-2CE49CA51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247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E7832-5EE6-427F-165D-85885C16A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14DCEA-211B-0200-555B-71DE5C6F35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D593D9-452A-13DB-9FA1-EDE383A6C2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68A4B2-8711-0A99-8560-9F96F3BB3B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6C7576-8A19-3A5D-6280-E795227E71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62DFA8-BE0C-B288-A145-C843ADCF2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9E5A0-9811-254A-89C0-EA4E0ADD0360}" type="datetimeFigureOut">
              <a:rPr lang="en-US" smtClean="0"/>
              <a:t>3/14/25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1E327C-6AEA-DEC7-EC41-E9067C54D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BD4B9C-A5FA-119F-ADFF-84954867A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BC9FC-0CE2-1F4E-9D5F-2CE49CA51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340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A1D50-8366-EF9E-9CD0-78F612878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E2981F-255E-98DB-A035-7AFAD7DE1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9E5A0-9811-254A-89C0-EA4E0ADD0360}" type="datetimeFigureOut">
              <a:rPr lang="en-US" smtClean="0"/>
              <a:t>3/14/25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2CACC2-1920-F463-0A2C-F79D8C626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82AAA0-B436-58AF-DF8D-69DA7F858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BC9FC-0CE2-1F4E-9D5F-2CE49CA51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34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33DC44-7FD1-13BC-F51F-9F06BFFC3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9E5A0-9811-254A-89C0-EA4E0ADD0360}" type="datetimeFigureOut">
              <a:rPr lang="en-US" smtClean="0"/>
              <a:t>3/14/25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EF2BC3-12E2-0F19-2F91-866A697F7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2B82EB-7623-1081-20FD-91D0C0CED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BC9FC-0CE2-1F4E-9D5F-2CE49CA51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390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0C238-D2C8-83F4-BB62-7F797B0B0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7798E1-961F-9DE7-30BC-CAAFB366A8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7A3F28-6174-60F6-A967-4970F6C982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192575-CC27-4134-7AB9-B04607F9B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9E5A0-9811-254A-89C0-EA4E0ADD0360}" type="datetimeFigureOut">
              <a:rPr lang="en-US" smtClean="0"/>
              <a:t>3/14/25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47205C-0B89-28ED-C0A1-6D619BCC3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3031B4-F7E3-B122-D328-3BABCC953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BC9FC-0CE2-1F4E-9D5F-2CE49CA51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843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4E175-E4D1-968F-422D-7B994A2C0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42FA29-D824-73C4-D20D-3B36F9E2EC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5CE118-CADA-0B4E-8A29-63B1A42CF0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FAAB75-B778-849C-B31D-F5079373E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9E5A0-9811-254A-89C0-EA4E0ADD0360}" type="datetimeFigureOut">
              <a:rPr lang="en-US" smtClean="0"/>
              <a:t>3/14/25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661AFA-0D02-210E-972E-057534FE0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DC277F-087B-59D3-A80B-79526A11E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BC9FC-0CE2-1F4E-9D5F-2CE49CA51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310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5BEE62-7556-8476-970C-FE338A8EE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931E1-B82E-5F30-471D-53860853A9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85E15E-3DCB-2DAC-FC87-8B685936AB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A99E5A0-9811-254A-89C0-EA4E0ADD0360}" type="datetimeFigureOut">
              <a:rPr lang="en-US" smtClean="0"/>
              <a:t>3/14/25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163B26-3E34-FF05-D14E-DF1DCC3A35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9A482-C75F-850D-11EE-B70CB8891C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FFBC9FC-0CE2-1F4E-9D5F-2CE49CA51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33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F842A-DAF8-8063-BC8E-C9E717C07F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93887"/>
            <a:ext cx="9144000" cy="2387600"/>
          </a:xfrm>
        </p:spPr>
        <p:txBody>
          <a:bodyPr/>
          <a:lstStyle/>
          <a:p>
            <a:r>
              <a:rPr lang="en-US" dirty="0"/>
              <a:t>Model Selection &amp; Evaluation</a:t>
            </a:r>
          </a:p>
        </p:txBody>
      </p:sp>
    </p:spTree>
    <p:extLst>
      <p:ext uri="{BB962C8B-B14F-4D97-AF65-F5344CB8AC3E}">
        <p14:creationId xmlns:p14="http://schemas.microsoft.com/office/powerpoint/2010/main" val="1229924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958B5-593F-E72B-2627-74621120E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84D535-FA4D-84B0-4339-012BD2B856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75200"/>
          </a:xfrm>
        </p:spPr>
        <p:txBody>
          <a:bodyPr>
            <a:normAutofit/>
          </a:bodyPr>
          <a:lstStyle/>
          <a:p>
            <a:r>
              <a:rPr lang="en-US" sz="1800" b="0" i="0" u="none" strike="noStrike" dirty="0" err="1">
                <a:solidFill>
                  <a:srgbClr val="202124"/>
                </a:solidFill>
                <a:effectLst/>
                <a:latin typeface="Roboto" panose="020F0502020204030204" pitchFamily="34" charset="0"/>
              </a:rPr>
              <a:t>XGBoost</a:t>
            </a:r>
            <a:r>
              <a:rPr lang="en-US" sz="1800" b="0" i="0" u="none" strike="noStrike" dirty="0">
                <a:solidFill>
                  <a:srgbClr val="202124"/>
                </a:solidFill>
                <a:effectLst/>
                <a:latin typeface="Roboto" panose="020F0502020204030204" pitchFamily="34" charset="0"/>
              </a:rPr>
              <a:t> regression model selection,</a:t>
            </a:r>
          </a:p>
          <a:p>
            <a:pPr marL="0" indent="0">
              <a:buNone/>
            </a:pPr>
            <a:endParaRPr lang="en-US" sz="1800" b="0" i="0" u="none" strike="noStrike" dirty="0">
              <a:solidFill>
                <a:srgbClr val="202124"/>
              </a:solidFill>
              <a:effectLst/>
              <a:latin typeface="Roboto" panose="020F0502020204030204" pitchFamily="34" charset="0"/>
            </a:endParaRPr>
          </a:p>
          <a:p>
            <a:pPr lvl="1"/>
            <a:r>
              <a:rPr lang="en-US" sz="1800" dirty="0"/>
              <a:t>Model can handle missing values </a:t>
            </a:r>
          </a:p>
          <a:p>
            <a:pPr lvl="1"/>
            <a:r>
              <a:rPr lang="en-US" sz="1800" dirty="0"/>
              <a:t>Model can capture non-linear relationships. (Helps to capture any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-apple-system-font"/>
              </a:rPr>
              <a:t>sales trends, seasonality if required.</a:t>
            </a:r>
            <a:r>
              <a:rPr lang="en-US" sz="1800" dirty="0"/>
              <a:t>)</a:t>
            </a:r>
          </a:p>
          <a:p>
            <a:pPr lvl="1"/>
            <a:r>
              <a:rPr lang="en-US" sz="1800" dirty="0"/>
              <a:t>Model can be used for short-term forecasting . (e.g. 7 days)</a:t>
            </a:r>
          </a:p>
          <a:p>
            <a:pPr lvl="1"/>
            <a:r>
              <a:rPr lang="en-US" sz="1800" dirty="0"/>
              <a:t>Supports lagged features.</a:t>
            </a:r>
          </a:p>
          <a:p>
            <a:pPr lvl="1"/>
            <a:r>
              <a:rPr lang="en-US" sz="1800" dirty="0"/>
              <a:t>Tree-based models like </a:t>
            </a:r>
            <a:r>
              <a:rPr lang="en-US" sz="1800" dirty="0" err="1"/>
              <a:t>XGBoost</a:t>
            </a:r>
            <a:r>
              <a:rPr lang="en-US" sz="1800" dirty="0"/>
              <a:t> are less sensitive to outliers compared to linear models such as ARIMA.</a:t>
            </a:r>
          </a:p>
          <a:p>
            <a:pPr marL="457200" lvl="1" indent="0">
              <a:buNone/>
            </a:pPr>
            <a:endParaRPr lang="en-US" sz="1800" dirty="0"/>
          </a:p>
          <a:p>
            <a:pPr lvl="1"/>
            <a:r>
              <a:rPr lang="en-US" sz="1800" dirty="0"/>
              <a:t>Model Parameters : </a:t>
            </a:r>
          </a:p>
          <a:p>
            <a:pPr lvl="2"/>
            <a:r>
              <a:rPr lang="en-US" sz="1800" dirty="0"/>
              <a:t>'</a:t>
            </a:r>
            <a:r>
              <a:rPr lang="en-US" sz="1800" dirty="0" err="1"/>
              <a:t>n_estimators</a:t>
            </a:r>
            <a:r>
              <a:rPr lang="en-US" sz="1800" dirty="0"/>
              <a:t>': [50, 100, 200],</a:t>
            </a:r>
          </a:p>
          <a:p>
            <a:pPr lvl="2"/>
            <a:r>
              <a:rPr lang="en-US" sz="1800" dirty="0"/>
              <a:t> '</a:t>
            </a:r>
            <a:r>
              <a:rPr lang="en-US" sz="1800" dirty="0" err="1"/>
              <a:t>learning_rate</a:t>
            </a:r>
            <a:r>
              <a:rPr lang="en-US" sz="1800" dirty="0"/>
              <a:t>': [0.01, 0.05, 0.1],</a:t>
            </a:r>
          </a:p>
          <a:p>
            <a:pPr lvl="2"/>
            <a:r>
              <a:rPr lang="en-US" sz="1800" dirty="0"/>
              <a:t> '</a:t>
            </a:r>
            <a:r>
              <a:rPr lang="en-US" sz="1800" dirty="0" err="1"/>
              <a:t>max_depth</a:t>
            </a:r>
            <a:r>
              <a:rPr lang="en-US" sz="1800" dirty="0"/>
              <a:t>': [3, 5, 7],</a:t>
            </a:r>
          </a:p>
          <a:p>
            <a:pPr lvl="2"/>
            <a:r>
              <a:rPr lang="en-US" sz="1800" dirty="0"/>
              <a:t> 'subsample': [0.8, 1],</a:t>
            </a:r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253801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57E55C-238A-7115-9719-C779D6F7CC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6CEBD-5493-B655-3E86-82AFDC46B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Model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3FE44F-5CE4-783D-EC71-A684292F5C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8725"/>
            <a:ext cx="10515600" cy="5372100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Mean Absolute Percentage Error :  0.344</a:t>
            </a:r>
          </a:p>
          <a:p>
            <a:pPr lvl="1"/>
            <a:r>
              <a:rPr lang="en-US" dirty="0"/>
              <a:t>Mean Absolute Error :  16690.45</a:t>
            </a:r>
          </a:p>
          <a:p>
            <a:pPr lvl="1"/>
            <a:r>
              <a:rPr lang="en-US" dirty="0"/>
              <a:t>Root Mean Squared Error :  26954.33</a:t>
            </a:r>
          </a:p>
          <a:p>
            <a:pPr marL="457200" lvl="1" indent="0">
              <a:buNone/>
            </a:pPr>
            <a:endParaRPr lang="en-US" sz="900" dirty="0"/>
          </a:p>
          <a:p>
            <a:pPr marL="457200" lvl="1" indent="0">
              <a:buNone/>
            </a:pPr>
            <a:endParaRPr lang="en-US" sz="900" dirty="0"/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D5C8F2-86C5-5732-743C-69592C4ED3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2838" y="2429245"/>
            <a:ext cx="7161212" cy="417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856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9E8C59-2DF0-F3A7-4FC2-A48D1015F8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71500"/>
            <a:ext cx="10515600" cy="5605463"/>
          </a:xfrm>
        </p:spPr>
        <p:txBody>
          <a:bodyPr>
            <a:normAutofit/>
          </a:bodyPr>
          <a:lstStyle/>
          <a:p>
            <a:r>
              <a:rPr lang="en-US" sz="1800" dirty="0"/>
              <a:t>This means that, on average, the model's predictions are off by 16,690.45 in terms of sales , this suggests a relatively high deviation.</a:t>
            </a:r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/>
              <a:t>RMSE penalizes larger errors more than MAE, and a high RMSE indicates that the model struggles with some large deviations. The large gap between MAE and RMSE suggests the presence of extreme errors (outliers) in the predictions.</a:t>
            </a:r>
          </a:p>
          <a:p>
            <a:endParaRPr lang="en-US" sz="1800" dirty="0"/>
          </a:p>
          <a:p>
            <a:r>
              <a:rPr lang="en-US" sz="1800" dirty="0"/>
              <a:t>This means that, on average, the model's predictions are off by 34% of the actual sales value.</a:t>
            </a:r>
          </a:p>
          <a:p>
            <a:pPr lvl="1"/>
            <a:r>
              <a:rPr lang="en-US" sz="1800" dirty="0"/>
              <a:t>- For time series forecasting:</a:t>
            </a:r>
          </a:p>
          <a:p>
            <a:pPr marL="0" indent="0">
              <a:buNone/>
            </a:pPr>
            <a:r>
              <a:rPr lang="en-US" sz="1800" dirty="0"/>
              <a:t>  	- A MAPE below 10% is generally considered excellent.</a:t>
            </a:r>
          </a:p>
          <a:p>
            <a:pPr marL="0" indent="0">
              <a:buNone/>
            </a:pPr>
            <a:r>
              <a:rPr lang="en-US" sz="1800" dirty="0"/>
              <a:t>  	- A MAPE below 20% is considered good.</a:t>
            </a:r>
          </a:p>
          <a:p>
            <a:pPr marL="0" indent="0">
              <a:buNone/>
            </a:pPr>
            <a:r>
              <a:rPr lang="en-US" sz="1800" dirty="0"/>
              <a:t>  	- 33% suggests the model is not very accurate and may need improvements.</a:t>
            </a:r>
          </a:p>
        </p:txBody>
      </p:sp>
    </p:spTree>
    <p:extLst>
      <p:ext uri="{BB962C8B-B14F-4D97-AF65-F5344CB8AC3E}">
        <p14:creationId xmlns:p14="http://schemas.microsoft.com/office/powerpoint/2010/main" val="123191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C2075-0C73-3AE2-DFA5-84E5DC0DF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Improvements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9B7ED4-747B-E9E0-FA30-51457FC269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Handle Outliers</a:t>
            </a:r>
          </a:p>
          <a:p>
            <a:pPr marL="0" indent="0">
              <a:buNone/>
            </a:pPr>
            <a:r>
              <a:rPr lang="en-US" dirty="0"/>
              <a:t>- For extreme sales spikes(e.g., Black Friday), consider applying log transformation or capping outliers.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Tune Hyperparameters Further</a:t>
            </a:r>
          </a:p>
          <a:p>
            <a:pPr marL="0" indent="0">
              <a:buNone/>
            </a:pPr>
            <a:r>
              <a:rPr lang="en-US" dirty="0"/>
              <a:t>- Increase </a:t>
            </a:r>
            <a:r>
              <a:rPr lang="en-US" dirty="0" err="1"/>
              <a:t>n_estimators</a:t>
            </a:r>
            <a:r>
              <a:rPr lang="en-US" dirty="0"/>
              <a:t>, adjust </a:t>
            </a:r>
            <a:r>
              <a:rPr lang="en-US" dirty="0" err="1"/>
              <a:t>learning_rate</a:t>
            </a:r>
            <a:r>
              <a:rPr lang="en-US" dirty="0"/>
              <a:t>, </a:t>
            </a:r>
            <a:r>
              <a:rPr lang="en-US" dirty="0" err="1"/>
              <a:t>max_depth</a:t>
            </a:r>
            <a:r>
              <a:rPr lang="en-US" dirty="0"/>
              <a:t>, and </a:t>
            </a:r>
            <a:r>
              <a:rPr lang="en-US" dirty="0" err="1"/>
              <a:t>min_child_weight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Test Other Models</a:t>
            </a:r>
          </a:p>
          <a:p>
            <a:pPr marL="0" indent="0">
              <a:buNone/>
            </a:pPr>
            <a:r>
              <a:rPr lang="en-US" dirty="0"/>
              <a:t>- Try LSTM/GRU (if sequential patterns are strong).</a:t>
            </a:r>
          </a:p>
          <a:p>
            <a:pPr marL="0" indent="0">
              <a:buNone/>
            </a:pPr>
            <a:r>
              <a:rPr lang="en-US" dirty="0"/>
              <a:t>- Can Compare performance with Prophet, ARIMA, or an </a:t>
            </a:r>
            <a:r>
              <a:rPr lang="en-US" dirty="0" err="1"/>
              <a:t>XGBoost</a:t>
            </a:r>
            <a:r>
              <a:rPr lang="en-US" dirty="0"/>
              <a:t> + moving average hybrid approach.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Enhance Feature Engineering</a:t>
            </a:r>
          </a:p>
          <a:p>
            <a:pPr marL="0" indent="0">
              <a:buNone/>
            </a:pPr>
            <a:r>
              <a:rPr lang="en-US" dirty="0"/>
              <a:t>- Add seasonality features (Month, Weekday, Holiday effects).</a:t>
            </a:r>
          </a:p>
          <a:p>
            <a:pPr marL="0" indent="0">
              <a:buNone/>
            </a:pPr>
            <a:r>
              <a:rPr lang="en-US" dirty="0"/>
              <a:t>- Include rolling averages (e.g., past 7-day moving average).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6595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385</Words>
  <Application>Microsoft Macintosh PowerPoint</Application>
  <PresentationFormat>Widescreen</PresentationFormat>
  <Paragraphs>46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-apple-system-font</vt:lpstr>
      <vt:lpstr>Aptos</vt:lpstr>
      <vt:lpstr>Aptos Display</vt:lpstr>
      <vt:lpstr>Arial</vt:lpstr>
      <vt:lpstr>Roboto</vt:lpstr>
      <vt:lpstr>Office Theme</vt:lpstr>
      <vt:lpstr>Model Selection &amp; Evaluation</vt:lpstr>
      <vt:lpstr>Model Selection</vt:lpstr>
      <vt:lpstr>Model Evaluation</vt:lpstr>
      <vt:lpstr>PowerPoint Presentation</vt:lpstr>
      <vt:lpstr>Further Improvements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WEERASINGHE P D L L</dc:creator>
  <cp:lastModifiedBy>WEERASINGHE P D L L</cp:lastModifiedBy>
  <cp:revision>18</cp:revision>
  <dcterms:created xsi:type="dcterms:W3CDTF">2025-03-14T03:27:23Z</dcterms:created>
  <dcterms:modified xsi:type="dcterms:W3CDTF">2025-03-14T05:21:12Z</dcterms:modified>
</cp:coreProperties>
</file>