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351720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292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33840"/>
            <a:ext cx="8228520" cy="6264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724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2920" cy="62820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629280"/>
            <a:ext cx="914292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CustomShape 3"/>
          <p:cNvSpPr/>
          <p:nvPr/>
        </p:nvSpPr>
        <p:spPr>
          <a:xfrm>
            <a:off x="0" y="4925880"/>
            <a:ext cx="9157680" cy="216360"/>
          </a:xfrm>
          <a:prstGeom prst="rect">
            <a:avLst/>
          </a:prstGeom>
          <a:solidFill>
            <a:srgbClr val="000000"/>
          </a:solidFill>
          <a:ln w="19080">
            <a:solidFill>
              <a:srgbClr val="2388db"/>
            </a:solidFill>
            <a:round/>
          </a:ln>
        </p:spPr>
      </p:sp>
      <p:sp>
        <p:nvSpPr>
          <p:cNvPr id="41" name="CustomShape 4"/>
          <p:cNvSpPr/>
          <p:nvPr/>
        </p:nvSpPr>
        <p:spPr>
          <a:xfrm>
            <a:off x="4520880" y="4925880"/>
            <a:ext cx="4622400" cy="21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b="1" lang="es-ES" sz="1100">
                <a:solidFill>
                  <a:srgbClr val="ffffff"/>
                </a:solidFill>
                <a:latin typeface="Arial"/>
                <a:ea typeface="Arial"/>
              </a:rPr>
              <a:t>Presentación TP1 - Scheduling | Sergio Romano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1867680"/>
            <a:ext cx="7771320" cy="164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Presentación TP1 - Scheduling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85800" y="3627000"/>
            <a:ext cx="7771320" cy="7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>
                <a:solidFill>
                  <a:srgbClr val="2388db"/>
                </a:solidFill>
                <a:latin typeface="Calibri"/>
                <a:ea typeface="Calibri"/>
              </a:rPr>
              <a:t>Sistemas Operativos. DC - FCEN - UBA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2388db"/>
                </a:solidFill>
                <a:latin typeface="Calibri"/>
                <a:ea typeface="Calibri"/>
              </a:rPr>
              <a:t>6 de abril de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Entendiendo el simulador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Tareas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Tipo </a:t>
            </a:r>
            <a:r>
              <a:rPr lang="es-ES" sz="1400">
                <a:solidFill>
                  <a:srgbClr val="000000"/>
                </a:solidFill>
                <a:latin typeface="Calibri"/>
                <a:ea typeface="Calibri"/>
              </a:rPr>
              <a:t>(TaskCPU, TaskIO, ….)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Parámetros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</a:rPr>
              <a:t>Release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Lotes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5730480" y="2016720"/>
            <a:ext cx="1467000" cy="1275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TaskCPU 3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@10: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TaskCPU 1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@3: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*2 TaskCPU 7</a:t>
            </a:r>
            <a:endParaRPr/>
          </a:p>
        </p:txBody>
      </p:sp>
      <p:pic>
        <p:nvPicPr>
          <p:cNvPr id="83" name="Shape 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8320" y="3624840"/>
            <a:ext cx="5446800" cy="115020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4223520" y="3435840"/>
            <a:ext cx="696240" cy="42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>
                <a:latin typeface="Arial"/>
              </a:rPr>
              <a:t>Ale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Entendiendo el simulador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Función dentro de tasks.cpp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uso_CPU(t)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uso_IO(t)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return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3650040" y="2131560"/>
            <a:ext cx="5392800" cy="2653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i="1" lang="es-ES" sz="1400">
                <a:solidFill>
                  <a:srgbClr val="4a86e8"/>
                </a:solidFill>
                <a:latin typeface="Verdana"/>
                <a:ea typeface="Verdana"/>
              </a:rPr>
              <a:t>void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s-ES" sz="1400">
                <a:solidFill>
                  <a:srgbClr val="38761d"/>
                </a:solidFill>
                <a:latin typeface="Verdana"/>
                <a:ea typeface="Verdana"/>
              </a:rPr>
              <a:t>TaskIO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(</a:t>
            </a:r>
            <a:r>
              <a:rPr i="1" lang="es-ES" sz="1400">
                <a:solidFill>
                  <a:srgbClr val="4a86e8"/>
                </a:solidFill>
                <a:latin typeface="Verdana"/>
                <a:ea typeface="Verdana"/>
              </a:rPr>
              <a:t>int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pid, vector&lt;</a:t>
            </a:r>
            <a:r>
              <a:rPr i="1" lang="es-ES" sz="1400">
                <a:solidFill>
                  <a:srgbClr val="4a86e8"/>
                </a:solidFill>
                <a:latin typeface="Verdana"/>
                <a:ea typeface="Verdana"/>
              </a:rPr>
              <a:t>int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&gt; params) {</a:t>
            </a: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  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// Uso el CPU </a:t>
            </a:r>
            <a:r>
              <a:rPr i="1" lang="es-ES" sz="1400">
                <a:solidFill>
                  <a:srgbClr val="999999"/>
                </a:solidFill>
                <a:latin typeface="Verdana"/>
                <a:ea typeface="Verdana"/>
              </a:rPr>
              <a:t>x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 clicos. </a:t>
            </a: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  </a:t>
            </a:r>
            <a:r>
              <a:rPr lang="es-ES" sz="1400">
                <a:solidFill>
                  <a:srgbClr val="4a86e8"/>
                </a:solidFill>
                <a:latin typeface="Verdana"/>
                <a:ea typeface="Verdana"/>
              </a:rPr>
              <a:t>uso_CPU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(pid, params[</a:t>
            </a:r>
            <a:r>
              <a:rPr lang="es-ES" sz="1400">
                <a:solidFill>
                  <a:srgbClr val="8e7cc3"/>
                </a:solidFill>
                <a:latin typeface="Verdana"/>
                <a:ea typeface="Verdana"/>
              </a:rPr>
              <a:t>0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]);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  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// Uso IO </a:t>
            </a:r>
            <a:r>
              <a:rPr i="1" lang="es-ES" sz="1400">
                <a:solidFill>
                  <a:srgbClr val="999999"/>
                </a:solidFill>
                <a:latin typeface="Verdana"/>
                <a:ea typeface="Verdana"/>
              </a:rPr>
              <a:t>y+1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 ciclos. </a:t>
            </a: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  </a:t>
            </a:r>
            <a:r>
              <a:rPr lang="es-ES" sz="1400">
                <a:solidFill>
                  <a:srgbClr val="4a86e8"/>
                </a:solidFill>
                <a:latin typeface="Verdana"/>
                <a:ea typeface="Verdana"/>
              </a:rPr>
              <a:t>uso_IO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(pid, params[</a:t>
            </a:r>
            <a:r>
              <a:rPr lang="es-ES" sz="1400">
                <a:solidFill>
                  <a:srgbClr val="8e7cc3"/>
                </a:solidFill>
                <a:latin typeface="Verdana"/>
                <a:ea typeface="Verdana"/>
              </a:rPr>
              <a:t>1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]);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   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// Uso</a:t>
            </a:r>
            <a:r>
              <a:rPr i="1" lang="es-ES" sz="1400">
                <a:solidFill>
                  <a:srgbClr val="999999"/>
                </a:solidFill>
                <a:latin typeface="Verdana"/>
                <a:ea typeface="Verdana"/>
              </a:rPr>
              <a:t>1</a:t>
            </a:r>
            <a:r>
              <a:rPr lang="es-ES" sz="1400">
                <a:solidFill>
                  <a:srgbClr val="999999"/>
                </a:solidFill>
                <a:latin typeface="Verdana"/>
                <a:ea typeface="Verdana"/>
              </a:rPr>
              <a:t> ciclo </a:t>
            </a: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  </a:t>
            </a:r>
            <a:r>
              <a:rPr lang="es-ES" sz="1400">
                <a:solidFill>
                  <a:srgbClr val="990000"/>
                </a:solidFill>
                <a:latin typeface="Verdana"/>
                <a:ea typeface="Verdana"/>
              </a:rPr>
              <a:t>return</a:t>
            </a: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s-ES" sz="1400">
                <a:solidFill>
                  <a:srgbClr val="000000"/>
                </a:solidFill>
                <a:latin typeface="Verdana"/>
                <a:ea typeface="Verdan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Entendiendo el simulador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80800" y="1200240"/>
            <a:ext cx="8741520" cy="37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s-ES">
                <a:solidFill>
                  <a:srgbClr val="000000"/>
                </a:solidFill>
                <a:latin typeface="Calibri"/>
                <a:ea typeface="Calibri"/>
              </a:rPr>
              <a:t>./simusched &lt;lote.tsk&gt; &lt;num_cores&gt; &lt;costo_cs&gt; &lt;costo_mi&gt; &lt;sched&gt; [&lt;params_sched&gt;]</a:t>
            </a:r>
            <a:endParaRPr/>
          </a:p>
          <a:p>
            <a:pPr>
              <a:lnSpc>
                <a:spcPct val="115000"/>
              </a:lnSpc>
            </a:pPr>
            <a:r>
              <a:rPr lang="es-ES" sz="3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&lt;lote.tsk&gt; es el archivo que especifica el lote de tareas a simular.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&lt;num cores&gt; es la cantidad de núcleos de procesamiento.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&lt;costo cs&gt; es el costo de cambiar de contexto.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&lt;costo mi&gt; es el costo de cambiar un proceso de núcleo 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s-ES" sz="2000">
                <a:solidFill>
                  <a:srgbClr val="000000"/>
                </a:solidFill>
                <a:latin typeface="Calibri"/>
                <a:ea typeface="Calibri"/>
              </a:rPr>
              <a:t>&lt;sched&gt; es el nombre de la clase de scheduler a utilizar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Entendiendo el simulador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80800" y="1200240"/>
            <a:ext cx="8741520" cy="37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3d85c6"/>
                </a:solidFill>
                <a:latin typeface="Arial"/>
                <a:ea typeface="Arial"/>
              </a:rPr>
              <a:t>LOAD 0 1. 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En el ciclo 0, la tarea 1 está ready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CPU 33 1 0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. En el ciclo 33, se está ejecutando la tarea 1 en el core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BLOCK 44 1.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En el ciclo 44, la tarea 1 está bloqueada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UNBLOCK 65 1.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En el ciclo 65, se desbloqueó la tarea 1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EXIT 66 1 0.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En el ciclo 66, la tarea 1 terminó en el core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CPU 112 -1 0.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En el ciclo 112, el core 0 está idle.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s-ES">
                <a:solidFill>
                  <a:srgbClr val="2388db"/>
                </a:solidFill>
                <a:latin typeface="Arial"/>
                <a:ea typeface="Arial"/>
              </a:rPr>
              <a:t>CONTEXT CPU 0 32.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Cambio de contexto en el core 0, en el ciclo 32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Graficación de simulaciones</a:t>
            </a:r>
            <a:endParaRPr/>
          </a:p>
        </p:txBody>
      </p:sp>
      <p:pic>
        <p:nvPicPr>
          <p:cNvPr id="93" name="Shape 6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600" y="2029320"/>
            <a:ext cx="8829360" cy="18648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581760"/>
            <a:ext cx="9142920" cy="134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Verdana"/>
                <a:ea typeface="Verdana"/>
              </a:rPr>
              <a:t>/simusched lote.tsk 1 1 5 SchedFCFS | ./graphsched.py &gt;&gt; imagen.png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457200" y="4261320"/>
            <a:ext cx="84762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Verdana"/>
                <a:ea typeface="Verdana"/>
              </a:rPr>
              <a:t>Pueden tener que instalar las siguientes librerías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222222"/>
                </a:solidFill>
                <a:latin typeface="Consolas"/>
                <a:ea typeface="Consolas"/>
              </a:rPr>
              <a:t>sudo apt-get install python-matplotlib </a:t>
            </a:r>
            <a:r>
              <a:rPr lang="es-ES" sz="1000">
                <a:solidFill>
                  <a:srgbClr val="000000"/>
                </a:solidFill>
                <a:latin typeface="Consolas"/>
                <a:ea typeface="Consolas"/>
              </a:rPr>
              <a:t>libfreetype6-dev </a:t>
            </a:r>
            <a:r>
              <a:rPr lang="es-ES" sz="1000">
                <a:solidFill>
                  <a:srgbClr val="222222"/>
                </a:solidFill>
                <a:latin typeface="Consolas"/>
                <a:ea typeface="Consolas"/>
              </a:rPr>
              <a:t>ttf-freefont 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222222"/>
                </a:solidFill>
                <a:latin typeface="Consolas"/>
                <a:ea typeface="Consolas"/>
              </a:rPr>
              <a:t>sudo pip install Pillow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Enunciado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663840"/>
            <a:ext cx="8228520" cy="426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u="sng">
                <a:solidFill>
                  <a:srgbClr val="0000ff"/>
                </a:solidFill>
                <a:latin typeface="Arial"/>
                <a:ea typeface="Arial"/>
              </a:rPr>
              <a:t>http://www.dc.uba.ar/materias/so/2016/1c/descargas/tps/tp1-scheduling/at_download/file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12680"/>
            <a:ext cx="8228520" cy="468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Aspectos destacados de los algoritmos (El resto en comentarios)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Explico métricas, datos de prueba y porqué (no el listado completo !!)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Cambio de a 1 parámetro por vez y justifico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Analizo casos buenos y malos...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Genero gráficos y figuras relevantes a la pregunta planteada (No miles y al tun tun).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1400">
                <a:latin typeface="Arial"/>
              </a:rPr>
              <a:t>Informe legible y estructurado. Introducción, detalles de implementación, resultados (discusión por puntos, con sus imágenes y explicaciones)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57200" y="112680"/>
            <a:ext cx="2134080" cy="34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Informe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