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F94"/>
    <a:srgbClr val="1D4B75"/>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6395" autoAdjust="0"/>
  </p:normalViewPr>
  <p:slideViewPr>
    <p:cSldViewPr snapToGrid="0">
      <p:cViewPr varScale="1">
        <p:scale>
          <a:sx n="103" d="100"/>
          <a:sy n="103" d="100"/>
        </p:scale>
        <p:origin x="138" y="28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227888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68715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358861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422526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96853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283408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315166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364734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313137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326285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8D3F40-226C-4EF6-8844-0D3F5C554B14}"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D3224-2A2E-4933-9BFC-4232F06B6799}" type="slidenum">
              <a:rPr lang="en-US" smtClean="0"/>
              <a:t>‹#›</a:t>
            </a:fld>
            <a:endParaRPr lang="en-US" dirty="0"/>
          </a:p>
        </p:txBody>
      </p:sp>
    </p:spTree>
    <p:extLst>
      <p:ext uri="{BB962C8B-B14F-4D97-AF65-F5344CB8AC3E}">
        <p14:creationId xmlns:p14="http://schemas.microsoft.com/office/powerpoint/2010/main" val="246205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45F94"/>
            </a:gs>
            <a:gs pos="48000">
              <a:schemeClr val="accent1">
                <a:lumMod val="50000"/>
              </a:schemeClr>
            </a:gs>
            <a:gs pos="97000">
              <a:schemeClr val="accent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D3F40-226C-4EF6-8844-0D3F5C554B14}" type="datetimeFigureOut">
              <a:rPr lang="en-US" smtClean="0"/>
              <a:t>11/21/2018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D3224-2A2E-4933-9BFC-4232F06B6799}" type="slidenum">
              <a:rPr lang="en-US" smtClean="0"/>
              <a:t>‹#›</a:t>
            </a:fld>
            <a:endParaRPr lang="en-US" dirty="0"/>
          </a:p>
        </p:txBody>
      </p:sp>
    </p:spTree>
    <p:extLst>
      <p:ext uri="{BB962C8B-B14F-4D97-AF65-F5344CB8AC3E}">
        <p14:creationId xmlns:p14="http://schemas.microsoft.com/office/powerpoint/2010/main" val="422702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0309" y="2235200"/>
            <a:ext cx="11192719" cy="2387600"/>
          </a:xfrm>
        </p:spPr>
        <p:txBody>
          <a:bodyPr anchor="ctr">
            <a:normAutofit fontScale="90000"/>
          </a:bodyPr>
          <a:lstStyle/>
          <a:p>
            <a:r>
              <a:rPr lang="en-US" dirty="0" smtClean="0">
                <a:solidFill>
                  <a:schemeClr val="bg1"/>
                </a:solidFill>
                <a:latin typeface="Avenir LT Std 55 Roman" panose="020B0503020203020204" pitchFamily="34" charset="0"/>
              </a:rPr>
              <a:t>Machine Learning Fundamentals:</a:t>
            </a:r>
            <a:br>
              <a:rPr lang="en-US" dirty="0" smtClean="0">
                <a:solidFill>
                  <a:schemeClr val="bg1"/>
                </a:solidFill>
                <a:latin typeface="Avenir LT Std 55 Roman" panose="020B0503020203020204" pitchFamily="34" charset="0"/>
              </a:rPr>
            </a:br>
            <a:r>
              <a:rPr lang="en-US" dirty="0" smtClean="0">
                <a:solidFill>
                  <a:schemeClr val="bg1"/>
                </a:solidFill>
                <a:latin typeface="Avenir LT Std 55 Roman" panose="020B0503020203020204" pitchFamily="34" charset="0"/>
              </a:rPr>
              <a:t> </a:t>
            </a:r>
            <a:br>
              <a:rPr lang="en-US" dirty="0" smtClean="0">
                <a:solidFill>
                  <a:schemeClr val="bg1"/>
                </a:solidFill>
                <a:latin typeface="Avenir LT Std 55 Roman" panose="020B0503020203020204" pitchFamily="34" charset="0"/>
              </a:rPr>
            </a:br>
            <a:r>
              <a:rPr lang="en-US" dirty="0" smtClean="0">
                <a:solidFill>
                  <a:schemeClr val="bg1"/>
                </a:solidFill>
                <a:latin typeface="Avenir LT Std 55 Roman" panose="020B0503020203020204" pitchFamily="34" charset="0"/>
              </a:rPr>
              <a:t>Date-A-Scientist</a:t>
            </a:r>
            <a:endParaRPr lang="en-US" dirty="0">
              <a:solidFill>
                <a:schemeClr val="bg1"/>
              </a:solidFill>
              <a:latin typeface="Avenir LT Std 55 Roman" panose="020B0503020203020204" pitchFamily="34" charset="0"/>
            </a:endParaRPr>
          </a:p>
        </p:txBody>
      </p:sp>
      <p:sp>
        <p:nvSpPr>
          <p:cNvPr id="4" name="Title 1"/>
          <p:cNvSpPr txBox="1">
            <a:spLocks/>
          </p:cNvSpPr>
          <p:nvPr/>
        </p:nvSpPr>
        <p:spPr>
          <a:xfrm>
            <a:off x="590308" y="4824662"/>
            <a:ext cx="11192719" cy="147596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dirty="0" smtClean="0">
                <a:solidFill>
                  <a:schemeClr val="bg1"/>
                </a:solidFill>
              </a:rPr>
              <a:t>Matt Lollini, 11/15/2018</a:t>
            </a:r>
          </a:p>
          <a:p>
            <a:endParaRPr lang="en-US" dirty="0">
              <a:solidFill>
                <a:schemeClr val="bg1"/>
              </a:solidFill>
              <a:latin typeface="Avenir LT Std 55 Roman" panose="020B0503020203020204" pitchFamily="34" charset="0"/>
            </a:endParaRPr>
          </a:p>
        </p:txBody>
      </p:sp>
    </p:spTree>
    <p:extLst>
      <p:ext uri="{BB962C8B-B14F-4D97-AF65-F5344CB8AC3E}">
        <p14:creationId xmlns:p14="http://schemas.microsoft.com/office/powerpoint/2010/main" val="184796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 2: Regression Approach</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a:solidFill>
                  <a:schemeClr val="bg1"/>
                </a:solidFill>
              </a:rPr>
              <a:t>Can we predict a users age, based on how often certain words are used in their essays</a:t>
            </a:r>
            <a:r>
              <a:rPr lang="en-US" dirty="0" smtClean="0">
                <a:solidFill>
                  <a:schemeClr val="bg1"/>
                </a:solidFill>
              </a:rPr>
              <a:t>?</a:t>
            </a:r>
          </a:p>
          <a:p>
            <a:pPr lvl="1"/>
            <a:r>
              <a:rPr lang="en-US" dirty="0">
                <a:solidFill>
                  <a:schemeClr val="bg1"/>
                </a:solidFill>
              </a:rPr>
              <a:t>To answer this question a new data set that included the </a:t>
            </a:r>
            <a:r>
              <a:rPr lang="en-US" dirty="0" smtClean="0">
                <a:solidFill>
                  <a:schemeClr val="bg1"/>
                </a:solidFill>
              </a:rPr>
              <a:t>users age, and 3 columns each with the total number of occurrences of all words in the given word lists. </a:t>
            </a:r>
          </a:p>
          <a:p>
            <a:pPr lvl="1"/>
            <a:r>
              <a:rPr lang="en-US" dirty="0" smtClean="0">
                <a:solidFill>
                  <a:schemeClr val="bg1"/>
                </a:solidFill>
              </a:rPr>
              <a:t>This data was then run through a linear regression model to predict the users age based on the counts from each word list.</a:t>
            </a:r>
            <a:endParaRPr lang="en-US" dirty="0">
              <a:solidFill>
                <a:schemeClr val="bg1"/>
              </a:solidFill>
            </a:endParaRPr>
          </a:p>
        </p:txBody>
      </p:sp>
    </p:spTree>
    <p:extLst>
      <p:ext uri="{BB962C8B-B14F-4D97-AF65-F5344CB8AC3E}">
        <p14:creationId xmlns:p14="http://schemas.microsoft.com/office/powerpoint/2010/main" val="162833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 2: Accuracy</a:t>
            </a:r>
            <a:endParaRPr lang="en-US" dirty="0">
              <a:solidFill>
                <a:schemeClr val="bg1"/>
              </a:solidFill>
            </a:endParaRPr>
          </a:p>
        </p:txBody>
      </p:sp>
      <p:sp>
        <p:nvSpPr>
          <p:cNvPr id="4" name="Content Placeholder 2"/>
          <p:cNvSpPr>
            <a:spLocks noGrp="1"/>
          </p:cNvSpPr>
          <p:nvPr>
            <p:ph idx="1"/>
          </p:nvPr>
        </p:nvSpPr>
        <p:spPr>
          <a:xfrm>
            <a:off x="838200" y="1825625"/>
            <a:ext cx="10515600" cy="4351338"/>
          </a:xfrm>
        </p:spPr>
        <p:txBody>
          <a:bodyPr/>
          <a:lstStyle/>
          <a:p>
            <a:r>
              <a:rPr lang="en-US" dirty="0" smtClean="0">
                <a:solidFill>
                  <a:schemeClr val="bg1"/>
                </a:solidFill>
              </a:rPr>
              <a:t>Using a Linear Regression model an accuracy of only 4.4% was achieved.</a:t>
            </a:r>
          </a:p>
          <a:p>
            <a:pPr marL="0" indent="0">
              <a:buNone/>
            </a:pPr>
            <a:endParaRPr lang="en-US" dirty="0" smtClean="0">
              <a:solidFill>
                <a:schemeClr val="bg1"/>
              </a:solidFill>
            </a:endParaRPr>
          </a:p>
          <a:p>
            <a:pPr marL="0" indent="0">
              <a:buNone/>
            </a:pPr>
            <a:r>
              <a:rPr lang="en-US" dirty="0" smtClean="0">
                <a:solidFill>
                  <a:schemeClr val="bg1"/>
                </a:solidFill>
              </a:rPr>
              <a:t>These results show that usage of the word lists, in each essay is a poor indicator of age.</a:t>
            </a:r>
            <a:endParaRPr lang="en-US" dirty="0">
              <a:solidFill>
                <a:schemeClr val="bg1"/>
              </a:solidFill>
            </a:endParaRPr>
          </a:p>
        </p:txBody>
      </p:sp>
    </p:spTree>
    <p:extLst>
      <p:ext uri="{BB962C8B-B14F-4D97-AF65-F5344CB8AC3E}">
        <p14:creationId xmlns:p14="http://schemas.microsoft.com/office/powerpoint/2010/main" val="155039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Final Thoughts</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For question 1 an accuracy of 28% was able to be achieved in predicting a users religious beliefs.</a:t>
            </a:r>
          </a:p>
          <a:p>
            <a:pPr lvl="1"/>
            <a:r>
              <a:rPr lang="en-US" dirty="0" smtClean="0">
                <a:solidFill>
                  <a:schemeClr val="bg1"/>
                </a:solidFill>
              </a:rPr>
              <a:t>For further analysis I would attempt to drop “other and atheism” from the list as they are going to be the most varied and I believe skewed the results. If we would keep these religious beliefs in the mix I would add additional categories such as age, to assist the model in its predictions.</a:t>
            </a:r>
          </a:p>
          <a:p>
            <a:pPr lvl="1"/>
            <a:endParaRPr lang="en-US" dirty="0">
              <a:solidFill>
                <a:schemeClr val="bg1"/>
              </a:solidFill>
            </a:endParaRPr>
          </a:p>
          <a:p>
            <a:r>
              <a:rPr lang="en-US" dirty="0" smtClean="0">
                <a:solidFill>
                  <a:schemeClr val="bg1"/>
                </a:solidFill>
              </a:rPr>
              <a:t>For question 2 an accuracy of only 4% was achieved in predicting the users age based on the types of words used in their essays.</a:t>
            </a:r>
          </a:p>
          <a:p>
            <a:pPr lvl="1"/>
            <a:r>
              <a:rPr lang="en-US" dirty="0" smtClean="0">
                <a:solidFill>
                  <a:schemeClr val="bg1"/>
                </a:solidFill>
              </a:rPr>
              <a:t>The poor results are not too surprising as the </a:t>
            </a:r>
            <a:r>
              <a:rPr lang="en-US" dirty="0" err="1" smtClean="0">
                <a:solidFill>
                  <a:schemeClr val="bg1"/>
                </a:solidFill>
              </a:rPr>
              <a:t>word_list</a:t>
            </a:r>
            <a:r>
              <a:rPr lang="en-US" dirty="0" smtClean="0">
                <a:solidFill>
                  <a:schemeClr val="bg1"/>
                </a:solidFill>
              </a:rPr>
              <a:t> were put together with very little research. A better approach would have been to analyze the different words actually used in essays, as well as group the ages. As predicting an exact age is going to be less accurate then predicting an age group based on the word usages. </a:t>
            </a:r>
            <a:endParaRPr lang="en-US" dirty="0">
              <a:solidFill>
                <a:schemeClr val="bg1"/>
              </a:solidFill>
            </a:endParaRPr>
          </a:p>
        </p:txBody>
      </p:sp>
    </p:spTree>
    <p:extLst>
      <p:ext uri="{BB962C8B-B14F-4D97-AF65-F5344CB8AC3E}">
        <p14:creationId xmlns:p14="http://schemas.microsoft.com/office/powerpoint/2010/main" val="259215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Table-of-Contents</a:t>
            </a:r>
            <a:endParaRPr lang="en-US"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38276893"/>
              </p:ext>
            </p:extLst>
          </p:nvPr>
        </p:nvGraphicFramePr>
        <p:xfrm>
          <a:off x="1666240" y="2041553"/>
          <a:ext cx="8128000" cy="4150967"/>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133995899"/>
                    </a:ext>
                  </a:extLst>
                </a:gridCol>
                <a:gridCol w="4064000">
                  <a:extLst>
                    <a:ext uri="{9D8B030D-6E8A-4147-A177-3AD203B41FA5}">
                      <a16:colId xmlns:a16="http://schemas.microsoft.com/office/drawing/2014/main" val="872281515"/>
                    </a:ext>
                  </a:extLst>
                </a:gridCol>
              </a:tblGrid>
              <a:tr h="370840">
                <a:tc>
                  <a:txBody>
                    <a:bodyPr/>
                    <a:lstStyle/>
                    <a:p>
                      <a:r>
                        <a:rPr lang="en-US" dirty="0" smtClean="0">
                          <a:solidFill>
                            <a:schemeClr val="bg1"/>
                          </a:solidFill>
                        </a:rPr>
                        <a:t>Description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Slide Number</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190957"/>
                  </a:ext>
                </a:extLst>
              </a:tr>
              <a:tr h="370840">
                <a:tc>
                  <a:txBody>
                    <a:bodyPr/>
                    <a:lstStyle/>
                    <a:p>
                      <a:r>
                        <a:rPr lang="en-US" dirty="0" smtClean="0">
                          <a:solidFill>
                            <a:schemeClr val="bg1"/>
                          </a:solidFill>
                        </a:rPr>
                        <a:t>Data Exploration – User Religion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3</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714075"/>
                  </a:ext>
                </a:extLst>
              </a:tr>
              <a:tr h="370840">
                <a:tc>
                  <a:txBody>
                    <a:bodyPr/>
                    <a:lstStyle/>
                    <a:p>
                      <a:r>
                        <a:rPr lang="en-US" dirty="0" smtClean="0">
                          <a:solidFill>
                            <a:schemeClr val="bg1"/>
                          </a:solidFill>
                        </a:rPr>
                        <a:t>Data Exploration – User</a:t>
                      </a:r>
                      <a:r>
                        <a:rPr lang="en-US" baseline="0" dirty="0" smtClean="0">
                          <a:solidFill>
                            <a:schemeClr val="bg1"/>
                          </a:solidFill>
                        </a:rPr>
                        <a:t> </a:t>
                      </a:r>
                      <a:r>
                        <a:rPr lang="en-US" dirty="0" smtClean="0">
                          <a:solidFill>
                            <a:schemeClr val="bg1"/>
                          </a:solidFill>
                        </a:rPr>
                        <a:t>Age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4</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8144168"/>
                  </a:ext>
                </a:extLst>
              </a:tr>
              <a:tr h="370840">
                <a:tc>
                  <a:txBody>
                    <a:bodyPr/>
                    <a:lstStyle/>
                    <a:p>
                      <a:r>
                        <a:rPr lang="en-US" dirty="0" smtClean="0">
                          <a:solidFill>
                            <a:schemeClr val="bg1"/>
                          </a:solidFill>
                        </a:rPr>
                        <a:t>Questions (Q1, Q2)</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5</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501327"/>
                  </a:ext>
                </a:extLst>
              </a:tr>
              <a:tr h="370840">
                <a:tc>
                  <a:txBody>
                    <a:bodyPr/>
                    <a:lstStyle/>
                    <a:p>
                      <a:r>
                        <a:rPr lang="en-US" dirty="0" smtClean="0">
                          <a:solidFill>
                            <a:schemeClr val="bg1"/>
                          </a:solidFill>
                        </a:rPr>
                        <a:t>Q1</a:t>
                      </a:r>
                      <a:r>
                        <a:rPr lang="en-US" baseline="0" dirty="0" smtClean="0">
                          <a:solidFill>
                            <a:schemeClr val="bg1"/>
                          </a:solidFill>
                        </a:rPr>
                        <a:t> - </a:t>
                      </a:r>
                      <a:r>
                        <a:rPr lang="en-US" dirty="0" smtClean="0">
                          <a:solidFill>
                            <a:schemeClr val="bg1"/>
                          </a:solidFill>
                        </a:rPr>
                        <a:t>Data Maps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6</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4615163"/>
                  </a:ext>
                </a:extLst>
              </a:tr>
              <a:tr h="442567">
                <a:tc>
                  <a:txBody>
                    <a:bodyPr/>
                    <a:lstStyle/>
                    <a:p>
                      <a:r>
                        <a:rPr lang="en-US" dirty="0" smtClean="0">
                          <a:solidFill>
                            <a:schemeClr val="bg1"/>
                          </a:solidFill>
                        </a:rPr>
                        <a:t>Q2 - Word Lists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7</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8876255"/>
                  </a:ext>
                </a:extLst>
              </a:tr>
              <a:tr h="370840">
                <a:tc>
                  <a:txBody>
                    <a:bodyPr/>
                    <a:lstStyle/>
                    <a:p>
                      <a:r>
                        <a:rPr lang="en-US" dirty="0" smtClean="0">
                          <a:solidFill>
                            <a:schemeClr val="bg1"/>
                          </a:solidFill>
                        </a:rPr>
                        <a:t>Q1</a:t>
                      </a:r>
                      <a:r>
                        <a:rPr lang="en-US" baseline="0" dirty="0" smtClean="0">
                          <a:solidFill>
                            <a:schemeClr val="bg1"/>
                          </a:solidFill>
                        </a:rPr>
                        <a:t> – Classification Approach</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8</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8737681"/>
                  </a:ext>
                </a:extLst>
              </a:tr>
              <a:tr h="370840">
                <a:tc>
                  <a:txBody>
                    <a:bodyPr/>
                    <a:lstStyle/>
                    <a:p>
                      <a:r>
                        <a:rPr lang="en-US" dirty="0" smtClean="0">
                          <a:solidFill>
                            <a:schemeClr val="bg1"/>
                          </a:solidFill>
                        </a:rPr>
                        <a:t>Q1 –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9</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0457852"/>
                  </a:ext>
                </a:extLst>
              </a:tr>
              <a:tr h="370840">
                <a:tc>
                  <a:txBody>
                    <a:bodyPr/>
                    <a:lstStyle/>
                    <a:p>
                      <a:r>
                        <a:rPr lang="en-US" dirty="0" smtClean="0">
                          <a:solidFill>
                            <a:schemeClr val="bg1"/>
                          </a:solidFill>
                        </a:rPr>
                        <a:t>Q2 </a:t>
                      </a:r>
                      <a:r>
                        <a:rPr lang="en-US" baseline="0" dirty="0" smtClean="0">
                          <a:solidFill>
                            <a:schemeClr val="bg1"/>
                          </a:solidFill>
                        </a:rPr>
                        <a:t>– Regression Approach</a:t>
                      </a:r>
                      <a:endParaRPr lang="en-US"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10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8979"/>
                  </a:ext>
                </a:extLst>
              </a:tr>
              <a:tr h="370840">
                <a:tc>
                  <a:txBody>
                    <a:bodyPr/>
                    <a:lstStyle/>
                    <a:p>
                      <a:r>
                        <a:rPr lang="en-US" dirty="0" smtClean="0">
                          <a:solidFill>
                            <a:schemeClr val="bg1"/>
                          </a:solidFill>
                        </a:rPr>
                        <a:t>Q2 -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11</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5373185"/>
                  </a:ext>
                </a:extLst>
              </a:tr>
              <a:tr h="370840">
                <a:tc>
                  <a:txBody>
                    <a:bodyPr/>
                    <a:lstStyle/>
                    <a:p>
                      <a:r>
                        <a:rPr lang="en-US" dirty="0" smtClean="0">
                          <a:solidFill>
                            <a:schemeClr val="bg1"/>
                          </a:solidFill>
                        </a:rPr>
                        <a:t>Final</a:t>
                      </a:r>
                      <a:r>
                        <a:rPr lang="en-US" baseline="0" dirty="0" smtClean="0">
                          <a:solidFill>
                            <a:schemeClr val="bg1"/>
                          </a:solidFill>
                        </a:rPr>
                        <a:t> Thoughts</a:t>
                      </a:r>
                      <a:endParaRPr lang="en-US"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rPr>
                        <a:t>12</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8890228"/>
                  </a:ext>
                </a:extLst>
              </a:tr>
            </a:tbl>
          </a:graphicData>
        </a:graphic>
      </p:graphicFrame>
    </p:spTree>
    <p:extLst>
      <p:ext uri="{BB962C8B-B14F-4D97-AF65-F5344CB8AC3E}">
        <p14:creationId xmlns:p14="http://schemas.microsoft.com/office/powerpoint/2010/main" val="19873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Exploration – Religion vs. </a:t>
            </a:r>
            <a:br>
              <a:rPr lang="en-US" dirty="0" smtClean="0">
                <a:solidFill>
                  <a:schemeClr val="bg1"/>
                </a:solidFill>
              </a:rPr>
            </a:br>
            <a:r>
              <a:rPr lang="en-US" dirty="0" smtClean="0">
                <a:solidFill>
                  <a:schemeClr val="bg1"/>
                </a:solidFill>
              </a:rPr>
              <a:t>Ethnicity / Drugs / Alcohol </a:t>
            </a:r>
            <a:endParaRPr lang="en-US"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1961" y="2354143"/>
            <a:ext cx="6226874" cy="3386900"/>
          </a:xfrm>
        </p:spPr>
      </p:pic>
      <p:sp>
        <p:nvSpPr>
          <p:cNvPr id="3" name="TextBox 2"/>
          <p:cNvSpPr txBox="1"/>
          <p:nvPr/>
        </p:nvSpPr>
        <p:spPr>
          <a:xfrm>
            <a:off x="6749716" y="2419109"/>
            <a:ext cx="5161547" cy="2862322"/>
          </a:xfrm>
          <a:prstGeom prst="rect">
            <a:avLst/>
          </a:prstGeom>
          <a:noFill/>
        </p:spPr>
        <p:txBody>
          <a:bodyPr wrap="square" rtlCol="0">
            <a:spAutoFit/>
          </a:bodyPr>
          <a:lstStyle/>
          <a:p>
            <a:r>
              <a:rPr lang="en-US" sz="2000" dirty="0" smtClean="0">
                <a:solidFill>
                  <a:schemeClr val="bg1"/>
                </a:solidFill>
              </a:rPr>
              <a:t>These bubble charts shows the occurrence of a given religion compared to the users; ethnicity, drug usage, and alcohol usage. Each bubble grows in size as the frequency of occurrence increases (IE. Ethnicity 1 is most commonly seen in Religion 2.) </a:t>
            </a:r>
          </a:p>
          <a:p>
            <a:endParaRPr lang="en-US" sz="2000" dirty="0">
              <a:solidFill>
                <a:schemeClr val="bg1"/>
              </a:solidFill>
            </a:endParaRPr>
          </a:p>
          <a:p>
            <a:r>
              <a:rPr lang="en-US" sz="2000" dirty="0" smtClean="0">
                <a:solidFill>
                  <a:schemeClr val="bg1"/>
                </a:solidFill>
              </a:rPr>
              <a:t>The growth of each bubble is exponential in order to better visualize the data. </a:t>
            </a:r>
            <a:endParaRPr lang="en-US" sz="2000" dirty="0">
              <a:solidFill>
                <a:schemeClr val="bg1"/>
              </a:solidFill>
            </a:endParaRPr>
          </a:p>
        </p:txBody>
      </p:sp>
    </p:spTree>
    <p:extLst>
      <p:ext uri="{BB962C8B-B14F-4D97-AF65-F5344CB8AC3E}">
        <p14:creationId xmlns:p14="http://schemas.microsoft.com/office/powerpoint/2010/main" val="360547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Exploration – Ages vs Word Counts</a:t>
            </a:r>
            <a:endParaRPr lang="en-US" dirty="0">
              <a:solidFill>
                <a:schemeClr val="bg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100" y="2035983"/>
            <a:ext cx="6141984" cy="3628574"/>
          </a:xfrm>
        </p:spPr>
      </p:pic>
      <p:sp>
        <p:nvSpPr>
          <p:cNvPr id="4" name="TextBox 3"/>
          <p:cNvSpPr txBox="1"/>
          <p:nvPr/>
        </p:nvSpPr>
        <p:spPr>
          <a:xfrm>
            <a:off x="6749716" y="2419109"/>
            <a:ext cx="5161547" cy="2246769"/>
          </a:xfrm>
          <a:prstGeom prst="rect">
            <a:avLst/>
          </a:prstGeom>
          <a:noFill/>
        </p:spPr>
        <p:txBody>
          <a:bodyPr wrap="square" rtlCol="0">
            <a:spAutoFit/>
          </a:bodyPr>
          <a:lstStyle/>
          <a:p>
            <a:r>
              <a:rPr lang="en-US" sz="2000" dirty="0" smtClean="0">
                <a:solidFill>
                  <a:schemeClr val="bg1"/>
                </a:solidFill>
              </a:rPr>
              <a:t>In this data exploration we are comparing age to the number of times specific word lists were used in each essay. </a:t>
            </a:r>
          </a:p>
          <a:p>
            <a:endParaRPr lang="en-US" sz="2000" dirty="0" smtClean="0">
              <a:solidFill>
                <a:schemeClr val="bg1"/>
              </a:solidFill>
            </a:endParaRPr>
          </a:p>
          <a:p>
            <a:r>
              <a:rPr lang="en-US" sz="2000" dirty="0" smtClean="0">
                <a:solidFill>
                  <a:schemeClr val="bg1"/>
                </a:solidFill>
              </a:rPr>
              <a:t>3 word lists were created to compare age against using words commonly used by different age groups.</a:t>
            </a:r>
            <a:endParaRPr lang="en-US" sz="2000" dirty="0">
              <a:solidFill>
                <a:schemeClr val="bg1"/>
              </a:solidFill>
            </a:endParaRPr>
          </a:p>
        </p:txBody>
      </p:sp>
    </p:spTree>
    <p:extLst>
      <p:ext uri="{BB962C8B-B14F-4D97-AF65-F5344CB8AC3E}">
        <p14:creationId xmlns:p14="http://schemas.microsoft.com/office/powerpoint/2010/main" val="249262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Question 1:</a:t>
            </a:r>
          </a:p>
          <a:p>
            <a:pPr lvl="1"/>
            <a:r>
              <a:rPr lang="en-US" dirty="0" smtClean="0">
                <a:solidFill>
                  <a:schemeClr val="bg1"/>
                </a:solidFill>
              </a:rPr>
              <a:t>Can we predict a users Religion based on ethnicity, drug usage, and alcohol usage?</a:t>
            </a:r>
          </a:p>
          <a:p>
            <a:pPr lvl="1"/>
            <a:endParaRPr lang="en-US" dirty="0">
              <a:solidFill>
                <a:schemeClr val="bg1"/>
              </a:solidFill>
            </a:endParaRPr>
          </a:p>
          <a:p>
            <a:r>
              <a:rPr lang="en-US" dirty="0" smtClean="0">
                <a:solidFill>
                  <a:schemeClr val="bg1"/>
                </a:solidFill>
              </a:rPr>
              <a:t>Question 2:</a:t>
            </a:r>
          </a:p>
          <a:p>
            <a:pPr lvl="1"/>
            <a:r>
              <a:rPr lang="en-US" dirty="0" smtClean="0">
                <a:solidFill>
                  <a:schemeClr val="bg1"/>
                </a:solidFill>
              </a:rPr>
              <a:t>Can we predict a users age, based on how </a:t>
            </a:r>
            <a:r>
              <a:rPr lang="en-US" dirty="0" smtClean="0">
                <a:solidFill>
                  <a:schemeClr val="bg1"/>
                </a:solidFill>
              </a:rPr>
              <a:t>often certain words are used in their </a:t>
            </a:r>
            <a:r>
              <a:rPr lang="en-US" dirty="0" smtClean="0">
                <a:solidFill>
                  <a:schemeClr val="bg1"/>
                </a:solidFill>
              </a:rPr>
              <a:t>essays</a:t>
            </a:r>
            <a:r>
              <a:rPr lang="en-US" dirty="0" smtClean="0">
                <a:solidFill>
                  <a:schemeClr val="bg1"/>
                </a:solidFill>
              </a:rPr>
              <a:t>? </a:t>
            </a:r>
          </a:p>
          <a:p>
            <a:pPr lvl="2"/>
            <a:r>
              <a:rPr lang="en-US" dirty="0">
                <a:solidFill>
                  <a:schemeClr val="bg1"/>
                </a:solidFill>
              </a:rPr>
              <a:t>(IE. If a user mentions YouTube multiple times in his essays is he more likely to be of a younger age.)</a:t>
            </a:r>
          </a:p>
          <a:p>
            <a:pPr lvl="1"/>
            <a:endParaRPr lang="en-US" dirty="0">
              <a:solidFill>
                <a:schemeClr val="bg1"/>
              </a:solidFill>
            </a:endParaRPr>
          </a:p>
        </p:txBody>
      </p:sp>
    </p:spTree>
    <p:extLst>
      <p:ext uri="{BB962C8B-B14F-4D97-AF65-F5344CB8AC3E}">
        <p14:creationId xmlns:p14="http://schemas.microsoft.com/office/powerpoint/2010/main" val="74699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Maps</a:t>
            </a:r>
            <a:endParaRPr lang="en-US" dirty="0">
              <a:solidFill>
                <a:schemeClr val="bg1"/>
              </a:solidFill>
            </a:endParaRPr>
          </a:p>
        </p:txBody>
      </p:sp>
      <p:sp>
        <p:nvSpPr>
          <p:cNvPr id="8" name="Rectangle 4"/>
          <p:cNvSpPr>
            <a:spLocks noChangeArrowheads="1"/>
          </p:cNvSpPr>
          <p:nvPr/>
        </p:nvSpPr>
        <p:spPr bwMode="auto">
          <a:xfrm>
            <a:off x="667473" y="3363317"/>
            <a:ext cx="10941935" cy="19543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religion_mapping =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'atheism'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'agnosticism'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'christianity'</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'catholicism'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'judaism'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'buddhism'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'hinduism'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6</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'islam'</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7</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'other'</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8</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ethnicity_mapping =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'asian'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'black'</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'hispanic '</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'indian'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'middle eastern'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'native american'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'pacific islander'</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6</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'white'</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7</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'other'</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8</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drug_mapping =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"never"</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"sometimes"</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"often"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alcohol_mapping =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'not at all'</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'rarely'</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'socially'</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'often'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'very often'</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'desperately'</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a:t>
            </a:r>
            <a: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10" name="Content Placeholder 2"/>
          <p:cNvSpPr>
            <a:spLocks noGrp="1"/>
          </p:cNvSpPr>
          <p:nvPr>
            <p:ph idx="1"/>
          </p:nvPr>
        </p:nvSpPr>
        <p:spPr>
          <a:xfrm>
            <a:off x="838200" y="1400537"/>
            <a:ext cx="10515600" cy="2210764"/>
          </a:xfrm>
        </p:spPr>
        <p:txBody>
          <a:bodyPr>
            <a:normAutofit/>
          </a:bodyPr>
          <a:lstStyle/>
          <a:p>
            <a:pPr marL="0" indent="0">
              <a:buNone/>
            </a:pPr>
            <a:r>
              <a:rPr lang="en-US" sz="2000" dirty="0" smtClean="0">
                <a:solidFill>
                  <a:schemeClr val="bg1"/>
                </a:solidFill>
              </a:rPr>
              <a:t>4 Different Maps were used to augment the data to apply various machine learning techniques. First various columns were analyzed using .value_counts() to determine how the map needs to be set. Then within each column specific text was selected and the map was applied to the results.</a:t>
            </a:r>
          </a:p>
          <a:p>
            <a:pPr marL="0" indent="0">
              <a:buNone/>
            </a:pPr>
            <a:r>
              <a:rPr lang="en-US" sz="2000" dirty="0" smtClean="0">
                <a:solidFill>
                  <a:schemeClr val="bg1"/>
                </a:solidFill>
              </a:rPr>
              <a:t>*Note: Assumptions needed to be made for ethnicity as many users had multiple ethnicities. To account for this only the first listed ethnicity was selected under the assumption this is the ethnicity the user most identifies with.</a:t>
            </a:r>
            <a:endParaRPr lang="en-US" sz="2000" dirty="0">
              <a:solidFill>
                <a:schemeClr val="bg1"/>
              </a:solidFill>
            </a:endParaRPr>
          </a:p>
          <a:p>
            <a:pPr marL="0" indent="0">
              <a:buNone/>
            </a:pPr>
            <a:endParaRPr lang="en-US" sz="2000" dirty="0">
              <a:solidFill>
                <a:schemeClr val="bg1"/>
              </a:solidFill>
            </a:endParaRPr>
          </a:p>
        </p:txBody>
      </p:sp>
    </p:spTree>
    <p:extLst>
      <p:ext uri="{BB962C8B-B14F-4D97-AF65-F5344CB8AC3E}">
        <p14:creationId xmlns:p14="http://schemas.microsoft.com/office/powerpoint/2010/main" val="380162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390737"/>
            <a:ext cx="12192001"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list_young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'party'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'parting'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'school'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'beach'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'shit'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'fuck'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'internet'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'weekend'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'workout'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'youtube'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'exams'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'hungover'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list_middle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'bills'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'work'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'coworkers'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'drinks'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'friends'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'office'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'company'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'apartment'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'money'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'relax'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'wedding'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'manager'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'boss'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list_old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'yard'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'children'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'child'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'family'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'blessed'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'loving'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'country'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'prayers'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'thankful'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'home'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'house'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'employee'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'employees'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838200" y="365125"/>
            <a:ext cx="10515600" cy="1325563"/>
          </a:xfrm>
        </p:spPr>
        <p:txBody>
          <a:bodyPr/>
          <a:lstStyle/>
          <a:p>
            <a:r>
              <a:rPr lang="en-US" dirty="0" smtClean="0">
                <a:solidFill>
                  <a:schemeClr val="bg1"/>
                </a:solidFill>
              </a:rPr>
              <a:t>Word Lists</a:t>
            </a:r>
            <a:endParaRPr lang="en-US" dirty="0">
              <a:solidFill>
                <a:schemeClr val="bg1"/>
              </a:solidFill>
            </a:endParaRPr>
          </a:p>
        </p:txBody>
      </p:sp>
      <p:sp>
        <p:nvSpPr>
          <p:cNvPr id="7" name="Content Placeholder 2"/>
          <p:cNvSpPr>
            <a:spLocks noGrp="1"/>
          </p:cNvSpPr>
          <p:nvPr>
            <p:ph idx="1"/>
          </p:nvPr>
        </p:nvSpPr>
        <p:spPr>
          <a:xfrm>
            <a:off x="838200" y="1400537"/>
            <a:ext cx="10515600" cy="2210764"/>
          </a:xfrm>
        </p:spPr>
        <p:txBody>
          <a:bodyPr>
            <a:normAutofit/>
          </a:bodyPr>
          <a:lstStyle/>
          <a:p>
            <a:pPr marL="0" indent="0">
              <a:buNone/>
            </a:pPr>
            <a:r>
              <a:rPr lang="en-US" dirty="0" smtClean="0">
                <a:solidFill>
                  <a:schemeClr val="bg1"/>
                </a:solidFill>
              </a:rPr>
              <a:t>3 Different word lists were created in attempt to identify different age groups. All essays were then analyzed to determine how often the words in each of these lists were used for each user</a:t>
            </a:r>
            <a:r>
              <a:rPr lang="en-US" dirty="0" smtClean="0">
                <a:solidFill>
                  <a:schemeClr val="bg1"/>
                </a:solidFill>
              </a:rPr>
              <a:t>.</a:t>
            </a:r>
          </a:p>
        </p:txBody>
      </p:sp>
    </p:spTree>
    <p:extLst>
      <p:ext uri="{BB962C8B-B14F-4D97-AF65-F5344CB8AC3E}">
        <p14:creationId xmlns:p14="http://schemas.microsoft.com/office/powerpoint/2010/main" val="2872004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 1: Classification Approach</a:t>
            </a:r>
            <a:endParaRPr lang="en-US" dirty="0">
              <a:solidFill>
                <a:schemeClr val="bg1"/>
              </a:solidFill>
            </a:endParaRPr>
          </a:p>
        </p:txBody>
      </p:sp>
      <p:sp>
        <p:nvSpPr>
          <p:cNvPr id="3" name="Content Placeholder 2"/>
          <p:cNvSpPr>
            <a:spLocks noGrp="1"/>
          </p:cNvSpPr>
          <p:nvPr>
            <p:ph idx="1"/>
          </p:nvPr>
        </p:nvSpPr>
        <p:spPr>
          <a:xfrm>
            <a:off x="838200" y="1825625"/>
            <a:ext cx="10515600" cy="1774102"/>
          </a:xfrm>
        </p:spPr>
        <p:txBody>
          <a:bodyPr/>
          <a:lstStyle/>
          <a:p>
            <a:r>
              <a:rPr lang="en-US" dirty="0" smtClean="0">
                <a:solidFill>
                  <a:schemeClr val="bg1"/>
                </a:solidFill>
              </a:rPr>
              <a:t>Can we predict a users Religion based on the users ethnicity, drug usage, and alcohol usage?</a:t>
            </a:r>
          </a:p>
          <a:p>
            <a:pPr lvl="1"/>
            <a:r>
              <a:rPr lang="en-US" dirty="0" smtClean="0">
                <a:solidFill>
                  <a:schemeClr val="bg1"/>
                </a:solidFill>
              </a:rPr>
              <a:t>To answer this question a new data set that included the users religion, ethnicity, drug usage, and alcohol usage mappings.</a:t>
            </a:r>
          </a:p>
          <a:p>
            <a:pPr marL="0" indent="0">
              <a:buNone/>
            </a:pPr>
            <a:endParaRPr lang="en-US" dirty="0" smtClean="0"/>
          </a:p>
        </p:txBody>
      </p:sp>
      <p:sp>
        <p:nvSpPr>
          <p:cNvPr id="4" name="TextBox 3"/>
          <p:cNvSpPr txBox="1"/>
          <p:nvPr/>
        </p:nvSpPr>
        <p:spPr>
          <a:xfrm>
            <a:off x="5440102" y="3711514"/>
            <a:ext cx="5324354" cy="2800767"/>
          </a:xfrm>
          <a:prstGeom prst="rect">
            <a:avLst/>
          </a:prstGeom>
          <a:noFill/>
        </p:spPr>
        <p:txBody>
          <a:bodyPr wrap="square" rtlCol="0">
            <a:spAutoFit/>
          </a:bodyPr>
          <a:lstStyle/>
          <a:p>
            <a:endParaRPr lang="en-US" dirty="0" smtClean="0">
              <a:solidFill>
                <a:schemeClr val="bg1"/>
              </a:solidFill>
            </a:endParaRPr>
          </a:p>
          <a:p>
            <a:pPr lvl="1"/>
            <a:r>
              <a:rPr lang="en-US" sz="2000" dirty="0" smtClean="0">
                <a:solidFill>
                  <a:schemeClr val="bg1"/>
                </a:solidFill>
              </a:rPr>
              <a:t>This data was then run through both the KNN and Naïve Bayes classification approaches. For KNN an additional for loop was needed to determine the best number of neighbors to use. (It was found that a neighbor of ~21 resulted in the best accuracy while still keeping n relatively small.</a:t>
            </a:r>
          </a:p>
          <a:p>
            <a:endParaRPr lang="en-US" dirty="0"/>
          </a:p>
        </p:txBody>
      </p:sp>
      <p:pic>
        <p:nvPicPr>
          <p:cNvPr id="5" name="Picture 4"/>
          <p:cNvPicPr>
            <a:picLocks noChangeAspect="1"/>
          </p:cNvPicPr>
          <p:nvPr/>
        </p:nvPicPr>
        <p:blipFill>
          <a:blip r:embed="rId2"/>
          <a:stretch>
            <a:fillRect/>
          </a:stretch>
        </p:blipFill>
        <p:spPr>
          <a:xfrm>
            <a:off x="1230774" y="3376623"/>
            <a:ext cx="3989408" cy="3392862"/>
          </a:xfrm>
          <a:prstGeom prst="rect">
            <a:avLst/>
          </a:prstGeom>
        </p:spPr>
      </p:pic>
    </p:spTree>
    <p:extLst>
      <p:ext uri="{BB962C8B-B14F-4D97-AF65-F5344CB8AC3E}">
        <p14:creationId xmlns:p14="http://schemas.microsoft.com/office/powerpoint/2010/main" val="179811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 1: Accuracy</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Using the KNN Classifier an accuracy of ~28% was able to be achieved. </a:t>
            </a:r>
          </a:p>
          <a:p>
            <a:r>
              <a:rPr lang="en-US" dirty="0" smtClean="0">
                <a:solidFill>
                  <a:schemeClr val="bg1"/>
                </a:solidFill>
              </a:rPr>
              <a:t>Using The Naïve Bayes Classifier an accuracy of ~22% was able to be achieved.</a:t>
            </a:r>
          </a:p>
          <a:p>
            <a:pPr marL="0" indent="0">
              <a:buNone/>
            </a:pPr>
            <a:r>
              <a:rPr lang="en-US" dirty="0" smtClean="0">
                <a:solidFill>
                  <a:schemeClr val="bg1"/>
                </a:solidFill>
              </a:rPr>
              <a:t>In both cases the classifier has a higher accuracy than guessing (1/9 or 11% accuracy). Although the classifier is better than a guess it is not very accurate a predicting the users religion. </a:t>
            </a:r>
          </a:p>
        </p:txBody>
      </p:sp>
    </p:spTree>
    <p:extLst>
      <p:ext uri="{BB962C8B-B14F-4D97-AF65-F5344CB8AC3E}">
        <p14:creationId xmlns:p14="http://schemas.microsoft.com/office/powerpoint/2010/main" val="2435479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901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LT Std 55 Roman</vt:lpstr>
      <vt:lpstr>Calibri</vt:lpstr>
      <vt:lpstr>Calibri Light</vt:lpstr>
      <vt:lpstr>Courier New</vt:lpstr>
      <vt:lpstr>Office Theme</vt:lpstr>
      <vt:lpstr>Machine Learning Fundamentals:   Date-A-Scientist</vt:lpstr>
      <vt:lpstr>Table-of-Contents</vt:lpstr>
      <vt:lpstr>Data Exploration – Religion vs.  Ethnicity / Drugs / Alcohol </vt:lpstr>
      <vt:lpstr>Data Exploration – Ages vs Word Counts</vt:lpstr>
      <vt:lpstr>Questions</vt:lpstr>
      <vt:lpstr>Data Maps</vt:lpstr>
      <vt:lpstr>Word Lists</vt:lpstr>
      <vt:lpstr>Question 1: Classification Approach</vt:lpstr>
      <vt:lpstr>Question 1: Accuracy</vt:lpstr>
      <vt:lpstr>Question 2: Regression Approach</vt:lpstr>
      <vt:lpstr>Question 2: Accuracy</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Fundamentals:   Date-A-Scientist</dc:title>
  <dc:creator>Matt Lollini</dc:creator>
  <cp:lastModifiedBy>Matt Lollini</cp:lastModifiedBy>
  <cp:revision>22</cp:revision>
  <dcterms:created xsi:type="dcterms:W3CDTF">2018-11-19T16:19:34Z</dcterms:created>
  <dcterms:modified xsi:type="dcterms:W3CDTF">2018-11-21T20:19:43Z</dcterms:modified>
</cp:coreProperties>
</file>