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8" r:id="rId2"/>
    <p:sldId id="332" r:id="rId3"/>
    <p:sldId id="333" r:id="rId4"/>
    <p:sldId id="334" r:id="rId5"/>
    <p:sldId id="335" r:id="rId6"/>
    <p:sldId id="336" r:id="rId7"/>
    <p:sldId id="341" r:id="rId8"/>
    <p:sldId id="340" r:id="rId9"/>
    <p:sldId id="342" r:id="rId10"/>
    <p:sldId id="337" r:id="rId11"/>
    <p:sldId id="338" r:id="rId12"/>
    <p:sldId id="343" r:id="rId13"/>
    <p:sldId id="339" r:id="rId14"/>
    <p:sldId id="344" r:id="rId15"/>
    <p:sldId id="327" r:id="rId16"/>
    <p:sldId id="328" r:id="rId17"/>
    <p:sldId id="331" r:id="rId18"/>
    <p:sldId id="330"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CC"/>
    <a:srgbClr val="0033CC"/>
    <a:srgbClr val="6666FF"/>
    <a:srgbClr val="0000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7" autoAdjust="0"/>
    <p:restoredTop sz="76443" autoAdjust="0"/>
  </p:normalViewPr>
  <p:slideViewPr>
    <p:cSldViewPr snapToGrid="0">
      <p:cViewPr varScale="1">
        <p:scale>
          <a:sx n="87" d="100"/>
          <a:sy n="87" d="100"/>
        </p:scale>
        <p:origin x="7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B3257-1298-4A3D-9F6A-9B21A56D330D}" type="datetimeFigureOut">
              <a:rPr lang="en-GB" smtClean="0"/>
              <a:t>05/02/2021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527A2-B459-4B3E-B979-6AD788CAB3BD}" type="slidenum">
              <a:rPr lang="en-GB" smtClean="0"/>
              <a:t>‹N›</a:t>
            </a:fld>
            <a:endParaRPr lang="en-GB"/>
          </a:p>
        </p:txBody>
      </p:sp>
    </p:spTree>
    <p:extLst>
      <p:ext uri="{BB962C8B-B14F-4D97-AF65-F5344CB8AC3E}">
        <p14:creationId xmlns:p14="http://schemas.microsoft.com/office/powerpoint/2010/main" val="9483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Good morning, today we are going to present our System on Chip project, the Programmable Industrial Oven</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a:t>
            </a:fld>
            <a:endParaRPr lang="en-GB"/>
          </a:p>
        </p:txBody>
      </p:sp>
    </p:spTree>
    <p:extLst>
      <p:ext uri="{BB962C8B-B14F-4D97-AF65-F5344CB8AC3E}">
        <p14:creationId xmlns:p14="http://schemas.microsoft.com/office/powerpoint/2010/main" val="337987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first phase of the project we found some risks that could influence the development. In particular we found that:</a:t>
            </a:r>
          </a:p>
          <a:p>
            <a:pPr marL="171450" indent="-171450">
              <a:buFont typeface="Arial" panose="020B0604020202020204" pitchFamily="34" charset="0"/>
              <a:buChar char="•"/>
            </a:pPr>
            <a:r>
              <a:rPr lang="en-GB" dirty="0"/>
              <a:t>Some of the proposed development tools could slow down the project due to the lack of experience with them. For this reason we didn’t used </a:t>
            </a:r>
            <a:r>
              <a:rPr lang="en-GB" dirty="0" err="1"/>
              <a:t>PlatformIO</a:t>
            </a:r>
            <a:r>
              <a:rPr lang="en-GB" dirty="0"/>
              <a:t>, but rather the combination of </a:t>
            </a:r>
            <a:r>
              <a:rPr lang="en-GB" dirty="0" err="1"/>
              <a:t>CubeMX</a:t>
            </a:r>
            <a:r>
              <a:rPr lang="en-GB" dirty="0"/>
              <a:t> and Keil. </a:t>
            </a:r>
          </a:p>
          <a:p>
            <a:pPr marL="171450" indent="-171450">
              <a:buFont typeface="Arial" panose="020B0604020202020204" pitchFamily="34" charset="0"/>
              <a:buChar char="•"/>
            </a:pPr>
            <a:r>
              <a:rPr lang="en-GB" dirty="0"/>
              <a:t>The intended use of a PID library was stated from the beginning, but we knew that there would not be the possibility to test the component on real hardware. This meant that the parameters for the PID were chosen without a real meaning. </a:t>
            </a:r>
          </a:p>
          <a:p>
            <a:pPr marL="171450" indent="-171450">
              <a:buFont typeface="Arial" panose="020B0604020202020204" pitchFamily="34" charset="0"/>
              <a:buChar char="•"/>
            </a:pPr>
            <a:r>
              <a:rPr lang="en-GB" dirty="0"/>
              <a:t>As well as the PID, the testing of the PWM outputs isn’t possible. For this reason we simply print on the User Interface the intended value of the PWM.</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10</a:t>
            </a:fld>
            <a:endParaRPr lang="en-GB"/>
          </a:p>
        </p:txBody>
      </p:sp>
    </p:spTree>
    <p:extLst>
      <p:ext uri="{BB962C8B-B14F-4D97-AF65-F5344CB8AC3E}">
        <p14:creationId xmlns:p14="http://schemas.microsoft.com/office/powerpoint/2010/main" val="66666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11</a:t>
            </a:fld>
            <a:endParaRPr lang="en-GB"/>
          </a:p>
        </p:txBody>
      </p:sp>
    </p:spTree>
    <p:extLst>
      <p:ext uri="{BB962C8B-B14F-4D97-AF65-F5344CB8AC3E}">
        <p14:creationId xmlns:p14="http://schemas.microsoft.com/office/powerpoint/2010/main" val="391380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12</a:t>
            </a:fld>
            <a:endParaRPr lang="en-GB"/>
          </a:p>
        </p:txBody>
      </p:sp>
    </p:spTree>
    <p:extLst>
      <p:ext uri="{BB962C8B-B14F-4D97-AF65-F5344CB8AC3E}">
        <p14:creationId xmlns:p14="http://schemas.microsoft.com/office/powerpoint/2010/main" val="38669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13</a:t>
            </a:fld>
            <a:endParaRPr lang="en-GB"/>
          </a:p>
        </p:txBody>
      </p:sp>
    </p:spTree>
    <p:extLst>
      <p:ext uri="{BB962C8B-B14F-4D97-AF65-F5344CB8AC3E}">
        <p14:creationId xmlns:p14="http://schemas.microsoft.com/office/powerpoint/2010/main" val="4146107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14</a:t>
            </a:fld>
            <a:endParaRPr lang="en-GB"/>
          </a:p>
        </p:txBody>
      </p:sp>
    </p:spTree>
    <p:extLst>
      <p:ext uri="{BB962C8B-B14F-4D97-AF65-F5344CB8AC3E}">
        <p14:creationId xmlns:p14="http://schemas.microsoft.com/office/powerpoint/2010/main" val="182780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15</a:t>
            </a:fld>
            <a:endParaRPr lang="en-GB"/>
          </a:p>
        </p:txBody>
      </p:sp>
    </p:spTree>
    <p:extLst>
      <p:ext uri="{BB962C8B-B14F-4D97-AF65-F5344CB8AC3E}">
        <p14:creationId xmlns:p14="http://schemas.microsoft.com/office/powerpoint/2010/main" val="980642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16</a:t>
            </a:fld>
            <a:endParaRPr lang="en-GB"/>
          </a:p>
        </p:txBody>
      </p:sp>
    </p:spTree>
    <p:extLst>
      <p:ext uri="{BB962C8B-B14F-4D97-AF65-F5344CB8AC3E}">
        <p14:creationId xmlns:p14="http://schemas.microsoft.com/office/powerpoint/2010/main" val="95100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17</a:t>
            </a:fld>
            <a:endParaRPr lang="en-GB"/>
          </a:p>
        </p:txBody>
      </p:sp>
    </p:spTree>
    <p:extLst>
      <p:ext uri="{BB962C8B-B14F-4D97-AF65-F5344CB8AC3E}">
        <p14:creationId xmlns:p14="http://schemas.microsoft.com/office/powerpoint/2010/main" val="1164767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18</a:t>
            </a:fld>
            <a:endParaRPr lang="en-GB"/>
          </a:p>
        </p:txBody>
      </p:sp>
    </p:spTree>
    <p:extLst>
      <p:ext uri="{BB962C8B-B14F-4D97-AF65-F5344CB8AC3E}">
        <p14:creationId xmlns:p14="http://schemas.microsoft.com/office/powerpoint/2010/main" val="195824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19</a:t>
            </a:fld>
            <a:endParaRPr lang="en-GB"/>
          </a:p>
        </p:txBody>
      </p:sp>
    </p:spTree>
    <p:extLst>
      <p:ext uri="{BB962C8B-B14F-4D97-AF65-F5344CB8AC3E}">
        <p14:creationId xmlns:p14="http://schemas.microsoft.com/office/powerpoint/2010/main" val="65237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We will start by looking at what drove us to this project. Then we’ll talk about the high level requirements that we found for the project, and how the design and development phase was affected by the current situation. After that we will see the results of our work and how to improve the current system.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2</a:t>
            </a:fld>
            <a:endParaRPr lang="en-GB"/>
          </a:p>
        </p:txBody>
      </p:sp>
    </p:spTree>
    <p:extLst>
      <p:ext uri="{BB962C8B-B14F-4D97-AF65-F5344CB8AC3E}">
        <p14:creationId xmlns:p14="http://schemas.microsoft.com/office/powerpoint/2010/main" val="3023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last decades, due to the technology evolution, a lot of new application field were born for the electronic devices. </a:t>
            </a:r>
          </a:p>
          <a:p>
            <a:r>
              <a:rPr lang="en-GB" dirty="0"/>
              <a:t>This concept can be expressed with the term IoT (Internet of Things). The consequences of this evolution impacted a lot of fields, like the industrial one.</a:t>
            </a:r>
          </a:p>
          <a:p>
            <a:r>
              <a:rPr lang="en-GB" dirty="0"/>
              <a:t>The utilization of the IoT in the industrial field took the name of Industry 4.0</a:t>
            </a:r>
          </a:p>
        </p:txBody>
      </p:sp>
      <p:sp>
        <p:nvSpPr>
          <p:cNvPr id="4" name="Segnaposto numero diapositiva 3"/>
          <p:cNvSpPr>
            <a:spLocks noGrp="1"/>
          </p:cNvSpPr>
          <p:nvPr>
            <p:ph type="sldNum" sz="quarter" idx="10"/>
          </p:nvPr>
        </p:nvSpPr>
        <p:spPr/>
        <p:txBody>
          <a:bodyPr/>
          <a:lstStyle/>
          <a:p>
            <a:fld id="{EFE527A2-B459-4B3E-B979-6AD788CAB3BD}" type="slidenum">
              <a:rPr lang="en-GB" smtClean="0"/>
              <a:t>3</a:t>
            </a:fld>
            <a:endParaRPr lang="en-GB"/>
          </a:p>
        </p:txBody>
      </p:sp>
    </p:spTree>
    <p:extLst>
      <p:ext uri="{BB962C8B-B14F-4D97-AF65-F5344CB8AC3E}">
        <p14:creationId xmlns:p14="http://schemas.microsoft.com/office/powerpoint/2010/main" val="250221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For this project we focused on the development of an Oven, that can be used in the industrial fields, and that features some smart functionalities.</a:t>
            </a:r>
          </a:p>
          <a:p>
            <a:r>
              <a:rPr lang="en-GB" dirty="0"/>
              <a:t>The main features are:</a:t>
            </a:r>
          </a:p>
          <a:p>
            <a:pPr marL="171450" indent="-171450">
              <a:buFontTx/>
              <a:buChar char="-"/>
            </a:pPr>
            <a:r>
              <a:rPr lang="en-GB" dirty="0"/>
              <a:t>Automatic temperature control with a software PID, coupled with a user programmable timer</a:t>
            </a:r>
          </a:p>
          <a:p>
            <a:pPr marL="171450" indent="-171450">
              <a:buFontTx/>
              <a:buChar char="-"/>
            </a:pPr>
            <a:r>
              <a:rPr lang="en-GB" dirty="0"/>
              <a:t>Full control of the device through the UART interface</a:t>
            </a:r>
          </a:p>
          <a:p>
            <a:pPr marL="171450" indent="-171450">
              <a:buFontTx/>
              <a:buChar char="-"/>
            </a:pPr>
            <a:r>
              <a:rPr lang="en-GB" dirty="0"/>
              <a:t>Control of the internal ventilation</a:t>
            </a:r>
          </a:p>
        </p:txBody>
      </p:sp>
      <p:sp>
        <p:nvSpPr>
          <p:cNvPr id="4" name="Segnaposto numero diapositiva 3"/>
          <p:cNvSpPr>
            <a:spLocks noGrp="1"/>
          </p:cNvSpPr>
          <p:nvPr>
            <p:ph type="sldNum" sz="quarter" idx="10"/>
          </p:nvPr>
        </p:nvSpPr>
        <p:spPr/>
        <p:txBody>
          <a:bodyPr/>
          <a:lstStyle/>
          <a:p>
            <a:fld id="{EFE527A2-B459-4B3E-B979-6AD788CAB3BD}" type="slidenum">
              <a:rPr lang="en-GB" smtClean="0"/>
              <a:t>4</a:t>
            </a:fld>
            <a:endParaRPr lang="en-GB"/>
          </a:p>
        </p:txBody>
      </p:sp>
    </p:spTree>
    <p:extLst>
      <p:ext uri="{BB962C8B-B14F-4D97-AF65-F5344CB8AC3E}">
        <p14:creationId xmlns:p14="http://schemas.microsoft.com/office/powerpoint/2010/main" val="18742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To keep track of the development of the project we used some tools. For the management we used:</a:t>
            </a:r>
          </a:p>
          <a:p>
            <a:pPr marL="171450" indent="-171450">
              <a:buFontTx/>
              <a:buChar char="-"/>
            </a:pPr>
            <a:r>
              <a:rPr lang="en-GB" dirty="0"/>
              <a:t>Slack, to organize the calls and to ask questions to the professors</a:t>
            </a:r>
          </a:p>
          <a:p>
            <a:pPr marL="171450" indent="-171450">
              <a:buFontTx/>
              <a:buChar char="-"/>
            </a:pPr>
            <a:r>
              <a:rPr lang="en-GB" dirty="0"/>
              <a:t>Trello, to have a graphical view of the state of the project</a:t>
            </a:r>
          </a:p>
          <a:p>
            <a:pPr marL="171450" indent="-171450">
              <a:buFontTx/>
              <a:buChar char="-"/>
            </a:pPr>
            <a:r>
              <a:rPr lang="en-GB" dirty="0"/>
              <a:t>Overleaf, to prepare the final report</a:t>
            </a:r>
          </a:p>
          <a:p>
            <a:pPr marL="171450" indent="-171450">
              <a:buFontTx/>
              <a:buChar char="-"/>
            </a:pPr>
            <a:r>
              <a:rPr lang="en-GB" dirty="0"/>
              <a:t>GitHub, as a remote repository where to keep the code</a:t>
            </a:r>
          </a:p>
          <a:p>
            <a:pPr marL="171450" indent="-171450">
              <a:buFontTx/>
              <a:buChar char="-"/>
            </a:pPr>
            <a:endParaRPr lang="en-GB" dirty="0"/>
          </a:p>
          <a:p>
            <a:pPr marL="0" indent="0">
              <a:buFontTx/>
              <a:buNone/>
            </a:pPr>
            <a:r>
              <a:rPr lang="en-GB" dirty="0"/>
              <a:t>While for the development we used:</a:t>
            </a:r>
          </a:p>
          <a:p>
            <a:pPr marL="0" indent="0">
              <a:buFontTx/>
              <a:buNone/>
            </a:pPr>
            <a:r>
              <a:rPr lang="en-GB" dirty="0"/>
              <a:t>- </a:t>
            </a:r>
            <a:r>
              <a:rPr lang="en-GB" dirty="0" err="1"/>
              <a:t>CubeMX</a:t>
            </a:r>
            <a:r>
              <a:rPr lang="en-GB" dirty="0"/>
              <a:t>, &lt;</a:t>
            </a:r>
            <a:r>
              <a:rPr lang="en-GB" dirty="0" err="1"/>
              <a:t>scrivi</a:t>
            </a:r>
            <a:r>
              <a:rPr lang="en-GB" dirty="0"/>
              <a:t> </a:t>
            </a:r>
            <a:r>
              <a:rPr lang="en-GB" dirty="0" err="1"/>
              <a:t>te</a:t>
            </a:r>
            <a:r>
              <a:rPr lang="en-GB" dirty="0"/>
              <a:t> </a:t>
            </a:r>
            <a:r>
              <a:rPr lang="en-GB" dirty="0" err="1"/>
              <a:t>lollo</a:t>
            </a:r>
            <a:r>
              <a:rPr lang="en-GB" dirty="0"/>
              <a:t>&gt;</a:t>
            </a:r>
          </a:p>
          <a:p>
            <a:pPr marL="171450" indent="-171450">
              <a:buFontTx/>
              <a:buChar char="-"/>
            </a:pPr>
            <a:r>
              <a:rPr lang="en-GB" dirty="0"/>
              <a:t>Keil, to develop the MCU firmware</a:t>
            </a:r>
          </a:p>
          <a:p>
            <a:pPr marL="171450" indent="-171450">
              <a:buFontTx/>
              <a:buChar char="-"/>
            </a:pPr>
            <a:r>
              <a:rPr lang="en-GB" dirty="0" err="1"/>
              <a:t>Renode</a:t>
            </a:r>
            <a:r>
              <a:rPr lang="en-GB" dirty="0"/>
              <a:t>, to simulate the firmware</a:t>
            </a:r>
          </a:p>
          <a:p>
            <a:pPr marL="171450" indent="-171450">
              <a:buFontTx/>
              <a:buChar char="-"/>
            </a:pPr>
            <a:r>
              <a:rPr lang="en-GB" dirty="0"/>
              <a:t>PuTTY, to connect to the simulating UART line</a:t>
            </a:r>
          </a:p>
        </p:txBody>
      </p:sp>
      <p:sp>
        <p:nvSpPr>
          <p:cNvPr id="4" name="Segnaposto numero diapositiva 3"/>
          <p:cNvSpPr>
            <a:spLocks noGrp="1"/>
          </p:cNvSpPr>
          <p:nvPr>
            <p:ph type="sldNum" sz="quarter" idx="10"/>
          </p:nvPr>
        </p:nvSpPr>
        <p:spPr/>
        <p:txBody>
          <a:bodyPr/>
          <a:lstStyle/>
          <a:p>
            <a:fld id="{EFE527A2-B459-4B3E-B979-6AD788CAB3BD}" type="slidenum">
              <a:rPr lang="en-GB" smtClean="0"/>
              <a:t>5</a:t>
            </a:fld>
            <a:endParaRPr lang="en-GB"/>
          </a:p>
        </p:txBody>
      </p:sp>
    </p:spTree>
    <p:extLst>
      <p:ext uri="{BB962C8B-B14F-4D97-AF65-F5344CB8AC3E}">
        <p14:creationId xmlns:p14="http://schemas.microsoft.com/office/powerpoint/2010/main" val="305232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Then we sketched the functional level view of the system, underlining the connection and the peripherals that we would have used.</a:t>
            </a:r>
          </a:p>
          <a:p>
            <a:r>
              <a:rPr lang="en-GB" dirty="0"/>
              <a:t>For this reason we choose the STM32F429-Discovery board, that is equipped with an ARM CPU, and has enough peripherals for our needs. In particular the Oven would be composed of</a:t>
            </a:r>
          </a:p>
          <a:p>
            <a:pPr marL="171450" indent="-171450">
              <a:buFont typeface="Arial" panose="020B0604020202020204" pitchFamily="34" charset="0"/>
              <a:buChar char="•"/>
            </a:pPr>
            <a:r>
              <a:rPr lang="en-GB" dirty="0"/>
              <a:t>4 temperature sensors scattered across the interior</a:t>
            </a:r>
          </a:p>
          <a:p>
            <a:pPr marL="171450" indent="-171450">
              <a:buFont typeface="Arial" panose="020B0604020202020204" pitchFamily="34" charset="0"/>
              <a:buChar char="•"/>
            </a:pPr>
            <a:r>
              <a:rPr lang="en-GB" dirty="0"/>
              <a:t>An heating element to raise the internal temperature</a:t>
            </a:r>
          </a:p>
          <a:p>
            <a:pPr marL="171450" indent="-171450">
              <a:buFont typeface="Arial" panose="020B0604020202020204" pitchFamily="34" charset="0"/>
              <a:buChar char="•"/>
            </a:pPr>
            <a:r>
              <a:rPr lang="en-GB" dirty="0"/>
              <a:t>An electric fan for the ventilation</a:t>
            </a:r>
          </a:p>
          <a:p>
            <a:pPr marL="171450" indent="-171450">
              <a:buFont typeface="Arial" panose="020B0604020202020204" pitchFamily="34" charset="0"/>
              <a:buChar char="•"/>
            </a:pPr>
            <a:r>
              <a:rPr lang="en-GB" dirty="0"/>
              <a:t>An UART interface to communicate with the Oven</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All these elements can be connected with the peripherals of the board, as shown in the solution level architecture,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UART5 is used for the communication, </a:t>
            </a:r>
          </a:p>
          <a:p>
            <a:pPr marL="0" indent="0">
              <a:buFont typeface="Arial" panose="020B0604020202020204" pitchFamily="34" charset="0"/>
              <a:buNone/>
            </a:pPr>
            <a:r>
              <a:rPr lang="en-GB" dirty="0"/>
              <a:t>the Timer 6 triggers an interrupt routine for the displaying of the </a:t>
            </a:r>
            <a:r>
              <a:rPr lang="en-GB" dirty="0" err="1"/>
              <a:t>informations</a:t>
            </a:r>
            <a:r>
              <a:rPr lang="en-GB" dirty="0"/>
              <a:t> over the UART, </a:t>
            </a:r>
          </a:p>
          <a:p>
            <a:pPr marL="0" indent="0">
              <a:buFont typeface="Arial" panose="020B0604020202020204" pitchFamily="34" charset="0"/>
              <a:buNone/>
            </a:pPr>
            <a:r>
              <a:rPr lang="en-GB" dirty="0"/>
              <a:t>the I2C3 bus is used for the temperature sensors, </a:t>
            </a:r>
          </a:p>
          <a:p>
            <a:pPr marL="0" indent="0">
              <a:buFont typeface="Arial" panose="020B0604020202020204" pitchFamily="34" charset="0"/>
              <a:buNone/>
            </a:pPr>
            <a:r>
              <a:rPr lang="en-GB" dirty="0"/>
              <a:t>and the Timer1 and 2 for generating the PWM for the Fan and the Heating element</a:t>
            </a:r>
          </a:p>
        </p:txBody>
      </p:sp>
      <p:sp>
        <p:nvSpPr>
          <p:cNvPr id="4" name="Segnaposto numero diapositiva 3"/>
          <p:cNvSpPr>
            <a:spLocks noGrp="1"/>
          </p:cNvSpPr>
          <p:nvPr>
            <p:ph type="sldNum" sz="quarter" idx="10"/>
          </p:nvPr>
        </p:nvSpPr>
        <p:spPr/>
        <p:txBody>
          <a:bodyPr/>
          <a:lstStyle/>
          <a:p>
            <a:fld id="{EFE527A2-B459-4B3E-B979-6AD788CAB3BD}" type="slidenum">
              <a:rPr lang="en-GB" smtClean="0"/>
              <a:t>6</a:t>
            </a:fld>
            <a:endParaRPr lang="en-GB"/>
          </a:p>
        </p:txBody>
      </p:sp>
    </p:spTree>
    <p:extLst>
      <p:ext uri="{BB962C8B-B14F-4D97-AF65-F5344CB8AC3E}">
        <p14:creationId xmlns:p14="http://schemas.microsoft.com/office/powerpoint/2010/main" val="204235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next step was to write the software routines, starting from some flow charts. </a:t>
            </a:r>
          </a:p>
          <a:p>
            <a:r>
              <a:rPr lang="en-GB" dirty="0"/>
              <a:t>The main routine initializes the variables and the peripherals. Then the Timer6 starts, and the program enters in an infinite loop where at each iteration:</a:t>
            </a:r>
          </a:p>
          <a:p>
            <a:pPr marL="171450" indent="-171450">
              <a:buFont typeface="Arial" panose="020B0604020202020204" pitchFamily="34" charset="0"/>
              <a:buChar char="•"/>
            </a:pPr>
            <a:r>
              <a:rPr lang="en-GB" dirty="0"/>
              <a:t>Reads the temperature sensors and compute the mean value</a:t>
            </a:r>
          </a:p>
          <a:p>
            <a:pPr marL="171450" indent="-171450">
              <a:buFont typeface="Arial" panose="020B0604020202020204" pitchFamily="34" charset="0"/>
              <a:buChar char="•"/>
            </a:pPr>
            <a:r>
              <a:rPr lang="en-GB" dirty="0"/>
              <a:t>Compute the error between the measured value and the expected temperature value</a:t>
            </a:r>
          </a:p>
          <a:p>
            <a:pPr marL="171450" indent="-171450">
              <a:buFont typeface="Arial" panose="020B0604020202020204" pitchFamily="34" charset="0"/>
              <a:buChar char="•"/>
            </a:pPr>
            <a:r>
              <a:rPr lang="en-GB" dirty="0"/>
              <a:t>The PID computer the output PWM for the heating element</a:t>
            </a:r>
          </a:p>
          <a:p>
            <a:pPr marL="171450" indent="-171450">
              <a:buFont typeface="Arial" panose="020B0604020202020204" pitchFamily="34" charset="0"/>
              <a:buChar char="•"/>
            </a:pPr>
            <a:r>
              <a:rPr lang="en-GB" dirty="0"/>
              <a:t>The Fan and the Heating element duty cycle is updated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Every 100ms the Timer6 interrupt routine is called, and updates the User Interface on the UART5 line.</a:t>
            </a:r>
          </a:p>
          <a:p>
            <a:pPr marL="0" indent="0">
              <a:buFont typeface="Arial" panose="020B0604020202020204" pitchFamily="34" charset="0"/>
              <a:buNone/>
            </a:pPr>
            <a:r>
              <a:rPr lang="en-GB" dirty="0"/>
              <a:t>The UART Read interrupt routine is called every time the user enters an input on the UART line, for example to set a new temperature value.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7</a:t>
            </a:fld>
            <a:endParaRPr lang="en-GB"/>
          </a:p>
        </p:txBody>
      </p:sp>
    </p:spTree>
    <p:extLst>
      <p:ext uri="{BB962C8B-B14F-4D97-AF65-F5344CB8AC3E}">
        <p14:creationId xmlns:p14="http://schemas.microsoft.com/office/powerpoint/2010/main" val="65537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firmware is composed by the following modules, each one in charge of a particular task.</a:t>
            </a:r>
          </a:p>
          <a:p>
            <a:pPr marL="171450" indent="-171450">
              <a:buFont typeface="Arial" panose="020B0604020202020204" pitchFamily="34" charset="0"/>
              <a:buChar char="•"/>
            </a:pPr>
            <a:r>
              <a:rPr lang="en-GB" dirty="0"/>
              <a:t>The </a:t>
            </a:r>
            <a:r>
              <a:rPr lang="en-GB" dirty="0" err="1"/>
              <a:t>main.c</a:t>
            </a:r>
            <a:r>
              <a:rPr lang="en-GB" dirty="0"/>
              <a:t> contains the main loop, and uses the functions of the other modules</a:t>
            </a:r>
          </a:p>
          <a:p>
            <a:pPr marL="171450" indent="-171450">
              <a:buFont typeface="Arial" panose="020B0604020202020204" pitchFamily="34" charset="0"/>
              <a:buChar char="•"/>
            </a:pPr>
            <a:r>
              <a:rPr lang="en-GB" dirty="0"/>
              <a:t>The i2c.c contains the initialization functions for the i2c bus</a:t>
            </a:r>
          </a:p>
          <a:p>
            <a:pPr marL="171450" indent="-171450">
              <a:buFont typeface="Arial" panose="020B0604020202020204" pitchFamily="34" charset="0"/>
              <a:buChar char="•"/>
            </a:pPr>
            <a:r>
              <a:rPr lang="en-GB" dirty="0"/>
              <a:t>The </a:t>
            </a:r>
            <a:r>
              <a:rPr lang="en-GB" dirty="0" err="1"/>
              <a:t>usart.c</a:t>
            </a:r>
            <a:r>
              <a:rPr lang="en-GB" dirty="0"/>
              <a:t>, as the </a:t>
            </a:r>
            <a:r>
              <a:rPr lang="en-GB" dirty="0" err="1"/>
              <a:t>gpio.c</a:t>
            </a:r>
            <a:r>
              <a:rPr lang="en-GB" dirty="0"/>
              <a:t> and the </a:t>
            </a:r>
            <a:r>
              <a:rPr lang="en-GB" dirty="0" err="1"/>
              <a:t>tim.c</a:t>
            </a:r>
            <a:r>
              <a:rPr lang="en-GB" dirty="0"/>
              <a:t> contains the initialization functions for these peripherals</a:t>
            </a:r>
          </a:p>
          <a:p>
            <a:pPr marL="171450" indent="-171450">
              <a:buFont typeface="Arial" panose="020B0604020202020204" pitchFamily="34" charset="0"/>
              <a:buChar char="•"/>
            </a:pPr>
            <a:r>
              <a:rPr lang="en-GB" dirty="0"/>
              <a:t>The bmp180.c contains the structures and the functions for communication with the bmp180 temperature sensors, that are connected on the i2c line</a:t>
            </a:r>
          </a:p>
          <a:p>
            <a:pPr marL="171450" indent="-171450">
              <a:buFont typeface="Arial" panose="020B0604020202020204" pitchFamily="34" charset="0"/>
              <a:buChar char="•"/>
            </a:pPr>
            <a:r>
              <a:rPr lang="en-GB" dirty="0"/>
              <a:t>The stm32f4xx_it.c contains the interrupt routines used for the project.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8</a:t>
            </a:fld>
            <a:endParaRPr lang="en-GB"/>
          </a:p>
        </p:txBody>
      </p:sp>
    </p:spTree>
    <p:extLst>
      <p:ext uri="{BB962C8B-B14F-4D97-AF65-F5344CB8AC3E}">
        <p14:creationId xmlns:p14="http://schemas.microsoft.com/office/powerpoint/2010/main" val="24289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To simulate the board with </a:t>
            </a:r>
            <a:r>
              <a:rPr lang="en-GB" dirty="0" err="1"/>
              <a:t>Renode</a:t>
            </a:r>
            <a:r>
              <a:rPr lang="en-GB" dirty="0"/>
              <a:t> we had to modify the </a:t>
            </a:r>
            <a:r>
              <a:rPr lang="en-GB" dirty="0" err="1"/>
              <a:t>Resc</a:t>
            </a:r>
            <a:r>
              <a:rPr lang="en-GB" dirty="0"/>
              <a:t> script by enabling the System Bus and creating 4 environments for the 4 temperature sensors.</a:t>
            </a:r>
          </a:p>
          <a:p>
            <a:r>
              <a:rPr lang="en-GB" dirty="0"/>
              <a:t>For the UART we created a Server Socket at the port 3456 called “term” that is connected to the UART5. In order to access to the UART we simply have to connect with PUTTY at the address localhost:3456,</a:t>
            </a:r>
          </a:p>
          <a:p>
            <a:r>
              <a:rPr lang="en-GB" dirty="0"/>
              <a:t>Then the 4 environments are connected to the i2c3 bus with 4 different sensors.</a:t>
            </a:r>
          </a:p>
        </p:txBody>
      </p:sp>
      <p:sp>
        <p:nvSpPr>
          <p:cNvPr id="4" name="Segnaposto numero diapositiva 3"/>
          <p:cNvSpPr>
            <a:spLocks noGrp="1"/>
          </p:cNvSpPr>
          <p:nvPr>
            <p:ph type="sldNum" sz="quarter" idx="10"/>
          </p:nvPr>
        </p:nvSpPr>
        <p:spPr/>
        <p:txBody>
          <a:bodyPr/>
          <a:lstStyle/>
          <a:p>
            <a:fld id="{EFE527A2-B459-4B3E-B979-6AD788CAB3BD}" type="slidenum">
              <a:rPr lang="en-GB" smtClean="0"/>
              <a:t>9</a:t>
            </a:fld>
            <a:endParaRPr lang="en-GB"/>
          </a:p>
        </p:txBody>
      </p:sp>
    </p:spTree>
    <p:extLst>
      <p:ext uri="{BB962C8B-B14F-4D97-AF65-F5344CB8AC3E}">
        <p14:creationId xmlns:p14="http://schemas.microsoft.com/office/powerpoint/2010/main" val="394502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41BEEF-F9E1-4A33-ACC1-282CAB272F0C}" type="datetime1">
              <a:rPr lang="en-US" smtClean="0"/>
              <a:t>2/5/2021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1128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EA01B-2217-49ED-A018-35A8F674322D}" type="datetime1">
              <a:rPr lang="en-US" smtClean="0"/>
              <a:t>2/5/2021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4560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12B522-85C6-4158-89FD-04947677A280}" type="datetime1">
              <a:rPr lang="en-US" smtClean="0"/>
              <a:t>2/5/2021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06303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5EF58-A591-4C94-BD2D-85AFFDB6640C}" type="datetime1">
              <a:rPr lang="en-US" smtClean="0"/>
              <a:t>2/5/2021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7551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DFCD1F-9347-4A15-B554-1D3C1A9570A6}" type="datetime1">
              <a:rPr lang="en-US" smtClean="0"/>
              <a:t>2/5/2021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10519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9DE19-DB2B-486F-BEC0-2DBEB7F40F62}" type="datetime1">
              <a:rPr lang="en-US" smtClean="0"/>
              <a:t>2/5/2021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2401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7E488-A0D1-447D-A000-6ADBF9F29B3D}" type="datetime1">
              <a:rPr lang="en-US" smtClean="0"/>
              <a:t>2/5/2021</a:t>
            </a:fld>
            <a:endParaRPr lang="en-US"/>
          </a:p>
        </p:txBody>
      </p:sp>
      <p:sp>
        <p:nvSpPr>
          <p:cNvPr id="8" name="Footer Placeholder 7"/>
          <p:cNvSpPr>
            <a:spLocks noGrp="1"/>
          </p:cNvSpPr>
          <p:nvPr>
            <p:ph type="ftr" sz="quarter" idx="11"/>
          </p:nvPr>
        </p:nvSpPr>
        <p:spPr/>
        <p:txBody>
          <a:bodyPr/>
          <a:lstStyle/>
          <a:p>
            <a:r>
              <a:rPr lang="it-IT"/>
              <a:t>Gianvito Urgese - Politecnico di Torino</a:t>
            </a:r>
            <a:endParaRPr lang="en-US"/>
          </a:p>
        </p:txBody>
      </p:sp>
      <p:sp>
        <p:nvSpPr>
          <p:cNvPr id="9" name="Slide Number Placeholder 8"/>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1709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5069A-4F7A-4C82-9896-BBED5FCF375E}" type="datetime1">
              <a:rPr lang="en-US" smtClean="0"/>
              <a:t>2/5/2021</a:t>
            </a:fld>
            <a:endParaRPr lang="en-US"/>
          </a:p>
        </p:txBody>
      </p:sp>
      <p:sp>
        <p:nvSpPr>
          <p:cNvPr id="4" name="Footer Placeholder 3"/>
          <p:cNvSpPr>
            <a:spLocks noGrp="1"/>
          </p:cNvSpPr>
          <p:nvPr>
            <p:ph type="ftr" sz="quarter" idx="11"/>
          </p:nvPr>
        </p:nvSpPr>
        <p:spPr/>
        <p:txBody>
          <a:bodyPr/>
          <a:lstStyle/>
          <a:p>
            <a:r>
              <a:rPr lang="it-IT"/>
              <a:t>Gianvito Urgese - Politecnico di Torino</a:t>
            </a:r>
            <a:endParaRPr lang="en-US"/>
          </a:p>
        </p:txBody>
      </p:sp>
      <p:sp>
        <p:nvSpPr>
          <p:cNvPr id="5" name="Slide Number Placeholder 4"/>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933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B535A-36B1-49B1-93FA-4E17100CBC7D}" type="datetime1">
              <a:rPr lang="en-US" smtClean="0"/>
              <a:t>2/5/2021</a:t>
            </a:fld>
            <a:endParaRPr lang="en-US"/>
          </a:p>
        </p:txBody>
      </p:sp>
      <p:sp>
        <p:nvSpPr>
          <p:cNvPr id="3" name="Footer Placeholder 2"/>
          <p:cNvSpPr>
            <a:spLocks noGrp="1"/>
          </p:cNvSpPr>
          <p:nvPr>
            <p:ph type="ftr" sz="quarter" idx="11"/>
          </p:nvPr>
        </p:nvSpPr>
        <p:spPr/>
        <p:txBody>
          <a:bodyPr/>
          <a:lstStyle/>
          <a:p>
            <a:r>
              <a:rPr lang="it-IT"/>
              <a:t>Gianvito Urgese - Politecnico di Torino</a:t>
            </a:r>
            <a:endParaRPr lang="en-US"/>
          </a:p>
        </p:txBody>
      </p:sp>
      <p:sp>
        <p:nvSpPr>
          <p:cNvPr id="4" name="Slide Number Placeholder 3"/>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7617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5B676A-D7ED-43A8-9FCB-76858D9038C2}" type="datetime1">
              <a:rPr lang="en-US" smtClean="0"/>
              <a:t>2/5/2021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12901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EAE55A-9D13-41E2-BE52-DD2D40ECE046}" type="datetime1">
              <a:rPr lang="en-US" smtClean="0"/>
              <a:t>2/5/2021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21040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A898-378E-4246-BA3C-F99939F76BCE}" type="datetime1">
              <a:rPr lang="en-US" smtClean="0"/>
              <a:t>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Gianvito Urgese - Politecnico di Torino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CF602-272E-438A-BD99-F652E1E303DA}" type="slidenum">
              <a:rPr lang="en-US" smtClean="0"/>
              <a:t>‹N›</a:t>
            </a:fld>
            <a:endParaRPr lang="en-US"/>
          </a:p>
        </p:txBody>
      </p:sp>
    </p:spTree>
    <p:extLst>
      <p:ext uri="{BB962C8B-B14F-4D97-AF65-F5344CB8AC3E}">
        <p14:creationId xmlns:p14="http://schemas.microsoft.com/office/powerpoint/2010/main" val="368358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jpeg"/><Relationship Id="rId12"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9975"/>
            <a:ext cx="9144000" cy="2387600"/>
          </a:xfrm>
        </p:spPr>
        <p:txBody>
          <a:bodyPr>
            <a:normAutofit fontScale="90000"/>
          </a:bodyPr>
          <a:lstStyle/>
          <a:p>
            <a:r>
              <a:rPr lang="en-US" dirty="0"/>
              <a:t>Programmable Industrial Oven</a:t>
            </a:r>
            <a:br>
              <a:rPr lang="en-US" dirty="0"/>
            </a:br>
            <a:r>
              <a:rPr lang="en-US" sz="4000" dirty="0"/>
              <a:t>SoC-Arch 2020/2021</a:t>
            </a:r>
            <a:br>
              <a:rPr lang="en-US" dirty="0"/>
            </a:br>
            <a:endParaRPr lang="en-US" dirty="0"/>
          </a:p>
        </p:txBody>
      </p:sp>
      <p:sp>
        <p:nvSpPr>
          <p:cNvPr id="6" name="Segnaposto numero diapositiva 5"/>
          <p:cNvSpPr>
            <a:spLocks noGrp="1"/>
          </p:cNvSpPr>
          <p:nvPr>
            <p:ph type="sldNum" sz="quarter" idx="12"/>
          </p:nvPr>
        </p:nvSpPr>
        <p:spPr/>
        <p:txBody>
          <a:bodyPr/>
          <a:lstStyle/>
          <a:p>
            <a:fld id="{603CF602-272E-438A-BD99-F652E1E303DA}" type="slidenum">
              <a:rPr lang="en-US" smtClean="0"/>
              <a:t>1</a:t>
            </a:fld>
            <a:endParaRPr lang="en-US"/>
          </a:p>
        </p:txBody>
      </p:sp>
      <p:sp>
        <p:nvSpPr>
          <p:cNvPr id="8" name="CasellaDiTesto 7"/>
          <p:cNvSpPr txBox="1"/>
          <p:nvPr/>
        </p:nvSpPr>
        <p:spPr>
          <a:xfrm>
            <a:off x="807937" y="5894685"/>
            <a:ext cx="4170052" cy="461665"/>
          </a:xfrm>
          <a:prstGeom prst="rect">
            <a:avLst/>
          </a:prstGeom>
          <a:noFill/>
        </p:spPr>
        <p:txBody>
          <a:bodyPr wrap="none" rtlCol="0">
            <a:spAutoFit/>
          </a:bodyPr>
          <a:lstStyle/>
          <a:p>
            <a:r>
              <a:rPr lang="en-GB" sz="2400" dirty="0" err="1"/>
              <a:t>Grottesi</a:t>
            </a:r>
            <a:r>
              <a:rPr lang="en-GB" sz="2400" dirty="0"/>
              <a:t> Lorenzo - Bianco Nicolò</a:t>
            </a:r>
          </a:p>
        </p:txBody>
      </p:sp>
      <p:sp>
        <p:nvSpPr>
          <p:cNvPr id="4" name="CasellaDiTesto 3"/>
          <p:cNvSpPr txBox="1"/>
          <p:nvPr/>
        </p:nvSpPr>
        <p:spPr>
          <a:xfrm>
            <a:off x="2971799" y="3292006"/>
            <a:ext cx="6195849" cy="1138773"/>
          </a:xfrm>
          <a:prstGeom prst="rect">
            <a:avLst/>
          </a:prstGeom>
          <a:noFill/>
        </p:spPr>
        <p:txBody>
          <a:bodyPr wrap="square" rtlCol="0">
            <a:spAutoFit/>
          </a:bodyPr>
          <a:lstStyle/>
          <a:p>
            <a:pPr algn="ctr"/>
            <a:r>
              <a:rPr lang="en-US" sz="4000" b="1" dirty="0"/>
              <a:t>Project discussion</a:t>
            </a:r>
            <a:endParaRPr lang="en-US" sz="4000" b="1" dirty="0">
              <a:solidFill>
                <a:srgbClr val="00B0F0"/>
              </a:solidFill>
            </a:endParaRPr>
          </a:p>
          <a:p>
            <a:pPr algn="ctr"/>
            <a:endParaRPr lang="en-US" sz="2800" dirty="0">
              <a:solidFill>
                <a:srgbClr val="00B0F0"/>
              </a:solidFill>
            </a:endParaRPr>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9"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614" y="4843848"/>
            <a:ext cx="1512501" cy="151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67240"/>
      </p:ext>
    </p:extLst>
  </p:cSld>
  <p:clrMapOvr>
    <a:masterClrMapping/>
  </p:clrMapOvr>
  <mc:AlternateContent xmlns:mc="http://schemas.openxmlformats.org/markup-compatibility/2006" xmlns:p14="http://schemas.microsoft.com/office/powerpoint/2010/main">
    <mc:Choice Requires="p14">
      <p:transition spd="slow" p14:dur="2000" advTm="13125"/>
    </mc:Choice>
    <mc:Fallback xmlns="">
      <p:transition spd="slow" advTm="131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Risk Assessment</a:t>
            </a:r>
          </a:p>
        </p:txBody>
      </p:sp>
      <p:sp>
        <p:nvSpPr>
          <p:cNvPr id="3" name="Content Placeholder 2"/>
          <p:cNvSpPr>
            <a:spLocks noGrp="1"/>
          </p:cNvSpPr>
          <p:nvPr>
            <p:ph idx="1"/>
          </p:nvPr>
        </p:nvSpPr>
        <p:spPr/>
        <p:txBody>
          <a:bodyPr>
            <a:normAutofit/>
          </a:bodyPr>
          <a:lstStyle/>
          <a:p>
            <a:pPr marL="482600" indent="-457200" algn="just">
              <a:buSzPts val="1400"/>
            </a:pPr>
            <a:r>
              <a:rPr lang="en-GB" dirty="0"/>
              <a:t>Development tool</a:t>
            </a:r>
          </a:p>
          <a:p>
            <a:pPr marL="482600" indent="-457200" algn="just">
              <a:buSzPts val="1400"/>
            </a:pPr>
            <a:r>
              <a:rPr lang="en-GB" dirty="0"/>
              <a:t>PID configuration</a:t>
            </a:r>
          </a:p>
          <a:p>
            <a:pPr marL="482600" indent="-457200" algn="just">
              <a:buSzPts val="1400"/>
            </a:pPr>
            <a:r>
              <a:rPr lang="en-GB" dirty="0"/>
              <a:t>PWM testing</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10</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0957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11</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descr="Immagine che contiene testo, nero, screenshot&#10;&#10;Descrizione generata automaticamente">
            <a:extLst>
              <a:ext uri="{FF2B5EF4-FFF2-40B4-BE49-F238E27FC236}">
                <a16:creationId xmlns:a16="http://schemas.microsoft.com/office/drawing/2014/main" id="{95A96461-309D-4F12-867B-B7D56338D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24673"/>
            <a:ext cx="4106825" cy="1628769"/>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09342930-C68A-46E8-922E-7F025EF94C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766818"/>
            <a:ext cx="4150018" cy="1499871"/>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AA23560E-EB4D-419E-8A73-3A46CAE61D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3143104"/>
            <a:ext cx="6841133" cy="1499870"/>
          </a:xfrm>
          <a:prstGeom prst="rect">
            <a:avLst/>
          </a:prstGeom>
        </p:spPr>
      </p:pic>
      <p:sp>
        <p:nvSpPr>
          <p:cNvPr id="15" name="CasellaDiTesto 14">
            <a:extLst>
              <a:ext uri="{FF2B5EF4-FFF2-40B4-BE49-F238E27FC236}">
                <a16:creationId xmlns:a16="http://schemas.microsoft.com/office/drawing/2014/main" id="{3E5FB1EE-D192-49A0-8F15-9557DDA22E55}"/>
              </a:ext>
            </a:extLst>
          </p:cNvPr>
          <p:cNvSpPr txBox="1"/>
          <p:nvPr/>
        </p:nvSpPr>
        <p:spPr>
          <a:xfrm>
            <a:off x="5406212" y="2002733"/>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Start-up screen: </a:t>
            </a:r>
            <a:r>
              <a:rPr lang="it-IT" dirty="0" err="1">
                <a:latin typeface="Helvetica" panose="020B0604020202020204" pitchFamily="34" charset="0"/>
                <a:cs typeface="Helvetica" panose="020B0604020202020204" pitchFamily="34" charset="0"/>
              </a:rPr>
              <a:t>choose</a:t>
            </a:r>
            <a:r>
              <a:rPr lang="it-IT" dirty="0">
                <a:latin typeface="Helvetica" panose="020B0604020202020204" pitchFamily="34" charset="0"/>
                <a:cs typeface="Helvetica" panose="020B0604020202020204" pitchFamily="34" charset="0"/>
              </a:rPr>
              <a:t> an </a:t>
            </a:r>
            <a:r>
              <a:rPr lang="it-IT" dirty="0" err="1">
                <a:latin typeface="Helvetica" panose="020B0604020202020204" pitchFamily="34" charset="0"/>
                <a:cs typeface="Helvetica" panose="020B0604020202020204" pitchFamily="34" charset="0"/>
              </a:rPr>
              <a:t>operation</a:t>
            </a:r>
            <a:endParaRPr lang="it-IT" dirty="0">
              <a:latin typeface="Helvetica" panose="020B0604020202020204" pitchFamily="34" charset="0"/>
              <a:cs typeface="Helvetica" panose="020B0604020202020204" pitchFamily="34" charset="0"/>
            </a:endParaRPr>
          </a:p>
        </p:txBody>
      </p:sp>
      <p:sp>
        <p:nvSpPr>
          <p:cNvPr id="16" name="CasellaDiTesto 15">
            <a:extLst>
              <a:ext uri="{FF2B5EF4-FFF2-40B4-BE49-F238E27FC236}">
                <a16:creationId xmlns:a16="http://schemas.microsoft.com/office/drawing/2014/main" id="{4CAFA38E-5120-4F77-B04B-B731ABEAC7FF}"/>
              </a:ext>
            </a:extLst>
          </p:cNvPr>
          <p:cNvSpPr txBox="1"/>
          <p:nvPr/>
        </p:nvSpPr>
        <p:spPr>
          <a:xfrm>
            <a:off x="5406212" y="5154265"/>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(5): Show status of PVT and Timer</a:t>
            </a:r>
          </a:p>
        </p:txBody>
      </p:sp>
      <p:sp>
        <p:nvSpPr>
          <p:cNvPr id="17" name="CasellaDiTesto 16">
            <a:extLst>
              <a:ext uri="{FF2B5EF4-FFF2-40B4-BE49-F238E27FC236}">
                <a16:creationId xmlns:a16="http://schemas.microsoft.com/office/drawing/2014/main" id="{126D8047-8BDF-438B-85F2-AFED19C17FB9}"/>
              </a:ext>
            </a:extLst>
          </p:cNvPr>
          <p:cNvSpPr txBox="1"/>
          <p:nvPr/>
        </p:nvSpPr>
        <p:spPr>
          <a:xfrm>
            <a:off x="7795036" y="3708373"/>
            <a:ext cx="2960448"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(1): Show </a:t>
            </a:r>
            <a:r>
              <a:rPr lang="it-IT" dirty="0" err="1">
                <a:latin typeface="Helvetica" panose="020B0604020202020204" pitchFamily="34" charset="0"/>
                <a:cs typeface="Helvetica" panose="020B0604020202020204" pitchFamily="34" charset="0"/>
              </a:rPr>
              <a:t>current</a:t>
            </a:r>
            <a:r>
              <a:rPr lang="it-IT" dirty="0">
                <a:latin typeface="Helvetica" panose="020B0604020202020204" pitchFamily="34" charset="0"/>
                <a:cs typeface="Helvetica" panose="020B0604020202020204" pitchFamily="34" charset="0"/>
              </a:rPr>
              <a:t> temperature and fan status</a:t>
            </a:r>
          </a:p>
        </p:txBody>
      </p:sp>
    </p:spTree>
    <p:extLst>
      <p:ext uri="{BB962C8B-B14F-4D97-AF65-F5344CB8AC3E}">
        <p14:creationId xmlns:p14="http://schemas.microsoft.com/office/powerpoint/2010/main" val="3347790691"/>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3" name="Content Placeholder 2"/>
          <p:cNvSpPr>
            <a:spLocks noGrp="1"/>
          </p:cNvSpPr>
          <p:nvPr>
            <p:ph idx="1"/>
          </p:nvPr>
        </p:nvSpPr>
        <p:spPr/>
        <p:txBody>
          <a:bodyPr>
            <a:normAutofit/>
          </a:bodyPr>
          <a:lstStyle/>
          <a:p>
            <a:pPr marL="482600" indent="-457200" algn="just">
              <a:buSzPts val="1400"/>
            </a:pPr>
            <a:r>
              <a:rPr lang="en-GB" dirty="0"/>
              <a:t>Conditioning noise</a:t>
            </a:r>
          </a:p>
          <a:p>
            <a:pPr marL="482600" indent="-457200" algn="just">
              <a:buSzPts val="1400"/>
            </a:pPr>
            <a:r>
              <a:rPr lang="en-GB" dirty="0"/>
              <a:t>Aliasing</a:t>
            </a:r>
          </a:p>
          <a:p>
            <a:pPr marL="482600" indent="-457200" algn="just">
              <a:buSzPts val="1400"/>
            </a:pPr>
            <a:r>
              <a:rPr lang="en-GB" dirty="0"/>
              <a:t>Quantization noise</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9449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Summary &amp; Future works</a:t>
            </a:r>
          </a:p>
        </p:txBody>
      </p:sp>
      <p:sp>
        <p:nvSpPr>
          <p:cNvPr id="3" name="Content Placeholder 2"/>
          <p:cNvSpPr>
            <a:spLocks noGrp="1"/>
          </p:cNvSpPr>
          <p:nvPr>
            <p:ph idx="1"/>
          </p:nvPr>
        </p:nvSpPr>
        <p:spPr/>
        <p:txBody>
          <a:bodyPr>
            <a:normAutofit/>
          </a:bodyPr>
          <a:lstStyle/>
          <a:p>
            <a:pPr marL="25400" indent="0" algn="just">
              <a:buSzPts val="1400"/>
              <a:buNone/>
            </a:pPr>
            <a:r>
              <a:rPr lang="en-GB" dirty="0"/>
              <a:t>The PIO respects the given specifications.</a:t>
            </a:r>
          </a:p>
          <a:p>
            <a:pPr marL="25400" indent="0" algn="just">
              <a:buSzPts val="1400"/>
              <a:buNone/>
            </a:pPr>
            <a:endParaRPr lang="en-GB" dirty="0"/>
          </a:p>
          <a:p>
            <a:pPr marL="25400" indent="0" algn="just">
              <a:buSzPts val="1400"/>
              <a:buNone/>
            </a:pPr>
            <a:r>
              <a:rPr lang="en-GB" dirty="0"/>
              <a:t>Further works would expand the device with the IoT paradigm:</a:t>
            </a:r>
          </a:p>
          <a:p>
            <a:pPr marL="482600" indent="-457200" algn="just">
              <a:buSzPts val="1400"/>
            </a:pPr>
            <a:r>
              <a:rPr lang="en-GB" dirty="0"/>
              <a:t>Simple GUI</a:t>
            </a:r>
          </a:p>
          <a:p>
            <a:pPr marL="482600" indent="-457200" algn="just">
              <a:buSzPts val="1400"/>
            </a:pPr>
            <a:r>
              <a:rPr lang="en-GB" dirty="0"/>
              <a:t>Web-app</a:t>
            </a:r>
          </a:p>
          <a:p>
            <a:pPr marL="25400" indent="0" algn="just">
              <a:buSzPts val="1400"/>
              <a:buNone/>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115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Timer 6 </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interni, screenshot&#10;&#10;Descrizione generata automaticamente">
            <a:extLst>
              <a:ext uri="{FF2B5EF4-FFF2-40B4-BE49-F238E27FC236}">
                <a16:creationId xmlns:a16="http://schemas.microsoft.com/office/drawing/2014/main" id="{6FAEFF41-FBF1-438C-8F76-993F60E5B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568" y="690476"/>
            <a:ext cx="5340547" cy="1972513"/>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AC9E102-A3F4-4F42-9556-341D6CDF02DD}"/>
                  </a:ext>
                </a:extLst>
              </p:cNvPr>
              <p:cNvSpPr>
                <a:spLocks noGrp="1"/>
              </p:cNvSpPr>
              <p:nvPr>
                <p:ph idx="1"/>
              </p:nvPr>
            </p:nvSpPr>
            <p:spPr>
              <a:xfrm>
                <a:off x="838200" y="1825625"/>
                <a:ext cx="10515600" cy="4351338"/>
              </a:xfrm>
            </p:spPr>
            <p:txBody>
              <a:bodyPr>
                <a:normAutofit/>
              </a:bodyPr>
              <a:lstStyle/>
              <a:p>
                <a:pPr marL="25400" indent="0" algn="r">
                  <a:buSzPts val="1400"/>
                  <a:buNone/>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r>
                        <a:rPr lang="it-IT" b="0" i="1" smtClean="0">
                          <a:latin typeface="Cambria Math" panose="02040503050406030204" pitchFamily="18" charset="0"/>
                        </a:rPr>
                        <m:t>=6.25 </m:t>
                      </m:r>
                      <m:r>
                        <a:rPr lang="it-IT" b="0" i="1" smtClean="0">
                          <a:latin typeface="Cambria Math" panose="02040503050406030204" pitchFamily="18" charset="0"/>
                        </a:rPr>
                        <m:t>𝑀𝐻𝑧</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𝑃𝑟𝑒𝑠𝑐𝑎𝑙𝑒𝑟</m:t>
                      </m:r>
                      <m:r>
                        <a:rPr lang="it-IT" b="0" i="1" smtClean="0">
                          <a:latin typeface="Cambria Math" panose="02040503050406030204" pitchFamily="18" charset="0"/>
                        </a:rPr>
                        <m:t>=12500</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𝑃𝑒𝑟𝑖𝑜𝑑</m:t>
                      </m:r>
                      <m:r>
                        <a:rPr lang="it-IT" b="0" i="1" smtClean="0">
                          <a:latin typeface="Cambria Math" panose="02040503050406030204" pitchFamily="18" charset="0"/>
                        </a:rPr>
                        <m:t>=50</m:t>
                      </m:r>
                    </m:oMath>
                  </m:oMathPara>
                </a14:m>
                <a:endParaRPr lang="it-IT" b="0" dirty="0"/>
              </a:p>
              <a:p>
                <a:pPr marL="25400" indent="0" algn="r">
                  <a:buSzPts val="1400"/>
                  <a:buNone/>
                </a:pPr>
                <a:endParaRPr lang="it-IT" b="0" dirty="0"/>
              </a:p>
              <a:p>
                <a:pPr marL="25400" indent="0" algn="just">
                  <a:buSzPts val="1400"/>
                  <a:buNone/>
                </a:pPr>
                <a14:m>
                  <m:oMathPara xmlns:m="http://schemas.openxmlformats.org/officeDocument/2006/math">
                    <m:oMathParaPr>
                      <m:jc m:val="center"/>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𝑇𝐼𝑀</m:t>
                          </m:r>
                          <m:r>
                            <a:rPr lang="it-IT" b="0" i="1" smtClean="0">
                              <a:latin typeface="Cambria Math" panose="02040503050406030204" pitchFamily="18" charset="0"/>
                            </a:rPr>
                            <m:t>6</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den>
                      </m:f>
                      <m:r>
                        <a:rPr lang="it-IT" b="0" i="1" smtClean="0">
                          <a:latin typeface="Cambria Math" panose="02040503050406030204" pitchFamily="18" charset="0"/>
                        </a:rPr>
                        <m:t>∗</m:t>
                      </m:r>
                      <m:r>
                        <a:rPr lang="it-IT" b="0" i="1" smtClean="0">
                          <a:latin typeface="Cambria Math" panose="02040503050406030204" pitchFamily="18" charset="0"/>
                        </a:rPr>
                        <m:t>𝑃𝑟𝑒𝑠𝑐𝑎𝑙𝑒𝑟</m:t>
                      </m:r>
                      <m:r>
                        <a:rPr lang="it-IT" b="0" i="1" smtClean="0">
                          <a:latin typeface="Cambria Math" panose="02040503050406030204" pitchFamily="18" charset="0"/>
                        </a:rPr>
                        <m:t>∗</m:t>
                      </m:r>
                      <m:r>
                        <a:rPr lang="it-IT" b="0" i="1" smtClean="0">
                          <a:latin typeface="Cambria Math" panose="02040503050406030204" pitchFamily="18" charset="0"/>
                        </a:rPr>
                        <m:t>𝑃𝑒𝑟𝑖𝑜𝑑</m:t>
                      </m:r>
                      <m:r>
                        <a:rPr lang="it-IT" b="0" i="1" smtClean="0">
                          <a:latin typeface="Cambria Math" panose="02040503050406030204" pitchFamily="18" charset="0"/>
                        </a:rPr>
                        <m:t>=</m:t>
                      </m:r>
                      <m:sSup>
                        <m:sSupPr>
                          <m:ctrlPr>
                            <a:rPr lang="it-IT" i="1" dirty="0" smtClean="0">
                              <a:latin typeface="Cambria Math" panose="02040503050406030204" pitchFamily="18" charset="0"/>
                            </a:rPr>
                          </m:ctrlPr>
                        </m:sSupPr>
                        <m:e>
                          <m:r>
                            <a:rPr lang="it-IT" i="1">
                              <a:latin typeface="Cambria Math" panose="02040503050406030204" pitchFamily="18" charset="0"/>
                            </a:rPr>
                            <m:t>1.6∗10</m:t>
                          </m:r>
                        </m:e>
                        <m:sup>
                          <m:r>
                            <a:rPr lang="it-IT" b="0" i="1" dirty="0" smtClean="0">
                              <a:latin typeface="Cambria Math" panose="02040503050406030204" pitchFamily="18" charset="0"/>
                            </a:rPr>
                            <m:t>−7</m:t>
                          </m:r>
                        </m:sup>
                      </m:sSup>
                      <m:r>
                        <a:rPr lang="it-IT" b="0" i="1" dirty="0" smtClean="0">
                          <a:latin typeface="Cambria Math" panose="02040503050406030204" pitchFamily="18" charset="0"/>
                        </a:rPr>
                        <m:t>𝑠</m:t>
                      </m:r>
                      <m:r>
                        <a:rPr lang="it-IT" b="0" i="1" dirty="0" smtClean="0">
                          <a:latin typeface="Cambria Math" panose="02040503050406030204" pitchFamily="18" charset="0"/>
                        </a:rPr>
                        <m:t>∗12500∗50=100</m:t>
                      </m:r>
                      <m:r>
                        <a:rPr lang="it-IT" b="0" i="1" dirty="0" smtClean="0">
                          <a:latin typeface="Cambria Math" panose="02040503050406030204" pitchFamily="18" charset="0"/>
                        </a:rPr>
                        <m:t>𝑚𝑠</m:t>
                      </m:r>
                      <m:r>
                        <a:rPr lang="it-IT" b="0" i="1" smtClean="0">
                          <a:latin typeface="Cambria Math" panose="02040503050406030204" pitchFamily="18" charset="0"/>
                        </a:rPr>
                        <m:t> </m:t>
                      </m:r>
                    </m:oMath>
                  </m:oMathPara>
                </a14:m>
                <a:endParaRPr lang="it-IT" b="0" dirty="0"/>
              </a:p>
            </p:txBody>
          </p:sp>
        </mc:Choice>
        <mc:Fallback xmlns="">
          <p:sp>
            <p:nvSpPr>
              <p:cNvPr id="10" name="Content Placeholder 2">
                <a:extLst>
                  <a:ext uri="{FF2B5EF4-FFF2-40B4-BE49-F238E27FC236}">
                    <a16:creationId xmlns:a16="http://schemas.microsoft.com/office/drawing/2014/main" id="{4AC9E102-A3F4-4F42-9556-341D6CDF02D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464"/>
                </a:stretch>
              </a:blipFill>
            </p:spPr>
            <p:txBody>
              <a:bodyPr/>
              <a:lstStyle/>
              <a:p>
                <a:r>
                  <a:rPr lang="it-IT">
                    <a:noFill/>
                  </a:rPr>
                  <a:t> </a:t>
                </a:r>
              </a:p>
            </p:txBody>
          </p:sp>
        </mc:Fallback>
      </mc:AlternateContent>
    </p:spTree>
    <p:extLst>
      <p:ext uri="{BB962C8B-B14F-4D97-AF65-F5344CB8AC3E}">
        <p14:creationId xmlns:p14="http://schemas.microsoft.com/office/powerpoint/2010/main" val="42783995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Covid-19 emergency</a:t>
            </a:r>
            <a:endParaRPr lang="it-IT" noProof="0" dirty="0"/>
          </a:p>
        </p:txBody>
      </p:sp>
      <p:sp>
        <p:nvSpPr>
          <p:cNvPr id="3" name="Content Placeholder 2"/>
          <p:cNvSpPr>
            <a:spLocks noGrp="1"/>
          </p:cNvSpPr>
          <p:nvPr>
            <p:ph idx="1"/>
          </p:nvPr>
        </p:nvSpPr>
        <p:spPr/>
        <p:txBody>
          <a:bodyPr>
            <a:normAutofit/>
          </a:bodyPr>
          <a:lstStyle/>
          <a:p>
            <a:pPr marL="0" indent="0">
              <a:buNone/>
            </a:pPr>
            <a:r>
              <a:rPr lang="en-GB" dirty="0"/>
              <a:t>Due to the Covid-19 emergency, we have issues in the organisation face-to-face workgroups for </a:t>
            </a:r>
            <a:r>
              <a:rPr lang="en-GB" dirty="0">
                <a:solidFill>
                  <a:srgbClr val="00B0F0"/>
                </a:solidFill>
              </a:rPr>
              <a:t>presentations</a:t>
            </a:r>
            <a:r>
              <a:rPr lang="en-GB" dirty="0"/>
              <a:t> and for </a:t>
            </a:r>
            <a:r>
              <a:rPr lang="en-GB" dirty="0">
                <a:solidFill>
                  <a:srgbClr val="00B050"/>
                </a:solidFill>
              </a:rPr>
              <a:t>projects</a:t>
            </a:r>
            <a:r>
              <a:rPr lang="en-GB" dirty="0"/>
              <a:t>. </a:t>
            </a:r>
          </a:p>
          <a:p>
            <a:pPr marL="0" indent="0">
              <a:buNone/>
            </a:pPr>
            <a:r>
              <a:rPr lang="en-GB" dirty="0"/>
              <a:t>For this motivation, we redesigned the organisation of the projects allowing all the students to </a:t>
            </a:r>
            <a:r>
              <a:rPr lang="en-GB" b="1" i="1" dirty="0"/>
              <a:t>implement and simulate</a:t>
            </a:r>
            <a:r>
              <a:rPr lang="en-GB" dirty="0"/>
              <a:t> their </a:t>
            </a:r>
            <a:r>
              <a:rPr lang="en-GB" b="1" i="1" dirty="0"/>
              <a:t>code</a:t>
            </a:r>
            <a:r>
              <a:rPr lang="en-GB" dirty="0"/>
              <a:t> on </a:t>
            </a:r>
            <a:r>
              <a:rPr lang="en-GB" b="1" i="1" dirty="0"/>
              <a:t>virtual platforms</a:t>
            </a:r>
            <a:r>
              <a:rPr lang="en-GB" dirty="0"/>
              <a:t> by using new-generation development tools.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15</a:t>
            </a:fld>
            <a:endParaRPr lang="en-US" dirty="0"/>
          </a:p>
        </p:txBody>
      </p:sp>
      <p:pic>
        <p:nvPicPr>
          <p:cNvPr id="2050" name="Picture 2" descr="How to Set Up and Maintain a GitHub Repository | by Mariel Grace | Coding  in Simple English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5498" y="5446272"/>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no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242" y="5956237"/>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p:cNvPicPr>
            <a:picLocks noChangeAspect="1"/>
          </p:cNvPicPr>
          <p:nvPr/>
        </p:nvPicPr>
        <p:blipFill>
          <a:blip r:embed="rId5"/>
          <a:stretch>
            <a:fillRect/>
          </a:stretch>
        </p:blipFill>
        <p:spPr>
          <a:xfrm>
            <a:off x="317938" y="4629561"/>
            <a:ext cx="2897783" cy="688907"/>
          </a:xfrm>
          <a:prstGeom prst="rect">
            <a:avLst/>
          </a:prstGeom>
        </p:spPr>
      </p:pic>
      <p:pic>
        <p:nvPicPr>
          <p:cNvPr id="6" name="Immagine 5"/>
          <p:cNvPicPr>
            <a:picLocks noChangeAspect="1"/>
          </p:cNvPicPr>
          <p:nvPr/>
        </p:nvPicPr>
        <p:blipFill>
          <a:blip r:embed="rId6"/>
          <a:stretch>
            <a:fillRect/>
          </a:stretch>
        </p:blipFill>
        <p:spPr>
          <a:xfrm>
            <a:off x="3555498" y="4681572"/>
            <a:ext cx="2076450" cy="561975"/>
          </a:xfrm>
          <a:prstGeom prst="rect">
            <a:avLst/>
          </a:prstGeom>
        </p:spPr>
      </p:pic>
      <p:pic>
        <p:nvPicPr>
          <p:cNvPr id="2054" name="Picture 6" descr="Slack si aggiorna: ora è più organizzato e semplice da usare | Hardware  Upgra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5181" y="554489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p:cNvPicPr>
            <a:picLocks noChangeAspect="1"/>
          </p:cNvPicPr>
          <p:nvPr/>
        </p:nvPicPr>
        <p:blipFill>
          <a:blip r:embed="rId8"/>
          <a:stretch>
            <a:fillRect/>
          </a:stretch>
        </p:blipFill>
        <p:spPr>
          <a:xfrm>
            <a:off x="5971725" y="4681572"/>
            <a:ext cx="1933573" cy="735938"/>
          </a:xfrm>
          <a:prstGeom prst="rect">
            <a:avLst/>
          </a:prstGeom>
        </p:spPr>
      </p:pic>
      <p:pic>
        <p:nvPicPr>
          <p:cNvPr id="2058" name="Picture 10" descr="Google Drive | Trend Micr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996" y="4450839"/>
            <a:ext cx="1933180" cy="112897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offic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89594" y="4586763"/>
            <a:ext cx="1487761" cy="836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dia resources - Overleaf, Online LaTeX Edito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7166" y="5780254"/>
            <a:ext cx="1796833" cy="595019"/>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7" name="Picture 2" descr="POLITECNICO DI TORINO – Fondazione | Mike Bongiorn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546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Rules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rmAutofit lnSpcReduction="10000"/>
          </a:bodyPr>
          <a:lstStyle/>
          <a:p>
            <a:r>
              <a:rPr lang="en-GB" dirty="0"/>
              <a:t>Team should notify to instructor that the project is completed and ready for a request of evaluation </a:t>
            </a:r>
            <a:r>
              <a:rPr lang="en-GB" sz="2400" dirty="0"/>
              <a:t>(slack channel or email)</a:t>
            </a:r>
          </a:p>
          <a:p>
            <a:r>
              <a:rPr lang="en-GB" dirty="0"/>
              <a:t>Each component of the team should book the exam of the exam session selected for the project discussion</a:t>
            </a:r>
          </a:p>
          <a:p>
            <a:r>
              <a:rPr lang="en-GB" dirty="0"/>
              <a:t>The presentation should be done by all the team members in a single session</a:t>
            </a:r>
          </a:p>
          <a:p>
            <a:r>
              <a:rPr lang="en-GB" dirty="0"/>
              <a:t>You can decide how to split the section to be presented by each team member</a:t>
            </a:r>
          </a:p>
          <a:p>
            <a:r>
              <a:rPr lang="en-GB" dirty="0"/>
              <a:t>The overall presentation should not exceed 20 mins </a:t>
            </a:r>
          </a:p>
          <a:p>
            <a:r>
              <a:rPr lang="en-GB" dirty="0"/>
              <a:t>Main points of the report and the code should be discussed </a:t>
            </a:r>
          </a:p>
          <a:p>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16</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566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Project Title/Authors/Affiliation (1 slide)</a:t>
            </a:r>
          </a:p>
          <a:p>
            <a:r>
              <a:rPr lang="en-GB" sz="2000" dirty="0"/>
              <a:t>Intro/Background (or Forecast) (2 slide)</a:t>
            </a:r>
          </a:p>
          <a:p>
            <a:r>
              <a:rPr lang="en-GB" sz="2000" dirty="0"/>
              <a:t>Outline (1 slide)</a:t>
            </a:r>
          </a:p>
          <a:p>
            <a:r>
              <a:rPr lang="en-GB" sz="2000" dirty="0"/>
              <a:t>Motivation and problem statement (1-2 slides)</a:t>
            </a:r>
          </a:p>
          <a:p>
            <a:r>
              <a:rPr lang="en-GB" sz="2000" dirty="0"/>
              <a:t>Project Management system organisation and tool used (2 slides)</a:t>
            </a:r>
          </a:p>
          <a:p>
            <a:pPr lvl="1"/>
            <a:r>
              <a:rPr lang="en-GB" sz="1800" dirty="0"/>
              <a:t>In this part the team should discuss</a:t>
            </a:r>
          </a:p>
          <a:p>
            <a:pPr lvl="2"/>
            <a:r>
              <a:rPr lang="en-GB" sz="1800" dirty="0"/>
              <a:t>how they organised the work</a:t>
            </a:r>
          </a:p>
          <a:p>
            <a:pPr lvl="2"/>
            <a:r>
              <a:rPr lang="en-GB" sz="1800" dirty="0"/>
              <a:t>how they used the tools </a:t>
            </a:r>
          </a:p>
          <a:p>
            <a:pPr lvl="2"/>
            <a:r>
              <a:rPr lang="en-GB" sz="1800" dirty="0"/>
              <a:t>how they handled the reporting procedure.</a:t>
            </a:r>
            <a:endParaRPr lang="en-GB" sz="1400" dirty="0"/>
          </a:p>
          <a:p>
            <a:r>
              <a:rPr lang="en-GB" sz="2000" dirty="0"/>
              <a:t>Related work and firmware used as baseline (1 slide)</a:t>
            </a:r>
          </a:p>
          <a:p>
            <a:pPr lvl="1"/>
            <a:r>
              <a:rPr lang="en-GB" sz="1800" dirty="0"/>
              <a:t>Introduce the code used as a template for building your firmware components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73556"/>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Methods – Proposed solution (3-4 slides) </a:t>
            </a:r>
          </a:p>
          <a:p>
            <a:pPr lvl="1"/>
            <a:r>
              <a:rPr lang="en-GB" sz="1800" dirty="0"/>
              <a:t>Describe the behaviour of the firmware developed (I/O and functions) </a:t>
            </a:r>
          </a:p>
          <a:p>
            <a:pPr lvl="1"/>
            <a:r>
              <a:rPr lang="en-GB" sz="1800" dirty="0"/>
              <a:t>Introduce how to run the project and the documentation of the code pushed on GitHub</a:t>
            </a:r>
          </a:p>
          <a:p>
            <a:r>
              <a:rPr lang="en-GB" sz="2000" dirty="0"/>
              <a:t>Results (2-4 slides)</a:t>
            </a:r>
          </a:p>
          <a:p>
            <a:pPr lvl="1"/>
            <a:r>
              <a:rPr lang="en-GB" sz="1800" dirty="0"/>
              <a:t>Describe the testing system (emulator and scripts used for running the code and evaluate results) </a:t>
            </a:r>
          </a:p>
          <a:p>
            <a:pPr lvl="1"/>
            <a:r>
              <a:rPr lang="en-GB" sz="1800" dirty="0"/>
              <a:t>Describe the main results achieved</a:t>
            </a:r>
          </a:p>
          <a:p>
            <a:r>
              <a:rPr lang="en-GB" sz="2000" dirty="0"/>
              <a:t>Variation with respect to the proposal and Risk management (2 slides)</a:t>
            </a:r>
          </a:p>
          <a:p>
            <a:pPr lvl="1"/>
            <a:r>
              <a:rPr lang="en-GB" sz="1800" dirty="0"/>
              <a:t>Report here variations applied to manage issues encountered during the implementation phase. </a:t>
            </a:r>
          </a:p>
          <a:p>
            <a:pPr lvl="1"/>
            <a:r>
              <a:rPr lang="en-GB" sz="1800" dirty="0"/>
              <a:t>Report also on changed components or the aim of some modules declared in the original proposal</a:t>
            </a:r>
          </a:p>
          <a:p>
            <a:r>
              <a:rPr lang="en-GB" sz="2000" dirty="0"/>
              <a:t>Summary &amp; Future work (1-2 slides)</a:t>
            </a:r>
          </a:p>
          <a:p>
            <a:r>
              <a:rPr lang="en-GB" sz="2000" dirty="0"/>
              <a:t>Backup (0-3 slides)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18</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7755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 (Example)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Rules for the final mark calculation </a:t>
            </a:r>
          </a:p>
          <a:p>
            <a:pPr marL="742950" lvl="1" indent="-285750" algn="just"/>
            <a:r>
              <a:rPr lang="en-GB" dirty="0"/>
              <a:t>Presentation of a paper + Project using a </a:t>
            </a:r>
            <a:r>
              <a:rPr lang="en-GB" dirty="0" err="1"/>
              <a:t>SoC</a:t>
            </a:r>
            <a:r>
              <a:rPr lang="en-GB" dirty="0"/>
              <a:t>-Arch</a:t>
            </a:r>
          </a:p>
          <a:p>
            <a:pPr marL="742950" lvl="1" indent="-285750" algn="just"/>
            <a:r>
              <a:rPr lang="en-GB" dirty="0"/>
              <a:t>Presentation of a paper </a:t>
            </a:r>
          </a:p>
          <a:p>
            <a:pPr marL="342900" indent="-317500" algn="just">
              <a:buSzPts val="1400"/>
              <a:buFont typeface="Arial"/>
              <a:buAutoNum type="arabicPeriod"/>
            </a:pPr>
            <a:r>
              <a:rPr lang="en-GB" dirty="0"/>
              <a:t>Steps to prepare your </a:t>
            </a:r>
            <a:r>
              <a:rPr lang="en-GB" dirty="0">
                <a:solidFill>
                  <a:srgbClr val="00B0F0"/>
                </a:solidFill>
              </a:rPr>
              <a:t>Presentation</a:t>
            </a:r>
            <a:r>
              <a:rPr lang="en-GB" dirty="0"/>
              <a:t> </a:t>
            </a:r>
          </a:p>
          <a:p>
            <a:pPr marL="342900" indent="-317500" algn="just">
              <a:buSzPts val="1400"/>
              <a:buFont typeface="Arial"/>
              <a:buAutoNum type="arabicPeriod"/>
            </a:pPr>
            <a:r>
              <a:rPr lang="en-GB" dirty="0"/>
              <a:t>Steps to develop your </a:t>
            </a:r>
            <a:r>
              <a:rPr lang="en-GB" dirty="0">
                <a:solidFill>
                  <a:srgbClr val="00B050"/>
                </a:solidFill>
              </a:rPr>
              <a:t>Project</a:t>
            </a:r>
            <a:r>
              <a:rPr lang="en-GB" dirty="0"/>
              <a:t> </a:t>
            </a:r>
          </a:p>
          <a:p>
            <a:pPr marL="342900" indent="-317500" algn="just">
              <a:buSzPts val="1400"/>
              <a:buFont typeface="Arial"/>
              <a:buAutoNum type="arabicPeriod"/>
            </a:pPr>
            <a:r>
              <a:rPr lang="en-GB" dirty="0"/>
              <a:t>Timeline</a:t>
            </a:r>
          </a:p>
          <a:p>
            <a:pPr marL="342900" indent="-317500" algn="just">
              <a:buSzPts val="1400"/>
              <a:buFont typeface="Arial"/>
              <a:buAutoNum type="arabicPeriod"/>
            </a:pPr>
            <a:r>
              <a:rPr lang="en-GB" dirty="0"/>
              <a:t>Open discussion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19</a:t>
            </a:fld>
            <a:endParaRPr lang="en-US" dirty="0"/>
          </a:p>
        </p:txBody>
      </p:sp>
      <p:sp>
        <p:nvSpPr>
          <p:cNvPr id="5" name="Segnaposto piè di pagina 4"/>
          <p:cNvSpPr>
            <a:spLocks noGrp="1"/>
          </p:cNvSpPr>
          <p:nvPr>
            <p:ph type="ftr" sz="quarter" idx="11"/>
          </p:nvPr>
        </p:nvSpPr>
        <p:spPr/>
        <p:txBody>
          <a:bodyPr/>
          <a:lstStyle/>
          <a:p>
            <a:r>
              <a:rPr lang="it-IT"/>
              <a:t>Gianvito Urgese - Politecnico di Torino</a:t>
            </a:r>
            <a:endParaRPr lang="en-US"/>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18991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Motivation</a:t>
            </a:r>
          </a:p>
          <a:p>
            <a:pPr marL="342900" indent="-317500" algn="just">
              <a:buSzPts val="1400"/>
              <a:buFont typeface="Arial"/>
              <a:buAutoNum type="arabicPeriod"/>
            </a:pPr>
            <a:r>
              <a:rPr lang="en-GB" dirty="0"/>
              <a:t>Introduction</a:t>
            </a:r>
          </a:p>
          <a:p>
            <a:pPr marL="342900" indent="-317500" algn="just">
              <a:buSzPts val="1400"/>
              <a:buFont typeface="Arial"/>
              <a:buAutoNum type="arabicPeriod"/>
            </a:pPr>
            <a:r>
              <a:rPr lang="en-GB" dirty="0"/>
              <a:t>Design and Development</a:t>
            </a:r>
          </a:p>
          <a:p>
            <a:pPr marL="342900" indent="-317500" algn="just">
              <a:buSzPts val="1400"/>
              <a:buFont typeface="Arial"/>
              <a:buAutoNum type="arabicPeriod"/>
            </a:pPr>
            <a:r>
              <a:rPr lang="en-GB" dirty="0"/>
              <a:t>Firmware Solution</a:t>
            </a:r>
          </a:p>
          <a:p>
            <a:pPr marL="342900" indent="-317500" algn="just">
              <a:buSzPts val="1400"/>
              <a:buFont typeface="Arial"/>
              <a:buAutoNum type="arabicPeriod"/>
            </a:pPr>
            <a:r>
              <a:rPr lang="en-GB" dirty="0"/>
              <a:t>Risk Assessment</a:t>
            </a:r>
          </a:p>
          <a:p>
            <a:pPr marL="342900" indent="-317500" algn="just">
              <a:buSzPts val="1400"/>
              <a:buFont typeface="Arial"/>
              <a:buAutoNum type="arabicPeriod"/>
            </a:pPr>
            <a:r>
              <a:rPr lang="en-GB" dirty="0"/>
              <a:t>Results</a:t>
            </a:r>
          </a:p>
          <a:p>
            <a:pPr marL="342900" indent="-317500" algn="just">
              <a:buSzPts val="1400"/>
              <a:buFont typeface="Arial"/>
              <a:buAutoNum type="arabicPeriod"/>
            </a:pPr>
            <a:r>
              <a:rPr lang="en-GB" dirty="0"/>
              <a:t>Summary &amp; Future Works</a:t>
            </a:r>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9431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Motivation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7" name="Immagine 6">
            <a:extLst>
              <a:ext uri="{FF2B5EF4-FFF2-40B4-BE49-F238E27FC236}">
                <a16:creationId xmlns:a16="http://schemas.microsoft.com/office/drawing/2014/main" id="{47BD81AA-70ED-4EFD-A343-76F1F1416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532554"/>
            <a:ext cx="7391400" cy="3883372"/>
          </a:xfrm>
          <a:prstGeom prst="rect">
            <a:avLst/>
          </a:prstGeom>
        </p:spPr>
      </p:pic>
      <p:pic>
        <p:nvPicPr>
          <p:cNvPr id="10" name="Immagine 9">
            <a:extLst>
              <a:ext uri="{FF2B5EF4-FFF2-40B4-BE49-F238E27FC236}">
                <a16:creationId xmlns:a16="http://schemas.microsoft.com/office/drawing/2014/main" id="{BAEF7D3B-72A2-41C8-8FBB-4E9057296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34578"/>
            <a:ext cx="2409825" cy="2381250"/>
          </a:xfrm>
          <a:prstGeom prst="rect">
            <a:avLst/>
          </a:prstGeom>
        </p:spPr>
      </p:pic>
      <p:pic>
        <p:nvPicPr>
          <p:cNvPr id="6" name="Picture 2" descr="POLITECNICO DI TORINO – Fondazione | Mike Bongior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437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a:t>
            </a:r>
          </a:p>
        </p:txBody>
      </p:sp>
      <p:sp>
        <p:nvSpPr>
          <p:cNvPr id="3" name="Content Placeholder 2"/>
          <p:cNvSpPr>
            <a:spLocks noGrp="1"/>
          </p:cNvSpPr>
          <p:nvPr>
            <p:ph idx="1"/>
          </p:nvPr>
        </p:nvSpPr>
        <p:spPr>
          <a:xfrm>
            <a:off x="838200" y="1825625"/>
            <a:ext cx="10515600" cy="2345322"/>
          </a:xfrm>
        </p:spPr>
        <p:txBody>
          <a:bodyPr>
            <a:normAutofit/>
          </a:bodyPr>
          <a:lstStyle/>
          <a:p>
            <a:pPr marL="482600" indent="-457200" algn="just">
              <a:buSzPts val="1400"/>
            </a:pPr>
            <a:r>
              <a:rPr lang="en-GB" dirty="0"/>
              <a:t>Automatic temperature control (Software PID)</a:t>
            </a:r>
          </a:p>
          <a:p>
            <a:pPr marL="482600" indent="-457200" algn="just">
              <a:buSzPts val="1400"/>
            </a:pPr>
            <a:r>
              <a:rPr lang="en-GB" dirty="0"/>
              <a:t>Programmable timing </a:t>
            </a:r>
          </a:p>
          <a:p>
            <a:pPr marL="482600" indent="-457200" algn="just">
              <a:buSzPts val="1400"/>
            </a:pPr>
            <a:r>
              <a:rPr lang="en-GB" dirty="0"/>
              <a:t>Fan control</a:t>
            </a:r>
          </a:p>
          <a:p>
            <a:pPr marL="482600" indent="-457200" algn="just">
              <a:buSzPts val="1400"/>
            </a:pPr>
            <a:r>
              <a:rPr lang="en-GB" dirty="0"/>
              <a:t>Full control through the UART interface</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elettronico, circuito&#10;&#10;Descrizione generata automaticamente">
            <a:extLst>
              <a:ext uri="{FF2B5EF4-FFF2-40B4-BE49-F238E27FC236}">
                <a16:creationId xmlns:a16="http://schemas.microsoft.com/office/drawing/2014/main" id="{4E692461-55EC-4895-B2CA-4BDC522F8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984" y="591795"/>
            <a:ext cx="2476500" cy="4591050"/>
          </a:xfrm>
          <a:prstGeom prst="rect">
            <a:avLst/>
          </a:prstGeom>
        </p:spPr>
      </p:pic>
    </p:spTree>
    <p:extLst>
      <p:ext uri="{BB962C8B-B14F-4D97-AF65-F5344CB8AC3E}">
        <p14:creationId xmlns:p14="http://schemas.microsoft.com/office/powerpoint/2010/main" val="3266621002"/>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a:extLst>
              <a:ext uri="{FF2B5EF4-FFF2-40B4-BE49-F238E27FC236}">
                <a16:creationId xmlns:a16="http://schemas.microsoft.com/office/drawing/2014/main" id="{C814A120-BDCB-4221-A8A5-978391E91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084" y="4030493"/>
            <a:ext cx="2091694" cy="1394463"/>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3" name="Content Placeholder 2"/>
          <p:cNvSpPr>
            <a:spLocks noGrp="1"/>
          </p:cNvSpPr>
          <p:nvPr>
            <p:ph idx="1"/>
          </p:nvPr>
        </p:nvSpPr>
        <p:spPr>
          <a:xfrm>
            <a:off x="838200" y="1825625"/>
            <a:ext cx="5257800" cy="4351338"/>
          </a:xfrm>
        </p:spPr>
        <p:txBody>
          <a:bodyPr>
            <a:normAutofit/>
          </a:bodyPr>
          <a:lstStyle/>
          <a:p>
            <a:pPr marL="25400" indent="0" algn="just">
              <a:buSzPts val="1400"/>
              <a:buNone/>
            </a:pPr>
            <a:r>
              <a:rPr lang="en-GB" dirty="0"/>
              <a:t>Project management:</a:t>
            </a:r>
          </a:p>
          <a:p>
            <a:pPr marL="482600" indent="-457200" algn="just">
              <a:buSzPts val="1400"/>
            </a:pPr>
            <a:r>
              <a:rPr lang="en-GB" dirty="0"/>
              <a:t>Slack</a:t>
            </a:r>
          </a:p>
          <a:p>
            <a:pPr marL="482600" indent="-457200" algn="just">
              <a:buSzPts val="1400"/>
            </a:pPr>
            <a:r>
              <a:rPr lang="en-GB" dirty="0"/>
              <a:t>Trello</a:t>
            </a:r>
          </a:p>
          <a:p>
            <a:pPr marL="482600" indent="-457200" algn="just">
              <a:buSzPts val="1400"/>
            </a:pPr>
            <a:r>
              <a:rPr lang="en-GB" dirty="0"/>
              <a:t>Overleaf</a:t>
            </a:r>
          </a:p>
          <a:p>
            <a:pPr marL="482600" indent="-457200" algn="just">
              <a:buSzPts val="1400"/>
            </a:pPr>
            <a:r>
              <a:rPr lang="en-GB" dirty="0"/>
              <a:t>GitHub</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5</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E7AA631-193D-41AE-B201-092EF36C1EB0}"/>
              </a:ext>
            </a:extLst>
          </p:cNvPr>
          <p:cNvSpPr txBox="1">
            <a:spLocks/>
          </p:cNvSpPr>
          <p:nvPr/>
        </p:nvSpPr>
        <p:spPr>
          <a:xfrm>
            <a:off x="6069184" y="182495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 indent="0" algn="just">
              <a:buSzPts val="1400"/>
              <a:buNone/>
            </a:pPr>
            <a:r>
              <a:rPr lang="en-GB" dirty="0"/>
              <a:t>Development tools:</a:t>
            </a:r>
          </a:p>
          <a:p>
            <a:pPr marL="482600" indent="-457200" algn="just">
              <a:buSzPts val="1400"/>
            </a:pPr>
            <a:r>
              <a:rPr lang="en-GB" dirty="0" err="1"/>
              <a:t>CubeMX</a:t>
            </a:r>
            <a:endParaRPr lang="en-GB" dirty="0"/>
          </a:p>
          <a:p>
            <a:pPr marL="482600" indent="-457200" algn="just">
              <a:buSzPts val="1400"/>
            </a:pPr>
            <a:r>
              <a:rPr lang="en-GB" dirty="0"/>
              <a:t>Keil</a:t>
            </a:r>
          </a:p>
          <a:p>
            <a:pPr marL="482600" indent="-457200" algn="just">
              <a:buSzPts val="1400"/>
            </a:pPr>
            <a:r>
              <a:rPr lang="en-GB" dirty="0" err="1"/>
              <a:t>Renode</a:t>
            </a:r>
            <a:endParaRPr lang="en-GB" dirty="0"/>
          </a:p>
          <a:p>
            <a:pPr marL="482600" indent="-457200" algn="just">
              <a:buSzPts val="1400"/>
            </a:pPr>
            <a:r>
              <a:rPr lang="en-GB" dirty="0"/>
              <a:t>PuTTY</a:t>
            </a:r>
          </a:p>
        </p:txBody>
      </p:sp>
      <p:pic>
        <p:nvPicPr>
          <p:cNvPr id="8" name="Picture 2" descr="How to Set Up and Maintain a GitHub Repository | by Mariel Grace | Coding  in Simple English | Medium">
            <a:extLst>
              <a:ext uri="{FF2B5EF4-FFF2-40B4-BE49-F238E27FC236}">
                <a16:creationId xmlns:a16="http://schemas.microsoft.com/office/drawing/2014/main" id="{9AA0BC1D-8E41-468A-861E-E582F1D90D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804" y="5028767"/>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lack si aggiorna: ora è più organizzato e semplice da usare | Hardware  Upgrade">
            <a:extLst>
              <a:ext uri="{FF2B5EF4-FFF2-40B4-BE49-F238E27FC236}">
                <a16:creationId xmlns:a16="http://schemas.microsoft.com/office/drawing/2014/main" id="{6CAD0522-2DD8-4DD6-84A8-0BAAAFACB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4460" y="499971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D57246E-7F4B-4C3B-8D9F-D5182B7AD74D}"/>
              </a:ext>
            </a:extLst>
          </p:cNvPr>
          <p:cNvPicPr>
            <a:picLocks noChangeAspect="1"/>
          </p:cNvPicPr>
          <p:nvPr/>
        </p:nvPicPr>
        <p:blipFill>
          <a:blip r:embed="rId7"/>
          <a:stretch>
            <a:fillRect/>
          </a:stretch>
        </p:blipFill>
        <p:spPr>
          <a:xfrm>
            <a:off x="1005379" y="4421585"/>
            <a:ext cx="1933573" cy="735938"/>
          </a:xfrm>
          <a:prstGeom prst="rect">
            <a:avLst/>
          </a:prstGeom>
        </p:spPr>
      </p:pic>
      <p:pic>
        <p:nvPicPr>
          <p:cNvPr id="12" name="Picture 8" descr="Media resources - Overleaf, Online LaTeX Editor">
            <a:extLst>
              <a:ext uri="{FF2B5EF4-FFF2-40B4-BE49-F238E27FC236}">
                <a16:creationId xmlns:a16="http://schemas.microsoft.com/office/drawing/2014/main" id="{F33E9E62-FC28-41CA-8401-C905CD9F04C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7076" y="4430216"/>
            <a:ext cx="1796833" cy="5950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node">
            <a:extLst>
              <a:ext uri="{FF2B5EF4-FFF2-40B4-BE49-F238E27FC236}">
                <a16:creationId xmlns:a16="http://schemas.microsoft.com/office/drawing/2014/main" id="{495E2707-393B-49FC-B6D8-4EFFF34AF4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4797" y="5518974"/>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14" name="Immagine 13" descr="Immagine che contiene testo, orologio&#10;&#10;Descrizione generata automaticamente">
            <a:extLst>
              <a:ext uri="{FF2B5EF4-FFF2-40B4-BE49-F238E27FC236}">
                <a16:creationId xmlns:a16="http://schemas.microsoft.com/office/drawing/2014/main" id="{6AAC71ED-948E-43E0-A5F2-FC15A9EBE7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69721" y="4375161"/>
            <a:ext cx="2471736" cy="840390"/>
          </a:xfrm>
          <a:prstGeom prst="rect">
            <a:avLst/>
          </a:prstGeom>
        </p:spPr>
      </p:pic>
      <p:pic>
        <p:nvPicPr>
          <p:cNvPr id="16" name="Immagine 15">
            <a:extLst>
              <a:ext uri="{FF2B5EF4-FFF2-40B4-BE49-F238E27FC236}">
                <a16:creationId xmlns:a16="http://schemas.microsoft.com/office/drawing/2014/main" id="{09DD0AB0-27EB-4C66-AF2C-248619A9802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67102" y="5188329"/>
            <a:ext cx="1235795" cy="1224594"/>
          </a:xfrm>
          <a:prstGeom prst="rect">
            <a:avLst/>
          </a:prstGeom>
        </p:spPr>
      </p:pic>
    </p:spTree>
    <p:extLst>
      <p:ext uri="{BB962C8B-B14F-4D97-AF65-F5344CB8AC3E}">
        <p14:creationId xmlns:p14="http://schemas.microsoft.com/office/powerpoint/2010/main" val="124049373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BCC9526C-C07C-47C4-9219-8D1365AE44AF}"/>
              </a:ext>
            </a:extLst>
          </p:cNvPr>
          <p:cNvPicPr>
            <a:picLocks noChangeAspect="1"/>
          </p:cNvPicPr>
          <p:nvPr/>
        </p:nvPicPr>
        <p:blipFill rotWithShape="1">
          <a:blip r:embed="rId3">
            <a:extLst>
              <a:ext uri="{28A0092B-C50C-407E-A947-70E740481C1C}">
                <a14:useLocalDpi xmlns:a14="http://schemas.microsoft.com/office/drawing/2010/main" val="0"/>
              </a:ext>
            </a:extLst>
          </a:blip>
          <a:srcRect t="37059"/>
          <a:stretch/>
        </p:blipFill>
        <p:spPr>
          <a:xfrm>
            <a:off x="6023054" y="1520114"/>
            <a:ext cx="5175091" cy="4539439"/>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6</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373C14E9-8361-4AD1-A2EE-71A49891D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84" y="1261592"/>
            <a:ext cx="5938825" cy="5056485"/>
          </a:xfrm>
          <a:prstGeom prst="rect">
            <a:avLst/>
          </a:prstGeom>
        </p:spPr>
      </p:pic>
    </p:spTree>
    <p:extLst>
      <p:ext uri="{BB962C8B-B14F-4D97-AF65-F5344CB8AC3E}">
        <p14:creationId xmlns:p14="http://schemas.microsoft.com/office/powerpoint/2010/main" val="79324814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7</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027D8153-82C9-484A-A75A-FF51155A1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080" y="1690688"/>
            <a:ext cx="5017520" cy="4647425"/>
          </a:xfrm>
          <a:prstGeom prst="rect">
            <a:avLst/>
          </a:prstGeom>
        </p:spPr>
      </p:pic>
    </p:spTree>
    <p:extLst>
      <p:ext uri="{BB962C8B-B14F-4D97-AF65-F5344CB8AC3E}">
        <p14:creationId xmlns:p14="http://schemas.microsoft.com/office/powerpoint/2010/main" val="163272631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Firmware structure</a:t>
            </a:r>
          </a:p>
        </p:txBody>
      </p:sp>
      <p:sp>
        <p:nvSpPr>
          <p:cNvPr id="3" name="Content Placeholder 2"/>
          <p:cNvSpPr>
            <a:spLocks noGrp="1"/>
          </p:cNvSpPr>
          <p:nvPr>
            <p:ph idx="1"/>
          </p:nvPr>
        </p:nvSpPr>
        <p:spPr>
          <a:xfrm>
            <a:off x="6227591" y="1852612"/>
            <a:ext cx="5724525" cy="4686300"/>
          </a:xfrm>
        </p:spPr>
        <p:txBody>
          <a:bodyPr>
            <a:normAutofit/>
          </a:bodyPr>
          <a:lstStyle/>
          <a:p>
            <a:pPr marL="482600" indent="-457200">
              <a:buSzPts val="1400"/>
            </a:pPr>
            <a:r>
              <a:rPr lang="en-GB" dirty="0" err="1"/>
              <a:t>main.c</a:t>
            </a:r>
            <a:r>
              <a:rPr lang="en-GB" dirty="0"/>
              <a:t>, contains the main loop</a:t>
            </a:r>
          </a:p>
          <a:p>
            <a:pPr marL="482600" indent="-457200">
              <a:buSzPts val="1400"/>
            </a:pPr>
            <a:r>
              <a:rPr lang="en-GB" dirty="0"/>
              <a:t>i2c.c, peripheral initializations</a:t>
            </a:r>
          </a:p>
          <a:p>
            <a:pPr marL="482600" indent="-457200">
              <a:buSzPts val="1400"/>
            </a:pPr>
            <a:r>
              <a:rPr lang="en-GB" dirty="0"/>
              <a:t>bmp180.c, temperature  sensor functions</a:t>
            </a:r>
          </a:p>
          <a:p>
            <a:pPr marL="482600" indent="-457200">
              <a:buSzPts val="1400"/>
            </a:pPr>
            <a:r>
              <a:rPr lang="en-GB" dirty="0" err="1"/>
              <a:t>tim.c</a:t>
            </a:r>
            <a:r>
              <a:rPr lang="en-GB" dirty="0"/>
              <a:t>, peripherals initializations</a:t>
            </a:r>
          </a:p>
          <a:p>
            <a:pPr marL="482600" indent="-457200">
              <a:buSzPts val="1400"/>
            </a:pPr>
            <a:r>
              <a:rPr lang="en-GB" dirty="0"/>
              <a:t>stm32f4xx_it.c, interrupt </a:t>
            </a:r>
            <a:r>
              <a:rPr lang="en-GB" dirty="0" err="1"/>
              <a:t>callbacks</a:t>
            </a: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8</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ABF7B6A9-03CC-4D6E-8ACC-13E9C509C5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475" y="1585119"/>
            <a:ext cx="5724525" cy="4676775"/>
          </a:xfrm>
          <a:prstGeom prst="rect">
            <a:avLst/>
          </a:prstGeom>
        </p:spPr>
      </p:pic>
    </p:spTree>
    <p:extLst>
      <p:ext uri="{BB962C8B-B14F-4D97-AF65-F5344CB8AC3E}">
        <p14:creationId xmlns:p14="http://schemas.microsoft.com/office/powerpoint/2010/main" val="39789391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Renode</a:t>
            </a:r>
            <a:r>
              <a:rPr lang="en-GB" dirty="0"/>
              <a:t> configuration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9</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descr="Immagine che contiene testo&#10;&#10;Descrizione generata automaticamente">
            <a:extLst>
              <a:ext uri="{FF2B5EF4-FFF2-40B4-BE49-F238E27FC236}">
                <a16:creationId xmlns:a16="http://schemas.microsoft.com/office/drawing/2014/main" id="{7CE36CEE-49E1-4837-8D3C-4D41E4B8B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38" y="1347046"/>
            <a:ext cx="5234723" cy="5009304"/>
          </a:xfrm>
          <a:prstGeom prst="rect">
            <a:avLst/>
          </a:prstGeom>
        </p:spPr>
      </p:pic>
      <p:cxnSp>
        <p:nvCxnSpPr>
          <p:cNvPr id="11" name="Connettore 2 10">
            <a:extLst>
              <a:ext uri="{FF2B5EF4-FFF2-40B4-BE49-F238E27FC236}">
                <a16:creationId xmlns:a16="http://schemas.microsoft.com/office/drawing/2014/main" id="{8E1EC877-A693-4DCB-B66E-89396D2CF5EA}"/>
              </a:ext>
            </a:extLst>
          </p:cNvPr>
          <p:cNvCxnSpPr>
            <a:cxnSpLocks/>
          </p:cNvCxnSpPr>
          <p:nvPr/>
        </p:nvCxnSpPr>
        <p:spPr>
          <a:xfrm>
            <a:off x="3371161" y="2291508"/>
            <a:ext cx="380082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2" name="Connettore 2 11">
            <a:extLst>
              <a:ext uri="{FF2B5EF4-FFF2-40B4-BE49-F238E27FC236}">
                <a16:creationId xmlns:a16="http://schemas.microsoft.com/office/drawing/2014/main" id="{164AC095-F1BE-42EA-8D08-0626FA72B32C}"/>
              </a:ext>
            </a:extLst>
          </p:cNvPr>
          <p:cNvCxnSpPr>
            <a:cxnSpLocks/>
          </p:cNvCxnSpPr>
          <p:nvPr/>
        </p:nvCxnSpPr>
        <p:spPr>
          <a:xfrm>
            <a:off x="2599981" y="2972719"/>
            <a:ext cx="457200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4" name="Connettore 2 13">
            <a:extLst>
              <a:ext uri="{FF2B5EF4-FFF2-40B4-BE49-F238E27FC236}">
                <a16:creationId xmlns:a16="http://schemas.microsoft.com/office/drawing/2014/main" id="{2939777C-F591-4009-B995-E524246E0291}"/>
              </a:ext>
            </a:extLst>
          </p:cNvPr>
          <p:cNvCxnSpPr>
            <a:cxnSpLocks/>
          </p:cNvCxnSpPr>
          <p:nvPr/>
        </p:nvCxnSpPr>
        <p:spPr>
          <a:xfrm>
            <a:off x="3581400" y="4524262"/>
            <a:ext cx="359058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17" name="CasellaDiTesto 16">
            <a:extLst>
              <a:ext uri="{FF2B5EF4-FFF2-40B4-BE49-F238E27FC236}">
                <a16:creationId xmlns:a16="http://schemas.microsoft.com/office/drawing/2014/main" id="{CCB2B3FF-34C8-4DB4-81D1-99ACCB805051}"/>
              </a:ext>
            </a:extLst>
          </p:cNvPr>
          <p:cNvSpPr txBox="1"/>
          <p:nvPr/>
        </p:nvSpPr>
        <p:spPr>
          <a:xfrm>
            <a:off x="7273561" y="2106842"/>
            <a:ext cx="2743200"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definition</a:t>
            </a:r>
            <a:endParaRPr lang="it-IT" dirty="0">
              <a:latin typeface="Helvetica" panose="020B0604020202020204" pitchFamily="34" charset="0"/>
              <a:cs typeface="Helvetica" panose="020B0604020202020204" pitchFamily="34" charset="0"/>
            </a:endParaRPr>
          </a:p>
        </p:txBody>
      </p:sp>
      <p:sp>
        <p:nvSpPr>
          <p:cNvPr id="18" name="CasellaDiTesto 17">
            <a:extLst>
              <a:ext uri="{FF2B5EF4-FFF2-40B4-BE49-F238E27FC236}">
                <a16:creationId xmlns:a16="http://schemas.microsoft.com/office/drawing/2014/main" id="{6BA7838E-94BA-41C0-86E5-1562BD32D6D8}"/>
              </a:ext>
            </a:extLst>
          </p:cNvPr>
          <p:cNvSpPr txBox="1"/>
          <p:nvPr/>
        </p:nvSpPr>
        <p:spPr>
          <a:xfrm>
            <a:off x="7273560" y="2738143"/>
            <a:ext cx="2861957"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initialization</a:t>
            </a:r>
            <a:endParaRPr lang="it-IT" dirty="0">
              <a:latin typeface="Helvetica" panose="020B0604020202020204" pitchFamily="34" charset="0"/>
              <a:cs typeface="Helvetica" panose="020B0604020202020204" pitchFamily="34" charset="0"/>
            </a:endParaRPr>
          </a:p>
        </p:txBody>
      </p:sp>
      <p:sp>
        <p:nvSpPr>
          <p:cNvPr id="19" name="CasellaDiTesto 18">
            <a:extLst>
              <a:ext uri="{FF2B5EF4-FFF2-40B4-BE49-F238E27FC236}">
                <a16:creationId xmlns:a16="http://schemas.microsoft.com/office/drawing/2014/main" id="{89519513-783C-479D-B75B-15AF6C4E9F9F}"/>
              </a:ext>
            </a:extLst>
          </p:cNvPr>
          <p:cNvSpPr txBox="1"/>
          <p:nvPr/>
        </p:nvSpPr>
        <p:spPr>
          <a:xfrm>
            <a:off x="7273560" y="4362580"/>
            <a:ext cx="2983143" cy="646331"/>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Sensors</a:t>
            </a:r>
            <a:r>
              <a:rPr lang="it-IT" dirty="0">
                <a:latin typeface="Helvetica" panose="020B0604020202020204" pitchFamily="34" charset="0"/>
                <a:cs typeface="Helvetica" panose="020B0604020202020204" pitchFamily="34" charset="0"/>
              </a:rPr>
              <a:t> connection to the </a:t>
            </a:r>
            <a:r>
              <a:rPr lang="it-IT" dirty="0" err="1">
                <a:latin typeface="Helvetica" panose="020B0604020202020204" pitchFamily="34" charset="0"/>
                <a:cs typeface="Helvetica" panose="020B0604020202020204" pitchFamily="34" charset="0"/>
              </a:rPr>
              <a:t>enviroments</a:t>
            </a:r>
            <a:endParaRPr lang="it-IT" dirty="0">
              <a:latin typeface="Helvetica" panose="020B0604020202020204" pitchFamily="34" charset="0"/>
              <a:cs typeface="Helvetica" panose="020B0604020202020204" pitchFamily="34" charset="0"/>
            </a:endParaRPr>
          </a:p>
        </p:txBody>
      </p:sp>
      <p:cxnSp>
        <p:nvCxnSpPr>
          <p:cNvPr id="20" name="Connettore 2 19">
            <a:extLst>
              <a:ext uri="{FF2B5EF4-FFF2-40B4-BE49-F238E27FC236}">
                <a16:creationId xmlns:a16="http://schemas.microsoft.com/office/drawing/2014/main" id="{CBCFEB17-DB26-4568-99F7-8DAE622F1F87}"/>
              </a:ext>
            </a:extLst>
          </p:cNvPr>
          <p:cNvCxnSpPr>
            <a:cxnSpLocks/>
          </p:cNvCxnSpPr>
          <p:nvPr/>
        </p:nvCxnSpPr>
        <p:spPr>
          <a:xfrm>
            <a:off x="4055880" y="3959852"/>
            <a:ext cx="311610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1" name="CasellaDiTesto 20">
            <a:extLst>
              <a:ext uri="{FF2B5EF4-FFF2-40B4-BE49-F238E27FC236}">
                <a16:creationId xmlns:a16="http://schemas.microsoft.com/office/drawing/2014/main" id="{CCF1843A-2EEE-4F17-9950-73AD2EB8142D}"/>
              </a:ext>
            </a:extLst>
          </p:cNvPr>
          <p:cNvSpPr txBox="1"/>
          <p:nvPr/>
        </p:nvSpPr>
        <p:spPr>
          <a:xfrm>
            <a:off x="7273561" y="3817387"/>
            <a:ext cx="2743200"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UART </a:t>
            </a:r>
            <a:r>
              <a:rPr lang="it-IT" dirty="0" err="1">
                <a:latin typeface="Helvetica" panose="020B0604020202020204" pitchFamily="34" charset="0"/>
                <a:cs typeface="Helvetica" panose="020B0604020202020204" pitchFamily="34" charset="0"/>
              </a:rPr>
              <a:t>configuration</a:t>
            </a:r>
            <a:endParaRPr lang="it-IT" dirty="0">
              <a:latin typeface="Helvetica" panose="020B0604020202020204" pitchFamily="34" charset="0"/>
              <a:cs typeface="Helvetica" panose="020B0604020202020204" pitchFamily="34" charset="0"/>
            </a:endParaRPr>
          </a:p>
        </p:txBody>
      </p:sp>
      <p:cxnSp>
        <p:nvCxnSpPr>
          <p:cNvPr id="23" name="Connettore 2 22">
            <a:extLst>
              <a:ext uri="{FF2B5EF4-FFF2-40B4-BE49-F238E27FC236}">
                <a16:creationId xmlns:a16="http://schemas.microsoft.com/office/drawing/2014/main" id="{D9B7BA9F-3632-4EB4-ADCF-5546C760B610}"/>
              </a:ext>
            </a:extLst>
          </p:cNvPr>
          <p:cNvCxnSpPr>
            <a:cxnSpLocks/>
          </p:cNvCxnSpPr>
          <p:nvPr/>
        </p:nvCxnSpPr>
        <p:spPr>
          <a:xfrm>
            <a:off x="6096000" y="5003585"/>
            <a:ext cx="1075981" cy="379766"/>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4" name="CasellaDiTesto 23">
            <a:extLst>
              <a:ext uri="{FF2B5EF4-FFF2-40B4-BE49-F238E27FC236}">
                <a16:creationId xmlns:a16="http://schemas.microsoft.com/office/drawing/2014/main" id="{E11196F6-4018-4A7C-A3D9-49960CA6FFEC}"/>
              </a:ext>
            </a:extLst>
          </p:cNvPr>
          <p:cNvSpPr txBox="1"/>
          <p:nvPr/>
        </p:nvSpPr>
        <p:spPr>
          <a:xfrm>
            <a:off x="7273560" y="5221669"/>
            <a:ext cx="2983143"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Absolute </a:t>
            </a:r>
            <a:r>
              <a:rPr lang="it-IT" dirty="0" err="1">
                <a:latin typeface="Helvetica" panose="020B0604020202020204" pitchFamily="34" charset="0"/>
                <a:cs typeface="Helvetica" panose="020B0604020202020204" pitchFamily="34" charset="0"/>
              </a:rPr>
              <a:t>path</a:t>
            </a:r>
            <a:r>
              <a:rPr lang="it-IT" dirty="0">
                <a:latin typeface="Helvetica" panose="020B0604020202020204" pitchFamily="34" charset="0"/>
                <a:cs typeface="Helvetica" panose="020B0604020202020204" pitchFamily="34" charset="0"/>
              </a:rPr>
              <a:t> of the .</a:t>
            </a:r>
            <a:r>
              <a:rPr lang="it-IT" dirty="0" err="1">
                <a:latin typeface="Helvetica" panose="020B0604020202020204" pitchFamily="34" charset="0"/>
                <a:cs typeface="Helvetica" panose="020B0604020202020204" pitchFamily="34" charset="0"/>
              </a:rPr>
              <a:t>axf</a:t>
            </a:r>
            <a:r>
              <a:rPr lang="it-IT" dirty="0">
                <a:latin typeface="Helvetica" panose="020B0604020202020204" pitchFamily="34" charset="0"/>
                <a:cs typeface="Helvetica" panose="020B0604020202020204" pitchFamily="34" charset="0"/>
              </a:rPr>
              <a:t> file</a:t>
            </a:r>
          </a:p>
        </p:txBody>
      </p:sp>
    </p:spTree>
    <p:extLst>
      <p:ext uri="{BB962C8B-B14F-4D97-AF65-F5344CB8AC3E}">
        <p14:creationId xmlns:p14="http://schemas.microsoft.com/office/powerpoint/2010/main" val="353687489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1838</Words>
  <Application>Microsoft Office PowerPoint</Application>
  <PresentationFormat>Widescreen</PresentationFormat>
  <Paragraphs>226</Paragraphs>
  <Slides>19</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Calibri Light</vt:lpstr>
      <vt:lpstr>Cambria Math</vt:lpstr>
      <vt:lpstr>Helvetica</vt:lpstr>
      <vt:lpstr>Office Theme</vt:lpstr>
      <vt:lpstr>Programmable Industrial Oven SoC-Arch 2020/2021 </vt:lpstr>
      <vt:lpstr>Outline</vt:lpstr>
      <vt:lpstr>Motivation</vt:lpstr>
      <vt:lpstr>Introduction</vt:lpstr>
      <vt:lpstr>Design and Development</vt:lpstr>
      <vt:lpstr>Design and Development</vt:lpstr>
      <vt:lpstr>Design and Development</vt:lpstr>
      <vt:lpstr>Firmware structure</vt:lpstr>
      <vt:lpstr>Renode configuration</vt:lpstr>
      <vt:lpstr>Risk Assessment</vt:lpstr>
      <vt:lpstr>Results</vt:lpstr>
      <vt:lpstr>Results</vt:lpstr>
      <vt:lpstr>Summary &amp; Future works</vt:lpstr>
      <vt:lpstr>Timer 6 </vt:lpstr>
      <vt:lpstr>Covid-19 emergency</vt:lpstr>
      <vt:lpstr>Rules for Project Presentation</vt:lpstr>
      <vt:lpstr>Suggested structure for Project Presentation</vt:lpstr>
      <vt:lpstr>Suggested structure for Project Presentation</vt:lpstr>
      <vt:lpstr>Outline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Diagrammi di flusso</dc:title>
  <dc:creator>Alberto Macii</dc:creator>
  <cp:lastModifiedBy>BIANCO NICOLO'</cp:lastModifiedBy>
  <cp:revision>150</cp:revision>
  <dcterms:created xsi:type="dcterms:W3CDTF">2018-10-11T08:16:48Z</dcterms:created>
  <dcterms:modified xsi:type="dcterms:W3CDTF">2021-02-05T18:34:32Z</dcterms:modified>
</cp:coreProperties>
</file>