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98" r:id="rId2"/>
    <p:sldId id="332" r:id="rId3"/>
    <p:sldId id="333" r:id="rId4"/>
    <p:sldId id="334" r:id="rId5"/>
    <p:sldId id="335" r:id="rId6"/>
    <p:sldId id="336" r:id="rId7"/>
    <p:sldId id="341" r:id="rId8"/>
    <p:sldId id="340" r:id="rId9"/>
    <p:sldId id="342" r:id="rId10"/>
    <p:sldId id="337" r:id="rId11"/>
    <p:sldId id="338" r:id="rId12"/>
    <p:sldId id="343" r:id="rId13"/>
    <p:sldId id="339" r:id="rId14"/>
    <p:sldId id="344" r:id="rId15"/>
    <p:sldId id="327" r:id="rId16"/>
    <p:sldId id="328" r:id="rId17"/>
    <p:sldId id="331" r:id="rId18"/>
    <p:sldId id="330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CCCC"/>
    <a:srgbClr val="0033CC"/>
    <a:srgbClr val="6666FF"/>
    <a:srgbClr val="0000FF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7" autoAdjust="0"/>
    <p:restoredTop sz="76443" autoAdjust="0"/>
  </p:normalViewPr>
  <p:slideViewPr>
    <p:cSldViewPr snapToGrid="0">
      <p:cViewPr varScale="1">
        <p:scale>
          <a:sx n="87" d="100"/>
          <a:sy n="87" d="100"/>
        </p:scale>
        <p:origin x="14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B3257-1298-4A3D-9F6A-9B21A56D330D}" type="datetimeFigureOut">
              <a:rPr lang="en-GB" smtClean="0"/>
              <a:t>17/01/2021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E527A2-B459-4B3E-B979-6AD788CAB3B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32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527A2-B459-4B3E-B979-6AD788CAB3B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8789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527A2-B459-4B3E-B979-6AD788CAB3B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666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527A2-B459-4B3E-B979-6AD788CAB3B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808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527A2-B459-4B3E-B979-6AD788CAB3B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984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527A2-B459-4B3E-B979-6AD788CAB3B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1078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527A2-B459-4B3E-B979-6AD788CAB3B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8047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527A2-B459-4B3E-B979-6AD788CAB3B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6424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the note section you can write the main points to be discussed in the slide, that you can use as anchors in case you lose the flow.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527A2-B459-4B3E-B979-6AD788CAB3B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0040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the note section you can write the main points to be discussed in the slide, that you can use as anchors in case you lose the flow.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527A2-B459-4B3E-B979-6AD788CAB3BD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47672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the note section you can write the main points to be discussed in the slide, that you can use as anchors in case you lose the flow.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527A2-B459-4B3E-B979-6AD788CAB3B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2439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527A2-B459-4B3E-B979-6AD788CAB3BD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370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527A2-B459-4B3E-B979-6AD788CAB3B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05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Negli</a:t>
            </a:r>
            <a:r>
              <a:rPr lang="en-GB" dirty="0"/>
              <a:t> </a:t>
            </a:r>
            <a:r>
              <a:rPr lang="en-GB" dirty="0" err="1"/>
              <a:t>ultimi</a:t>
            </a:r>
            <a:r>
              <a:rPr lang="en-GB" dirty="0"/>
              <a:t> </a:t>
            </a:r>
            <a:r>
              <a:rPr lang="en-GB" dirty="0" err="1"/>
              <a:t>decenni</a:t>
            </a:r>
            <a:r>
              <a:rPr lang="en-GB" dirty="0"/>
              <a:t> </a:t>
            </a:r>
            <a:r>
              <a:rPr lang="en-GB" dirty="0" err="1"/>
              <a:t>sono</a:t>
            </a:r>
            <a:r>
              <a:rPr lang="en-GB" dirty="0"/>
              <a:t> </a:t>
            </a:r>
            <a:r>
              <a:rPr lang="en-GB" dirty="0" err="1"/>
              <a:t>nati</a:t>
            </a:r>
            <a:r>
              <a:rPr lang="en-GB" dirty="0"/>
              <a:t> a causa del forte </a:t>
            </a:r>
            <a:r>
              <a:rPr lang="en-GB" dirty="0" err="1"/>
              <a:t>sviluppo</a:t>
            </a:r>
            <a:r>
              <a:rPr lang="en-GB" dirty="0"/>
              <a:t> </a:t>
            </a:r>
            <a:r>
              <a:rPr lang="en-GB" dirty="0" err="1"/>
              <a:t>scientifico</a:t>
            </a:r>
            <a:r>
              <a:rPr lang="en-GB" dirty="0"/>
              <a:t>/</a:t>
            </a:r>
            <a:r>
              <a:rPr lang="en-GB" dirty="0" err="1"/>
              <a:t>ingegneristico</a:t>
            </a:r>
            <a:r>
              <a:rPr lang="en-GB" dirty="0"/>
              <a:t> </a:t>
            </a:r>
            <a:r>
              <a:rPr lang="en-GB" dirty="0" err="1"/>
              <a:t>nuove</a:t>
            </a:r>
            <a:r>
              <a:rPr lang="en-GB" dirty="0"/>
              <a:t> </a:t>
            </a:r>
            <a:r>
              <a:rPr lang="en-GB" dirty="0" err="1"/>
              <a:t>forme</a:t>
            </a:r>
            <a:r>
              <a:rPr lang="en-GB" dirty="0"/>
              <a:t> di </a:t>
            </a:r>
            <a:r>
              <a:rPr lang="en-GB" dirty="0" err="1"/>
              <a:t>intelligienza</a:t>
            </a:r>
            <a:r>
              <a:rPr lang="en-GB" dirty="0"/>
              <a:t> associate ai dispositive </a:t>
            </a:r>
            <a:r>
              <a:rPr lang="en-GB" dirty="0" err="1"/>
              <a:t>elettronici</a:t>
            </a:r>
            <a:r>
              <a:rPr lang="en-GB" dirty="0"/>
              <a:t>.</a:t>
            </a:r>
          </a:p>
          <a:p>
            <a:r>
              <a:rPr lang="en-GB" dirty="0" err="1"/>
              <a:t>Questo</a:t>
            </a:r>
            <a:r>
              <a:rPr lang="en-GB" dirty="0"/>
              <a:t> </a:t>
            </a:r>
            <a:r>
              <a:rPr lang="en-GB" dirty="0" err="1"/>
              <a:t>concetto</a:t>
            </a:r>
            <a:r>
              <a:rPr lang="en-GB" dirty="0"/>
              <a:t> è </a:t>
            </a:r>
            <a:r>
              <a:rPr lang="en-GB" dirty="0" err="1"/>
              <a:t>stato</a:t>
            </a:r>
            <a:r>
              <a:rPr lang="en-GB" dirty="0"/>
              <a:t> </a:t>
            </a:r>
            <a:r>
              <a:rPr lang="en-GB" dirty="0" err="1"/>
              <a:t>riassunto</a:t>
            </a:r>
            <a:r>
              <a:rPr lang="en-GB" dirty="0"/>
              <a:t> con </a:t>
            </a:r>
            <a:r>
              <a:rPr lang="en-GB" dirty="0" err="1"/>
              <a:t>l’acronimo</a:t>
            </a:r>
            <a:r>
              <a:rPr lang="en-GB" dirty="0"/>
              <a:t> di IoT, la </a:t>
            </a:r>
            <a:r>
              <a:rPr lang="en-GB" dirty="0" err="1"/>
              <a:t>conseguenza</a:t>
            </a:r>
            <a:r>
              <a:rPr lang="en-GB" dirty="0"/>
              <a:t> di </a:t>
            </a:r>
            <a:r>
              <a:rPr lang="en-GB" dirty="0" err="1"/>
              <a:t>questa</a:t>
            </a:r>
            <a:r>
              <a:rPr lang="en-GB" dirty="0"/>
              <a:t> </a:t>
            </a:r>
            <a:r>
              <a:rPr lang="en-GB" dirty="0" err="1"/>
              <a:t>crescita</a:t>
            </a:r>
            <a:r>
              <a:rPr lang="en-GB" dirty="0"/>
              <a:t> ha </a:t>
            </a:r>
            <a:r>
              <a:rPr lang="en-GB" dirty="0" err="1"/>
              <a:t>impattato</a:t>
            </a:r>
            <a:r>
              <a:rPr lang="en-GB" dirty="0"/>
              <a:t> </a:t>
            </a:r>
            <a:r>
              <a:rPr lang="en-GB" dirty="0" err="1"/>
              <a:t>diversi</a:t>
            </a:r>
            <a:r>
              <a:rPr lang="en-GB" dirty="0"/>
              <a:t> </a:t>
            </a:r>
            <a:r>
              <a:rPr lang="en-GB" dirty="0" err="1"/>
              <a:t>settori</a:t>
            </a:r>
            <a:r>
              <a:rPr lang="en-GB" dirty="0"/>
              <a:t>, </a:t>
            </a:r>
            <a:r>
              <a:rPr lang="en-GB" dirty="0" err="1"/>
              <a:t>tra</a:t>
            </a:r>
            <a:r>
              <a:rPr lang="en-GB" dirty="0"/>
              <a:t> cui </a:t>
            </a:r>
            <a:r>
              <a:rPr lang="en-GB" dirty="0" err="1"/>
              <a:t>quello</a:t>
            </a:r>
            <a:r>
              <a:rPr lang="en-GB" dirty="0"/>
              <a:t> </a:t>
            </a:r>
            <a:r>
              <a:rPr lang="en-GB" dirty="0" err="1"/>
              <a:t>industriale</a:t>
            </a:r>
            <a:r>
              <a:rPr lang="en-GB" dirty="0"/>
              <a:t>. [imagine 2]</a:t>
            </a:r>
          </a:p>
          <a:p>
            <a:r>
              <a:rPr lang="en-GB" dirty="0" err="1"/>
              <a:t>L’uso</a:t>
            </a:r>
            <a:r>
              <a:rPr lang="en-GB" dirty="0"/>
              <a:t> </a:t>
            </a:r>
            <a:r>
              <a:rPr lang="en-GB" dirty="0" err="1"/>
              <a:t>ti</a:t>
            </a:r>
            <a:r>
              <a:rPr lang="en-GB" dirty="0"/>
              <a:t> tale </a:t>
            </a:r>
            <a:r>
              <a:rPr lang="en-GB" dirty="0" err="1"/>
              <a:t>tecnologia</a:t>
            </a:r>
            <a:r>
              <a:rPr lang="en-GB" dirty="0"/>
              <a:t> in </a:t>
            </a:r>
            <a:r>
              <a:rPr lang="en-GB" dirty="0" err="1"/>
              <a:t>ambito</a:t>
            </a:r>
            <a:r>
              <a:rPr lang="en-GB" dirty="0"/>
              <a:t> </a:t>
            </a:r>
            <a:r>
              <a:rPr lang="en-GB" dirty="0" err="1"/>
              <a:t>industriale</a:t>
            </a:r>
            <a:r>
              <a:rPr lang="en-GB" dirty="0"/>
              <a:t> ha </a:t>
            </a:r>
            <a:r>
              <a:rPr lang="en-GB" dirty="0" err="1"/>
              <a:t>preso</a:t>
            </a:r>
            <a:r>
              <a:rPr lang="en-GB" dirty="0"/>
              <a:t> il </a:t>
            </a:r>
            <a:r>
              <a:rPr lang="en-GB" dirty="0" err="1"/>
              <a:t>nome</a:t>
            </a:r>
            <a:r>
              <a:rPr lang="en-GB" dirty="0"/>
              <a:t> di </a:t>
            </a:r>
            <a:r>
              <a:rPr lang="en-GB" dirty="0" err="1"/>
              <a:t>Industria</a:t>
            </a:r>
            <a:r>
              <a:rPr lang="en-GB" dirty="0"/>
              <a:t> 4.0.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527A2-B459-4B3E-B979-6AD788CAB3B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215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Per </a:t>
            </a:r>
            <a:r>
              <a:rPr lang="en-GB" dirty="0" err="1"/>
              <a:t>questo</a:t>
            </a:r>
            <a:r>
              <a:rPr lang="en-GB" dirty="0"/>
              <a:t> Progetto ci </a:t>
            </a:r>
            <a:r>
              <a:rPr lang="en-GB" dirty="0" err="1"/>
              <a:t>siamo</a:t>
            </a:r>
            <a:r>
              <a:rPr lang="en-GB" dirty="0"/>
              <a:t> </a:t>
            </a:r>
            <a:r>
              <a:rPr lang="en-GB" dirty="0" err="1"/>
              <a:t>focalizzati</a:t>
            </a:r>
            <a:r>
              <a:rPr lang="en-GB" dirty="0"/>
              <a:t> </a:t>
            </a:r>
            <a:r>
              <a:rPr lang="en-GB" dirty="0" err="1"/>
              <a:t>sullo</a:t>
            </a:r>
            <a:r>
              <a:rPr lang="en-GB" dirty="0"/>
              <a:t> </a:t>
            </a:r>
            <a:r>
              <a:rPr lang="en-GB" dirty="0" err="1"/>
              <a:t>sviluppo</a:t>
            </a:r>
            <a:r>
              <a:rPr lang="en-GB" dirty="0"/>
              <a:t> di un Industrial Oven il quale </a:t>
            </a:r>
            <a:r>
              <a:rPr lang="en-GB" dirty="0" err="1"/>
              <a:t>vuole</a:t>
            </a:r>
            <a:r>
              <a:rPr lang="en-GB" dirty="0"/>
              <a:t> </a:t>
            </a:r>
            <a:r>
              <a:rPr lang="en-GB" dirty="0" err="1"/>
              <a:t>essere</a:t>
            </a:r>
            <a:r>
              <a:rPr lang="en-GB" dirty="0"/>
              <a:t> </a:t>
            </a:r>
            <a:r>
              <a:rPr lang="en-GB" dirty="0" err="1"/>
              <a:t>impiegato</a:t>
            </a:r>
            <a:r>
              <a:rPr lang="en-GB" dirty="0"/>
              <a:t> in </a:t>
            </a:r>
            <a:r>
              <a:rPr lang="en-GB" dirty="0" err="1"/>
              <a:t>ambienti</a:t>
            </a:r>
            <a:r>
              <a:rPr lang="en-GB" dirty="0"/>
              <a:t> </a:t>
            </a:r>
            <a:r>
              <a:rPr lang="en-GB" dirty="0" err="1"/>
              <a:t>industriali</a:t>
            </a:r>
            <a:r>
              <a:rPr lang="en-GB" dirty="0"/>
              <a:t>, </a:t>
            </a:r>
            <a:r>
              <a:rPr lang="en-GB" dirty="0" err="1"/>
              <a:t>dotato</a:t>
            </a:r>
            <a:r>
              <a:rPr lang="en-GB" dirty="0"/>
              <a:t> di </a:t>
            </a:r>
            <a:r>
              <a:rPr lang="en-GB" dirty="0" err="1"/>
              <a:t>funzionalità</a:t>
            </a:r>
            <a:r>
              <a:rPr lang="en-GB" dirty="0"/>
              <a:t> smart.</a:t>
            </a:r>
          </a:p>
          <a:p>
            <a:r>
              <a:rPr lang="en-GB" dirty="0"/>
              <a:t>Le </a:t>
            </a:r>
            <a:r>
              <a:rPr lang="en-GB" dirty="0" err="1"/>
              <a:t>principali</a:t>
            </a:r>
            <a:r>
              <a:rPr lang="en-GB" dirty="0"/>
              <a:t> </a:t>
            </a:r>
            <a:r>
              <a:rPr lang="en-GB" dirty="0" err="1"/>
              <a:t>caratteristiche</a:t>
            </a:r>
            <a:r>
              <a:rPr lang="en-GB" dirty="0"/>
              <a:t> </a:t>
            </a:r>
            <a:r>
              <a:rPr lang="en-GB" dirty="0" err="1"/>
              <a:t>sono</a:t>
            </a:r>
            <a:r>
              <a:rPr lang="en-GB" dirty="0"/>
              <a:t>: </a:t>
            </a:r>
          </a:p>
          <a:p>
            <a:r>
              <a:rPr lang="en-GB" dirty="0"/>
              <a:t> - </a:t>
            </a:r>
            <a:r>
              <a:rPr lang="en-GB" dirty="0" err="1"/>
              <a:t>Controllo</a:t>
            </a:r>
            <a:r>
              <a:rPr lang="en-GB" dirty="0"/>
              <a:t> </a:t>
            </a:r>
            <a:r>
              <a:rPr lang="en-GB" dirty="0" err="1"/>
              <a:t>automatico</a:t>
            </a:r>
            <a:r>
              <a:rPr lang="en-GB" dirty="0"/>
              <a:t> </a:t>
            </a:r>
            <a:r>
              <a:rPr lang="en-GB" dirty="0" err="1"/>
              <a:t>della</a:t>
            </a:r>
            <a:r>
              <a:rPr lang="en-GB" dirty="0"/>
              <a:t> </a:t>
            </a:r>
            <a:r>
              <a:rPr lang="en-GB" dirty="0" err="1"/>
              <a:t>temperatura</a:t>
            </a:r>
            <a:r>
              <a:rPr lang="en-GB" dirty="0"/>
              <a:t> (PID) con timer </a:t>
            </a:r>
            <a:r>
              <a:rPr lang="en-GB" dirty="0" err="1"/>
              <a:t>associato</a:t>
            </a:r>
            <a:r>
              <a:rPr lang="en-GB" dirty="0"/>
              <a:t> </a:t>
            </a:r>
            <a:r>
              <a:rPr lang="en-GB" dirty="0" err="1"/>
              <a:t>programmabile</a:t>
            </a:r>
            <a:r>
              <a:rPr lang="en-GB" dirty="0"/>
              <a:t> </a:t>
            </a:r>
            <a:r>
              <a:rPr lang="en-GB" dirty="0" err="1"/>
              <a:t>dall’utente</a:t>
            </a:r>
            <a:endParaRPr lang="en-GB" dirty="0"/>
          </a:p>
          <a:p>
            <a:r>
              <a:rPr lang="en-GB" dirty="0"/>
              <a:t> - </a:t>
            </a:r>
            <a:r>
              <a:rPr lang="en-GB" dirty="0" err="1"/>
              <a:t>Controllabilità</a:t>
            </a:r>
            <a:r>
              <a:rPr lang="en-GB" dirty="0"/>
              <a:t> via UART</a:t>
            </a:r>
          </a:p>
          <a:p>
            <a:r>
              <a:rPr lang="en-GB" dirty="0"/>
              <a:t> - </a:t>
            </a:r>
            <a:r>
              <a:rPr lang="en-GB" dirty="0" err="1"/>
              <a:t>Controllo</a:t>
            </a:r>
            <a:r>
              <a:rPr lang="en-GB" dirty="0"/>
              <a:t> </a:t>
            </a:r>
            <a:r>
              <a:rPr lang="en-GB" dirty="0" err="1"/>
              <a:t>della</a:t>
            </a:r>
            <a:r>
              <a:rPr lang="en-GB" dirty="0"/>
              <a:t> </a:t>
            </a:r>
            <a:r>
              <a:rPr lang="en-GB" dirty="0" err="1"/>
              <a:t>ventilazione</a:t>
            </a:r>
            <a:r>
              <a:rPr lang="en-GB" dirty="0"/>
              <a:t> interna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527A2-B459-4B3E-B979-6AD788CAB3B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24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527A2-B459-4B3E-B979-6AD788CAB3B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329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527A2-B459-4B3E-B979-6AD788CAB3B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359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527A2-B459-4B3E-B979-6AD788CAB3B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371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527A2-B459-4B3E-B979-6AD788CAB3B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986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527A2-B459-4B3E-B979-6AD788CAB3B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020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EEF-F9E1-4A33-ACC1-282CAB272F0C}" type="datetime1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Gianvito Urgese - Politecnico di Torino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CF602-272E-438A-BD99-F652E1E303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8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A01B-2217-49ED-A018-35A8F674322D}" type="datetime1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Gianvito Urgese - Politecnico di Torino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CF602-272E-438A-BD99-F652E1E303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90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2B522-85C6-4158-89FD-04947677A280}" type="datetime1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Gianvito Urgese - Politecnico di Torino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CF602-272E-438A-BD99-F652E1E303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37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EF58-A591-4C94-BD2D-85AFFDB6640C}" type="datetime1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Gianvito Urgese - Politecnico di Torino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CF602-272E-438A-BD99-F652E1E303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82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CD1F-9347-4A15-B554-1D3C1A9570A6}" type="datetime1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Gianvito Urgese - Politecnico di Torino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CF602-272E-438A-BD99-F652E1E303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9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DE19-DB2B-486F-BEC0-2DBEB7F40F62}" type="datetime1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Gianvito Urgese - Politecnico di Torino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CF602-272E-438A-BD99-F652E1E303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8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E488-A0D1-447D-A000-6ADBF9F29B3D}" type="datetime1">
              <a:rPr lang="en-US" smtClean="0"/>
              <a:t>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Gianvito Urgese - Politecnico di Torino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CF602-272E-438A-BD99-F652E1E303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94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069A-4F7A-4C82-9896-BBED5FCF375E}" type="datetime1">
              <a:rPr lang="en-US" smtClean="0"/>
              <a:t>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Gianvito Urgese - Politecnico di Torino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CF602-272E-438A-BD99-F652E1E303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54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B535A-36B1-49B1-93FA-4E17100CBC7D}" type="datetime1">
              <a:rPr lang="en-US" smtClean="0"/>
              <a:t>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Gianvito Urgese - Politecnico di Torino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CF602-272E-438A-BD99-F652E1E303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77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B676A-D7ED-43A8-9FCB-76858D9038C2}" type="datetime1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Gianvito Urgese - Politecnico di Torino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CF602-272E-438A-BD99-F652E1E303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11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AE55A-9D13-41E2-BE52-DD2D40ECE046}" type="datetime1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Gianvito Urgese - Politecnico di Torino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CF602-272E-438A-BD99-F652E1E303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0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FA898-378E-4246-BA3C-F99939F76BCE}" type="datetime1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Gianvito Urgese - Politecnico di Torino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CF602-272E-438A-BD99-F652E1E303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8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jpeg"/><Relationship Id="rId7" Type="http://schemas.openxmlformats.org/officeDocument/2006/relationships/image" Target="../media/image8.jpeg"/><Relationship Id="rId12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10.png"/><Relationship Id="rId5" Type="http://schemas.openxmlformats.org/officeDocument/2006/relationships/image" Target="../media/image24.png"/><Relationship Id="rId10" Type="http://schemas.openxmlformats.org/officeDocument/2006/relationships/image" Target="../media/image27.jpeg"/><Relationship Id="rId4" Type="http://schemas.openxmlformats.org/officeDocument/2006/relationships/image" Target="../media/image11.png"/><Relationship Id="rId9" Type="http://schemas.openxmlformats.org/officeDocument/2006/relationships/image" Target="../media/image2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997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Programmable Industrial Oven</a:t>
            </a:r>
            <a:br>
              <a:rPr lang="en-US" dirty="0"/>
            </a:br>
            <a:r>
              <a:rPr lang="en-US" sz="4000" dirty="0"/>
              <a:t>SoC-Arch 2020/2021</a:t>
            </a:r>
            <a:br>
              <a:rPr lang="en-US" dirty="0"/>
            </a:b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CF602-272E-438A-BD99-F652E1E303DA}" type="slidenum">
              <a:rPr lang="en-US" smtClean="0"/>
              <a:t>1</a:t>
            </a:fld>
            <a:endParaRPr lang="en-US"/>
          </a:p>
        </p:txBody>
      </p:sp>
      <p:sp>
        <p:nvSpPr>
          <p:cNvPr id="8" name="CasellaDiTesto 7"/>
          <p:cNvSpPr txBox="1"/>
          <p:nvPr/>
        </p:nvSpPr>
        <p:spPr>
          <a:xfrm>
            <a:off x="807937" y="5894685"/>
            <a:ext cx="4170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Grottesi</a:t>
            </a:r>
            <a:r>
              <a:rPr lang="en-GB" sz="2400" dirty="0"/>
              <a:t> Lorenzo - Bianco Nicolò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2971799" y="3292006"/>
            <a:ext cx="619584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Project discussion</a:t>
            </a:r>
            <a:endParaRPr lang="en-US" sz="4000" b="1" dirty="0">
              <a:solidFill>
                <a:srgbClr val="00B0F0"/>
              </a:solidFill>
            </a:endParaRPr>
          </a:p>
          <a:p>
            <a:pPr algn="ctr"/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Grottesi Lorenzo - Bianco Nicolò - Politecnico di Torino</a:t>
            </a:r>
            <a:endParaRPr lang="en-US" dirty="0"/>
          </a:p>
        </p:txBody>
      </p:sp>
      <p:pic>
        <p:nvPicPr>
          <p:cNvPr id="9" name="Picture 2" descr="POLITECNICO DI TORINO – Fondazione | Mike Bongiorn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614" y="4843848"/>
            <a:ext cx="1512501" cy="151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36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25"/>
    </mc:Choice>
    <mc:Fallback xmlns="">
      <p:transition spd="slow" advTm="1312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Risk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82600" indent="-457200" algn="just">
              <a:buSzPts val="1400"/>
            </a:pPr>
            <a:r>
              <a:rPr lang="en-GB" dirty="0"/>
              <a:t>Development tool</a:t>
            </a:r>
          </a:p>
          <a:p>
            <a:pPr marL="482600" indent="-457200" algn="just">
              <a:buSzPts val="1400"/>
            </a:pPr>
            <a:r>
              <a:rPr lang="en-GB" dirty="0"/>
              <a:t>PID configuration</a:t>
            </a:r>
          </a:p>
          <a:p>
            <a:pPr marL="482600" indent="-457200" algn="just">
              <a:buSzPts val="1400"/>
            </a:pPr>
            <a:r>
              <a:rPr lang="en-GB" dirty="0"/>
              <a:t>PWM testing</a:t>
            </a:r>
          </a:p>
          <a:p>
            <a:pPr marL="482600" indent="-457200" algn="just">
              <a:buSzPts val="1400"/>
            </a:pPr>
            <a:endParaRPr lang="en-GB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CEF4A5C-2788-496B-A216-6A6415AB8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Grottesi Lorenzo - Bianco Nicolò - Politecnico di Torino</a:t>
            </a:r>
            <a:endParaRPr lang="en-US" dirty="0"/>
          </a:p>
        </p:txBody>
      </p:sp>
      <p:pic>
        <p:nvPicPr>
          <p:cNvPr id="6" name="Picture 2" descr="POLITECNICO DI TORINO – Fondazione | Mike Bongiorn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5484" y="5159718"/>
            <a:ext cx="1196632" cy="119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60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644"/>
    </mc:Choice>
    <mc:Fallback xmlns="">
      <p:transition spd="slow" advTm="2664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Results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CEF4A5C-2788-496B-A216-6A6415AB8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Grottesi Lorenzo - Bianco Nicolò - Politecnico di Torino</a:t>
            </a:r>
            <a:endParaRPr lang="en-US" dirty="0"/>
          </a:p>
        </p:txBody>
      </p:sp>
      <p:pic>
        <p:nvPicPr>
          <p:cNvPr id="6" name="Picture 2" descr="POLITECNICO DI TORINO – Fondazione | Mike Bongiorn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5484" y="5159718"/>
            <a:ext cx="1196632" cy="119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magine 9" descr="Immagine che contiene testo, nero, screenshot&#10;&#10;Descrizione generata automaticamente">
            <a:extLst>
              <a:ext uri="{FF2B5EF4-FFF2-40B4-BE49-F238E27FC236}">
                <a16:creationId xmlns:a16="http://schemas.microsoft.com/office/drawing/2014/main" id="{95A96461-309D-4F12-867B-B7D56338DC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424673"/>
            <a:ext cx="4106825" cy="1628769"/>
          </a:xfrm>
          <a:prstGeom prst="rect">
            <a:avLst/>
          </a:prstGeom>
        </p:spPr>
      </p:pic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09342930-C68A-46E8-922E-7F025EF94C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766818"/>
            <a:ext cx="4150018" cy="1499871"/>
          </a:xfrm>
          <a:prstGeom prst="rect">
            <a:avLst/>
          </a:prstGeom>
        </p:spPr>
      </p:pic>
      <p:pic>
        <p:nvPicPr>
          <p:cNvPr id="14" name="Immagine 13" descr="Immagine che contiene testo&#10;&#10;Descrizione generata automaticamente">
            <a:extLst>
              <a:ext uri="{FF2B5EF4-FFF2-40B4-BE49-F238E27FC236}">
                <a16:creationId xmlns:a16="http://schemas.microsoft.com/office/drawing/2014/main" id="{AA23560E-EB4D-419E-8A73-3A46CAE61D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143104"/>
            <a:ext cx="6841133" cy="1499870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E5FB1EE-D192-49A0-8F15-9557DDA22E55}"/>
              </a:ext>
            </a:extLst>
          </p:cNvPr>
          <p:cNvSpPr txBox="1"/>
          <p:nvPr/>
        </p:nvSpPr>
        <p:spPr>
          <a:xfrm>
            <a:off x="5406212" y="2002733"/>
            <a:ext cx="5349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  <a:t>Start-up screen: </a:t>
            </a:r>
            <a:r>
              <a:rPr lang="it-IT" dirty="0" err="1">
                <a:latin typeface="Helvetica" panose="020B0604020202020204" pitchFamily="34" charset="0"/>
                <a:cs typeface="Helvetica" panose="020B0604020202020204" pitchFamily="34" charset="0"/>
              </a:rPr>
              <a:t>choose</a:t>
            </a:r>
            <a: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  <a:t> an </a:t>
            </a:r>
            <a:r>
              <a:rPr lang="it-IT" dirty="0" err="1">
                <a:latin typeface="Helvetica" panose="020B0604020202020204" pitchFamily="34" charset="0"/>
                <a:cs typeface="Helvetica" panose="020B0604020202020204" pitchFamily="34" charset="0"/>
              </a:rPr>
              <a:t>operation</a:t>
            </a:r>
            <a:endParaRPr lang="it-IT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CAFA38E-5120-4F77-B04B-B731ABEAC7FF}"/>
              </a:ext>
            </a:extLst>
          </p:cNvPr>
          <p:cNvSpPr txBox="1"/>
          <p:nvPr/>
        </p:nvSpPr>
        <p:spPr>
          <a:xfrm>
            <a:off x="5406212" y="5154265"/>
            <a:ext cx="5349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  <a:t>(5): Show status of PVT and Timer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26D8047-8BDF-438B-85F2-AFED19C17FB9}"/>
              </a:ext>
            </a:extLst>
          </p:cNvPr>
          <p:cNvSpPr txBox="1"/>
          <p:nvPr/>
        </p:nvSpPr>
        <p:spPr>
          <a:xfrm>
            <a:off x="7795036" y="3708373"/>
            <a:ext cx="2960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  <a:t>(1): Show </a:t>
            </a:r>
            <a:r>
              <a:rPr lang="it-IT" dirty="0" err="1">
                <a:latin typeface="Helvetica" panose="020B0604020202020204" pitchFamily="34" charset="0"/>
                <a:cs typeface="Helvetica" panose="020B0604020202020204" pitchFamily="34" charset="0"/>
              </a:rPr>
              <a:t>current</a:t>
            </a:r>
            <a: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  <a:t> temperature and fan status</a:t>
            </a:r>
          </a:p>
        </p:txBody>
      </p:sp>
    </p:spTree>
    <p:extLst>
      <p:ext uri="{BB962C8B-B14F-4D97-AF65-F5344CB8AC3E}">
        <p14:creationId xmlns:p14="http://schemas.microsoft.com/office/powerpoint/2010/main" val="3347790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644"/>
    </mc:Choice>
    <mc:Fallback>
      <p:transition spd="slow" advTm="2664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82600" indent="-457200" algn="just">
              <a:buSzPts val="1400"/>
            </a:pPr>
            <a:r>
              <a:rPr lang="en-GB" dirty="0"/>
              <a:t>Conditioning noise</a:t>
            </a:r>
          </a:p>
          <a:p>
            <a:pPr marL="482600" indent="-457200" algn="just">
              <a:buSzPts val="1400"/>
            </a:pPr>
            <a:r>
              <a:rPr lang="en-GB" dirty="0"/>
              <a:t>Aliasing</a:t>
            </a:r>
          </a:p>
          <a:p>
            <a:pPr marL="482600" indent="-457200" algn="just">
              <a:buSzPts val="1400"/>
            </a:pPr>
            <a:r>
              <a:rPr lang="en-GB" dirty="0"/>
              <a:t>Quantization noise</a:t>
            </a:r>
          </a:p>
          <a:p>
            <a:pPr marL="482600" indent="-457200" algn="just">
              <a:buSzPts val="1400"/>
            </a:pPr>
            <a:endParaRPr lang="en-GB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CEF4A5C-2788-496B-A216-6A6415AB8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Grottesi Lorenzo - Bianco Nicolò - Politecnico di Torino</a:t>
            </a:r>
            <a:endParaRPr lang="en-US" dirty="0"/>
          </a:p>
        </p:txBody>
      </p:sp>
      <p:pic>
        <p:nvPicPr>
          <p:cNvPr id="6" name="Picture 2" descr="POLITECNICO DI TORINO – Fondazione | Mike Bongiorn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5484" y="5159718"/>
            <a:ext cx="1196632" cy="119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494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644"/>
    </mc:Choice>
    <mc:Fallback>
      <p:transition spd="slow" advTm="26644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Summary &amp;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400" indent="0" algn="just">
              <a:buSzPts val="1400"/>
              <a:buNone/>
            </a:pPr>
            <a:r>
              <a:rPr lang="en-GB" dirty="0"/>
              <a:t>The PIO respects the given specifications.</a:t>
            </a:r>
          </a:p>
          <a:p>
            <a:pPr marL="25400" indent="0" algn="just">
              <a:buSzPts val="1400"/>
              <a:buNone/>
            </a:pPr>
            <a:endParaRPr lang="en-GB" dirty="0"/>
          </a:p>
          <a:p>
            <a:pPr marL="25400" indent="0" algn="just">
              <a:buSzPts val="1400"/>
              <a:buNone/>
            </a:pPr>
            <a:r>
              <a:rPr lang="en-GB" dirty="0"/>
              <a:t>Further works would expand the device with the IoT paradigm:</a:t>
            </a:r>
          </a:p>
          <a:p>
            <a:pPr marL="482600" indent="-457200" algn="just">
              <a:buSzPts val="1400"/>
            </a:pPr>
            <a:r>
              <a:rPr lang="en-GB" dirty="0"/>
              <a:t>Simple GUI</a:t>
            </a:r>
          </a:p>
          <a:p>
            <a:pPr marL="482600" indent="-457200" algn="just">
              <a:buSzPts val="1400"/>
            </a:pPr>
            <a:r>
              <a:rPr lang="en-GB" dirty="0"/>
              <a:t>Web-app</a:t>
            </a:r>
          </a:p>
          <a:p>
            <a:pPr marL="25400" indent="0" algn="just">
              <a:buSzPts val="1400"/>
              <a:buNone/>
            </a:pPr>
            <a:endParaRPr lang="en-GB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CEF4A5C-2788-496B-A216-6A6415AB8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Grottesi Lorenzo - Bianco Nicolò - Politecnico di Torino</a:t>
            </a:r>
            <a:endParaRPr lang="en-US" dirty="0"/>
          </a:p>
        </p:txBody>
      </p:sp>
      <p:pic>
        <p:nvPicPr>
          <p:cNvPr id="6" name="Picture 2" descr="POLITECNICO DI TORINO – Fondazione | Mike Bongiorn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5484" y="5159718"/>
            <a:ext cx="1196632" cy="119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091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644"/>
    </mc:Choice>
    <mc:Fallback>
      <p:transition spd="slow" advTm="26644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Timer 6 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CEF4A5C-2788-496B-A216-6A6415AB8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Grottesi Lorenzo - Bianco Nicolò - Politecnico di Torino</a:t>
            </a:r>
            <a:endParaRPr lang="en-US" dirty="0"/>
          </a:p>
        </p:txBody>
      </p:sp>
      <p:pic>
        <p:nvPicPr>
          <p:cNvPr id="6" name="Picture 2" descr="POLITECNICO DI TORINO – Fondazione | Mike Bongiorn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5484" y="5159718"/>
            <a:ext cx="1196632" cy="119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magine 6" descr="Immagine che contiene testo, interni, screenshot&#10;&#10;Descrizione generata automaticamente">
            <a:extLst>
              <a:ext uri="{FF2B5EF4-FFF2-40B4-BE49-F238E27FC236}">
                <a16:creationId xmlns:a16="http://schemas.microsoft.com/office/drawing/2014/main" id="{6FAEFF41-FBF1-438C-8F76-993F60E5B7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568" y="690476"/>
            <a:ext cx="5340547" cy="197251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4AC9E102-A3F4-4F42-9556-341D6CDF02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25400" indent="0" algn="r">
                  <a:buSzPts val="14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𝐴𝑃𝐵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=6.25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𝑀𝐻𝑧</m:t>
                      </m:r>
                    </m:oMath>
                  </m:oMathPara>
                </a14:m>
                <a:endParaRPr lang="it-IT" b="0" dirty="0"/>
              </a:p>
              <a:p>
                <a:pPr marL="25400" indent="0" algn="r">
                  <a:buSzPts val="14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𝑃𝑟𝑒𝑠𝑐𝑎𝑙𝑒𝑟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12500</m:t>
                      </m:r>
                    </m:oMath>
                  </m:oMathPara>
                </a14:m>
                <a:endParaRPr lang="it-IT" b="0" dirty="0"/>
              </a:p>
              <a:p>
                <a:pPr marL="25400" indent="0" algn="r">
                  <a:buSzPts val="14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𝑃𝑒𝑟𝑖𝑜𝑑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lang="it-IT" b="0" dirty="0"/>
              </a:p>
              <a:p>
                <a:pPr marL="25400" indent="0" algn="r">
                  <a:buSzPts val="1400"/>
                  <a:buNone/>
                </a:pPr>
                <a:endParaRPr lang="it-IT" b="0" dirty="0"/>
              </a:p>
              <a:p>
                <a:pPr marL="25400" indent="0" algn="just">
                  <a:buSzPts val="140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𝑇𝐼𝑀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𝐴𝑃𝐵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𝑃𝑟𝑒𝑠𝑐𝑎𝑙𝑒𝑟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𝑃𝑒𝑟𝑖𝑜𝑑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1.6∗10</m:t>
                          </m:r>
                        </m:e>
                        <m:sup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−7</m:t>
                          </m:r>
                        </m:sup>
                      </m:sSup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∗12500∗50=100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𝑚𝑠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4AC9E102-A3F4-4F42-9556-341D6CDF0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5"/>
                <a:stretch>
                  <a:fillRect l="-4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8399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644"/>
    </mc:Choice>
    <mc:Fallback>
      <p:transition spd="slow" advTm="26644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Covid-19 emergency</a:t>
            </a:r>
            <a:endParaRPr lang="it-IT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Due to the Covid-19 emergency, we have issues in the organisation face-to-face workgroups for </a:t>
            </a:r>
            <a:r>
              <a:rPr lang="en-GB" dirty="0">
                <a:solidFill>
                  <a:srgbClr val="00B0F0"/>
                </a:solidFill>
              </a:rPr>
              <a:t>presentations</a:t>
            </a:r>
            <a:r>
              <a:rPr lang="en-GB" dirty="0"/>
              <a:t> and for </a:t>
            </a:r>
            <a:r>
              <a:rPr lang="en-GB" dirty="0">
                <a:solidFill>
                  <a:srgbClr val="00B050"/>
                </a:solidFill>
              </a:rPr>
              <a:t>projects</a:t>
            </a:r>
            <a:r>
              <a:rPr lang="en-GB" dirty="0"/>
              <a:t>. </a:t>
            </a:r>
          </a:p>
          <a:p>
            <a:pPr marL="0" indent="0">
              <a:buNone/>
            </a:pPr>
            <a:r>
              <a:rPr lang="en-GB" dirty="0"/>
              <a:t>For this motivation, we redesigned the organisation of the projects allowing all the students to </a:t>
            </a:r>
            <a:r>
              <a:rPr lang="en-GB" b="1" i="1" dirty="0"/>
              <a:t>implement and simulate</a:t>
            </a:r>
            <a:r>
              <a:rPr lang="en-GB" dirty="0"/>
              <a:t> their </a:t>
            </a:r>
            <a:r>
              <a:rPr lang="en-GB" b="1" i="1" dirty="0"/>
              <a:t>code</a:t>
            </a:r>
            <a:r>
              <a:rPr lang="en-GB" dirty="0"/>
              <a:t> on </a:t>
            </a:r>
            <a:r>
              <a:rPr lang="en-GB" b="1" i="1" dirty="0"/>
              <a:t>virtual platforms</a:t>
            </a:r>
            <a:r>
              <a:rPr lang="en-GB" dirty="0"/>
              <a:t> by using new-generation development tools.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CEF4A5C-2788-496B-A216-6A6415AB8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15</a:t>
            </a:fld>
            <a:endParaRPr lang="en-US" dirty="0"/>
          </a:p>
        </p:txBody>
      </p:sp>
      <p:pic>
        <p:nvPicPr>
          <p:cNvPr id="2050" name="Picture 2" descr="How to Set Up and Maintain a GitHub Repository | by Mariel Grace | Coding  in Simple English | Mediu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498" y="5446272"/>
            <a:ext cx="2226113" cy="125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nod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2" y="5956237"/>
            <a:ext cx="2337173" cy="353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938" y="4629561"/>
            <a:ext cx="2897783" cy="688907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5498" y="4681572"/>
            <a:ext cx="2076450" cy="561975"/>
          </a:xfrm>
          <a:prstGeom prst="rect">
            <a:avLst/>
          </a:prstGeom>
        </p:spPr>
      </p:pic>
      <p:pic>
        <p:nvPicPr>
          <p:cNvPr id="2054" name="Picture 6" descr="Slack si aggiorna: ora è più organizzato e semplice da usare | Hardware  Upgrad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181" y="5544897"/>
            <a:ext cx="2091694" cy="117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71725" y="4681572"/>
            <a:ext cx="1933573" cy="735938"/>
          </a:xfrm>
          <a:prstGeom prst="rect">
            <a:avLst/>
          </a:prstGeom>
        </p:spPr>
      </p:pic>
      <p:pic>
        <p:nvPicPr>
          <p:cNvPr id="2058" name="Picture 10" descr="Google Drive | Trend Micr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996" y="4450839"/>
            <a:ext cx="1933180" cy="112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Microsoft offic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594" y="4586763"/>
            <a:ext cx="1487761" cy="836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Media resources - Overleaf, Online LaTeX Editor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166" y="5780254"/>
            <a:ext cx="1796833" cy="59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Gianvito Urgese - Politecnico di Torino</a:t>
            </a:r>
            <a:endParaRPr lang="en-US"/>
          </a:p>
        </p:txBody>
      </p:sp>
      <p:pic>
        <p:nvPicPr>
          <p:cNvPr id="17" name="Picture 2" descr="POLITECNICO DI TORINO – Fondazione | Mike Bongiorno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5484" y="5159718"/>
            <a:ext cx="1196632" cy="119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15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644"/>
    </mc:Choice>
    <mc:Fallback xmlns="">
      <p:transition spd="slow" advTm="26644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Rules for </a:t>
            </a:r>
            <a:r>
              <a:rPr lang="en-US" dirty="0">
                <a:solidFill>
                  <a:srgbClr val="00B050"/>
                </a:solidFill>
              </a:rPr>
              <a:t>Project Presentation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Team should notify to instructor that the project is completed and ready for a request of evaluation </a:t>
            </a:r>
            <a:r>
              <a:rPr lang="en-GB" sz="2400" dirty="0"/>
              <a:t>(slack channel or email)</a:t>
            </a:r>
          </a:p>
          <a:p>
            <a:r>
              <a:rPr lang="en-GB" dirty="0"/>
              <a:t>Each component of the team should book the exam of the exam session selected for the project discussion</a:t>
            </a:r>
          </a:p>
          <a:p>
            <a:r>
              <a:rPr lang="en-GB" dirty="0"/>
              <a:t>The presentation should be done by all the team members in a single session</a:t>
            </a:r>
          </a:p>
          <a:p>
            <a:r>
              <a:rPr lang="en-GB" dirty="0"/>
              <a:t>You can decide how to split the section to be presented by each team member</a:t>
            </a:r>
          </a:p>
          <a:p>
            <a:r>
              <a:rPr lang="en-GB" dirty="0"/>
              <a:t>The overall presentation should not exceed 20 mins </a:t>
            </a:r>
          </a:p>
          <a:p>
            <a:r>
              <a:rPr lang="en-GB" dirty="0"/>
              <a:t>Main points of the report and the code should be discussed </a:t>
            </a:r>
          </a:p>
          <a:p>
            <a:endParaRPr lang="en-GB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CEF4A5C-2788-496B-A216-6A6415AB8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16</a:t>
            </a:fld>
            <a:endParaRPr lang="en-US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Gianvito Urgese - Politecnico di Torino</a:t>
            </a:r>
            <a:endParaRPr lang="en-US"/>
          </a:p>
        </p:txBody>
      </p:sp>
      <p:pic>
        <p:nvPicPr>
          <p:cNvPr id="15" name="Picture 2" descr="POLITECNICO DI TORINO – Fondazione | Mike Bongiorn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5484" y="5159718"/>
            <a:ext cx="1196632" cy="119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1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644"/>
    </mc:Choice>
    <mc:Fallback xmlns="">
      <p:transition spd="slow" advTm="26644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Suggested structure for </a:t>
            </a:r>
            <a:r>
              <a:rPr lang="en-US" dirty="0">
                <a:solidFill>
                  <a:srgbClr val="00B050"/>
                </a:solidFill>
              </a:rPr>
              <a:t>Project Presentation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000" dirty="0"/>
              <a:t>Project Title/Authors/Affiliation (1 slide)</a:t>
            </a:r>
          </a:p>
          <a:p>
            <a:r>
              <a:rPr lang="en-GB" sz="2000" dirty="0"/>
              <a:t>Intro/Background (or Forecast) (2 slide)</a:t>
            </a:r>
          </a:p>
          <a:p>
            <a:r>
              <a:rPr lang="en-GB" sz="2000" dirty="0"/>
              <a:t>Outline (1 slide)</a:t>
            </a:r>
          </a:p>
          <a:p>
            <a:r>
              <a:rPr lang="en-GB" sz="2000" dirty="0"/>
              <a:t>Motivation and problem statement (1-2 slides)</a:t>
            </a:r>
          </a:p>
          <a:p>
            <a:r>
              <a:rPr lang="en-GB" sz="2000" dirty="0"/>
              <a:t>Project Management system organisation and tool used (2 slides)</a:t>
            </a:r>
          </a:p>
          <a:p>
            <a:pPr lvl="1"/>
            <a:r>
              <a:rPr lang="en-GB" sz="1800" dirty="0"/>
              <a:t>In this part the team should discuss</a:t>
            </a:r>
          </a:p>
          <a:p>
            <a:pPr lvl="2"/>
            <a:r>
              <a:rPr lang="en-GB" sz="1800" dirty="0"/>
              <a:t>how they organised the work</a:t>
            </a:r>
          </a:p>
          <a:p>
            <a:pPr lvl="2"/>
            <a:r>
              <a:rPr lang="en-GB" sz="1800" dirty="0"/>
              <a:t>how they used the tools </a:t>
            </a:r>
          </a:p>
          <a:p>
            <a:pPr lvl="2"/>
            <a:r>
              <a:rPr lang="en-GB" sz="1800" dirty="0"/>
              <a:t>how they handled the reporting procedure.</a:t>
            </a:r>
            <a:endParaRPr lang="en-GB" sz="1400" dirty="0"/>
          </a:p>
          <a:p>
            <a:r>
              <a:rPr lang="en-GB" sz="2000" dirty="0"/>
              <a:t>Related work and firmware used as baseline (1 slide)</a:t>
            </a:r>
          </a:p>
          <a:p>
            <a:pPr lvl="1"/>
            <a:r>
              <a:rPr lang="en-GB" sz="1800" dirty="0"/>
              <a:t>Introduce the code used as a template for building your firmware components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CEF4A5C-2788-496B-A216-6A6415AB8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17</a:t>
            </a:fld>
            <a:endParaRPr lang="en-US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Gianvito Urgese - Politecnico di Torino</a:t>
            </a:r>
            <a:endParaRPr lang="en-US"/>
          </a:p>
        </p:txBody>
      </p:sp>
      <p:pic>
        <p:nvPicPr>
          <p:cNvPr id="15" name="Picture 2" descr="POLITECNICO DI TORINO – Fondazione | Mike Bongiorn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5484" y="5159718"/>
            <a:ext cx="1196632" cy="119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67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644"/>
    </mc:Choice>
    <mc:Fallback xmlns="">
      <p:transition spd="slow" advTm="26644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Suggested structure for </a:t>
            </a:r>
            <a:r>
              <a:rPr lang="en-US" dirty="0">
                <a:solidFill>
                  <a:srgbClr val="00B050"/>
                </a:solidFill>
              </a:rPr>
              <a:t>Project Presentation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000" dirty="0"/>
              <a:t>Methods – Proposed solution (3-4 slides) </a:t>
            </a:r>
          </a:p>
          <a:p>
            <a:pPr lvl="1"/>
            <a:r>
              <a:rPr lang="en-GB" sz="1800" dirty="0"/>
              <a:t>Describe the behaviour of the firmware developed (I/O and functions) </a:t>
            </a:r>
          </a:p>
          <a:p>
            <a:pPr lvl="1"/>
            <a:r>
              <a:rPr lang="en-GB" sz="1800" dirty="0"/>
              <a:t>Introduce how to run the project and the documentation of the code pushed on GitHub</a:t>
            </a:r>
          </a:p>
          <a:p>
            <a:r>
              <a:rPr lang="en-GB" sz="2000" dirty="0"/>
              <a:t>Results (2-4 slides)</a:t>
            </a:r>
          </a:p>
          <a:p>
            <a:pPr lvl="1"/>
            <a:r>
              <a:rPr lang="en-GB" sz="1800" dirty="0"/>
              <a:t>Describe the testing system (emulator and scripts used for running the code and evaluate results) </a:t>
            </a:r>
          </a:p>
          <a:p>
            <a:pPr lvl="1"/>
            <a:r>
              <a:rPr lang="en-GB" sz="1800" dirty="0"/>
              <a:t>Describe the main results achieved</a:t>
            </a:r>
          </a:p>
          <a:p>
            <a:r>
              <a:rPr lang="en-GB" sz="2000" dirty="0"/>
              <a:t>Variation with respect to the proposal and Risk management (2 slides)</a:t>
            </a:r>
          </a:p>
          <a:p>
            <a:pPr lvl="1"/>
            <a:r>
              <a:rPr lang="en-GB" sz="1800" dirty="0"/>
              <a:t>Report here variations applied to manage issues encountered during the implementation phase. </a:t>
            </a:r>
          </a:p>
          <a:p>
            <a:pPr lvl="1"/>
            <a:r>
              <a:rPr lang="en-GB" sz="1800" dirty="0"/>
              <a:t>Report also on changed components or the aim of some modules declared in the original proposal</a:t>
            </a:r>
          </a:p>
          <a:p>
            <a:r>
              <a:rPr lang="en-GB" sz="2000" dirty="0"/>
              <a:t>Summary &amp; Future work (1-2 slides)</a:t>
            </a:r>
          </a:p>
          <a:p>
            <a:r>
              <a:rPr lang="en-GB" sz="2000" dirty="0"/>
              <a:t>Backup (0-3 slides)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CEF4A5C-2788-496B-A216-6A6415AB8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18</a:t>
            </a:fld>
            <a:endParaRPr lang="en-US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Gianvito Urgese - Politecnico di Torino</a:t>
            </a:r>
            <a:endParaRPr lang="en-US"/>
          </a:p>
        </p:txBody>
      </p:sp>
      <p:pic>
        <p:nvPicPr>
          <p:cNvPr id="15" name="Picture 2" descr="POLITECNICO DI TORINO – Fondazione | Mike Bongiorn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5484" y="5159718"/>
            <a:ext cx="1196632" cy="119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77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644"/>
    </mc:Choice>
    <mc:Fallback xmlns="">
      <p:transition spd="slow" advTm="26644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Outline (Example)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17500" algn="just">
              <a:buSzPts val="1400"/>
              <a:buFont typeface="Arial"/>
              <a:buAutoNum type="arabicPeriod"/>
            </a:pPr>
            <a:r>
              <a:rPr lang="en-GB" dirty="0"/>
              <a:t>Rules for the final mark calculation </a:t>
            </a:r>
          </a:p>
          <a:p>
            <a:pPr marL="742950" lvl="1" indent="-285750" algn="just"/>
            <a:r>
              <a:rPr lang="en-GB" dirty="0"/>
              <a:t>Presentation of a paper + Project using a </a:t>
            </a:r>
            <a:r>
              <a:rPr lang="en-GB" dirty="0" err="1"/>
              <a:t>SoC</a:t>
            </a:r>
            <a:r>
              <a:rPr lang="en-GB" dirty="0"/>
              <a:t>-Arch</a:t>
            </a:r>
          </a:p>
          <a:p>
            <a:pPr marL="742950" lvl="1" indent="-285750" algn="just"/>
            <a:r>
              <a:rPr lang="en-GB" dirty="0"/>
              <a:t>Presentation of a paper </a:t>
            </a:r>
          </a:p>
          <a:p>
            <a:pPr marL="342900" indent="-317500" algn="just">
              <a:buSzPts val="1400"/>
              <a:buFont typeface="Arial"/>
              <a:buAutoNum type="arabicPeriod"/>
            </a:pPr>
            <a:r>
              <a:rPr lang="en-GB" dirty="0"/>
              <a:t>Steps to prepare your </a:t>
            </a:r>
            <a:r>
              <a:rPr lang="en-GB" dirty="0">
                <a:solidFill>
                  <a:srgbClr val="00B0F0"/>
                </a:solidFill>
              </a:rPr>
              <a:t>Presentation</a:t>
            </a:r>
            <a:r>
              <a:rPr lang="en-GB" dirty="0"/>
              <a:t> </a:t>
            </a:r>
          </a:p>
          <a:p>
            <a:pPr marL="342900" indent="-317500" algn="just">
              <a:buSzPts val="1400"/>
              <a:buFont typeface="Arial"/>
              <a:buAutoNum type="arabicPeriod"/>
            </a:pPr>
            <a:r>
              <a:rPr lang="en-GB" dirty="0"/>
              <a:t>Steps to develop your </a:t>
            </a:r>
            <a:r>
              <a:rPr lang="en-GB" dirty="0">
                <a:solidFill>
                  <a:srgbClr val="00B050"/>
                </a:solidFill>
              </a:rPr>
              <a:t>Project</a:t>
            </a:r>
            <a:r>
              <a:rPr lang="en-GB" dirty="0"/>
              <a:t> </a:t>
            </a:r>
          </a:p>
          <a:p>
            <a:pPr marL="342900" indent="-317500" algn="just">
              <a:buSzPts val="1400"/>
              <a:buFont typeface="Arial"/>
              <a:buAutoNum type="arabicPeriod"/>
            </a:pPr>
            <a:r>
              <a:rPr lang="en-GB" dirty="0"/>
              <a:t>Timeline</a:t>
            </a:r>
          </a:p>
          <a:p>
            <a:pPr marL="342900" indent="-317500" algn="just">
              <a:buSzPts val="1400"/>
              <a:buFont typeface="Arial"/>
              <a:buAutoNum type="arabicPeriod"/>
            </a:pPr>
            <a:r>
              <a:rPr lang="en-GB" dirty="0"/>
              <a:t>Open discussion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CEF4A5C-2788-496B-A216-6A6415AB8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Gianvito Urgese - Politecnico di Torino</a:t>
            </a:r>
            <a:endParaRPr lang="en-US"/>
          </a:p>
        </p:txBody>
      </p:sp>
      <p:pic>
        <p:nvPicPr>
          <p:cNvPr id="6" name="Picture 2" descr="POLITECNICO DI TORINO – Fondazione | Mike Bongiorn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5484" y="5159718"/>
            <a:ext cx="1196632" cy="119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18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644"/>
    </mc:Choice>
    <mc:Fallback xmlns="">
      <p:transition spd="slow" advTm="2664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17500" algn="just">
              <a:buSzPts val="1400"/>
              <a:buFont typeface="Arial"/>
              <a:buAutoNum type="arabicPeriod"/>
            </a:pPr>
            <a:r>
              <a:rPr lang="en-GB" dirty="0"/>
              <a:t>Motivation</a:t>
            </a:r>
          </a:p>
          <a:p>
            <a:pPr marL="342900" indent="-317500" algn="just">
              <a:buSzPts val="1400"/>
              <a:buFont typeface="Arial"/>
              <a:buAutoNum type="arabicPeriod"/>
            </a:pPr>
            <a:r>
              <a:rPr lang="en-GB" dirty="0"/>
              <a:t>Introduction</a:t>
            </a:r>
          </a:p>
          <a:p>
            <a:pPr marL="342900" indent="-317500" algn="just">
              <a:buSzPts val="1400"/>
              <a:buFont typeface="Arial"/>
              <a:buAutoNum type="arabicPeriod"/>
            </a:pPr>
            <a:r>
              <a:rPr lang="en-GB" dirty="0"/>
              <a:t>Design and Development</a:t>
            </a:r>
          </a:p>
          <a:p>
            <a:pPr marL="342900" indent="-317500" algn="just">
              <a:buSzPts val="1400"/>
              <a:buFont typeface="Arial"/>
              <a:buAutoNum type="arabicPeriod"/>
            </a:pPr>
            <a:r>
              <a:rPr lang="en-GB" dirty="0"/>
              <a:t>Firmware Solution</a:t>
            </a:r>
          </a:p>
          <a:p>
            <a:pPr marL="342900" indent="-317500" algn="just">
              <a:buSzPts val="1400"/>
              <a:buFont typeface="Arial"/>
              <a:buAutoNum type="arabicPeriod"/>
            </a:pPr>
            <a:r>
              <a:rPr lang="en-GB" dirty="0"/>
              <a:t>Risk Assessment</a:t>
            </a:r>
          </a:p>
          <a:p>
            <a:pPr marL="342900" indent="-317500" algn="just">
              <a:buSzPts val="1400"/>
              <a:buFont typeface="Arial"/>
              <a:buAutoNum type="arabicPeriod"/>
            </a:pPr>
            <a:r>
              <a:rPr lang="en-GB" dirty="0"/>
              <a:t>Results</a:t>
            </a:r>
          </a:p>
          <a:p>
            <a:pPr marL="342900" indent="-317500" algn="just">
              <a:buSzPts val="1400"/>
              <a:buFont typeface="Arial"/>
              <a:buAutoNum type="arabicPeriod"/>
            </a:pPr>
            <a:r>
              <a:rPr lang="en-GB" dirty="0"/>
              <a:t>Summary &amp; Future Works</a:t>
            </a:r>
          </a:p>
          <a:p>
            <a:pPr marL="342900" indent="-317500" algn="just">
              <a:buSzPts val="1400"/>
              <a:buFont typeface="Arial"/>
              <a:buAutoNum type="arabicPeriod"/>
            </a:pPr>
            <a:endParaRPr lang="en-GB" dirty="0"/>
          </a:p>
          <a:p>
            <a:pPr marL="342900" indent="-317500" algn="just">
              <a:buSzPts val="1400"/>
              <a:buFont typeface="Arial"/>
              <a:buAutoNum type="arabicPeriod"/>
            </a:pPr>
            <a:endParaRPr lang="en-GB" dirty="0"/>
          </a:p>
          <a:p>
            <a:pPr marL="342900" indent="-317500" algn="just">
              <a:buSzPts val="1400"/>
              <a:buFont typeface="Arial"/>
              <a:buAutoNum type="arabicPeriod"/>
            </a:pPr>
            <a:endParaRPr lang="en-GB" dirty="0"/>
          </a:p>
          <a:p>
            <a:pPr marL="342900" indent="-317500" algn="just">
              <a:buSzPts val="1400"/>
              <a:buFont typeface="Arial"/>
              <a:buAutoNum type="arabicPeriod"/>
            </a:pPr>
            <a:endParaRPr lang="en-GB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CEF4A5C-2788-496B-A216-6A6415AB8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Grottesi Lorenzo - Bianco Nicolò - Politecnico di Torino</a:t>
            </a:r>
            <a:endParaRPr lang="en-US" dirty="0"/>
          </a:p>
        </p:txBody>
      </p:sp>
      <p:pic>
        <p:nvPicPr>
          <p:cNvPr id="6" name="Picture 2" descr="POLITECNICO DI TORINO – Fondazione | Mike Bongiorn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5484" y="5159718"/>
            <a:ext cx="1196632" cy="119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94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644"/>
    </mc:Choice>
    <mc:Fallback xmlns="">
      <p:transition spd="slow" advTm="2664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Motivation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CEF4A5C-2788-496B-A216-6A6415AB8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Grottesi Lorenzo - Bianco Nicolò - Politecnico di Torino</a:t>
            </a:r>
            <a:endParaRPr lang="en-US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7BD81AA-70ED-4EFD-A343-76F1F1416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532554"/>
            <a:ext cx="7391400" cy="388337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BAEF7D3B-72A2-41C8-8FBB-4E90572963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34578"/>
            <a:ext cx="2409825" cy="2381250"/>
          </a:xfrm>
          <a:prstGeom prst="rect">
            <a:avLst/>
          </a:prstGeom>
        </p:spPr>
      </p:pic>
      <p:pic>
        <p:nvPicPr>
          <p:cNvPr id="6" name="Picture 2" descr="POLITECNICO DI TORINO – Fondazione | Mike Bongiorn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5484" y="5159718"/>
            <a:ext cx="1196632" cy="119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0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644"/>
    </mc:Choice>
    <mc:Fallback xmlns="">
      <p:transition spd="slow" advTm="2664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45322"/>
          </a:xfrm>
        </p:spPr>
        <p:txBody>
          <a:bodyPr>
            <a:normAutofit/>
          </a:bodyPr>
          <a:lstStyle/>
          <a:p>
            <a:pPr marL="482600" indent="-457200" algn="just">
              <a:buSzPts val="1400"/>
            </a:pPr>
            <a:r>
              <a:rPr lang="en-GB" dirty="0"/>
              <a:t>Automatic temperature control (Software PID)</a:t>
            </a:r>
          </a:p>
          <a:p>
            <a:pPr marL="482600" indent="-457200" algn="just">
              <a:buSzPts val="1400"/>
            </a:pPr>
            <a:r>
              <a:rPr lang="en-GB" dirty="0"/>
              <a:t>Programmable timing </a:t>
            </a:r>
          </a:p>
          <a:p>
            <a:pPr marL="482600" indent="-457200" algn="just">
              <a:buSzPts val="1400"/>
            </a:pPr>
            <a:r>
              <a:rPr lang="en-GB" dirty="0"/>
              <a:t>Fan control</a:t>
            </a:r>
          </a:p>
          <a:p>
            <a:pPr marL="482600" indent="-457200" algn="just">
              <a:buSzPts val="1400"/>
            </a:pPr>
            <a:r>
              <a:rPr lang="en-GB" dirty="0"/>
              <a:t>Full control through the UART interface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CEF4A5C-2788-496B-A216-6A6415AB8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Grottesi Lorenzo - Bianco Nicolò - Politecnico di Torino</a:t>
            </a:r>
            <a:endParaRPr lang="en-US" dirty="0"/>
          </a:p>
        </p:txBody>
      </p:sp>
      <p:pic>
        <p:nvPicPr>
          <p:cNvPr id="6" name="Picture 2" descr="POLITECNICO DI TORINO – Fondazione | Mike Bongiorn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5484" y="5159718"/>
            <a:ext cx="1196632" cy="119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magine 6" descr="Immagine che contiene testo, elettronico, circuito&#10;&#10;Descrizione generata automaticamente">
            <a:extLst>
              <a:ext uri="{FF2B5EF4-FFF2-40B4-BE49-F238E27FC236}">
                <a16:creationId xmlns:a16="http://schemas.microsoft.com/office/drawing/2014/main" id="{4E692461-55EC-4895-B2CA-4BDC522F8F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984" y="591795"/>
            <a:ext cx="247650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62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644"/>
    </mc:Choice>
    <mc:Fallback xmlns="">
      <p:transition spd="slow" advTm="2664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magine 17">
            <a:extLst>
              <a:ext uri="{FF2B5EF4-FFF2-40B4-BE49-F238E27FC236}">
                <a16:creationId xmlns:a16="http://schemas.microsoft.com/office/drawing/2014/main" id="{C814A120-BDCB-4221-A8A5-978391E918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084" y="4030493"/>
            <a:ext cx="2091694" cy="13944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Design and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25400" indent="0" algn="just">
              <a:buSzPts val="1400"/>
              <a:buNone/>
            </a:pPr>
            <a:r>
              <a:rPr lang="en-GB" dirty="0"/>
              <a:t>Project management:</a:t>
            </a:r>
          </a:p>
          <a:p>
            <a:pPr marL="482600" indent="-457200" algn="just">
              <a:buSzPts val="1400"/>
            </a:pPr>
            <a:r>
              <a:rPr lang="en-GB" dirty="0"/>
              <a:t>Slack</a:t>
            </a:r>
          </a:p>
          <a:p>
            <a:pPr marL="482600" indent="-457200" algn="just">
              <a:buSzPts val="1400"/>
            </a:pPr>
            <a:r>
              <a:rPr lang="en-GB" dirty="0"/>
              <a:t>Trello</a:t>
            </a:r>
          </a:p>
          <a:p>
            <a:pPr marL="482600" indent="-457200" algn="just">
              <a:buSzPts val="1400"/>
            </a:pPr>
            <a:r>
              <a:rPr lang="en-GB" dirty="0"/>
              <a:t>Overleaf</a:t>
            </a:r>
          </a:p>
          <a:p>
            <a:pPr marL="482600" indent="-457200" algn="just">
              <a:buSzPts val="1400"/>
            </a:pPr>
            <a:r>
              <a:rPr lang="en-GB" dirty="0"/>
              <a:t>GitHub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CEF4A5C-2788-496B-A216-6A6415AB8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Grottesi Lorenzo - Bianco Nicolò - Politecnico di Torino</a:t>
            </a:r>
            <a:endParaRPr lang="en-US" dirty="0"/>
          </a:p>
        </p:txBody>
      </p:sp>
      <p:pic>
        <p:nvPicPr>
          <p:cNvPr id="6" name="Picture 2" descr="POLITECNICO DI TORINO – Fondazione | Mike Bongiorn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5484" y="5159718"/>
            <a:ext cx="1196632" cy="119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E7AA631-193D-41AE-B201-092EF36C1EB0}"/>
              </a:ext>
            </a:extLst>
          </p:cNvPr>
          <p:cNvSpPr txBox="1">
            <a:spLocks/>
          </p:cNvSpPr>
          <p:nvPr/>
        </p:nvSpPr>
        <p:spPr>
          <a:xfrm>
            <a:off x="6069184" y="1824957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 indent="0" algn="just">
              <a:buSzPts val="1400"/>
              <a:buNone/>
            </a:pPr>
            <a:r>
              <a:rPr lang="en-GB" dirty="0"/>
              <a:t>Development tools:</a:t>
            </a:r>
          </a:p>
          <a:p>
            <a:pPr marL="482600" indent="-457200" algn="just">
              <a:buSzPts val="1400"/>
            </a:pPr>
            <a:r>
              <a:rPr lang="en-GB" dirty="0" err="1"/>
              <a:t>CubeMX</a:t>
            </a:r>
            <a:endParaRPr lang="en-GB" dirty="0"/>
          </a:p>
          <a:p>
            <a:pPr marL="482600" indent="-457200" algn="just">
              <a:buSzPts val="1400"/>
            </a:pPr>
            <a:r>
              <a:rPr lang="en-GB" dirty="0"/>
              <a:t>Keil</a:t>
            </a:r>
          </a:p>
          <a:p>
            <a:pPr marL="482600" indent="-457200" algn="just">
              <a:buSzPts val="1400"/>
            </a:pPr>
            <a:r>
              <a:rPr lang="en-GB" dirty="0" err="1"/>
              <a:t>Renode</a:t>
            </a:r>
            <a:endParaRPr lang="en-GB" dirty="0"/>
          </a:p>
          <a:p>
            <a:pPr marL="482600" indent="-457200" algn="just">
              <a:buSzPts val="1400"/>
            </a:pPr>
            <a:r>
              <a:rPr lang="en-GB" dirty="0"/>
              <a:t>PuTTY</a:t>
            </a:r>
          </a:p>
        </p:txBody>
      </p:sp>
      <p:pic>
        <p:nvPicPr>
          <p:cNvPr id="8" name="Picture 2" descr="How to Set Up and Maintain a GitHub Repository | by Mariel Grace | Coding  in Simple English | Medium">
            <a:extLst>
              <a:ext uri="{FF2B5EF4-FFF2-40B4-BE49-F238E27FC236}">
                <a16:creationId xmlns:a16="http://schemas.microsoft.com/office/drawing/2014/main" id="{9AA0BC1D-8E41-468A-861E-E582F1D90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04" y="5028767"/>
            <a:ext cx="2226113" cy="125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Slack si aggiorna: ora è più organizzato e semplice da usare | Hardware  Upgrade">
            <a:extLst>
              <a:ext uri="{FF2B5EF4-FFF2-40B4-BE49-F238E27FC236}">
                <a16:creationId xmlns:a16="http://schemas.microsoft.com/office/drawing/2014/main" id="{6CAD0522-2DD8-4DD6-84A8-0BAAAFACB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460" y="4999717"/>
            <a:ext cx="2091694" cy="117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3D57246E-7F4B-4C3B-8D9F-D5182B7AD7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5379" y="4421585"/>
            <a:ext cx="1933573" cy="735938"/>
          </a:xfrm>
          <a:prstGeom prst="rect">
            <a:avLst/>
          </a:prstGeom>
        </p:spPr>
      </p:pic>
      <p:pic>
        <p:nvPicPr>
          <p:cNvPr id="12" name="Picture 8" descr="Media resources - Overleaf, Online LaTeX Editor">
            <a:extLst>
              <a:ext uri="{FF2B5EF4-FFF2-40B4-BE49-F238E27FC236}">
                <a16:creationId xmlns:a16="http://schemas.microsoft.com/office/drawing/2014/main" id="{F33E9E62-FC28-41CA-8401-C905CD9F0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076" y="4430216"/>
            <a:ext cx="1796833" cy="59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Renode">
            <a:extLst>
              <a:ext uri="{FF2B5EF4-FFF2-40B4-BE49-F238E27FC236}">
                <a16:creationId xmlns:a16="http://schemas.microsoft.com/office/drawing/2014/main" id="{495E2707-393B-49FC-B6D8-4EFFF34AF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797" y="5518974"/>
            <a:ext cx="2337173" cy="353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magine 13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6AAC71ED-948E-43E0-A5F2-FC15A9EBE7C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721" y="4375161"/>
            <a:ext cx="2471736" cy="840390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09DD0AB0-27EB-4C66-AF2C-248619A9802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102" y="5188329"/>
            <a:ext cx="1235795" cy="122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49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644"/>
    </mc:Choice>
    <mc:Fallback xmlns="">
      <p:transition spd="slow" advTm="2664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BCC9526C-C07C-47C4-9219-8D1365AE44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9"/>
          <a:stretch/>
        </p:blipFill>
        <p:spPr>
          <a:xfrm>
            <a:off x="6023054" y="1520114"/>
            <a:ext cx="5175091" cy="45394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Design and Development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CEF4A5C-2788-496B-A216-6A6415AB8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Grottesi Lorenzo - Bianco Nicolò - Politecnico di Torino</a:t>
            </a:r>
            <a:endParaRPr lang="en-US" dirty="0"/>
          </a:p>
        </p:txBody>
      </p:sp>
      <p:pic>
        <p:nvPicPr>
          <p:cNvPr id="6" name="Picture 2" descr="POLITECNICO DI TORINO – Fondazione | Mike Bongiorn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5484" y="5159718"/>
            <a:ext cx="1196632" cy="119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73C14E9-8361-4AD1-A2EE-71A49891DB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84" y="1261592"/>
            <a:ext cx="5938825" cy="505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24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644"/>
    </mc:Choice>
    <mc:Fallback xmlns="">
      <p:transition spd="slow" advTm="2664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Design and Development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CEF4A5C-2788-496B-A216-6A6415AB8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Grottesi Lorenzo - Bianco Nicolò - Politecnico di Torino</a:t>
            </a:r>
            <a:endParaRPr lang="en-US" dirty="0"/>
          </a:p>
        </p:txBody>
      </p:sp>
      <p:pic>
        <p:nvPicPr>
          <p:cNvPr id="6" name="Picture 2" descr="POLITECNICO DI TORINO – Fondazione | Mike Bongiorn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5484" y="5159718"/>
            <a:ext cx="1196632" cy="119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027D8153-82C9-484A-A75A-FF51155A12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080" y="1690688"/>
            <a:ext cx="5017520" cy="464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726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644"/>
    </mc:Choice>
    <mc:Fallback>
      <p:transition spd="slow" advTm="2664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Firmware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7591" y="1852612"/>
            <a:ext cx="5724525" cy="4686300"/>
          </a:xfrm>
        </p:spPr>
        <p:txBody>
          <a:bodyPr>
            <a:normAutofit/>
          </a:bodyPr>
          <a:lstStyle/>
          <a:p>
            <a:pPr marL="482600" indent="-457200">
              <a:buSzPts val="1400"/>
            </a:pPr>
            <a:r>
              <a:rPr lang="en-GB" dirty="0" err="1"/>
              <a:t>main.c</a:t>
            </a:r>
            <a:r>
              <a:rPr lang="en-GB" dirty="0"/>
              <a:t>, contains the main loop</a:t>
            </a:r>
          </a:p>
          <a:p>
            <a:pPr marL="482600" indent="-457200">
              <a:buSzPts val="1400"/>
            </a:pPr>
            <a:r>
              <a:rPr lang="en-GB" dirty="0"/>
              <a:t>i2c.c, peripheral initializations</a:t>
            </a:r>
          </a:p>
          <a:p>
            <a:pPr marL="482600" indent="-457200">
              <a:buSzPts val="1400"/>
            </a:pPr>
            <a:r>
              <a:rPr lang="en-GB" dirty="0"/>
              <a:t>bmp180.c, temperature  sensor functions</a:t>
            </a:r>
          </a:p>
          <a:p>
            <a:pPr marL="482600" indent="-457200">
              <a:buSzPts val="1400"/>
            </a:pPr>
            <a:r>
              <a:rPr lang="en-GB" dirty="0" err="1"/>
              <a:t>timer.c</a:t>
            </a:r>
            <a:r>
              <a:rPr lang="en-GB" dirty="0"/>
              <a:t>, peripherals initializations</a:t>
            </a:r>
          </a:p>
          <a:p>
            <a:pPr marL="482600" indent="-457200">
              <a:buSzPts val="1400"/>
            </a:pPr>
            <a:r>
              <a:rPr lang="en-GB" dirty="0"/>
              <a:t>stm32f4xx_it.c, interrupt </a:t>
            </a:r>
            <a:r>
              <a:rPr lang="en-GB" dirty="0" err="1"/>
              <a:t>callbacks</a:t>
            </a:r>
            <a:endParaRPr lang="en-GB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CEF4A5C-2788-496B-A216-6A6415AB8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Grottesi Lorenzo - Bianco Nicolò - Politecnico di Torino</a:t>
            </a:r>
            <a:endParaRPr lang="en-US" dirty="0"/>
          </a:p>
        </p:txBody>
      </p:sp>
      <p:pic>
        <p:nvPicPr>
          <p:cNvPr id="6" name="Picture 2" descr="POLITECNICO DI TORINO – Fondazione | Mike Bongiorn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5484" y="5159718"/>
            <a:ext cx="1196632" cy="119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BF7B6A9-03CC-4D6E-8ACC-13E9C509C5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1580357"/>
            <a:ext cx="572452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939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644"/>
    </mc:Choice>
    <mc:Fallback>
      <p:transition spd="slow" advTm="2664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Renode</a:t>
            </a:r>
            <a:r>
              <a:rPr lang="en-GB" dirty="0"/>
              <a:t> configuration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CEF4A5C-2788-496B-A216-6A6415AB8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Grottesi Lorenzo - Bianco Nicolò - Politecnico di Torino</a:t>
            </a:r>
            <a:endParaRPr lang="en-US" dirty="0"/>
          </a:p>
        </p:txBody>
      </p:sp>
      <p:pic>
        <p:nvPicPr>
          <p:cNvPr id="6" name="Picture 2" descr="POLITECNICO DI TORINO – Fondazione | Mike Bongiorn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5484" y="5159718"/>
            <a:ext cx="1196632" cy="119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7CE36CEE-49E1-4837-8D3C-4D41E4B8BE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38" y="1347046"/>
            <a:ext cx="5234723" cy="5009304"/>
          </a:xfrm>
          <a:prstGeom prst="rect">
            <a:avLst/>
          </a:prstGeom>
        </p:spPr>
      </p:pic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8E1EC877-A693-4DCB-B66E-89396D2CF5EA}"/>
              </a:ext>
            </a:extLst>
          </p:cNvPr>
          <p:cNvCxnSpPr>
            <a:cxnSpLocks/>
          </p:cNvCxnSpPr>
          <p:nvPr/>
        </p:nvCxnSpPr>
        <p:spPr>
          <a:xfrm>
            <a:off x="3371161" y="2291508"/>
            <a:ext cx="380082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164AC095-F1BE-42EA-8D08-0626FA72B32C}"/>
              </a:ext>
            </a:extLst>
          </p:cNvPr>
          <p:cNvCxnSpPr>
            <a:cxnSpLocks/>
          </p:cNvCxnSpPr>
          <p:nvPr/>
        </p:nvCxnSpPr>
        <p:spPr>
          <a:xfrm>
            <a:off x="2599981" y="2972719"/>
            <a:ext cx="457200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2939777C-F591-4009-B995-E524246E0291}"/>
              </a:ext>
            </a:extLst>
          </p:cNvPr>
          <p:cNvCxnSpPr>
            <a:cxnSpLocks/>
          </p:cNvCxnSpPr>
          <p:nvPr/>
        </p:nvCxnSpPr>
        <p:spPr>
          <a:xfrm>
            <a:off x="3581400" y="4524262"/>
            <a:ext cx="3590581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CB2B3FF-34C8-4DB4-81D1-99ACCB805051}"/>
              </a:ext>
            </a:extLst>
          </p:cNvPr>
          <p:cNvSpPr txBox="1"/>
          <p:nvPr/>
        </p:nvSpPr>
        <p:spPr>
          <a:xfrm>
            <a:off x="7273561" y="2106842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Helvetica" panose="020B0604020202020204" pitchFamily="34" charset="0"/>
                <a:cs typeface="Helvetica" panose="020B0604020202020204" pitchFamily="34" charset="0"/>
              </a:rPr>
              <a:t>Enviroments</a:t>
            </a:r>
            <a: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t-IT" dirty="0" err="1">
                <a:latin typeface="Helvetica" panose="020B0604020202020204" pitchFamily="34" charset="0"/>
                <a:cs typeface="Helvetica" panose="020B0604020202020204" pitchFamily="34" charset="0"/>
              </a:rPr>
              <a:t>definition</a:t>
            </a:r>
            <a:endParaRPr lang="it-IT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BA7838E-94BA-41C0-86E5-1562BD32D6D8}"/>
              </a:ext>
            </a:extLst>
          </p:cNvPr>
          <p:cNvSpPr txBox="1"/>
          <p:nvPr/>
        </p:nvSpPr>
        <p:spPr>
          <a:xfrm>
            <a:off x="7273560" y="2738143"/>
            <a:ext cx="286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Helvetica" panose="020B0604020202020204" pitchFamily="34" charset="0"/>
                <a:cs typeface="Helvetica" panose="020B0604020202020204" pitchFamily="34" charset="0"/>
              </a:rPr>
              <a:t>Enviroments</a:t>
            </a:r>
            <a: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t-IT" dirty="0" err="1">
                <a:latin typeface="Helvetica" panose="020B0604020202020204" pitchFamily="34" charset="0"/>
                <a:cs typeface="Helvetica" panose="020B0604020202020204" pitchFamily="34" charset="0"/>
              </a:rPr>
              <a:t>initialization</a:t>
            </a:r>
            <a:endParaRPr lang="it-IT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9519513-783C-479D-B75B-15AF6C4E9F9F}"/>
              </a:ext>
            </a:extLst>
          </p:cNvPr>
          <p:cNvSpPr txBox="1"/>
          <p:nvPr/>
        </p:nvSpPr>
        <p:spPr>
          <a:xfrm>
            <a:off x="7273560" y="4362580"/>
            <a:ext cx="298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Helvetica" panose="020B0604020202020204" pitchFamily="34" charset="0"/>
                <a:cs typeface="Helvetica" panose="020B0604020202020204" pitchFamily="34" charset="0"/>
              </a:rPr>
              <a:t>Sensors</a:t>
            </a:r>
            <a: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  <a:t> connection to the </a:t>
            </a:r>
            <a:r>
              <a:rPr lang="it-IT" dirty="0" err="1">
                <a:latin typeface="Helvetica" panose="020B0604020202020204" pitchFamily="34" charset="0"/>
                <a:cs typeface="Helvetica" panose="020B0604020202020204" pitchFamily="34" charset="0"/>
              </a:rPr>
              <a:t>enviroments</a:t>
            </a:r>
            <a:endParaRPr lang="it-IT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CBCFEB17-DB26-4568-99F7-8DAE622F1F87}"/>
              </a:ext>
            </a:extLst>
          </p:cNvPr>
          <p:cNvCxnSpPr>
            <a:cxnSpLocks/>
          </p:cNvCxnSpPr>
          <p:nvPr/>
        </p:nvCxnSpPr>
        <p:spPr>
          <a:xfrm>
            <a:off x="4055880" y="3959852"/>
            <a:ext cx="3116101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CF1843A-2EEE-4F17-9950-73AD2EB8142D}"/>
              </a:ext>
            </a:extLst>
          </p:cNvPr>
          <p:cNvSpPr txBox="1"/>
          <p:nvPr/>
        </p:nvSpPr>
        <p:spPr>
          <a:xfrm>
            <a:off x="7273561" y="381738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  <a:t>UART </a:t>
            </a:r>
            <a:r>
              <a:rPr lang="it-IT" dirty="0" err="1">
                <a:latin typeface="Helvetica" panose="020B0604020202020204" pitchFamily="34" charset="0"/>
                <a:cs typeface="Helvetica" panose="020B0604020202020204" pitchFamily="34" charset="0"/>
              </a:rPr>
              <a:t>configuration</a:t>
            </a:r>
            <a:endParaRPr lang="it-IT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D9B7BA9F-3632-4EB4-ADCF-5546C760B610}"/>
              </a:ext>
            </a:extLst>
          </p:cNvPr>
          <p:cNvCxnSpPr>
            <a:cxnSpLocks/>
          </p:cNvCxnSpPr>
          <p:nvPr/>
        </p:nvCxnSpPr>
        <p:spPr>
          <a:xfrm>
            <a:off x="6096000" y="5003585"/>
            <a:ext cx="1075981" cy="37976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11196F6-4018-4A7C-A3D9-49960CA6FFEC}"/>
              </a:ext>
            </a:extLst>
          </p:cNvPr>
          <p:cNvSpPr txBox="1"/>
          <p:nvPr/>
        </p:nvSpPr>
        <p:spPr>
          <a:xfrm>
            <a:off x="7273560" y="5221669"/>
            <a:ext cx="298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  <a:t>Absolute </a:t>
            </a:r>
            <a:r>
              <a:rPr lang="it-IT" dirty="0" err="1">
                <a:latin typeface="Helvetica" panose="020B0604020202020204" pitchFamily="34" charset="0"/>
                <a:cs typeface="Helvetica" panose="020B0604020202020204" pitchFamily="34" charset="0"/>
              </a:rPr>
              <a:t>path</a:t>
            </a:r>
            <a: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  <a:t> of the .</a:t>
            </a:r>
            <a:r>
              <a:rPr lang="it-IT" dirty="0" err="1">
                <a:latin typeface="Helvetica" panose="020B0604020202020204" pitchFamily="34" charset="0"/>
                <a:cs typeface="Helvetica" panose="020B0604020202020204" pitchFamily="34" charset="0"/>
              </a:rPr>
              <a:t>axf</a:t>
            </a:r>
            <a: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3536874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644"/>
    </mc:Choice>
    <mc:Fallback>
      <p:transition spd="slow" advTm="26644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2703</TotalTime>
  <Words>1027</Words>
  <Application>Microsoft Office PowerPoint</Application>
  <PresentationFormat>Widescreen</PresentationFormat>
  <Paragraphs>178</Paragraphs>
  <Slides>19</Slides>
  <Notes>19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Helvetica</vt:lpstr>
      <vt:lpstr>Office Theme</vt:lpstr>
      <vt:lpstr>Programmable Industrial Oven SoC-Arch 2020/2021 </vt:lpstr>
      <vt:lpstr>Outline</vt:lpstr>
      <vt:lpstr>Motivation</vt:lpstr>
      <vt:lpstr>Introduction</vt:lpstr>
      <vt:lpstr>Design and Development</vt:lpstr>
      <vt:lpstr>Design and Development</vt:lpstr>
      <vt:lpstr>Design and Development</vt:lpstr>
      <vt:lpstr>Firmware structure</vt:lpstr>
      <vt:lpstr>Renode configuration</vt:lpstr>
      <vt:lpstr>Risk Assessment</vt:lpstr>
      <vt:lpstr>Results</vt:lpstr>
      <vt:lpstr>Results</vt:lpstr>
      <vt:lpstr>Summary &amp; Future works</vt:lpstr>
      <vt:lpstr>Timer 6 </vt:lpstr>
      <vt:lpstr>Covid-19 emergency</vt:lpstr>
      <vt:lpstr>Rules for Project Presentation</vt:lpstr>
      <vt:lpstr>Suggested structure for Project Presentation</vt:lpstr>
      <vt:lpstr>Suggested structure for Project Presentation</vt:lpstr>
      <vt:lpstr>Outline (Example)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Diagrammi di flusso</dc:title>
  <dc:creator>Alberto Macii</dc:creator>
  <cp:lastModifiedBy>BIANCO NICOLO'</cp:lastModifiedBy>
  <cp:revision>141</cp:revision>
  <dcterms:created xsi:type="dcterms:W3CDTF">2018-10-11T08:16:48Z</dcterms:created>
  <dcterms:modified xsi:type="dcterms:W3CDTF">2021-01-17T15:33:00Z</dcterms:modified>
</cp:coreProperties>
</file>