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76" r:id="rId5"/>
    <p:sldId id="269" r:id="rId6"/>
    <p:sldId id="260" r:id="rId7"/>
    <p:sldId id="270" r:id="rId8"/>
    <p:sldId id="271" r:id="rId9"/>
    <p:sldId id="272" r:id="rId10"/>
    <p:sldId id="273" r:id="rId11"/>
    <p:sldId id="274" r:id="rId12"/>
    <p:sldId id="275" r:id="rId13"/>
    <p:sldId id="267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7" autoAdjust="0"/>
    <p:restoredTop sz="94660"/>
  </p:normalViewPr>
  <p:slideViewPr>
    <p:cSldViewPr>
      <p:cViewPr varScale="1">
        <p:scale>
          <a:sx n="54" d="100"/>
          <a:sy n="54" d="100"/>
        </p:scale>
        <p:origin x="72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1AEED-1347-4F8B-AEFE-7622996EA045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6A417-49F4-4C22-B782-AEFC88174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695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6A417-49F4-4C22-B782-AEFC88174C4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oxCOzC42HpKevLQ7qpPzZjjC91OhJmV4fLAFyMtQ44/edit#gid=48050937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oxCOzC42HpKevLQ7qpPzZjjC91OhJmV4fLAFyMtQ44/edit#gid=48050937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llol23/hiy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ovenapp.io/project/PvWUwr0AunB3UlEKkPX5MlOJWUqqsLyj#b5WPj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oxCOzC42HpKevLQ7qpPzZjjC91OhJmV4fLAFyMtQ44/edit#gid=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0441" y="1527955"/>
            <a:ext cx="16428201" cy="27084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8500" kern="0" spc="-700" dirty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몰입을  즐기는</a:t>
            </a:r>
            <a:endParaRPr lang="en-US" altLang="ko-KR" sz="8500" kern="0" spc="-700" dirty="0">
              <a:solidFill>
                <a:srgbClr val="FFFFFF"/>
              </a:solidFill>
              <a:latin typeface="S-Core Dream 7 ExtraBold" pitchFamily="34" charset="0"/>
              <a:cs typeface="S-Core Dream 7 ExtraBold" pitchFamily="34" charset="0"/>
            </a:endParaRPr>
          </a:p>
          <a:p>
            <a:r>
              <a:rPr lang="en-US" sz="8500" kern="0" spc="-700" dirty="0" err="1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개발자</a:t>
            </a:r>
            <a:r>
              <a:rPr lang="en-US" sz="8500" kern="0" spc="-700" dirty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  </a:t>
            </a:r>
            <a:r>
              <a:rPr lang="ko-KR" altLang="en-US" sz="8500" kern="0" spc="-700" dirty="0" err="1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임윤섭</a:t>
            </a:r>
            <a:r>
              <a:rPr lang="en-US" sz="8500" kern="0" spc="-700" dirty="0" err="1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입니다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680678" y="7518612"/>
            <a:ext cx="679621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CONTACT</a:t>
            </a:r>
          </a:p>
          <a:p>
            <a:r>
              <a:rPr lang="en-US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mark464673@gmail.com</a:t>
            </a:r>
          </a:p>
          <a:p>
            <a:r>
              <a:rPr lang="en-US" sz="18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010 8983	5043</a:t>
            </a:r>
            <a:endParaRPr lang="en-US" dirty="0">
              <a:solidFill>
                <a:srgbClr val="FFFFFF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GitHub </a:t>
            </a:r>
            <a:endParaRPr lang="en-US" sz="1800" dirty="0">
              <a:solidFill>
                <a:srgbClr val="FFFFFF"/>
              </a:solidFill>
              <a:latin typeface="S-Core Dream 3 Light" pitchFamily="34" charset="0"/>
              <a:cs typeface="S-Core Dream 3 Ligh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3764" y="1398694"/>
            <a:ext cx="693919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400" dirty="0">
                <a:solidFill>
                  <a:schemeClr val="accent1"/>
                </a:solidFill>
                <a:latin typeface="S-Core Dream 7 ExtraBold" pitchFamily="34" charset="0"/>
              </a:rPr>
              <a:t>URL</a:t>
            </a:r>
            <a:r>
              <a:rPr lang="ko-KR" altLang="en-US" sz="3400" dirty="0">
                <a:solidFill>
                  <a:schemeClr val="accent1"/>
                </a:solidFill>
                <a:latin typeface="S-Core Dream 7 ExtraBold" pitchFamily="34" charset="0"/>
              </a:rPr>
              <a:t>설계</a:t>
            </a:r>
            <a:endParaRPr lang="en-US" altLang="ko-KR" sz="3600" dirty="0">
              <a:solidFill>
                <a:schemeClr val="accent1"/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8933792" y="6998013"/>
            <a:ext cx="8247160" cy="77219"/>
            <a:chOff x="8933792" y="6998013"/>
            <a:chExt cx="8247160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8933792" y="6998013"/>
              <a:ext cx="8247160" cy="77219"/>
            </a:xfrm>
            <a:prstGeom prst="rect">
              <a:avLst/>
            </a:prstGeom>
          </p:spPr>
        </p:pic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99290D25-5C86-4B07-98B4-71F748D7BB7E}"/>
              </a:ext>
            </a:extLst>
          </p:cNvPr>
          <p:cNvSpPr txBox="1"/>
          <p:nvPr/>
        </p:nvSpPr>
        <p:spPr>
          <a:xfrm>
            <a:off x="1483764" y="2914898"/>
            <a:ext cx="14061036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 err="1"/>
              <a:t>SpreadSheet</a:t>
            </a:r>
            <a:r>
              <a:rPr lang="en-US" altLang="ko-KR" dirty="0"/>
              <a:t> </a:t>
            </a:r>
            <a:r>
              <a:rPr lang="ko-KR" altLang="en-US" dirty="0"/>
              <a:t>를 통해서 </a:t>
            </a:r>
            <a:r>
              <a:rPr lang="en-US" altLang="ko-KR" dirty="0"/>
              <a:t>URL </a:t>
            </a:r>
            <a:r>
              <a:rPr lang="ko-KR" altLang="en-US" dirty="0"/>
              <a:t>설계 </a:t>
            </a:r>
            <a:endParaRPr lang="en-US" altLang="ko-KR" dirty="0"/>
          </a:p>
          <a:p>
            <a:r>
              <a:rPr lang="en-US" altLang="ko-KR" dirty="0"/>
              <a:t>View URL </a:t>
            </a:r>
            <a:r>
              <a:rPr lang="ko-KR" altLang="en-US" dirty="0"/>
              <a:t>과 </a:t>
            </a:r>
            <a:r>
              <a:rPr lang="en-US" altLang="ko-KR" dirty="0"/>
              <a:t>API URL </a:t>
            </a:r>
            <a:r>
              <a:rPr lang="ko-KR" altLang="en-US" dirty="0"/>
              <a:t>을 구분해서 설계  </a:t>
            </a:r>
            <a:endParaRPr lang="en-US" altLang="ko-KR" dirty="0"/>
          </a:p>
          <a:p>
            <a:r>
              <a:rPr lang="en-US" altLang="ko-KR" dirty="0"/>
              <a:t>View URL </a:t>
            </a:r>
            <a:r>
              <a:rPr lang="ko-KR" altLang="en-US" dirty="0"/>
              <a:t>은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parameter </a:t>
            </a:r>
            <a:r>
              <a:rPr lang="ko-KR" altLang="en-US" dirty="0"/>
              <a:t>정보 작성 </a:t>
            </a:r>
            <a:r>
              <a:rPr lang="en-US" altLang="ko-KR" dirty="0"/>
              <a:t>API URL </a:t>
            </a:r>
            <a:r>
              <a:rPr lang="ko-KR" altLang="en-US" dirty="0"/>
              <a:t>은 </a:t>
            </a:r>
            <a:r>
              <a:rPr lang="en-US" altLang="ko-KR" dirty="0" err="1"/>
              <a:t>url</a:t>
            </a:r>
            <a:r>
              <a:rPr lang="en-US" altLang="ko-KR" dirty="0"/>
              <a:t>, method, parameter, response data </a:t>
            </a:r>
            <a:r>
              <a:rPr lang="ko-KR" altLang="en-US" dirty="0"/>
              <a:t>정보 작성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https://docs.google.com/spreadsheets/d/1koxCOzC42HpKevLQ7qpPzZjjC91OhJmV4fLAFyMtQ44/edit#gid=480509379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dirty="0"/>
          </a:p>
          <a:p>
            <a:r>
              <a:rPr lang="en-US" sz="2400" dirty="0">
                <a:solidFill>
                  <a:schemeClr val="accent1"/>
                </a:solidFill>
              </a:rPr>
              <a:t>View URL</a:t>
            </a:r>
            <a:endParaRPr 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74A1B92-2D1C-4C1E-8D94-30BAF4A2B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893877"/>
              </p:ext>
            </p:extLst>
          </p:nvPr>
        </p:nvGraphicFramePr>
        <p:xfrm>
          <a:off x="1483764" y="5590362"/>
          <a:ext cx="16194636" cy="2780605"/>
        </p:xfrm>
        <a:graphic>
          <a:graphicData uri="http://schemas.openxmlformats.org/drawingml/2006/table">
            <a:tbl>
              <a:tblPr/>
              <a:tblGrid>
                <a:gridCol w="3430069">
                  <a:extLst>
                    <a:ext uri="{9D8B030D-6E8A-4147-A177-3AD203B41FA5}">
                      <a16:colId xmlns:a16="http://schemas.microsoft.com/office/drawing/2014/main" val="2741784701"/>
                    </a:ext>
                  </a:extLst>
                </a:gridCol>
                <a:gridCol w="4176304">
                  <a:extLst>
                    <a:ext uri="{9D8B030D-6E8A-4147-A177-3AD203B41FA5}">
                      <a16:colId xmlns:a16="http://schemas.microsoft.com/office/drawing/2014/main" val="4069767730"/>
                    </a:ext>
                  </a:extLst>
                </a:gridCol>
                <a:gridCol w="2566005">
                  <a:extLst>
                    <a:ext uri="{9D8B030D-6E8A-4147-A177-3AD203B41FA5}">
                      <a16:colId xmlns:a16="http://schemas.microsoft.com/office/drawing/2014/main" val="3666985220"/>
                    </a:ext>
                  </a:extLst>
                </a:gridCol>
                <a:gridCol w="6022258">
                  <a:extLst>
                    <a:ext uri="{9D8B030D-6E8A-4147-A177-3AD203B41FA5}">
                      <a16:colId xmlns:a16="http://schemas.microsoft.com/office/drawing/2014/main" val="4164323290"/>
                    </a:ext>
                  </a:extLst>
                </a:gridCol>
              </a:tblGrid>
              <a:tr h="26611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1">
                          <a:effectLst/>
                        </a:rPr>
                        <a:t>제목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url 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parameter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1">
                          <a:effectLst/>
                        </a:rPr>
                        <a:t>설명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404609"/>
                  </a:ext>
                </a:extLst>
              </a:tr>
              <a:tr h="26611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>
                          <a:effectLst/>
                        </a:rPr>
                        <a:t>로그인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/user/signin_view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>
                          <a:effectLst/>
                        </a:rPr>
                        <a:t>로그인 화면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72748"/>
                  </a:ext>
                </a:extLst>
              </a:tr>
              <a:tr h="26611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>
                          <a:effectLst/>
                        </a:rPr>
                        <a:t>회원가입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/user/signup_view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>
                          <a:effectLst/>
                        </a:rPr>
                        <a:t>회원가입 화면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781389"/>
                  </a:ext>
                </a:extLst>
              </a:tr>
              <a:tr h="1224128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>
                          <a:effectLst/>
                        </a:rPr>
                        <a:t>프로필편집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/user/updateprofile_view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id : userId(pk)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>
                          <a:effectLst/>
                        </a:rPr>
                        <a:t>프로필 편집 페이지</a:t>
                      </a:r>
                      <a:br>
                        <a:rPr lang="ko-KR" altLang="en-US" sz="1600">
                          <a:effectLst/>
                        </a:rPr>
                      </a:br>
                      <a:r>
                        <a:rPr lang="ko-KR" altLang="en-US" sz="1600">
                          <a:effectLst/>
                        </a:rPr>
                        <a:t>로그인시 이용가능</a:t>
                      </a:r>
                      <a:br>
                        <a:rPr lang="ko-KR" altLang="en-US" sz="1600">
                          <a:effectLst/>
                        </a:rPr>
                      </a:br>
                      <a:r>
                        <a:rPr lang="ko-KR" altLang="en-US" sz="1600">
                          <a:effectLst/>
                        </a:rPr>
                        <a:t>유저 아이디 파라미터로 받아서 인풋태그에 미리 작성되있음</a:t>
                      </a:r>
                      <a:br>
                        <a:rPr lang="ko-KR" altLang="en-US" sz="1600">
                          <a:effectLst/>
                        </a:rPr>
                      </a:br>
                      <a:r>
                        <a:rPr lang="ko-KR" altLang="en-US" sz="1600">
                          <a:effectLst/>
                        </a:rPr>
                        <a:t>지우고 수정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8159"/>
                  </a:ext>
                </a:extLst>
              </a:tr>
              <a:tr h="745121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>
                          <a:effectLst/>
                        </a:rPr>
                        <a:t>타임라인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/post/timeline_view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 dirty="0" err="1">
                          <a:effectLst/>
                        </a:rPr>
                        <a:t>메인화면</a:t>
                      </a:r>
                      <a:br>
                        <a:rPr lang="ko-KR" altLang="en-US" sz="1600" dirty="0">
                          <a:effectLst/>
                        </a:rPr>
                      </a:br>
                      <a:r>
                        <a:rPr lang="ko-KR" altLang="en-US" sz="1600" dirty="0" err="1">
                          <a:effectLst/>
                        </a:rPr>
                        <a:t>한개</a:t>
                      </a:r>
                      <a:r>
                        <a:rPr lang="ko-KR" altLang="en-US" sz="1600" dirty="0">
                          <a:effectLst/>
                        </a:rPr>
                        <a:t> </a:t>
                      </a:r>
                      <a:r>
                        <a:rPr lang="ko-KR" altLang="en-US" sz="1600" dirty="0" err="1">
                          <a:effectLst/>
                        </a:rPr>
                        <a:t>아티클</a:t>
                      </a:r>
                      <a:r>
                        <a:rPr lang="ko-KR" altLang="en-US" sz="1600" dirty="0">
                          <a:effectLst/>
                        </a:rPr>
                        <a:t> 안에 게시물</a:t>
                      </a:r>
                      <a:r>
                        <a:rPr lang="en-US" altLang="ko-KR" sz="1600" dirty="0">
                          <a:effectLst/>
                        </a:rPr>
                        <a:t>id</a:t>
                      </a:r>
                      <a:r>
                        <a:rPr lang="ko-KR" altLang="en-US" sz="1600" dirty="0" err="1">
                          <a:effectLst/>
                        </a:rPr>
                        <a:t>에따른</a:t>
                      </a:r>
                      <a:r>
                        <a:rPr lang="ko-KR" altLang="en-US" sz="1600" dirty="0">
                          <a:effectLst/>
                        </a:rPr>
                        <a:t> 내용</a:t>
                      </a:r>
                      <a:r>
                        <a:rPr lang="en-US" altLang="ko-KR" sz="1600" dirty="0">
                          <a:effectLst/>
                        </a:rPr>
                        <a:t>,</a:t>
                      </a:r>
                      <a:r>
                        <a:rPr lang="ko-KR" altLang="en-US" sz="1600" dirty="0">
                          <a:effectLst/>
                        </a:rPr>
                        <a:t>좋아요</a:t>
                      </a:r>
                      <a:r>
                        <a:rPr lang="en-US" altLang="ko-KR" sz="1600" dirty="0">
                          <a:effectLst/>
                        </a:rPr>
                        <a:t>,</a:t>
                      </a:r>
                      <a:r>
                        <a:rPr lang="ko-KR" altLang="en-US" sz="1600" dirty="0">
                          <a:effectLst/>
                        </a:rPr>
                        <a:t>댓글 출력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605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8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3764" y="1398694"/>
            <a:ext cx="1611843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S-Core Dream 7 ExtraBold" pitchFamily="34" charset="0"/>
              </a:rPr>
              <a:t>API URL</a:t>
            </a:r>
          </a:p>
          <a:p>
            <a:r>
              <a:rPr lang="en-US" altLang="ko-KR" dirty="0">
                <a:solidFill>
                  <a:schemeClr val="accent1"/>
                </a:solidFill>
                <a:hlinkClick r:id="rId3"/>
              </a:rPr>
              <a:t>https://docs.google.com/spreadsheets/d/1koxCOzC42HpKevLQ7qpPzZjjC91OhJmV4fLAFyMtQ44/edit#gid=480509379</a:t>
            </a:r>
            <a:endParaRPr lang="en-US" altLang="ko-KR" dirty="0">
              <a:solidFill>
                <a:schemeClr val="accent1"/>
              </a:solidFill>
            </a:endParaRPr>
          </a:p>
          <a:p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  <a:latin typeface="S-Core Dream 7 ExtraBold" pitchFamily="34" charset="0"/>
              </a:rPr>
              <a:t>1.</a:t>
            </a:r>
            <a:r>
              <a:rPr lang="ko-KR" altLang="en-US" dirty="0">
                <a:solidFill>
                  <a:schemeClr val="accent1"/>
                </a:solidFill>
                <a:latin typeface="S-Core Dream 7 ExtraBold" pitchFamily="34" charset="0"/>
              </a:rPr>
              <a:t>로그인 </a:t>
            </a:r>
            <a:r>
              <a:rPr lang="en-US" altLang="ko-KR" dirty="0">
                <a:solidFill>
                  <a:schemeClr val="accent1"/>
                </a:solidFill>
                <a:latin typeface="S-Core Dream 7 ExtraBold" pitchFamily="34" charset="0"/>
              </a:rPr>
              <a:t>(</a:t>
            </a:r>
            <a:r>
              <a:rPr lang="ko-KR" altLang="en-US" dirty="0">
                <a:solidFill>
                  <a:schemeClr val="accent1"/>
                </a:solidFill>
                <a:latin typeface="S-Core Dream 7 ExtraBold" pitchFamily="34" charset="0"/>
              </a:rPr>
              <a:t>대표 예시</a:t>
            </a:r>
            <a:r>
              <a:rPr lang="en-US" altLang="ko-KR" dirty="0">
                <a:solidFill>
                  <a:schemeClr val="accent1"/>
                </a:solidFill>
                <a:latin typeface="S-Core Dream 7 ExtraBold" pitchFamily="34" charset="0"/>
              </a:rPr>
              <a:t>)</a:t>
            </a:r>
          </a:p>
          <a:p>
            <a:endParaRPr lang="en-US" altLang="ko-KR" dirty="0">
              <a:solidFill>
                <a:schemeClr val="accent1"/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8933792" y="6998013"/>
            <a:ext cx="8247160" cy="77219"/>
            <a:chOff x="8933792" y="6998013"/>
            <a:chExt cx="8247160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8933792" y="6998013"/>
              <a:ext cx="8247160" cy="77219"/>
            </a:xfrm>
            <a:prstGeom prst="rect">
              <a:avLst/>
            </a:prstGeom>
          </p:spPr>
        </p:pic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51BE43D-4AF1-4185-AC28-F9D4DFEA8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457714"/>
              </p:ext>
            </p:extLst>
          </p:nvPr>
        </p:nvGraphicFramePr>
        <p:xfrm>
          <a:off x="1483764" y="2968354"/>
          <a:ext cx="15966036" cy="2974972"/>
        </p:xfrm>
        <a:graphic>
          <a:graphicData uri="http://schemas.openxmlformats.org/drawingml/2006/table">
            <a:tbl>
              <a:tblPr/>
              <a:tblGrid>
                <a:gridCol w="3381651">
                  <a:extLst>
                    <a:ext uri="{9D8B030D-6E8A-4147-A177-3AD203B41FA5}">
                      <a16:colId xmlns:a16="http://schemas.microsoft.com/office/drawing/2014/main" val="2866256055"/>
                    </a:ext>
                  </a:extLst>
                </a:gridCol>
                <a:gridCol w="4117352">
                  <a:extLst>
                    <a:ext uri="{9D8B030D-6E8A-4147-A177-3AD203B41FA5}">
                      <a16:colId xmlns:a16="http://schemas.microsoft.com/office/drawing/2014/main" val="1733885213"/>
                    </a:ext>
                  </a:extLst>
                </a:gridCol>
                <a:gridCol w="2529784">
                  <a:extLst>
                    <a:ext uri="{9D8B030D-6E8A-4147-A177-3AD203B41FA5}">
                      <a16:colId xmlns:a16="http://schemas.microsoft.com/office/drawing/2014/main" val="350358188"/>
                    </a:ext>
                  </a:extLst>
                </a:gridCol>
                <a:gridCol w="5937249">
                  <a:extLst>
                    <a:ext uri="{9D8B030D-6E8A-4147-A177-3AD203B41FA5}">
                      <a16:colId xmlns:a16="http://schemas.microsoft.com/office/drawing/2014/main" val="4265028732"/>
                    </a:ext>
                  </a:extLst>
                </a:gridCol>
              </a:tblGrid>
              <a:tr h="266115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1200" b="1">
                          <a:effectLst/>
                        </a:rPr>
                        <a:t>1) </a:t>
                      </a:r>
                      <a:r>
                        <a:rPr lang="ko-KR" altLang="en-US" sz="1200" b="1">
                          <a:effectLst/>
                        </a:rPr>
                        <a:t>로그인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666779"/>
                  </a:ext>
                </a:extLst>
              </a:tr>
              <a:tr h="266115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url: /user/sign_in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159678"/>
                  </a:ext>
                </a:extLst>
              </a:tr>
              <a:tr h="266115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method: post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539410"/>
                  </a:ext>
                </a:extLst>
              </a:tr>
              <a:tr h="266115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parameter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 dirty="0">
                        <a:effectLst/>
                      </a:endParaRP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23124"/>
                  </a:ext>
                </a:extLst>
              </a:tr>
              <a:tr h="26611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>
                          <a:effectLst/>
                        </a:rPr>
                        <a:t>파라미터명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 dirty="0">
                          <a:effectLst/>
                        </a:rPr>
                        <a:t>데이터타입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NULL</a:t>
                      </a:r>
                      <a:r>
                        <a:rPr lang="ko-KR" altLang="en-US" sz="1600">
                          <a:effectLst/>
                        </a:rPr>
                        <a:t>여부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>
                          <a:effectLst/>
                        </a:rPr>
                        <a:t>설명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551346"/>
                  </a:ext>
                </a:extLst>
              </a:tr>
              <a:tr h="266115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loginId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N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>
                          <a:effectLst/>
                        </a:rPr>
                        <a:t>로그인 아이디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021320"/>
                  </a:ext>
                </a:extLst>
              </a:tr>
              <a:tr h="266115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password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N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>
                          <a:effectLst/>
                        </a:rPr>
                        <a:t>비밀번호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696416"/>
                  </a:ext>
                </a:extLst>
              </a:tr>
              <a:tr h="266115"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91233"/>
                  </a:ext>
                </a:extLst>
              </a:tr>
              <a:tr h="26611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>
                          <a:effectLst/>
                        </a:rPr>
                        <a:t>응답값</a:t>
                      </a:r>
                      <a:r>
                        <a:rPr lang="en-US" altLang="ko-KR" sz="1600">
                          <a:effectLst/>
                        </a:rPr>
                        <a:t>(</a:t>
                      </a:r>
                      <a:r>
                        <a:rPr lang="en-US" sz="1600">
                          <a:effectLst/>
                        </a:rPr>
                        <a:t>json)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 dirty="0">
                        <a:effectLst/>
                      </a:endParaRP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00306"/>
                  </a:ext>
                </a:extLst>
              </a:tr>
              <a:tr h="26611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>
                          <a:effectLst/>
                        </a:rPr>
                        <a:t>성공시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{"result":"success"}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997406"/>
                  </a:ext>
                </a:extLst>
              </a:tr>
              <a:tr h="26611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 dirty="0" err="1">
                          <a:effectLst/>
                        </a:rPr>
                        <a:t>실패시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{"result":"fail"}</a:t>
                      </a: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 dirty="0">
                        <a:effectLst/>
                      </a:endParaRPr>
                    </a:p>
                  </a:txBody>
                  <a:tcPr marL="19959" marR="19959" marT="13306" marB="1330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124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23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3764" y="1398694"/>
            <a:ext cx="693919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400" dirty="0">
                <a:solidFill>
                  <a:schemeClr val="accent1"/>
                </a:solidFill>
                <a:latin typeface="S-Core Dream 7 ExtraBold" pitchFamily="34" charset="0"/>
              </a:rPr>
              <a:t>타임라인</a:t>
            </a:r>
            <a:endParaRPr lang="en-US" altLang="ko-KR" sz="3600" dirty="0">
              <a:solidFill>
                <a:schemeClr val="accent1"/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8933792" y="6998013"/>
            <a:ext cx="8247160" cy="77219"/>
            <a:chOff x="8933792" y="6998013"/>
            <a:chExt cx="8247160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8933792" y="6998013"/>
              <a:ext cx="8247160" cy="77219"/>
            </a:xfrm>
            <a:prstGeom prst="rect">
              <a:avLst/>
            </a:prstGeom>
          </p:spPr>
        </p:pic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080D266-55ED-47AD-8089-ACD84A3EF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05464"/>
              </p:ext>
            </p:extLst>
          </p:nvPr>
        </p:nvGraphicFramePr>
        <p:xfrm>
          <a:off x="8422956" y="2014247"/>
          <a:ext cx="9636444" cy="664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044">
                  <a:extLst>
                    <a:ext uri="{9D8B030D-6E8A-4147-A177-3AD203B41FA5}">
                      <a16:colId xmlns:a16="http://schemas.microsoft.com/office/drawing/2014/main" val="846924581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352692268"/>
                    </a:ext>
                  </a:extLst>
                </a:gridCol>
              </a:tblGrid>
              <a:tr h="2164822">
                <a:tc>
                  <a:txBody>
                    <a:bodyPr/>
                    <a:lstStyle/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1" dirty="0">
                          <a:solidFill>
                            <a:schemeClr val="accent1"/>
                          </a:solidFill>
                        </a:rPr>
                        <a:t>소개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사용자가 작성한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feed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가 카드형식으로 보여준다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우측하단 버튼을 통해 내용을 입력한다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이미지 파일첨부는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input file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을 활용한다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기존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input file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숨기고 아이콘으로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input file click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이벤트 활용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Post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마다 댓글 좋아요 여부를 하나의 객체로 저장하기 위해 클래스를 설계하고 적용하였다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Ajax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를 통해 글 입력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baseline="0" dirty="0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en-US" altLang="ko-KR" sz="18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baseline="0" dirty="0">
                          <a:solidFill>
                            <a:schemeClr val="tx1"/>
                          </a:solidFill>
                        </a:rPr>
                        <a:t>좋아요 기능을 구현하였다</a:t>
                      </a:r>
                      <a:r>
                        <a:rPr lang="en-US" altLang="ko-KR" sz="1800" b="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800" b="0" baseline="0" dirty="0">
                          <a:solidFill>
                            <a:schemeClr val="tx1"/>
                          </a:solidFill>
                        </a:rPr>
                        <a:t>글을 쓴 사용자만 삭제가 가능하게 버튼을 노출하였다</a:t>
                      </a:r>
                      <a:r>
                        <a:rPr lang="en-US" altLang="ko-KR" sz="1800" b="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987413"/>
                  </a:ext>
                </a:extLst>
              </a:tr>
              <a:tr h="2044316">
                <a:tc>
                  <a:txBody>
                    <a:bodyPr/>
                    <a:lstStyle/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Troubleshooting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 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Post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와 댓글 정보를 매칭 시키기 위해서 모든 댓글 정보를 </a:t>
                      </a:r>
                    </a:p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다 가져와서 처리 하였다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이렇게 할 경우 매우 많은 수의 댓</a:t>
                      </a:r>
                    </a:p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글에 대해서 처리에 지연이 생긴다는 것을 인지하였다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 문</a:t>
                      </a:r>
                    </a:p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제를 피하기 위해서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Post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마다 댓글을 조회 하도록 변경하</a:t>
                      </a:r>
                    </a:p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이를 묶어서 저장할 수 있는 클래스를 만들어서 객체화 하</a:t>
                      </a:r>
                    </a:p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고 이를 이용해서 화면에 보여주도록 하였다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78688"/>
                  </a:ext>
                </a:extLst>
              </a:tr>
              <a:tr h="2044316">
                <a:tc>
                  <a:txBody>
                    <a:bodyPr/>
                    <a:lstStyle/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1" dirty="0">
                          <a:solidFill>
                            <a:schemeClr val="accent1"/>
                          </a:solidFill>
                        </a:rPr>
                        <a:t>보완점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-  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실제 </a:t>
                      </a: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instagram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에서 처럼 스크롤을 통한 데이터를 추가하는 </a:t>
                      </a:r>
                    </a:p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방식 적용이 필요 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댓글 접기 기능 추가 필요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여러 이미지 업로드 및 보여주기 기능 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799941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86A31CDC-111C-4FA1-ACAE-DB9CFD3EF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65" y="2803500"/>
            <a:ext cx="7885435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3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788559" y="1820695"/>
            <a:ext cx="16428201" cy="42934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8500" kern="0" spc="-700" dirty="0">
              <a:solidFill>
                <a:srgbClr val="FFFFFF"/>
              </a:solidFill>
              <a:latin typeface="S-Core Dream 7 ExtraBold" pitchFamily="34" charset="0"/>
              <a:cs typeface="S-Core Dream 7 ExtraBold" pitchFamily="34" charset="0"/>
            </a:endParaRPr>
          </a:p>
          <a:p>
            <a:endParaRPr lang="en-US" sz="8500" kern="0" spc="-700" dirty="0">
              <a:solidFill>
                <a:srgbClr val="FFFFFF"/>
              </a:solidFill>
              <a:latin typeface="S-Core Dream 7 ExtraBold" pitchFamily="34" charset="0"/>
              <a:cs typeface="S-Core Dream 7 ExtraBold" pitchFamily="34" charset="0"/>
            </a:endParaRPr>
          </a:p>
          <a:p>
            <a:r>
              <a:rPr lang="en-US" sz="8500" kern="0" spc="-700" dirty="0" err="1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감사합니다</a:t>
            </a:r>
            <a:r>
              <a:rPr lang="en-US" sz="8500" kern="0" spc="-700" dirty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480207" y="1504303"/>
            <a:ext cx="5316630" cy="25237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 kern="0" spc="-200" dirty="0">
                <a:solidFill>
                  <a:srgbClr val="4E4E4E"/>
                </a:solidFill>
                <a:latin typeface="S-Core Dream 2 ExtraLight" pitchFamily="34" charset="0"/>
                <a:cs typeface="S-Core Dream 2 ExtraLight" pitchFamily="34" charset="0"/>
              </a:rPr>
              <a:t>몰입을 </a:t>
            </a:r>
            <a:r>
              <a:rPr lang="ko-KR" altLang="en-US" sz="4700" kern="0" spc="-200" dirty="0" err="1">
                <a:solidFill>
                  <a:srgbClr val="4E4E4E"/>
                </a:solidFill>
                <a:latin typeface="S-Core Dream 2 ExtraLight" pitchFamily="34" charset="0"/>
                <a:cs typeface="S-Core Dream 2 ExtraLight" pitchFamily="34" charset="0"/>
              </a:rPr>
              <a:t>즐기</a:t>
            </a:r>
            <a:r>
              <a:rPr lang="en-US" sz="4700" kern="0" spc="-200" dirty="0">
                <a:solidFill>
                  <a:srgbClr val="4E4E4E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</a:p>
          <a:p>
            <a:r>
              <a:rPr lang="en-US" sz="6400" kern="0" spc="-300" dirty="0">
                <a:solidFill>
                  <a:srgbClr val="668EFD"/>
                </a:solidFill>
                <a:latin typeface="S-Core Dream 5 Medium" pitchFamily="34" charset="0"/>
                <a:cs typeface="S-Core Dream 5 Medium" pitchFamily="34" charset="0"/>
              </a:rPr>
              <a:t>개발자</a:t>
            </a:r>
          </a:p>
          <a:p>
            <a:r>
              <a:rPr lang="ko-KR" altLang="en-US" sz="4700" kern="0" spc="-200" dirty="0" err="1">
                <a:solidFill>
                  <a:srgbClr val="4E4E4E"/>
                </a:solidFill>
                <a:latin typeface="S-Core Dream 4 Regular" pitchFamily="34" charset="0"/>
                <a:cs typeface="S-Core Dream 4 Regular" pitchFamily="34" charset="0"/>
              </a:rPr>
              <a:t>임윤섭</a:t>
            </a:r>
            <a:r>
              <a:rPr lang="en-US" sz="4700" kern="0" spc="-200" dirty="0" err="1">
                <a:solidFill>
                  <a:srgbClr val="4E4E4E"/>
                </a:solidFill>
                <a:latin typeface="S-Core Dream 4 Regular" pitchFamily="34" charset="0"/>
                <a:cs typeface="S-Core Dream 4 Regular" pitchFamily="34" charset="0"/>
              </a:rPr>
              <a:t>입니다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3559101" y="1461386"/>
            <a:ext cx="5697416" cy="569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100" dirty="0" err="1">
                <a:solidFill>
                  <a:srgbClr val="668EFD"/>
                </a:solidFill>
                <a:latin typeface="S-Core Dream 7 ExtraBold" pitchFamily="34" charset="0"/>
                <a:cs typeface="S-Core Dream 7 ExtraBold" pitchFamily="34" charset="0"/>
              </a:rPr>
              <a:t>임윤섭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560769" y="2529058"/>
            <a:ext cx="494010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 dirty="0">
                <a:solidFill>
                  <a:srgbClr val="4E4E4E"/>
                </a:solidFill>
                <a:latin typeface="S-Core Dream 3 Light" pitchFamily="34" charset="0"/>
                <a:cs typeface="S-Core Dream 3 Light" pitchFamily="34" charset="0"/>
              </a:rPr>
              <a:t>Tel.  </a:t>
            </a:r>
            <a:r>
              <a:rPr lang="en-US" sz="1600" dirty="0">
                <a:solidFill>
                  <a:srgbClr val="4E4E4E"/>
                </a:solidFill>
                <a:latin typeface="S-Core Dream 3 Light" pitchFamily="34" charset="0"/>
                <a:cs typeface="S-Core Dream 3 Light" pitchFamily="34" charset="0"/>
              </a:rPr>
              <a:t>010-8983-5043</a:t>
            </a:r>
          </a:p>
          <a:p>
            <a:r>
              <a:rPr lang="en-US" sz="1600" b="1" dirty="0">
                <a:solidFill>
                  <a:srgbClr val="4E4E4E"/>
                </a:solidFill>
                <a:latin typeface="S-Core Dream 3 Light" pitchFamily="34" charset="0"/>
                <a:cs typeface="S-Core Dream 3 Light" pitchFamily="34" charset="0"/>
              </a:rPr>
              <a:t>Email. mark464673@gmail.com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13740958" y="3243045"/>
            <a:ext cx="3513712" cy="77219"/>
            <a:chOff x="8933792" y="4249400"/>
            <a:chExt cx="3513712" cy="772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8933792" y="4249400"/>
              <a:ext cx="3513712" cy="7721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3586169" y="3925538"/>
            <a:ext cx="564234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 dirty="0">
                <a:solidFill>
                  <a:srgbClr val="4E4E4E"/>
                </a:solidFill>
                <a:latin typeface="S-Core Dream 3 Light" pitchFamily="34" charset="0"/>
                <a:cs typeface="S-Core Dream 3 Light" pitchFamily="34" charset="0"/>
              </a:rPr>
              <a:t>2011</a:t>
            </a:r>
            <a:r>
              <a:rPr lang="en-US" sz="1600" dirty="0">
                <a:solidFill>
                  <a:srgbClr val="4E4E4E"/>
                </a:solidFill>
                <a:latin typeface="S-Core Dream 3 Light" pitchFamily="34" charset="0"/>
                <a:cs typeface="S-Core Dream 3 Light" pitchFamily="34" charset="0"/>
              </a:rPr>
              <a:t>  </a:t>
            </a:r>
            <a:r>
              <a:rPr lang="ko-KR" altLang="en-US" sz="1600" dirty="0" err="1">
                <a:solidFill>
                  <a:srgbClr val="4E4E4E"/>
                </a:solidFill>
                <a:latin typeface="S-Core Dream 3 Light" pitchFamily="34" charset="0"/>
                <a:cs typeface="S-Core Dream 3 Light" pitchFamily="34" charset="0"/>
              </a:rPr>
              <a:t>백영</a:t>
            </a:r>
            <a:r>
              <a:rPr lang="en-US" sz="1600" dirty="0" err="1">
                <a:solidFill>
                  <a:srgbClr val="4E4E4E"/>
                </a:solidFill>
                <a:latin typeface="S-Core Dream 3 Light" pitchFamily="34" charset="0"/>
                <a:cs typeface="S-Core Dream 3 Light" pitchFamily="34" charset="0"/>
              </a:rPr>
              <a:t>고등학교</a:t>
            </a:r>
            <a:r>
              <a:rPr lang="en-US" sz="1600" dirty="0">
                <a:solidFill>
                  <a:srgbClr val="4E4E4E"/>
                </a:solidFill>
                <a:latin typeface="S-Core Dream 3 Light" pitchFamily="34" charset="0"/>
                <a:cs typeface="S-Core Dream 3 Light" pitchFamily="34" charset="0"/>
              </a:rPr>
              <a:t> 졸업</a:t>
            </a:r>
          </a:p>
          <a:p>
            <a:r>
              <a:rPr lang="en-US" sz="1600" b="1" dirty="0">
                <a:solidFill>
                  <a:srgbClr val="4E4E4E"/>
                </a:solidFill>
                <a:latin typeface="S-Core Dream 3 Light" pitchFamily="34" charset="0"/>
                <a:cs typeface="S-Core Dream 3 Light" pitchFamily="34" charset="0"/>
              </a:rPr>
              <a:t>2012</a:t>
            </a:r>
            <a:r>
              <a:rPr lang="en-US" sz="1600" dirty="0">
                <a:solidFill>
                  <a:srgbClr val="4E4E4E"/>
                </a:solidFill>
                <a:latin typeface="S-Core Dream 3 Light" pitchFamily="34" charset="0"/>
                <a:cs typeface="S-Core Dream 3 Light" pitchFamily="34" charset="0"/>
              </a:rPr>
              <a:t>  </a:t>
            </a:r>
            <a:r>
              <a:rPr lang="ko-KR" altLang="en-US" sz="1600" dirty="0">
                <a:solidFill>
                  <a:srgbClr val="4E4E4E"/>
                </a:solidFill>
                <a:latin typeface="S-Core Dream 3 Light" pitchFamily="34" charset="0"/>
                <a:cs typeface="S-Core Dream 3 Light" pitchFamily="34" charset="0"/>
              </a:rPr>
              <a:t>충북</a:t>
            </a:r>
            <a:r>
              <a:rPr lang="en-US" sz="1600" dirty="0" err="1">
                <a:solidFill>
                  <a:srgbClr val="4E4E4E"/>
                </a:solidFill>
                <a:latin typeface="S-Core Dream 3 Light" pitchFamily="34" charset="0"/>
                <a:cs typeface="S-Core Dream 3 Light" pitchFamily="34" charset="0"/>
              </a:rPr>
              <a:t>대학교</a:t>
            </a:r>
            <a:r>
              <a:rPr lang="en-US" sz="1600" dirty="0">
                <a:solidFill>
                  <a:srgbClr val="4E4E4E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ko-KR" altLang="en-US" sz="1600" dirty="0">
                <a:solidFill>
                  <a:srgbClr val="4E4E4E"/>
                </a:solidFill>
                <a:latin typeface="S-Core Dream 3 Light" pitchFamily="34" charset="0"/>
                <a:cs typeface="S-Core Dream 3 Light" pitchFamily="34" charset="0"/>
              </a:rPr>
              <a:t>정보통신</a:t>
            </a:r>
            <a:r>
              <a:rPr lang="en-US" sz="1600" dirty="0" err="1">
                <a:solidFill>
                  <a:srgbClr val="4E4E4E"/>
                </a:solidFill>
                <a:latin typeface="S-Core Dream 3 Light" pitchFamily="34" charset="0"/>
                <a:cs typeface="S-Core Dream 3 Light" pitchFamily="34" charset="0"/>
              </a:rPr>
              <a:t>공학과</a:t>
            </a:r>
            <a:r>
              <a:rPr lang="en-US" sz="1600" dirty="0">
                <a:solidFill>
                  <a:srgbClr val="4E4E4E"/>
                </a:solidFill>
                <a:latin typeface="S-Core Dream 3 Light" pitchFamily="34" charset="0"/>
                <a:cs typeface="S-Core Dream 3 Light" pitchFamily="34" charset="0"/>
              </a:rPr>
              <a:t> 입학</a:t>
            </a:r>
          </a:p>
          <a:p>
            <a:r>
              <a:rPr lang="en-US" sz="1600" b="1" dirty="0">
                <a:solidFill>
                  <a:srgbClr val="4E4E4E"/>
                </a:solidFill>
                <a:latin typeface="S-Core Dream 3 Light" pitchFamily="34" charset="0"/>
                <a:cs typeface="S-Core Dream 3 Light" pitchFamily="34" charset="0"/>
              </a:rPr>
              <a:t>2021  </a:t>
            </a:r>
            <a:r>
              <a:rPr lang="ko-KR" altLang="en-US" sz="1600" dirty="0">
                <a:solidFill>
                  <a:srgbClr val="4E4E4E"/>
                </a:solidFill>
                <a:latin typeface="S-Core Dream 3 Light" pitchFamily="34" charset="0"/>
                <a:cs typeface="S-Core Dream 3 Light" pitchFamily="34" charset="0"/>
              </a:rPr>
              <a:t>메가</a:t>
            </a:r>
            <a:r>
              <a:rPr lang="en-US" altLang="ko-KR" sz="1600" dirty="0">
                <a:solidFill>
                  <a:srgbClr val="4E4E4E"/>
                </a:solidFill>
                <a:latin typeface="S-Core Dream 3 Light" pitchFamily="34" charset="0"/>
                <a:cs typeface="S-Core Dream 3 Light" pitchFamily="34" charset="0"/>
              </a:rPr>
              <a:t>it </a:t>
            </a:r>
            <a:r>
              <a:rPr lang="ko-KR" altLang="en-US" sz="1600" dirty="0">
                <a:solidFill>
                  <a:srgbClr val="4E4E4E"/>
                </a:solidFill>
                <a:latin typeface="S-Core Dream 3 Light" pitchFamily="34" charset="0"/>
                <a:cs typeface="S-Core Dream 3 Light" pitchFamily="34" charset="0"/>
              </a:rPr>
              <a:t>웹 개발 </a:t>
            </a:r>
            <a:r>
              <a:rPr lang="en-US" altLang="ko-KR" sz="1600" dirty="0">
                <a:solidFill>
                  <a:srgbClr val="4E4E4E"/>
                </a:solidFill>
                <a:latin typeface="S-Core Dream 3 Light" pitchFamily="34" charset="0"/>
                <a:cs typeface="S-Core Dream 3 Light" pitchFamily="34" charset="0"/>
              </a:rPr>
              <a:t>6</a:t>
            </a:r>
            <a:r>
              <a:rPr lang="ko-KR" altLang="en-US" sz="1600" dirty="0">
                <a:solidFill>
                  <a:srgbClr val="4E4E4E"/>
                </a:solidFill>
                <a:latin typeface="S-Core Dream 3 Light" pitchFamily="34" charset="0"/>
                <a:cs typeface="S-Core Dream 3 Light" pitchFamily="34" charset="0"/>
              </a:rPr>
              <a:t>개월과정 수료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8933792" y="6633988"/>
            <a:ext cx="3513712" cy="77219"/>
            <a:chOff x="8933792" y="6633988"/>
            <a:chExt cx="3513712" cy="7721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8933792" y="6633988"/>
              <a:ext cx="3513712" cy="7721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500117" y="5104248"/>
            <a:ext cx="7277108" cy="77219"/>
            <a:chOff x="9500117" y="5104248"/>
            <a:chExt cx="7277108" cy="7721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9500117" y="5104248"/>
              <a:ext cx="7277108" cy="7721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698290" y="5650496"/>
            <a:ext cx="3513712" cy="77219"/>
            <a:chOff x="13740958" y="6200610"/>
            <a:chExt cx="3513712" cy="7721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3740958" y="6200610"/>
              <a:ext cx="3513712" cy="7721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3586169" y="3407976"/>
            <a:ext cx="3700861" cy="479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b="1" dirty="0">
                <a:solidFill>
                  <a:srgbClr val="668EFD"/>
                </a:solidFill>
                <a:latin typeface="S-Core Dream 5 Medium" pitchFamily="34" charset="0"/>
                <a:cs typeface="S-Core Dream 5 Medium" pitchFamily="34" charset="0"/>
              </a:rPr>
              <a:t>GRADUATION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13559101" y="2051860"/>
            <a:ext cx="496075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4E4E4E"/>
                </a:solidFill>
                <a:latin typeface="S-Core Dream 3 Light" pitchFamily="34" charset="0"/>
                <a:cs typeface="S-Core Dream 3 Light" pitchFamily="34" charset="0"/>
              </a:rPr>
              <a:t>1992.12.18/ </a:t>
            </a:r>
            <a:r>
              <a:rPr lang="ko-KR" altLang="en-US" sz="1600" dirty="0">
                <a:solidFill>
                  <a:srgbClr val="4E4E4E"/>
                </a:solidFill>
                <a:latin typeface="S-Core Dream 3 Light" pitchFamily="34" charset="0"/>
                <a:cs typeface="S-Core Dream 3 Light" pitchFamily="34" charset="0"/>
              </a:rPr>
              <a:t>경기도 수원시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4638" y="1473369"/>
            <a:ext cx="9309958" cy="22775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100" dirty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PROJECT.1</a:t>
            </a:r>
          </a:p>
          <a:p>
            <a:endParaRPr lang="en-US" sz="2400" kern="0" spc="-100" dirty="0">
              <a:solidFill>
                <a:srgbClr val="FFFFFF"/>
              </a:solidFill>
              <a:latin typeface="S-Core Dream 6 Bold" pitchFamily="34" charset="0"/>
              <a:cs typeface="S-Core Dream 6 Bold" pitchFamily="34" charset="0"/>
            </a:endParaRPr>
          </a:p>
          <a:p>
            <a:r>
              <a:rPr lang="en-US" sz="4700" kern="0" spc="-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HIYO.</a:t>
            </a:r>
          </a:p>
          <a:p>
            <a:r>
              <a:rPr lang="en-US" sz="4700" kern="0" spc="-200" dirty="0">
                <a:solidFill>
                  <a:srgbClr val="FFFFFF"/>
                </a:solidFill>
                <a:latin typeface="S-Core Dream 3 Light" pitchFamily="34" charset="0"/>
              </a:rPr>
              <a:t>SNS copy project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104354" y="6200610"/>
            <a:ext cx="3459042" cy="77219"/>
            <a:chOff x="13104354" y="6200610"/>
            <a:chExt cx="3459042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3104354" y="6200610"/>
              <a:ext cx="3459042" cy="7721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142436" y="667016"/>
            <a:ext cx="7823485" cy="53373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0" kern="0" spc="-900" dirty="0">
                <a:solidFill>
                  <a:srgbClr val="668EFD"/>
                </a:solidFill>
                <a:latin typeface="S-Core Dream 8 Heavy" pitchFamily="34" charset="0"/>
                <a:cs typeface="S-Core Dream 8 Heavy" pitchFamily="34" charset="0"/>
              </a:rPr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3764" y="1398694"/>
            <a:ext cx="693919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400" dirty="0">
                <a:solidFill>
                  <a:schemeClr val="accent1"/>
                </a:solidFill>
                <a:latin typeface="S-Core Dream 7 ExtraBold" pitchFamily="34" charset="0"/>
              </a:rPr>
              <a:t>프로젝트 소개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8933792" y="6998013"/>
            <a:ext cx="8247160" cy="77219"/>
            <a:chOff x="8933792" y="6998013"/>
            <a:chExt cx="8247160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8933792" y="6998013"/>
              <a:ext cx="8247160" cy="7721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83764" y="2827323"/>
            <a:ext cx="14061036" cy="6309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/>
              <a:t>HIYO.</a:t>
            </a:r>
          </a:p>
          <a:p>
            <a:endParaRPr lang="en-US" altLang="ko-KR" sz="2000" dirty="0"/>
          </a:p>
          <a:p>
            <a:r>
              <a:rPr lang="ko-KR" altLang="en-US" dirty="0"/>
              <a:t>웹 서비스에 대한 이해를 높이기 위해서 최근 가장 많이 사용되고 있는 </a:t>
            </a:r>
            <a:r>
              <a:rPr lang="en-US" altLang="ko-KR" dirty="0" err="1"/>
              <a:t>instagram</a:t>
            </a:r>
            <a:r>
              <a:rPr lang="ko-KR" altLang="en-US" dirty="0"/>
              <a:t>을 </a:t>
            </a:r>
            <a:r>
              <a:rPr lang="en-US" altLang="ko-KR" dirty="0"/>
              <a:t>copy </a:t>
            </a:r>
            <a:r>
              <a:rPr lang="ko-KR" altLang="en-US" dirty="0"/>
              <a:t>한 프로젝트 해당 서비스의 사용성을 기반으로 기획</a:t>
            </a:r>
            <a:r>
              <a:rPr lang="en-US" altLang="ko-KR" dirty="0"/>
              <a:t>, </a:t>
            </a:r>
            <a:r>
              <a:rPr lang="ko-KR" altLang="en-US" dirty="0"/>
              <a:t>프로젝트 설계</a:t>
            </a:r>
            <a:r>
              <a:rPr lang="en-US" altLang="ko-KR" dirty="0"/>
              <a:t>, DB </a:t>
            </a:r>
            <a:r>
              <a:rPr lang="ko-KR" altLang="en-US" dirty="0"/>
              <a:t>설계를 </a:t>
            </a:r>
            <a:r>
              <a:rPr lang="ko-KR" altLang="en-US" dirty="0" err="1"/>
              <a:t>직접한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인 프로젝트이다</a:t>
            </a:r>
            <a:r>
              <a:rPr lang="en-US" altLang="ko-KR" dirty="0"/>
              <a:t>.  </a:t>
            </a:r>
            <a:r>
              <a:rPr lang="ko-KR" altLang="en-US" dirty="0"/>
              <a:t>로그인을 기반으로 서비스가 운용되며</a:t>
            </a:r>
            <a:r>
              <a:rPr lang="en-US" altLang="ko-KR" dirty="0"/>
              <a:t>, timeline </a:t>
            </a:r>
            <a:r>
              <a:rPr lang="ko-KR" altLang="en-US" dirty="0"/>
              <a:t>기능을 중점으로 개발 하였다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주요 기능은 글쓰기</a:t>
            </a:r>
            <a:r>
              <a:rPr lang="en-US" altLang="ko-KR" dirty="0"/>
              <a:t>, </a:t>
            </a:r>
            <a:r>
              <a:rPr lang="ko-KR" altLang="en-US" dirty="0"/>
              <a:t>댓글</a:t>
            </a:r>
            <a:r>
              <a:rPr lang="en-US" altLang="ko-KR" dirty="0"/>
              <a:t>, </a:t>
            </a:r>
            <a:r>
              <a:rPr lang="ko-KR" altLang="en-US" dirty="0"/>
              <a:t>좋아요 기능이다</a:t>
            </a:r>
            <a:r>
              <a:rPr lang="en-US" altLang="ko-KR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ko-KR" altLang="en-US" sz="2000" dirty="0"/>
              <a:t> </a:t>
            </a:r>
            <a:r>
              <a:rPr lang="ko-KR" altLang="en-US" sz="2000" b="1" dirty="0"/>
              <a:t>프로젝트 진행 </a:t>
            </a:r>
            <a:r>
              <a:rPr lang="ko-KR" altLang="en-US" sz="2000" b="1" dirty="0" err="1"/>
              <a:t>느낀점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endParaRPr lang="en-US" altLang="ko-KR" sz="2000" dirty="0"/>
          </a:p>
          <a:p>
            <a:r>
              <a:rPr lang="ko-KR" altLang="en-US" dirty="0"/>
              <a:t>혼자서 처음 시작해보는 하나의 완전한 프로젝트이다 보니 완성이 될지 걱정이 되었습니다</a:t>
            </a:r>
            <a:r>
              <a:rPr lang="en-US" altLang="ko-KR" dirty="0"/>
              <a:t>.   </a:t>
            </a:r>
            <a:r>
              <a:rPr lang="ko-KR" altLang="en-US" dirty="0"/>
              <a:t>배운 대로 각각의 기능을 하나의 독립된 모듈형태로 생각하고</a:t>
            </a:r>
            <a:r>
              <a:rPr lang="en-US" altLang="ko-KR" dirty="0"/>
              <a:t>, </a:t>
            </a:r>
            <a:r>
              <a:rPr lang="ko-KR" altLang="en-US" dirty="0"/>
              <a:t>작은 단위부터 완전하게 만들어 가자라고 생각했습니다</a:t>
            </a:r>
            <a:r>
              <a:rPr lang="en-US" altLang="ko-KR" dirty="0"/>
              <a:t>.  </a:t>
            </a:r>
            <a:r>
              <a:rPr lang="ko-KR" altLang="en-US" dirty="0"/>
              <a:t>처음 설계 과정에서 큰 그림을 그릴 때 힘든 점이 있었지만</a:t>
            </a:r>
            <a:r>
              <a:rPr lang="en-US" altLang="ko-KR" dirty="0"/>
              <a:t>, </a:t>
            </a:r>
            <a:r>
              <a:rPr lang="ko-KR" altLang="en-US" dirty="0"/>
              <a:t>기능 하나 하나를 쪼개서 구상 하다 보니 조금씩 큰 그림이 완성되어 가는 것을 느꼈습니다</a:t>
            </a:r>
            <a:r>
              <a:rPr lang="en-US" altLang="ko-KR" dirty="0"/>
              <a:t>.  </a:t>
            </a:r>
            <a:r>
              <a:rPr lang="ko-KR" altLang="en-US" dirty="0"/>
              <a:t>특히</a:t>
            </a:r>
            <a:r>
              <a:rPr lang="en-US" altLang="ko-KR" dirty="0"/>
              <a:t>, Spring </a:t>
            </a:r>
            <a:r>
              <a:rPr lang="ko-KR" altLang="en-US" dirty="0"/>
              <a:t>프레임워크의 흐름을 파악하는 것에 가장 큰 중점을 두었습니다</a:t>
            </a:r>
            <a:r>
              <a:rPr lang="en-US" altLang="ko-KR" dirty="0"/>
              <a:t>. Controller Service Repository </a:t>
            </a:r>
            <a:r>
              <a:rPr lang="ko-KR" altLang="en-US" dirty="0"/>
              <a:t>로 이어지는 구조는 단순히</a:t>
            </a:r>
            <a:r>
              <a:rPr lang="en-US" altLang="ko-KR" dirty="0"/>
              <a:t>, </a:t>
            </a:r>
            <a:r>
              <a:rPr lang="ko-KR" altLang="en-US" dirty="0"/>
              <a:t>기능을 개발하는 것뿐이 아니라 구조적인 부분이 개발에 어떠한 이점을 주는지 체감 할 수 있었습니다</a:t>
            </a:r>
            <a:r>
              <a:rPr lang="en-US" altLang="ko-KR" dirty="0"/>
              <a:t>. 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en-US" altLang="ko-KR" dirty="0"/>
              <a:t>Database </a:t>
            </a:r>
            <a:r>
              <a:rPr lang="ko-KR" altLang="en-US" dirty="0"/>
              <a:t>의 여러 테이블의 데이터를 조합하여</a:t>
            </a:r>
            <a:r>
              <a:rPr lang="en-US" altLang="ko-KR" dirty="0"/>
              <a:t>, </a:t>
            </a:r>
            <a:r>
              <a:rPr lang="ko-KR" altLang="en-US" dirty="0"/>
              <a:t>하나의 독립된 데이터로 만들어 가는 과정도 많은 경험을 얻었습니다</a:t>
            </a:r>
            <a:r>
              <a:rPr lang="en-US" altLang="ko-KR" dirty="0"/>
              <a:t>. </a:t>
            </a:r>
            <a:r>
              <a:rPr lang="ko-KR" altLang="en-US" dirty="0"/>
              <a:t>데이터를 어떤 형태의 </a:t>
            </a:r>
            <a:r>
              <a:rPr lang="en-US" altLang="ko-KR" dirty="0"/>
              <a:t>Class</a:t>
            </a:r>
            <a:r>
              <a:rPr lang="ko-KR" altLang="en-US" dirty="0"/>
              <a:t>로 설계해서 구상해야 하는지</a:t>
            </a:r>
            <a:r>
              <a:rPr lang="en-US" altLang="ko-KR" dirty="0"/>
              <a:t>,  </a:t>
            </a:r>
            <a:r>
              <a:rPr lang="ko-KR" altLang="en-US" dirty="0"/>
              <a:t>도메인을 설계 하는 과정을 익히는 좋은 경험이었습니다</a:t>
            </a:r>
            <a:r>
              <a:rPr lang="en-US" altLang="ko-KR" dirty="0"/>
              <a:t>. </a:t>
            </a:r>
            <a:r>
              <a:rPr lang="ko-KR" altLang="en-US" dirty="0"/>
              <a:t>과정에서 예상치 못한 사이드 이펙트를 만나게 되면서 힘든 점이 있었습니다</a:t>
            </a:r>
            <a:r>
              <a:rPr lang="en-US" altLang="ko-KR" dirty="0"/>
              <a:t>. </a:t>
            </a:r>
            <a:r>
              <a:rPr lang="ko-KR" altLang="en-US" dirty="0"/>
              <a:t>에러상황을 만났을 때는 에러 메시지를 집중해서 분석하였습니다</a:t>
            </a:r>
            <a:r>
              <a:rPr lang="en-US" altLang="ko-KR" dirty="0"/>
              <a:t>. </a:t>
            </a:r>
            <a:r>
              <a:rPr lang="ko-KR" altLang="en-US" dirty="0"/>
              <a:t>처음에는 에러 메시지가 무엇을 뜻하는지 이해하기 너무 힘들었습니다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여러 에러와 해결 과정을 겪으면서</a:t>
            </a:r>
            <a:r>
              <a:rPr lang="en-US" altLang="ko-KR" dirty="0"/>
              <a:t>, </a:t>
            </a:r>
            <a:r>
              <a:rPr lang="ko-KR" altLang="en-US" dirty="0"/>
              <a:t>에러 메시지만큼 명확한 증거가 없다는 것을 점점 알게 되었고</a:t>
            </a:r>
            <a:r>
              <a:rPr lang="en-US" altLang="ko-KR" dirty="0"/>
              <a:t>, </a:t>
            </a:r>
            <a:r>
              <a:rPr lang="ko-KR" altLang="en-US" dirty="0"/>
              <a:t>에러 메시지를 통해서 해결 할 수 있는 에러들이 점점 늘어 났습니다</a:t>
            </a:r>
            <a:r>
              <a:rPr lang="en-US" altLang="ko-KR" dirty="0"/>
              <a:t>.   </a:t>
            </a:r>
            <a:r>
              <a:rPr lang="ko-KR" altLang="en-US" dirty="0"/>
              <a:t>디버깅하는 과정에서는 항상 </a:t>
            </a:r>
            <a:r>
              <a:rPr lang="en-US" altLang="ko-KR" dirty="0"/>
              <a:t>input </a:t>
            </a:r>
            <a:r>
              <a:rPr lang="ko-KR" altLang="en-US" dirty="0"/>
              <a:t>과 </a:t>
            </a:r>
            <a:r>
              <a:rPr lang="en-US" altLang="ko-KR" dirty="0"/>
              <a:t>output</a:t>
            </a:r>
            <a:r>
              <a:rPr lang="ko-KR" altLang="en-US" dirty="0"/>
              <a:t>을 중점을 주었습니다</a:t>
            </a:r>
            <a:r>
              <a:rPr lang="en-US" altLang="ko-KR" dirty="0"/>
              <a:t>. </a:t>
            </a:r>
            <a:r>
              <a:rPr lang="ko-KR" altLang="en-US" dirty="0"/>
              <a:t>어떤 데이터가 전달이 되어서 어떤 결과가 나오는 지의 과정을 하나하나 좁혀 가면서</a:t>
            </a:r>
            <a:r>
              <a:rPr lang="en-US" altLang="ko-KR" dirty="0"/>
              <a:t>,  </a:t>
            </a:r>
            <a:r>
              <a:rPr lang="ko-KR" altLang="en-US" dirty="0"/>
              <a:t>버그 상황을 찾아 갔습니다</a:t>
            </a:r>
            <a:r>
              <a:rPr lang="en-US" altLang="ko-KR" dirty="0"/>
              <a:t>.. </a:t>
            </a:r>
            <a:r>
              <a:rPr lang="ko-KR" altLang="en-US" dirty="0"/>
              <a:t>두리뭉실하게 넓게 생각 할 때 보다 훨씬 명확히 해결 할 수 있었습니다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또한 </a:t>
            </a:r>
            <a:r>
              <a:rPr lang="en-US" altLang="ko-KR" dirty="0" err="1"/>
              <a:t>logback</a:t>
            </a:r>
            <a:r>
              <a:rPr lang="ko-KR" altLang="en-US" dirty="0"/>
              <a:t>과 이클립스 디버깅을 최대한 활용하였습니다</a:t>
            </a:r>
            <a:r>
              <a:rPr lang="en-US" altLang="ko-KR" dirty="0"/>
              <a:t>. </a:t>
            </a:r>
            <a:r>
              <a:rPr lang="ko-KR" altLang="en-US" dirty="0"/>
              <a:t>혼자 진행하다 보니 모든 것을 내가 다 감당해야 해서 힘들기는 헸으나</a:t>
            </a:r>
            <a:r>
              <a:rPr lang="en-US" altLang="ko-KR" dirty="0"/>
              <a:t>, </a:t>
            </a:r>
            <a:r>
              <a:rPr lang="ko-KR" altLang="en-US" dirty="0"/>
              <a:t>도리어 그만큼 더 얻은 것이 많은 프로젝트 였습니다</a:t>
            </a:r>
            <a:r>
              <a:rPr lang="en-US" altLang="ko-K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2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3764" y="1398694"/>
            <a:ext cx="693919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400" dirty="0">
                <a:solidFill>
                  <a:schemeClr val="accent1"/>
                </a:solidFill>
                <a:latin typeface="S-Core Dream 7 ExtraBold" pitchFamily="34" charset="0"/>
              </a:rPr>
              <a:t>기술 정보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8933792" y="6998013"/>
            <a:ext cx="8247160" cy="77219"/>
            <a:chOff x="8933792" y="6998013"/>
            <a:chExt cx="8247160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8933792" y="6998013"/>
              <a:ext cx="8247160" cy="7721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83764" y="2914898"/>
            <a:ext cx="14061036" cy="5447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dirty="0" err="1">
                <a:solidFill>
                  <a:schemeClr val="accent1"/>
                </a:solidFill>
              </a:rPr>
              <a:t>Github</a:t>
            </a:r>
            <a:endParaRPr lang="en-US" altLang="ko-KR" sz="2400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https://github.com/lollol23/hiyo</a:t>
            </a:r>
            <a:endParaRPr lang="en-US" dirty="0"/>
          </a:p>
          <a:p>
            <a:endParaRPr lang="en-US" dirty="0"/>
          </a:p>
          <a:p>
            <a:r>
              <a:rPr lang="ko-KR" altLang="en-US" sz="2400" dirty="0" err="1">
                <a:solidFill>
                  <a:schemeClr val="accent1"/>
                </a:solidFill>
              </a:rPr>
              <a:t>기술스택</a:t>
            </a:r>
            <a:endParaRPr lang="en-US" altLang="ko-KR" sz="2400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altLang="ko-KR" dirty="0"/>
              <a:t>Tomcat,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Spring framework, Spring boot, </a:t>
            </a:r>
            <a:r>
              <a:rPr lang="en-US" altLang="ko-KR" dirty="0" err="1"/>
              <a:t>Mybatis</a:t>
            </a:r>
            <a:r>
              <a:rPr lang="en-US" altLang="ko-KR" dirty="0"/>
              <a:t>, JSTL </a:t>
            </a:r>
          </a:p>
          <a:p>
            <a:r>
              <a:rPr lang="en-US" altLang="ko-KR" dirty="0"/>
              <a:t>Bootstrap, jQuery </a:t>
            </a:r>
          </a:p>
          <a:p>
            <a:r>
              <a:rPr lang="en-US" altLang="ko-KR" dirty="0"/>
              <a:t>Java, </a:t>
            </a:r>
            <a:r>
              <a:rPr lang="en-US" altLang="ko-KR" dirty="0" err="1"/>
              <a:t>javacript</a:t>
            </a:r>
            <a:r>
              <a:rPr lang="en-US" altLang="ko-KR" dirty="0"/>
              <a:t>, html</a:t>
            </a:r>
          </a:p>
          <a:p>
            <a:endParaRPr lang="en-US" dirty="0"/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ko-KR" altLang="en-US" sz="2400" dirty="0">
                <a:solidFill>
                  <a:schemeClr val="accent1"/>
                </a:solidFill>
              </a:rPr>
              <a:t>라이선스</a:t>
            </a:r>
            <a:endParaRPr lang="en-US" altLang="ko-KR" sz="2400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altLang="ko-KR" dirty="0"/>
              <a:t>Tomcat (Apache License 2.0) , </a:t>
            </a:r>
            <a:r>
              <a:rPr lang="en-US" altLang="ko-KR" dirty="0" err="1"/>
              <a:t>Mysql</a:t>
            </a:r>
            <a:r>
              <a:rPr lang="en-US" altLang="ko-KR" dirty="0"/>
              <a:t> ( GPLv2 or proprietary)</a:t>
            </a:r>
          </a:p>
          <a:p>
            <a:r>
              <a:rPr lang="en-US" altLang="ko-KR" dirty="0"/>
              <a:t>Spring framework (Apache License 2.0) , </a:t>
            </a:r>
            <a:r>
              <a:rPr lang="en-US" altLang="ko-KR" dirty="0" err="1"/>
              <a:t>Mybatis</a:t>
            </a:r>
            <a:r>
              <a:rPr lang="en-US" altLang="ko-KR" dirty="0"/>
              <a:t> (Apache License 2.0)</a:t>
            </a:r>
          </a:p>
          <a:p>
            <a:r>
              <a:rPr lang="en-US" altLang="ko-KR" dirty="0"/>
              <a:t>Bootstrap (MIT License), jQuery (MIT License)</a:t>
            </a:r>
          </a:p>
          <a:p>
            <a:r>
              <a:rPr lang="ko-KR" altLang="en-US" dirty="0"/>
              <a:t>이미지 출처 </a:t>
            </a:r>
            <a:r>
              <a:rPr lang="en-US" altLang="ko-KR" dirty="0"/>
              <a:t>: </a:t>
            </a:r>
            <a:r>
              <a:rPr lang="en-US" altLang="ko-KR" dirty="0" err="1"/>
              <a:t>pixabay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3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3764" y="1398694"/>
            <a:ext cx="693919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400" dirty="0">
                <a:solidFill>
                  <a:schemeClr val="accent1"/>
                </a:solidFill>
                <a:latin typeface="S-Core Dream 7 ExtraBold" pitchFamily="34" charset="0"/>
              </a:rPr>
              <a:t>프로젝트 진행 단계</a:t>
            </a:r>
            <a:endParaRPr lang="en-US" altLang="ko-KR" sz="3600" dirty="0">
              <a:solidFill>
                <a:schemeClr val="accent1"/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8933792" y="6998013"/>
            <a:ext cx="8247160" cy="77219"/>
            <a:chOff x="8933792" y="6998013"/>
            <a:chExt cx="8247160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8933792" y="6998013"/>
              <a:ext cx="8247160" cy="77219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09B9638-4E43-4D09-AFFC-56C00352F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62" y="3567112"/>
            <a:ext cx="12334875" cy="3152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3764" y="1398694"/>
            <a:ext cx="693919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400" dirty="0">
                <a:solidFill>
                  <a:schemeClr val="accent1"/>
                </a:solidFill>
                <a:latin typeface="S-Core Dream 7 ExtraBold" pitchFamily="34" charset="0"/>
              </a:rPr>
              <a:t>기획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3764" y="2914898"/>
            <a:ext cx="1406103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/>
              <a:t>Ovenapp.io </a:t>
            </a:r>
            <a:r>
              <a:rPr lang="ko-KR" altLang="en-US" dirty="0"/>
              <a:t>서비스를 사용하여 페이지별 기획서 작성</a:t>
            </a:r>
            <a:endParaRPr lang="en-US" altLang="ko-KR" dirty="0"/>
          </a:p>
          <a:p>
            <a:r>
              <a:rPr lang="en-US" dirty="0">
                <a:hlinkClick r:id="rId2"/>
              </a:rPr>
              <a:t>https://ovenapp.io/project/PvWUwr0AunB3UlEKkPX5MlOJWUqqsLyj#b5WPj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9CA4E6-3614-4325-B61B-DFB6C9A29E3A}"/>
              </a:ext>
            </a:extLst>
          </p:cNvPr>
          <p:cNvSpPr/>
          <p:nvPr/>
        </p:nvSpPr>
        <p:spPr>
          <a:xfrm>
            <a:off x="2057473" y="4559075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878AB6-D51C-4E5D-8C0E-12CD4A0943B0}"/>
              </a:ext>
            </a:extLst>
          </p:cNvPr>
          <p:cNvSpPr/>
          <p:nvPr/>
        </p:nvSpPr>
        <p:spPr>
          <a:xfrm>
            <a:off x="5557779" y="4559075"/>
            <a:ext cx="12105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104203-2CBD-4031-8A18-B0D5343CC085}"/>
              </a:ext>
            </a:extLst>
          </p:cNvPr>
          <p:cNvSpPr/>
          <p:nvPr/>
        </p:nvSpPr>
        <p:spPr>
          <a:xfrm>
            <a:off x="13642026" y="4553010"/>
            <a:ext cx="12105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타임라인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23BEA3-6C0E-4734-A7D5-4DEE0037E3AF}"/>
              </a:ext>
            </a:extLst>
          </p:cNvPr>
          <p:cNvSpPr/>
          <p:nvPr/>
        </p:nvSpPr>
        <p:spPr>
          <a:xfrm>
            <a:off x="9314568" y="4559075"/>
            <a:ext cx="17812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회원정보 변경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66DC4CD-1980-47DB-B3CE-74D2EC51C03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526" y="5327816"/>
            <a:ext cx="3240000" cy="3960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6DAC03B-F30F-4A1F-BB6F-DA5E1C3EBFF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43073" y="5327816"/>
            <a:ext cx="3240000" cy="396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667D732-6909-4882-BB3D-5E75233FB58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585197" y="5327816"/>
            <a:ext cx="3240000" cy="396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EE71589-3F34-46CD-9EDB-2834A4B1D33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2638207" y="5296973"/>
            <a:ext cx="324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4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3764" y="1398694"/>
            <a:ext cx="693919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400" dirty="0">
                <a:solidFill>
                  <a:schemeClr val="accent1"/>
                </a:solidFill>
                <a:latin typeface="S-Core Dream 7 ExtraBold" pitchFamily="34" charset="0"/>
              </a:rPr>
              <a:t>Database</a:t>
            </a:r>
            <a:r>
              <a:rPr lang="ko-KR" altLang="en-US" sz="3400" dirty="0">
                <a:solidFill>
                  <a:schemeClr val="accent1"/>
                </a:solidFill>
                <a:latin typeface="S-Core Dream 7 ExtraBold" pitchFamily="34" charset="0"/>
              </a:rPr>
              <a:t>설계</a:t>
            </a:r>
            <a:endParaRPr lang="en-US" altLang="ko-KR" sz="3600" dirty="0">
              <a:solidFill>
                <a:schemeClr val="accent1"/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8933792" y="6998013"/>
            <a:ext cx="8247160" cy="77219"/>
            <a:chOff x="8933792" y="6998013"/>
            <a:chExt cx="8247160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8933792" y="6998013"/>
              <a:ext cx="8247160" cy="77219"/>
            </a:xfrm>
            <a:prstGeom prst="rect">
              <a:avLst/>
            </a:prstGeom>
          </p:spPr>
        </p:pic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99290D25-5C86-4B07-98B4-71F748D7BB7E}"/>
              </a:ext>
            </a:extLst>
          </p:cNvPr>
          <p:cNvSpPr txBox="1"/>
          <p:nvPr/>
        </p:nvSpPr>
        <p:spPr>
          <a:xfrm>
            <a:off x="1483764" y="2914898"/>
            <a:ext cx="14061036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 err="1"/>
              <a:t>SpreadSheet</a:t>
            </a:r>
            <a:r>
              <a:rPr lang="en-US" altLang="ko-KR" dirty="0"/>
              <a:t> </a:t>
            </a:r>
            <a:r>
              <a:rPr lang="ko-KR" altLang="en-US" dirty="0"/>
              <a:t>를 통해서 데이터 베이스 테이블 설계 </a:t>
            </a:r>
            <a:endParaRPr lang="en-US" altLang="ko-KR" dirty="0"/>
          </a:p>
          <a:p>
            <a:r>
              <a:rPr lang="ko-KR" altLang="en-US" dirty="0"/>
              <a:t>각 컬럼의 타입</a:t>
            </a:r>
            <a:r>
              <a:rPr lang="en-US" altLang="ko-KR" dirty="0"/>
              <a:t>, Null </a:t>
            </a:r>
            <a:r>
              <a:rPr lang="ko-KR" altLang="en-US" dirty="0"/>
              <a:t>여부</a:t>
            </a:r>
            <a:r>
              <a:rPr lang="en-US" altLang="ko-KR" dirty="0"/>
              <a:t>, </a:t>
            </a:r>
            <a:r>
              <a:rPr lang="en-US" altLang="ko-KR" dirty="0" err="1"/>
              <a:t>auto_increment</a:t>
            </a:r>
            <a:r>
              <a:rPr lang="en-US" altLang="ko-KR" dirty="0"/>
              <a:t> </a:t>
            </a:r>
            <a:r>
              <a:rPr lang="ko-KR" altLang="en-US" dirty="0"/>
              <a:t>여부</a:t>
            </a:r>
            <a:r>
              <a:rPr lang="en-US" altLang="ko-KR" dirty="0"/>
              <a:t>, </a:t>
            </a:r>
            <a:r>
              <a:rPr lang="ko-KR" altLang="en-US" dirty="0"/>
              <a:t>설명 항목 등 작성</a:t>
            </a:r>
            <a:endParaRPr lang="en-US" altLang="ko-KR" dirty="0"/>
          </a:p>
          <a:p>
            <a:r>
              <a:rPr lang="ko-KR" altLang="en-US" dirty="0"/>
              <a:t>이를 기반으로 테이블 생성 쿼리 작성</a:t>
            </a:r>
            <a:endParaRPr lang="en-US" altLang="ko-KR" dirty="0"/>
          </a:p>
          <a:p>
            <a:r>
              <a:rPr lang="en-US" dirty="0">
                <a:hlinkClick r:id="rId3"/>
              </a:rPr>
              <a:t>https://docs.google.com/spreadsheets/d/1koxCOzC42HpKevLQ7qpPzZjjC91OhJmV4fLAFyMtQ44/edit#gid=0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solidFill>
                  <a:schemeClr val="accent1"/>
                </a:solidFill>
              </a:rPr>
              <a:t>User	</a:t>
            </a:r>
            <a:r>
              <a:rPr lang="en-US" dirty="0"/>
              <a:t>- </a:t>
            </a:r>
            <a:r>
              <a:rPr lang="ko-KR" altLang="en-US" dirty="0"/>
              <a:t>사용자관리 테이블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4244C8-7850-447F-8B1A-2952FE7AE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2311"/>
              </p:ext>
            </p:extLst>
          </p:nvPr>
        </p:nvGraphicFramePr>
        <p:xfrm>
          <a:off x="1483764" y="5143500"/>
          <a:ext cx="15697188" cy="4539996"/>
        </p:xfrm>
        <a:graphic>
          <a:graphicData uri="http://schemas.openxmlformats.org/drawingml/2006/table">
            <a:tbl>
              <a:tblPr/>
              <a:tblGrid>
                <a:gridCol w="3170700">
                  <a:extLst>
                    <a:ext uri="{9D8B030D-6E8A-4147-A177-3AD203B41FA5}">
                      <a16:colId xmlns:a16="http://schemas.microsoft.com/office/drawing/2014/main" val="500406771"/>
                    </a:ext>
                  </a:extLst>
                </a:gridCol>
                <a:gridCol w="2232885">
                  <a:extLst>
                    <a:ext uri="{9D8B030D-6E8A-4147-A177-3AD203B41FA5}">
                      <a16:colId xmlns:a16="http://schemas.microsoft.com/office/drawing/2014/main" val="811163477"/>
                    </a:ext>
                  </a:extLst>
                </a:gridCol>
                <a:gridCol w="2232885">
                  <a:extLst>
                    <a:ext uri="{9D8B030D-6E8A-4147-A177-3AD203B41FA5}">
                      <a16:colId xmlns:a16="http://schemas.microsoft.com/office/drawing/2014/main" val="180807376"/>
                    </a:ext>
                  </a:extLst>
                </a:gridCol>
                <a:gridCol w="3059053">
                  <a:extLst>
                    <a:ext uri="{9D8B030D-6E8A-4147-A177-3AD203B41FA5}">
                      <a16:colId xmlns:a16="http://schemas.microsoft.com/office/drawing/2014/main" val="88106165"/>
                    </a:ext>
                  </a:extLst>
                </a:gridCol>
                <a:gridCol w="5001665">
                  <a:extLst>
                    <a:ext uri="{9D8B030D-6E8A-4147-A177-3AD203B41FA5}">
                      <a16:colId xmlns:a16="http://schemas.microsoft.com/office/drawing/2014/main" val="1321799708"/>
                    </a:ext>
                  </a:extLst>
                </a:gridCol>
              </a:tblGrid>
              <a:tr h="499961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1">
                          <a:effectLst/>
                        </a:rPr>
                        <a:t>컬럼명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1">
                          <a:effectLst/>
                        </a:rPr>
                        <a:t>타입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null</a:t>
                      </a:r>
                      <a:r>
                        <a:rPr lang="ko-KR" altLang="en-US" sz="1600" b="1">
                          <a:effectLst/>
                        </a:rPr>
                        <a:t>여부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auto_increment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1" dirty="0">
                          <a:effectLst/>
                        </a:rPr>
                        <a:t>설명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346900"/>
                  </a:ext>
                </a:extLst>
              </a:tr>
              <a:tr h="263137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id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N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Y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primary key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396767"/>
                  </a:ext>
                </a:extLst>
              </a:tr>
              <a:tr h="499961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loginId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varchar(16)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N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N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>
                          <a:effectLst/>
                        </a:rPr>
                        <a:t>사용자 </a:t>
                      </a:r>
                      <a:r>
                        <a:rPr lang="en-US" sz="1600">
                          <a:effectLst/>
                        </a:rPr>
                        <a:t>id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139876"/>
                  </a:ext>
                </a:extLst>
              </a:tr>
              <a:tr h="499961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password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varchar(64)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N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N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>
                          <a:effectLst/>
                        </a:rPr>
                        <a:t>사용자 </a:t>
                      </a:r>
                      <a:r>
                        <a:rPr lang="en-US" sz="1600">
                          <a:effectLst/>
                        </a:rPr>
                        <a:t>pw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033660"/>
                  </a:ext>
                </a:extLst>
              </a:tr>
              <a:tr h="499961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name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varchar(16)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N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N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>
                          <a:effectLst/>
                        </a:rPr>
                        <a:t>사용자 이름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43984"/>
                  </a:ext>
                </a:extLst>
              </a:tr>
              <a:tr h="499961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nickName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varchar(16)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N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N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>
                          <a:effectLst/>
                        </a:rPr>
                        <a:t>사용자 닉네임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038929"/>
                  </a:ext>
                </a:extLst>
              </a:tr>
              <a:tr h="263137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introduce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text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Y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N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>
                          <a:effectLst/>
                        </a:rPr>
                        <a:t>사용자 자기소개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416896"/>
                  </a:ext>
                </a:extLst>
              </a:tr>
              <a:tr h="499961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profileImg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varchar(128)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Y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N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>
                          <a:effectLst/>
                        </a:rPr>
                        <a:t>사용자 프로필이미지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41542"/>
                  </a:ext>
                </a:extLst>
              </a:tr>
              <a:tr h="499961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createdAt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timestamp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N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N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>
                          <a:effectLst/>
                        </a:rPr>
                        <a:t>생성날짜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575822"/>
                  </a:ext>
                </a:extLst>
              </a:tr>
              <a:tr h="499961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updatedAt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timestamp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N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N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 dirty="0">
                          <a:effectLst/>
                        </a:rPr>
                        <a:t>수정날짜</a:t>
                      </a:r>
                    </a:p>
                  </a:txBody>
                  <a:tcPr marL="19735" marR="19735" marT="13157" marB="1315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574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40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3764" y="1398694"/>
            <a:ext cx="693919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3600" dirty="0">
              <a:solidFill>
                <a:schemeClr val="accent1"/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8933792" y="6998013"/>
            <a:ext cx="8247160" cy="77219"/>
            <a:chOff x="8933792" y="6998013"/>
            <a:chExt cx="8247160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8933792" y="6998013"/>
              <a:ext cx="8247160" cy="77219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9C57F80-D7F9-4E04-8D6D-88F133F6F826}"/>
              </a:ext>
            </a:extLst>
          </p:cNvPr>
          <p:cNvSpPr txBox="1"/>
          <p:nvPr/>
        </p:nvSpPr>
        <p:spPr>
          <a:xfrm>
            <a:off x="1480135" y="760076"/>
            <a:ext cx="95652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Post	</a:t>
            </a:r>
            <a:r>
              <a:rPr lang="en-US" altLang="ko-KR" dirty="0"/>
              <a:t>- </a:t>
            </a:r>
            <a:r>
              <a:rPr lang="ko-KR" altLang="en-US" dirty="0"/>
              <a:t>게시물관리 테이블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09CD0C6-DF22-4318-A642-47BC45E6E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549781"/>
              </p:ext>
            </p:extLst>
          </p:nvPr>
        </p:nvGraphicFramePr>
        <p:xfrm>
          <a:off x="1480134" y="1426112"/>
          <a:ext cx="16423235" cy="2438400"/>
        </p:xfrm>
        <a:graphic>
          <a:graphicData uri="http://schemas.openxmlformats.org/drawingml/2006/table">
            <a:tbl>
              <a:tblPr/>
              <a:tblGrid>
                <a:gridCol w="3317354">
                  <a:extLst>
                    <a:ext uri="{9D8B030D-6E8A-4147-A177-3AD203B41FA5}">
                      <a16:colId xmlns:a16="http://schemas.microsoft.com/office/drawing/2014/main" val="1247114881"/>
                    </a:ext>
                  </a:extLst>
                </a:gridCol>
                <a:gridCol w="2336164">
                  <a:extLst>
                    <a:ext uri="{9D8B030D-6E8A-4147-A177-3AD203B41FA5}">
                      <a16:colId xmlns:a16="http://schemas.microsoft.com/office/drawing/2014/main" val="3625339829"/>
                    </a:ext>
                  </a:extLst>
                </a:gridCol>
                <a:gridCol w="2336164">
                  <a:extLst>
                    <a:ext uri="{9D8B030D-6E8A-4147-A177-3AD203B41FA5}">
                      <a16:colId xmlns:a16="http://schemas.microsoft.com/office/drawing/2014/main" val="1526026129"/>
                    </a:ext>
                  </a:extLst>
                </a:gridCol>
                <a:gridCol w="3200545">
                  <a:extLst>
                    <a:ext uri="{9D8B030D-6E8A-4147-A177-3AD203B41FA5}">
                      <a16:colId xmlns:a16="http://schemas.microsoft.com/office/drawing/2014/main" val="1360684883"/>
                    </a:ext>
                  </a:extLst>
                </a:gridCol>
                <a:gridCol w="5233008">
                  <a:extLst>
                    <a:ext uri="{9D8B030D-6E8A-4147-A177-3AD203B41FA5}">
                      <a16:colId xmlns:a16="http://schemas.microsoft.com/office/drawing/2014/main" val="1299657496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b="1">
                          <a:effectLst/>
                        </a:rPr>
                        <a:t>컬럼명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b="1">
                          <a:effectLst/>
                        </a:rPr>
                        <a:t>타입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null</a:t>
                      </a:r>
                      <a:r>
                        <a:rPr lang="ko-KR" altLang="en-US" b="1">
                          <a:effectLst/>
                        </a:rPr>
                        <a:t>여부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auto_increment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b="1">
                          <a:effectLst/>
                        </a:rPr>
                        <a:t>설명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41211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primary key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9153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userId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개시물 작성 사용자</a:t>
                      </a:r>
                      <a:r>
                        <a:rPr lang="en-US" altLang="ko-KR">
                          <a:effectLst/>
                        </a:rPr>
                        <a:t>id(pk)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8105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userName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varchar(16)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게시물 작성자 이름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16074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imagePath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varchar(128)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이미지 경로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04370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content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text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개시물 내용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52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createdAt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timestamp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생성날짜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72737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updatedAt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timestamp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수정날짜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3145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D635604-C456-47CB-B0BB-A85E4CB0FD8E}"/>
              </a:ext>
            </a:extLst>
          </p:cNvPr>
          <p:cNvSpPr txBox="1"/>
          <p:nvPr/>
        </p:nvSpPr>
        <p:spPr>
          <a:xfrm>
            <a:off x="1480134" y="4083711"/>
            <a:ext cx="95652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like	</a:t>
            </a:r>
            <a:r>
              <a:rPr lang="en-US" altLang="ko-KR" dirty="0"/>
              <a:t>- </a:t>
            </a:r>
            <a:r>
              <a:rPr lang="ko-KR" altLang="en-US" dirty="0"/>
              <a:t>좋아요 관리 테이블</a:t>
            </a:r>
            <a:endParaRPr lang="en-US" altLang="ko-KR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8CD2F09-2F72-429F-8D3A-66B8919E0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59884"/>
              </p:ext>
            </p:extLst>
          </p:nvPr>
        </p:nvGraphicFramePr>
        <p:xfrm>
          <a:off x="1454733" y="4831114"/>
          <a:ext cx="16423234" cy="1828800"/>
        </p:xfrm>
        <a:graphic>
          <a:graphicData uri="http://schemas.openxmlformats.org/drawingml/2006/table">
            <a:tbl>
              <a:tblPr/>
              <a:tblGrid>
                <a:gridCol w="3317353">
                  <a:extLst>
                    <a:ext uri="{9D8B030D-6E8A-4147-A177-3AD203B41FA5}">
                      <a16:colId xmlns:a16="http://schemas.microsoft.com/office/drawing/2014/main" val="3901985278"/>
                    </a:ext>
                  </a:extLst>
                </a:gridCol>
                <a:gridCol w="2336164">
                  <a:extLst>
                    <a:ext uri="{9D8B030D-6E8A-4147-A177-3AD203B41FA5}">
                      <a16:colId xmlns:a16="http://schemas.microsoft.com/office/drawing/2014/main" val="3351190749"/>
                    </a:ext>
                  </a:extLst>
                </a:gridCol>
                <a:gridCol w="2336164">
                  <a:extLst>
                    <a:ext uri="{9D8B030D-6E8A-4147-A177-3AD203B41FA5}">
                      <a16:colId xmlns:a16="http://schemas.microsoft.com/office/drawing/2014/main" val="3717695749"/>
                    </a:ext>
                  </a:extLst>
                </a:gridCol>
                <a:gridCol w="3200545">
                  <a:extLst>
                    <a:ext uri="{9D8B030D-6E8A-4147-A177-3AD203B41FA5}">
                      <a16:colId xmlns:a16="http://schemas.microsoft.com/office/drawing/2014/main" val="2892354896"/>
                    </a:ext>
                  </a:extLst>
                </a:gridCol>
                <a:gridCol w="5233008">
                  <a:extLst>
                    <a:ext uri="{9D8B030D-6E8A-4147-A177-3AD203B41FA5}">
                      <a16:colId xmlns:a16="http://schemas.microsoft.com/office/drawing/2014/main" val="473683199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b="1">
                          <a:effectLst/>
                        </a:rPr>
                        <a:t>컬럼명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b="1">
                          <a:effectLst/>
                        </a:rPr>
                        <a:t>타입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null</a:t>
                      </a:r>
                      <a:r>
                        <a:rPr lang="ko-KR" altLang="en-US" b="1">
                          <a:effectLst/>
                        </a:rPr>
                        <a:t>여부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auto_increment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b="1" dirty="0">
                          <a:effectLst/>
                        </a:rPr>
                        <a:t>설명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83936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65429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likePostId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좋아요 누른 개시물 </a:t>
                      </a:r>
                      <a:r>
                        <a:rPr lang="en-US" altLang="ko-KR">
                          <a:effectLst/>
                        </a:rPr>
                        <a:t>id(pk)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255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likeUserId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좋아요 누른 사용자</a:t>
                      </a:r>
                      <a:r>
                        <a:rPr lang="en-US" altLang="ko-KR">
                          <a:effectLst/>
                        </a:rPr>
                        <a:t>id(pk)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0657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createdAt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timestamp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생성날짜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644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updatedAt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timestamp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수정날짜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44739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867C9C0-C7F0-4644-82D0-E6EFCE8DEE32}"/>
              </a:ext>
            </a:extLst>
          </p:cNvPr>
          <p:cNvSpPr txBox="1"/>
          <p:nvPr/>
        </p:nvSpPr>
        <p:spPr>
          <a:xfrm>
            <a:off x="1480134" y="6998012"/>
            <a:ext cx="95652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Comment	</a:t>
            </a:r>
            <a:r>
              <a:rPr lang="en-US" altLang="ko-KR" dirty="0"/>
              <a:t>- </a:t>
            </a:r>
            <a:r>
              <a:rPr lang="ko-KR" altLang="en-US" dirty="0"/>
              <a:t>댓글 관리 테이블</a:t>
            </a:r>
            <a:endParaRPr lang="en-US" altLang="ko-KR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DFEE1C7-3911-4527-9A73-413EDBBAB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32177"/>
              </p:ext>
            </p:extLst>
          </p:nvPr>
        </p:nvGraphicFramePr>
        <p:xfrm>
          <a:off x="1480134" y="7602930"/>
          <a:ext cx="16423233" cy="2133600"/>
        </p:xfrm>
        <a:graphic>
          <a:graphicData uri="http://schemas.openxmlformats.org/drawingml/2006/table">
            <a:tbl>
              <a:tblPr/>
              <a:tblGrid>
                <a:gridCol w="3317353">
                  <a:extLst>
                    <a:ext uri="{9D8B030D-6E8A-4147-A177-3AD203B41FA5}">
                      <a16:colId xmlns:a16="http://schemas.microsoft.com/office/drawing/2014/main" val="3819270572"/>
                    </a:ext>
                  </a:extLst>
                </a:gridCol>
                <a:gridCol w="2336164">
                  <a:extLst>
                    <a:ext uri="{9D8B030D-6E8A-4147-A177-3AD203B41FA5}">
                      <a16:colId xmlns:a16="http://schemas.microsoft.com/office/drawing/2014/main" val="1688800303"/>
                    </a:ext>
                  </a:extLst>
                </a:gridCol>
                <a:gridCol w="2336164">
                  <a:extLst>
                    <a:ext uri="{9D8B030D-6E8A-4147-A177-3AD203B41FA5}">
                      <a16:colId xmlns:a16="http://schemas.microsoft.com/office/drawing/2014/main" val="803581962"/>
                    </a:ext>
                  </a:extLst>
                </a:gridCol>
                <a:gridCol w="3200545">
                  <a:extLst>
                    <a:ext uri="{9D8B030D-6E8A-4147-A177-3AD203B41FA5}">
                      <a16:colId xmlns:a16="http://schemas.microsoft.com/office/drawing/2014/main" val="248870126"/>
                    </a:ext>
                  </a:extLst>
                </a:gridCol>
                <a:gridCol w="5233007">
                  <a:extLst>
                    <a:ext uri="{9D8B030D-6E8A-4147-A177-3AD203B41FA5}">
                      <a16:colId xmlns:a16="http://schemas.microsoft.com/office/drawing/2014/main" val="2348366605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b="1" dirty="0" err="1">
                          <a:effectLst/>
                        </a:rPr>
                        <a:t>컬럼명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b="1">
                          <a:effectLst/>
                        </a:rPr>
                        <a:t>타입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null</a:t>
                      </a:r>
                      <a:r>
                        <a:rPr lang="ko-KR" altLang="en-US" b="1">
                          <a:effectLst/>
                        </a:rPr>
                        <a:t>여부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auto_increment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b="1">
                          <a:effectLst/>
                        </a:rPr>
                        <a:t>설명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1119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62172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commentPostId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댓글작성 개시물 </a:t>
                      </a:r>
                      <a:r>
                        <a:rPr lang="en-US" altLang="ko-KR">
                          <a:effectLst/>
                        </a:rPr>
                        <a:t>id(pk)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9869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commnetUserId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댓글작성 사용자</a:t>
                      </a:r>
                      <a:r>
                        <a:rPr lang="en-US" altLang="ko-KR">
                          <a:effectLst/>
                        </a:rPr>
                        <a:t>id(pk)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390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commnetContent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varchar(128)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댓글 내용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47555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createdAt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timestamp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생성날짜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48224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updatedAt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timestamp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수정날짜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787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45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6062</TotalTime>
  <Words>1144</Words>
  <Application>Microsoft Office PowerPoint</Application>
  <PresentationFormat>사용자 지정</PresentationFormat>
  <Paragraphs>301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S-Core Dream 2 ExtraLight</vt:lpstr>
      <vt:lpstr>S-Core Dream 3 Light</vt:lpstr>
      <vt:lpstr>S-Core Dream 4 Regular</vt:lpstr>
      <vt:lpstr>S-Core Dream 5 Medium</vt:lpstr>
      <vt:lpstr>S-Core Dream 6 Bold</vt:lpstr>
      <vt:lpstr>S-Core Dream 7 ExtraBold</vt:lpstr>
      <vt:lpstr>S-Core Dream 8 Heavy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임 윤섭</cp:lastModifiedBy>
  <cp:revision>13</cp:revision>
  <dcterms:created xsi:type="dcterms:W3CDTF">2022-02-21T15:59:30Z</dcterms:created>
  <dcterms:modified xsi:type="dcterms:W3CDTF">2022-03-03T06:48:32Z</dcterms:modified>
</cp:coreProperties>
</file>