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364" r:id="rId6"/>
    <p:sldId id="365" r:id="rId7"/>
    <p:sldId id="367" r:id="rId8"/>
    <p:sldId id="366" r:id="rId9"/>
    <p:sldId id="368" r:id="rId10"/>
    <p:sldId id="31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DA4A69-AEE9-4208-B92C-9B1124B3AB48}">
  <a:tblStyle styleId="{25DA4A69-AEE9-4208-B92C-9B1124B3AB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1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53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271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176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33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730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867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293225" y="3175395"/>
            <a:ext cx="255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334800" y="1247408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-398603" y="16613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313" y="163692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941800" y="2746450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725" y="3219301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4126" y="60971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6379675" y="-18508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18400" y="-1769425"/>
            <a:ext cx="1733750" cy="39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2143088" y="1694737"/>
            <a:ext cx="3538475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30725" y="2721400"/>
            <a:ext cx="1666150" cy="1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909400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idx="3"/>
          </p:nvPr>
        </p:nvSpPr>
        <p:spPr>
          <a:xfrm>
            <a:off x="3487101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4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 idx="5"/>
          </p:nvPr>
        </p:nvSpPr>
        <p:spPr>
          <a:xfrm>
            <a:off x="6064802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6"/>
          </p:nvPr>
        </p:nvSpPr>
        <p:spPr>
          <a:xfrm>
            <a:off x="60648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2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ctrTitle"/>
          </p:nvPr>
        </p:nvSpPr>
        <p:spPr>
          <a:xfrm>
            <a:off x="0" y="1452750"/>
            <a:ext cx="8961119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 smtClean="0">
                <a:latin typeface="+mj-ea"/>
                <a:ea typeface="+mj-ea"/>
              </a:rPr>
              <a:t>빅데이터 플랫폼 개발자 양성 </a:t>
            </a:r>
            <a:r>
              <a:rPr lang="en-US" altLang="ko-KR" sz="4800" dirty="0" smtClean="0">
                <a:latin typeface="+mj-ea"/>
                <a:ea typeface="+mj-ea"/>
              </a:rPr>
              <a:t/>
            </a:r>
            <a:br>
              <a:rPr lang="en-US" altLang="ko-KR" sz="4800" dirty="0" smtClean="0">
                <a:latin typeface="+mj-ea"/>
                <a:ea typeface="+mj-ea"/>
              </a:rPr>
            </a:br>
            <a:r>
              <a:rPr lang="ko-KR" altLang="en-US" sz="4800" dirty="0" smtClean="0">
                <a:latin typeface="+mj-ea"/>
                <a:ea typeface="+mj-ea"/>
              </a:rPr>
              <a:t>수행 평가서</a:t>
            </a:r>
            <a:endParaRPr sz="4800" dirty="0">
              <a:latin typeface="+mj-ea"/>
              <a:ea typeface="+mj-ea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1"/>
          </p:nvPr>
        </p:nvSpPr>
        <p:spPr>
          <a:xfrm>
            <a:off x="7190570" y="4291726"/>
            <a:ext cx="1690905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학습자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err="1" smtClean="0">
                <a:latin typeface="+mj-ea"/>
                <a:ea typeface="+mj-ea"/>
              </a:rPr>
              <a:t>권능한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1;p60"/>
          <p:cNvSpPr txBox="1">
            <a:spLocks/>
          </p:cNvSpPr>
          <p:nvPr/>
        </p:nvSpPr>
        <p:spPr>
          <a:xfrm>
            <a:off x="2951986" y="1980674"/>
            <a:ext cx="36774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ko-KR" altLang="en-US" sz="4500" dirty="0" smtClean="0">
                <a:latin typeface="+mj-lt"/>
              </a:rPr>
              <a:t>감사합니다</a:t>
            </a:r>
            <a:endParaRPr lang="en-US" sz="4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7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>
                <a:latin typeface="+mj-ea"/>
                <a:ea typeface="+mj-ea"/>
              </a:rPr>
              <a:t>목     차 </a:t>
            </a:r>
            <a:endParaRPr sz="36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6692" y="1984587"/>
            <a:ext cx="75278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 smtClean="0">
                <a:latin typeface="+mj-ea"/>
                <a:ea typeface="+mj-ea"/>
              </a:rPr>
              <a:t>1</a:t>
            </a:r>
            <a:r>
              <a:rPr lang="en-US" altLang="ko-KR" sz="2700" dirty="0" smtClean="0">
                <a:latin typeface="+mj-ea"/>
                <a:ea typeface="+mj-ea"/>
              </a:rPr>
              <a:t>. </a:t>
            </a:r>
            <a:r>
              <a:rPr lang="ko-KR" altLang="en-US" sz="2700" dirty="0" smtClean="0">
                <a:latin typeface="+mj-ea"/>
                <a:ea typeface="+mj-ea"/>
              </a:rPr>
              <a:t>빅데이터 모델 개발하기</a:t>
            </a:r>
            <a:endParaRPr lang="en-US" altLang="ko-KR" sz="2700" dirty="0" smtClean="0">
              <a:latin typeface="+mj-ea"/>
              <a:ea typeface="+mj-ea"/>
            </a:endParaRPr>
          </a:p>
          <a:p>
            <a:endParaRPr lang="en-US" altLang="ko-KR" sz="2700" dirty="0" smtClean="0">
              <a:latin typeface="+mj-ea"/>
              <a:ea typeface="+mj-ea"/>
            </a:endParaRPr>
          </a:p>
          <a:p>
            <a:r>
              <a:rPr lang="en-US" altLang="ko-KR" sz="2700" dirty="0" smtClean="0">
                <a:latin typeface="+mj-ea"/>
                <a:ea typeface="+mj-ea"/>
              </a:rPr>
              <a:t>2</a:t>
            </a:r>
            <a:r>
              <a:rPr lang="en-US" altLang="ko-KR" sz="2700" dirty="0" smtClean="0">
                <a:latin typeface="+mj-ea"/>
                <a:ea typeface="+mj-ea"/>
              </a:rPr>
              <a:t>. </a:t>
            </a:r>
            <a:r>
              <a:rPr lang="ko-KR" altLang="en-US" sz="2700" dirty="0" smtClean="0">
                <a:latin typeface="+mj-ea"/>
                <a:ea typeface="+mj-ea"/>
              </a:rPr>
              <a:t>빅데이터 모델 평가 검증하기</a:t>
            </a:r>
            <a:endParaRPr lang="en-US" altLang="ko-KR" sz="27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1325079" y="2952395"/>
            <a:ext cx="68823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dirty="0">
                <a:latin typeface="+mj-ea"/>
              </a:rPr>
              <a:t>빅데이터 모델 </a:t>
            </a:r>
            <a:r>
              <a:rPr lang="ko-KR" altLang="en-US" dirty="0" smtClean="0">
                <a:latin typeface="+mj-ea"/>
              </a:rPr>
              <a:t>개발하기</a:t>
            </a:r>
            <a:endParaRPr sz="3500" dirty="0">
              <a:latin typeface="+mj-ea"/>
              <a:ea typeface="+mj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01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2200" dirty="0" smtClean="0">
                <a:latin typeface="+mj-ea"/>
                <a:ea typeface="+mj-ea"/>
              </a:rPr>
              <a:t>가설검정</a:t>
            </a:r>
            <a:endParaRPr sz="2200" dirty="0">
              <a:latin typeface="+mj-ea"/>
              <a:ea typeface="+mj-ea"/>
            </a:endParaRPr>
          </a:p>
        </p:txBody>
      </p: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821507" y="1181654"/>
            <a:ext cx="7543720" cy="576688"/>
          </a:xfrm>
        </p:spPr>
        <p:txBody>
          <a:bodyPr/>
          <a:lstStyle/>
          <a:p>
            <a:pPr algn="l"/>
            <a:r>
              <a:rPr lang="en-US" altLang="ko-KR" sz="1000" dirty="0" smtClean="0">
                <a:latin typeface="+mn-ea"/>
                <a:ea typeface="+mn-ea"/>
              </a:rPr>
              <a:t>	</a:t>
            </a:r>
            <a:r>
              <a:rPr lang="ko-KR" altLang="en-US" sz="1000" dirty="0" smtClean="0">
                <a:latin typeface="+mn-ea"/>
                <a:ea typeface="+mn-ea"/>
              </a:rPr>
              <a:t>어떤 음료 용량이 </a:t>
            </a:r>
            <a:r>
              <a:rPr lang="en-US" altLang="ko-KR" sz="1000" dirty="0" smtClean="0">
                <a:latin typeface="+mn-ea"/>
                <a:ea typeface="+mn-ea"/>
              </a:rPr>
              <a:t>300ml</a:t>
            </a:r>
            <a:r>
              <a:rPr lang="ko-KR" altLang="en-US" sz="1000" dirty="0" smtClean="0">
                <a:latin typeface="+mn-ea"/>
                <a:ea typeface="+mn-ea"/>
              </a:rPr>
              <a:t>로 표시된 제품을 표본 </a:t>
            </a:r>
            <a:r>
              <a:rPr lang="en-US" altLang="ko-KR" sz="1000" dirty="0" smtClean="0">
                <a:latin typeface="+mn-ea"/>
                <a:ea typeface="+mn-ea"/>
              </a:rPr>
              <a:t>300</a:t>
            </a:r>
            <a:r>
              <a:rPr lang="ko-KR" altLang="en-US" sz="1000" dirty="0" smtClean="0">
                <a:latin typeface="+mn-ea"/>
                <a:ea typeface="+mn-ea"/>
              </a:rPr>
              <a:t>개를 대상으로 용량을 측정한 결과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latin typeface="+mn-ea"/>
                <a:ea typeface="+mn-ea"/>
              </a:rPr>
              <a:t>평균이 </a:t>
            </a:r>
            <a:r>
              <a:rPr lang="en-US" altLang="ko-KR" sz="1000" dirty="0" smtClean="0">
                <a:latin typeface="+mn-ea"/>
                <a:ea typeface="+mn-ea"/>
              </a:rPr>
              <a:t>294.65</a:t>
            </a:r>
            <a:r>
              <a:rPr lang="ko-KR" altLang="en-US" sz="1000" dirty="0" smtClean="0">
                <a:latin typeface="+mn-ea"/>
                <a:ea typeface="+mn-ea"/>
              </a:rPr>
              <a:t>로 확인 되었다</a:t>
            </a:r>
            <a:r>
              <a:rPr lang="en-US" altLang="ko-KR" sz="1000" dirty="0" smtClean="0">
                <a:latin typeface="+mn-ea"/>
                <a:ea typeface="+mn-ea"/>
              </a:rPr>
              <a:t>. </a:t>
            </a:r>
            <a:br>
              <a:rPr lang="en-US" altLang="ko-KR" sz="1000" dirty="0" smtClean="0">
                <a:latin typeface="+mn-ea"/>
                <a:ea typeface="+mn-ea"/>
              </a:rPr>
            </a:br>
            <a:r>
              <a:rPr lang="ko-KR" altLang="en-US" sz="1000" dirty="0" smtClean="0">
                <a:latin typeface="+mn-ea"/>
                <a:ea typeface="+mn-ea"/>
              </a:rPr>
              <a:t>표준편차가 </a:t>
            </a:r>
            <a:r>
              <a:rPr lang="en-US" altLang="ko-KR" sz="1000" dirty="0" smtClean="0">
                <a:latin typeface="+mn-ea"/>
                <a:ea typeface="+mn-ea"/>
              </a:rPr>
              <a:t>45</a:t>
            </a:r>
            <a:r>
              <a:rPr lang="ko-KR" altLang="en-US" sz="1000" dirty="0" smtClean="0">
                <a:latin typeface="+mn-ea"/>
                <a:ea typeface="+mn-ea"/>
              </a:rPr>
              <a:t>일 때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latin typeface="+mn-ea"/>
                <a:ea typeface="+mn-ea"/>
              </a:rPr>
              <a:t>가설을 수립하고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latin typeface="+mn-ea"/>
                <a:ea typeface="+mn-ea"/>
              </a:rPr>
              <a:t>유의수준 </a:t>
            </a:r>
            <a:r>
              <a:rPr lang="en-US" altLang="ko-KR" sz="1000" dirty="0" smtClean="0">
                <a:latin typeface="+mn-ea"/>
                <a:ea typeface="+mn-ea"/>
              </a:rPr>
              <a:t>0.05</a:t>
            </a:r>
            <a:r>
              <a:rPr lang="ko-KR" altLang="en-US" sz="1000" dirty="0" smtClean="0">
                <a:latin typeface="+mn-ea"/>
                <a:ea typeface="+mn-ea"/>
              </a:rPr>
              <a:t>에서 좌측 검정을 실시 하시오</a:t>
            </a:r>
            <a:r>
              <a:rPr lang="en-US" altLang="ko-KR" sz="1000" dirty="0" smtClean="0">
                <a:latin typeface="+mn-ea"/>
                <a:ea typeface="+mn-ea"/>
              </a:rPr>
              <a:t>.(</a:t>
            </a:r>
            <a:r>
              <a:rPr lang="ko-KR" altLang="en-US" sz="1000" dirty="0" smtClean="0">
                <a:latin typeface="+mn-ea"/>
                <a:ea typeface="+mn-ea"/>
              </a:rPr>
              <a:t>단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latin typeface="+mn-ea"/>
                <a:ea typeface="+mn-ea"/>
              </a:rPr>
              <a:t>유의수준 </a:t>
            </a:r>
            <a:r>
              <a:rPr lang="en-US" altLang="ko-KR" sz="1000" dirty="0" smtClean="0">
                <a:latin typeface="+mn-ea"/>
                <a:ea typeface="+mn-ea"/>
              </a:rPr>
              <a:t>00.5(95%)</a:t>
            </a:r>
            <a:r>
              <a:rPr lang="ko-KR" altLang="en-US" sz="1000" dirty="0" smtClean="0">
                <a:latin typeface="+mn-ea"/>
                <a:ea typeface="+mn-ea"/>
              </a:rPr>
              <a:t>에 대한 </a:t>
            </a:r>
            <a:r>
              <a:rPr lang="en-US" altLang="ko-KR" sz="1000" dirty="0" smtClean="0">
                <a:latin typeface="+mn-ea"/>
                <a:ea typeface="+mn-ea"/>
              </a:rPr>
              <a:t/>
            </a:r>
            <a:br>
              <a:rPr lang="en-US" altLang="ko-KR" sz="1000" dirty="0" smtClean="0">
                <a:latin typeface="+mn-ea"/>
                <a:ea typeface="+mn-ea"/>
              </a:rPr>
            </a:br>
            <a:r>
              <a:rPr lang="ko-KR" altLang="en-US" sz="1000" dirty="0" err="1" smtClean="0">
                <a:latin typeface="+mn-ea"/>
                <a:ea typeface="+mn-ea"/>
              </a:rPr>
              <a:t>임계값은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-1.64(</a:t>
            </a:r>
            <a:r>
              <a:rPr lang="ko-KR" altLang="en-US" sz="1000" dirty="0" err="1" smtClean="0">
                <a:latin typeface="+mn-ea"/>
                <a:ea typeface="+mn-ea"/>
              </a:rPr>
              <a:t>좌측검정</a:t>
            </a:r>
            <a:r>
              <a:rPr lang="en-US" altLang="ko-KR" sz="1000" dirty="0" smtClean="0">
                <a:latin typeface="+mn-ea"/>
                <a:ea typeface="+mn-ea"/>
              </a:rPr>
              <a:t>))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48" y="1758342"/>
            <a:ext cx="5696745" cy="26292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004" y="2760255"/>
            <a:ext cx="2790730" cy="625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1325079" y="2952395"/>
            <a:ext cx="68823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dirty="0">
                <a:latin typeface="+mj-ea"/>
              </a:rPr>
              <a:t>빅데이터 모델 평가 검증하기</a:t>
            </a:r>
            <a:endParaRPr lang="en-US" altLang="ko-KR" dirty="0">
              <a:latin typeface="+mj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ea"/>
                <a:ea typeface="+mj-ea"/>
              </a:rPr>
              <a:t>02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41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 smtClean="0">
                <a:latin typeface="+mj-ea"/>
                <a:ea typeface="+mj-ea"/>
              </a:rPr>
              <a:t>Iris </a:t>
            </a:r>
            <a:r>
              <a:rPr lang="ko-KR" altLang="en-US" sz="2200" dirty="0" err="1" smtClean="0">
                <a:latin typeface="+mj-ea"/>
                <a:ea typeface="+mj-ea"/>
              </a:rPr>
              <a:t>데이터셋</a:t>
            </a:r>
            <a:r>
              <a:rPr lang="ko-KR" altLang="en-US" sz="2200" dirty="0" smtClean="0">
                <a:latin typeface="+mj-ea"/>
                <a:ea typeface="+mj-ea"/>
              </a:rPr>
              <a:t> </a:t>
            </a:r>
            <a:r>
              <a:rPr lang="ko-KR" altLang="en-US" sz="2200" dirty="0" err="1" smtClean="0">
                <a:latin typeface="+mj-ea"/>
                <a:ea typeface="+mj-ea"/>
              </a:rPr>
              <a:t>결정트리</a:t>
            </a:r>
            <a:r>
              <a:rPr lang="ko-KR" altLang="en-US" sz="2200" dirty="0" smtClean="0">
                <a:latin typeface="+mj-ea"/>
                <a:ea typeface="+mj-ea"/>
              </a:rPr>
              <a:t> 실습</a:t>
            </a:r>
            <a:endParaRPr sz="22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67" y="1483360"/>
            <a:ext cx="3096057" cy="10288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724" y="1483360"/>
            <a:ext cx="3542809" cy="3061547"/>
          </a:xfrm>
          <a:prstGeom prst="rect">
            <a:avLst/>
          </a:prstGeom>
        </p:spPr>
      </p:pic>
      <p:sp>
        <p:nvSpPr>
          <p:cNvPr id="14" name="부제목 1"/>
          <p:cNvSpPr>
            <a:spLocks noGrp="1"/>
          </p:cNvSpPr>
          <p:nvPr>
            <p:ph type="subTitle" idx="1"/>
          </p:nvPr>
        </p:nvSpPr>
        <p:spPr>
          <a:xfrm>
            <a:off x="1150467" y="1249387"/>
            <a:ext cx="2229426" cy="301706"/>
          </a:xfrm>
        </p:spPr>
        <p:txBody>
          <a:bodyPr/>
          <a:lstStyle/>
          <a:p>
            <a:pPr algn="l"/>
            <a:r>
              <a:rPr lang="ko-KR" altLang="en-US" sz="900" dirty="0" smtClean="0">
                <a:latin typeface="+mn-ea"/>
                <a:ea typeface="+mn-ea"/>
              </a:rPr>
              <a:t>패키지 설치 후 데이터 준비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15" name="부제목 1"/>
          <p:cNvSpPr>
            <a:spLocks noGrp="1"/>
          </p:cNvSpPr>
          <p:nvPr>
            <p:ph type="subTitle" idx="1"/>
          </p:nvPr>
        </p:nvSpPr>
        <p:spPr>
          <a:xfrm>
            <a:off x="4246524" y="1249387"/>
            <a:ext cx="2229426" cy="301706"/>
          </a:xfrm>
        </p:spPr>
        <p:txBody>
          <a:bodyPr/>
          <a:lstStyle/>
          <a:p>
            <a:pPr algn="l"/>
            <a:r>
              <a:rPr lang="en-US" altLang="ko-KR" sz="900" dirty="0" smtClean="0">
                <a:latin typeface="+mn-ea"/>
                <a:ea typeface="+mn-ea"/>
              </a:rPr>
              <a:t>View(</a:t>
            </a:r>
            <a:r>
              <a:rPr lang="en-US" altLang="ko-KR" sz="900" dirty="0" err="1" smtClean="0">
                <a:latin typeface="+mn-ea"/>
                <a:ea typeface="+mn-ea"/>
              </a:rPr>
              <a:t>df_iris</a:t>
            </a:r>
            <a:r>
              <a:rPr lang="en-US" altLang="ko-KR" sz="900" dirty="0" smtClean="0">
                <a:latin typeface="+mn-ea"/>
                <a:ea typeface="+mn-ea"/>
              </a:rPr>
              <a:t>)</a:t>
            </a:r>
            <a:r>
              <a:rPr lang="ko-KR" altLang="en-US" sz="900" dirty="0" smtClean="0">
                <a:latin typeface="+mn-ea"/>
                <a:ea typeface="+mn-ea"/>
              </a:rPr>
              <a:t>의 </a:t>
            </a:r>
            <a:r>
              <a:rPr lang="ko-KR" altLang="en-US" sz="900" dirty="0">
                <a:latin typeface="+mn-ea"/>
                <a:ea typeface="+mn-ea"/>
              </a:rPr>
              <a:t>값</a:t>
            </a:r>
            <a:endParaRPr lang="en-US" altLang="ko-KR" sz="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1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 smtClean="0">
                <a:latin typeface="+mj-ea"/>
                <a:ea typeface="+mj-ea"/>
              </a:rPr>
              <a:t>Iris </a:t>
            </a:r>
            <a:r>
              <a:rPr lang="ko-KR" altLang="en-US" sz="2200" dirty="0" err="1" smtClean="0">
                <a:latin typeface="+mj-ea"/>
                <a:ea typeface="+mj-ea"/>
              </a:rPr>
              <a:t>데이터셋</a:t>
            </a:r>
            <a:r>
              <a:rPr lang="ko-KR" altLang="en-US" sz="2200" dirty="0" smtClean="0">
                <a:latin typeface="+mj-ea"/>
                <a:ea typeface="+mj-ea"/>
              </a:rPr>
              <a:t> </a:t>
            </a:r>
            <a:r>
              <a:rPr lang="ko-KR" altLang="en-US" sz="2200" dirty="0" err="1" smtClean="0">
                <a:latin typeface="+mj-ea"/>
                <a:ea typeface="+mj-ea"/>
              </a:rPr>
              <a:t>결정트리</a:t>
            </a:r>
            <a:r>
              <a:rPr lang="ko-KR" altLang="en-US" sz="2200" dirty="0" smtClean="0">
                <a:latin typeface="+mj-ea"/>
                <a:ea typeface="+mj-ea"/>
              </a:rPr>
              <a:t> 실습</a:t>
            </a:r>
            <a:endParaRPr sz="2200" dirty="0">
              <a:latin typeface="+mj-ea"/>
              <a:ea typeface="+mj-ea"/>
            </a:endParaRPr>
          </a:p>
        </p:txBody>
      </p:sp>
      <p:sp>
        <p:nvSpPr>
          <p:cNvPr id="14" name="부제목 1"/>
          <p:cNvSpPr>
            <a:spLocks noGrp="1"/>
          </p:cNvSpPr>
          <p:nvPr>
            <p:ph type="subTitle" idx="1"/>
          </p:nvPr>
        </p:nvSpPr>
        <p:spPr>
          <a:xfrm>
            <a:off x="1150467" y="1249387"/>
            <a:ext cx="2229426" cy="301706"/>
          </a:xfrm>
        </p:spPr>
        <p:txBody>
          <a:bodyPr/>
          <a:lstStyle/>
          <a:p>
            <a:pPr algn="l"/>
            <a:r>
              <a:rPr lang="ko-KR" altLang="en-US" sz="900" dirty="0" smtClean="0">
                <a:latin typeface="+mn-ea"/>
                <a:ea typeface="+mn-ea"/>
              </a:rPr>
              <a:t>패키지 설치 후 데이터 준비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15" name="부제목 1"/>
          <p:cNvSpPr>
            <a:spLocks noGrp="1"/>
          </p:cNvSpPr>
          <p:nvPr>
            <p:ph type="subTitle" idx="1"/>
          </p:nvPr>
        </p:nvSpPr>
        <p:spPr>
          <a:xfrm>
            <a:off x="4246524" y="1249387"/>
            <a:ext cx="2229426" cy="301706"/>
          </a:xfrm>
        </p:spPr>
        <p:txBody>
          <a:bodyPr/>
          <a:lstStyle/>
          <a:p>
            <a:pPr algn="l"/>
            <a:r>
              <a:rPr lang="en-US" altLang="ko-KR" sz="900" dirty="0" smtClean="0">
                <a:latin typeface="+mn-ea"/>
                <a:ea typeface="+mn-ea"/>
              </a:rPr>
              <a:t>View(</a:t>
            </a:r>
            <a:r>
              <a:rPr lang="en-US" altLang="ko-KR" sz="900" dirty="0" err="1" smtClean="0">
                <a:latin typeface="+mn-ea"/>
                <a:ea typeface="+mn-ea"/>
              </a:rPr>
              <a:t>train</a:t>
            </a:r>
            <a:r>
              <a:rPr lang="en-US" altLang="ko-KR" sz="900" dirty="0" err="1" smtClean="0">
                <a:latin typeface="+mn-ea"/>
                <a:ea typeface="+mn-ea"/>
              </a:rPr>
              <a:t>_iris</a:t>
            </a:r>
            <a:r>
              <a:rPr lang="en-US" altLang="ko-KR" sz="900" dirty="0" smtClean="0">
                <a:latin typeface="+mn-ea"/>
                <a:ea typeface="+mn-ea"/>
              </a:rPr>
              <a:t>)</a:t>
            </a:r>
            <a:r>
              <a:rPr lang="ko-KR" altLang="en-US" sz="900" dirty="0" smtClean="0">
                <a:latin typeface="+mn-ea"/>
                <a:ea typeface="+mn-ea"/>
              </a:rPr>
              <a:t>의 </a:t>
            </a:r>
            <a:r>
              <a:rPr lang="ko-KR" altLang="en-US" sz="900" dirty="0">
                <a:latin typeface="+mn-ea"/>
                <a:ea typeface="+mn-ea"/>
              </a:rPr>
              <a:t>값</a:t>
            </a:r>
            <a:endParaRPr lang="en-US" altLang="ko-KR" sz="9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17" y="1483360"/>
            <a:ext cx="2776404" cy="14194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724" y="1483359"/>
            <a:ext cx="3703039" cy="14194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724" y="3088639"/>
            <a:ext cx="3637636" cy="1419423"/>
          </a:xfrm>
          <a:prstGeom prst="rect">
            <a:avLst/>
          </a:prstGeom>
        </p:spPr>
      </p:pic>
      <p:sp>
        <p:nvSpPr>
          <p:cNvPr id="11" name="부제목 1"/>
          <p:cNvSpPr>
            <a:spLocks noGrp="1"/>
          </p:cNvSpPr>
          <p:nvPr>
            <p:ph type="subTitle" idx="1"/>
          </p:nvPr>
        </p:nvSpPr>
        <p:spPr>
          <a:xfrm>
            <a:off x="4241771" y="2844858"/>
            <a:ext cx="2229426" cy="301706"/>
          </a:xfrm>
        </p:spPr>
        <p:txBody>
          <a:bodyPr/>
          <a:lstStyle/>
          <a:p>
            <a:pPr algn="l"/>
            <a:r>
              <a:rPr lang="en-US" altLang="ko-KR" sz="900" dirty="0" smtClean="0">
                <a:latin typeface="+mn-ea"/>
                <a:ea typeface="+mn-ea"/>
              </a:rPr>
              <a:t>View(</a:t>
            </a:r>
            <a:r>
              <a:rPr lang="en-US" altLang="ko-KR" sz="900" dirty="0" err="1" smtClean="0">
                <a:latin typeface="+mn-ea"/>
                <a:ea typeface="+mn-ea"/>
              </a:rPr>
              <a:t>test</a:t>
            </a:r>
            <a:r>
              <a:rPr lang="en-US" altLang="ko-KR" sz="900" dirty="0" err="1" smtClean="0">
                <a:latin typeface="+mn-ea"/>
                <a:ea typeface="+mn-ea"/>
              </a:rPr>
              <a:t>_iris</a:t>
            </a:r>
            <a:r>
              <a:rPr lang="en-US" altLang="ko-KR" sz="900" dirty="0" smtClean="0">
                <a:latin typeface="+mn-ea"/>
                <a:ea typeface="+mn-ea"/>
              </a:rPr>
              <a:t>)</a:t>
            </a:r>
            <a:r>
              <a:rPr lang="ko-KR" altLang="en-US" sz="900" dirty="0" smtClean="0">
                <a:latin typeface="+mn-ea"/>
                <a:ea typeface="+mn-ea"/>
              </a:rPr>
              <a:t>의 </a:t>
            </a:r>
            <a:r>
              <a:rPr lang="ko-KR" altLang="en-US" sz="900" dirty="0">
                <a:latin typeface="+mn-ea"/>
                <a:ea typeface="+mn-ea"/>
              </a:rPr>
              <a:t>값</a:t>
            </a:r>
            <a:endParaRPr lang="en-US" altLang="ko-KR" sz="90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18" y="3088639"/>
            <a:ext cx="2933854" cy="1419423"/>
          </a:xfrm>
          <a:prstGeom prst="rect">
            <a:avLst/>
          </a:prstGeom>
        </p:spPr>
      </p:pic>
      <p:sp>
        <p:nvSpPr>
          <p:cNvPr id="10" name="부제목 1"/>
          <p:cNvSpPr>
            <a:spLocks noGrp="1"/>
          </p:cNvSpPr>
          <p:nvPr>
            <p:ph type="subTitle" idx="1"/>
          </p:nvPr>
        </p:nvSpPr>
        <p:spPr>
          <a:xfrm>
            <a:off x="1150467" y="2862200"/>
            <a:ext cx="2229426" cy="301706"/>
          </a:xfrm>
        </p:spPr>
        <p:txBody>
          <a:bodyPr/>
          <a:lstStyle/>
          <a:p>
            <a:pPr algn="l"/>
            <a:r>
              <a:rPr lang="en-US" altLang="ko-KR" sz="900" dirty="0" err="1" smtClean="0">
                <a:latin typeface="+mn-ea"/>
                <a:ea typeface="+mn-ea"/>
              </a:rPr>
              <a:t>idx</a:t>
            </a:r>
            <a:r>
              <a:rPr lang="en-US" altLang="ko-KR" sz="900" dirty="0" smtClean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결과 값</a:t>
            </a:r>
            <a:endParaRPr lang="en-US" altLang="ko-KR" sz="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62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 smtClean="0">
                <a:latin typeface="+mj-ea"/>
                <a:ea typeface="+mj-ea"/>
              </a:rPr>
              <a:t>Iris </a:t>
            </a:r>
            <a:r>
              <a:rPr lang="ko-KR" altLang="en-US" sz="2200" dirty="0" err="1" smtClean="0">
                <a:latin typeface="+mj-ea"/>
                <a:ea typeface="+mj-ea"/>
              </a:rPr>
              <a:t>데이터셋</a:t>
            </a:r>
            <a:r>
              <a:rPr lang="ko-KR" altLang="en-US" sz="2200" dirty="0" smtClean="0">
                <a:latin typeface="+mj-ea"/>
                <a:ea typeface="+mj-ea"/>
              </a:rPr>
              <a:t> </a:t>
            </a:r>
            <a:r>
              <a:rPr lang="ko-KR" altLang="en-US" sz="2200" dirty="0" err="1" smtClean="0">
                <a:latin typeface="+mj-ea"/>
                <a:ea typeface="+mj-ea"/>
              </a:rPr>
              <a:t>결정트리</a:t>
            </a:r>
            <a:r>
              <a:rPr lang="ko-KR" altLang="en-US" sz="2200" dirty="0" smtClean="0">
                <a:latin typeface="+mj-ea"/>
                <a:ea typeface="+mj-ea"/>
              </a:rPr>
              <a:t> 실습</a:t>
            </a:r>
            <a:endParaRPr sz="2200" dirty="0">
              <a:latin typeface="+mj-ea"/>
              <a:ea typeface="+mj-ea"/>
            </a:endParaRPr>
          </a:p>
        </p:txBody>
      </p:sp>
      <p:sp>
        <p:nvSpPr>
          <p:cNvPr id="14" name="부제목 1"/>
          <p:cNvSpPr>
            <a:spLocks noGrp="1"/>
          </p:cNvSpPr>
          <p:nvPr>
            <p:ph type="subTitle" idx="1"/>
          </p:nvPr>
        </p:nvSpPr>
        <p:spPr>
          <a:xfrm>
            <a:off x="1150467" y="1249387"/>
            <a:ext cx="2229426" cy="301706"/>
          </a:xfrm>
        </p:spPr>
        <p:txBody>
          <a:bodyPr/>
          <a:lstStyle/>
          <a:p>
            <a:pPr algn="l"/>
            <a:r>
              <a:rPr lang="ko-KR" altLang="en-US" sz="900" dirty="0" smtClean="0">
                <a:latin typeface="+mn-ea"/>
                <a:ea typeface="+mn-ea"/>
              </a:rPr>
              <a:t>결정 트리 모델 생성 후 시각화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15" name="부제목 1"/>
          <p:cNvSpPr>
            <a:spLocks noGrp="1"/>
          </p:cNvSpPr>
          <p:nvPr>
            <p:ph type="subTitle" idx="1"/>
          </p:nvPr>
        </p:nvSpPr>
        <p:spPr>
          <a:xfrm>
            <a:off x="4246524" y="1249387"/>
            <a:ext cx="2229426" cy="301706"/>
          </a:xfrm>
        </p:spPr>
        <p:txBody>
          <a:bodyPr/>
          <a:lstStyle/>
          <a:p>
            <a:pPr algn="l"/>
            <a:r>
              <a:rPr lang="en-US" altLang="ko-KR" sz="900" dirty="0" smtClean="0">
                <a:latin typeface="+mn-ea"/>
                <a:ea typeface="+mn-ea"/>
              </a:rPr>
              <a:t>Plot</a:t>
            </a:r>
            <a:r>
              <a:rPr lang="ko-KR" altLang="en-US" sz="900" dirty="0" smtClean="0">
                <a:latin typeface="+mn-ea"/>
                <a:ea typeface="+mn-ea"/>
              </a:rPr>
              <a:t>시각화 결과</a:t>
            </a:r>
            <a:endParaRPr lang="en-US" altLang="ko-KR" sz="900" dirty="0"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17" y="1483359"/>
            <a:ext cx="2776404" cy="933580"/>
          </a:xfrm>
          <a:prstGeom prst="rect">
            <a:avLst/>
          </a:prstGeom>
        </p:spPr>
      </p:pic>
      <p:sp>
        <p:nvSpPr>
          <p:cNvPr id="13" name="부제목 1"/>
          <p:cNvSpPr>
            <a:spLocks noGrp="1"/>
          </p:cNvSpPr>
          <p:nvPr>
            <p:ph type="subTitle" idx="1"/>
          </p:nvPr>
        </p:nvSpPr>
        <p:spPr>
          <a:xfrm>
            <a:off x="1145713" y="2266086"/>
            <a:ext cx="2356099" cy="301706"/>
          </a:xfrm>
        </p:spPr>
        <p:txBody>
          <a:bodyPr/>
          <a:lstStyle/>
          <a:p>
            <a:pPr algn="l"/>
            <a:r>
              <a:rPr lang="en-US" altLang="ko-KR" sz="800" dirty="0" smtClean="0">
                <a:latin typeface="+mn-ea"/>
                <a:ea typeface="+mn-ea"/>
              </a:rPr>
              <a:t>* data=[          ]  -&gt; </a:t>
            </a:r>
            <a:r>
              <a:rPr lang="ko-KR" altLang="en-US" sz="800" dirty="0" smtClean="0">
                <a:latin typeface="+mn-ea"/>
                <a:ea typeface="+mn-ea"/>
              </a:rPr>
              <a:t>이곳의 답 </a:t>
            </a:r>
            <a:r>
              <a:rPr lang="en-US" altLang="ko-KR" sz="800" dirty="0" smtClean="0">
                <a:latin typeface="+mn-ea"/>
                <a:ea typeface="+mn-ea"/>
              </a:rPr>
              <a:t>: </a:t>
            </a:r>
            <a:r>
              <a:rPr lang="en-US" altLang="ko-KR" sz="800" dirty="0" err="1" smtClean="0">
                <a:latin typeface="+mn-ea"/>
                <a:ea typeface="+mn-ea"/>
              </a:rPr>
              <a:t>train_iris</a:t>
            </a:r>
            <a:endParaRPr lang="en-US" altLang="ko-KR" sz="800" dirty="0">
              <a:latin typeface="+mn-ea"/>
              <a:ea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71" y="1551093"/>
            <a:ext cx="3845589" cy="295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1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 smtClean="0">
                <a:latin typeface="+mj-ea"/>
                <a:ea typeface="+mj-ea"/>
              </a:rPr>
              <a:t>Iris </a:t>
            </a:r>
            <a:r>
              <a:rPr lang="ko-KR" altLang="en-US" sz="2200" dirty="0" err="1" smtClean="0">
                <a:latin typeface="+mj-ea"/>
                <a:ea typeface="+mj-ea"/>
              </a:rPr>
              <a:t>데이터셋</a:t>
            </a:r>
            <a:r>
              <a:rPr lang="ko-KR" altLang="en-US" sz="2200" dirty="0" smtClean="0">
                <a:latin typeface="+mj-ea"/>
                <a:ea typeface="+mj-ea"/>
              </a:rPr>
              <a:t> </a:t>
            </a:r>
            <a:r>
              <a:rPr lang="ko-KR" altLang="en-US" sz="2200" dirty="0" err="1" smtClean="0">
                <a:latin typeface="+mj-ea"/>
                <a:ea typeface="+mj-ea"/>
              </a:rPr>
              <a:t>결정트리</a:t>
            </a:r>
            <a:r>
              <a:rPr lang="ko-KR" altLang="en-US" sz="2200" dirty="0" smtClean="0">
                <a:latin typeface="+mj-ea"/>
                <a:ea typeface="+mj-ea"/>
              </a:rPr>
              <a:t> 실습</a:t>
            </a:r>
            <a:endParaRPr sz="2200" dirty="0">
              <a:latin typeface="+mj-ea"/>
              <a:ea typeface="+mj-ea"/>
            </a:endParaRPr>
          </a:p>
        </p:txBody>
      </p:sp>
      <p:sp>
        <p:nvSpPr>
          <p:cNvPr id="14" name="부제목 1"/>
          <p:cNvSpPr>
            <a:spLocks noGrp="1"/>
          </p:cNvSpPr>
          <p:nvPr>
            <p:ph type="subTitle" idx="1"/>
          </p:nvPr>
        </p:nvSpPr>
        <p:spPr>
          <a:xfrm>
            <a:off x="1150467" y="1249387"/>
            <a:ext cx="2229426" cy="301706"/>
          </a:xfrm>
        </p:spPr>
        <p:txBody>
          <a:bodyPr/>
          <a:lstStyle/>
          <a:p>
            <a:pPr algn="l"/>
            <a:r>
              <a:rPr lang="ko-KR" altLang="en-US" sz="900" dirty="0" smtClean="0">
                <a:latin typeface="+mn-ea"/>
                <a:ea typeface="+mn-ea"/>
              </a:rPr>
              <a:t>테스트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15" name="부제목 1"/>
          <p:cNvSpPr>
            <a:spLocks noGrp="1"/>
          </p:cNvSpPr>
          <p:nvPr>
            <p:ph type="subTitle" idx="1"/>
          </p:nvPr>
        </p:nvSpPr>
        <p:spPr>
          <a:xfrm>
            <a:off x="4246524" y="1249387"/>
            <a:ext cx="2229426" cy="301706"/>
          </a:xfrm>
        </p:spPr>
        <p:txBody>
          <a:bodyPr/>
          <a:lstStyle/>
          <a:p>
            <a:pPr algn="l"/>
            <a:r>
              <a:rPr lang="ko-KR" altLang="en-US" sz="900" dirty="0" smtClean="0">
                <a:latin typeface="+mn-ea"/>
                <a:ea typeface="+mn-ea"/>
              </a:rPr>
              <a:t>성능평가</a:t>
            </a:r>
            <a:endParaRPr lang="en-US" altLang="ko-KR" sz="9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17" y="1550828"/>
            <a:ext cx="2803495" cy="6477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17" y="2411210"/>
            <a:ext cx="2803495" cy="2241019"/>
          </a:xfrm>
          <a:prstGeom prst="rect">
            <a:avLst/>
          </a:prstGeom>
        </p:spPr>
      </p:pic>
      <p:sp>
        <p:nvSpPr>
          <p:cNvPr id="11" name="부제목 1"/>
          <p:cNvSpPr>
            <a:spLocks noGrp="1"/>
          </p:cNvSpPr>
          <p:nvPr>
            <p:ph type="subTitle" idx="1"/>
          </p:nvPr>
        </p:nvSpPr>
        <p:spPr>
          <a:xfrm>
            <a:off x="1150467" y="2159324"/>
            <a:ext cx="2229426" cy="301706"/>
          </a:xfrm>
        </p:spPr>
        <p:txBody>
          <a:bodyPr/>
          <a:lstStyle/>
          <a:p>
            <a:pPr algn="l"/>
            <a:r>
              <a:rPr lang="ko-KR" altLang="en-US" sz="900" dirty="0" smtClean="0">
                <a:latin typeface="+mn-ea"/>
                <a:ea typeface="+mn-ea"/>
              </a:rPr>
              <a:t>테스트 결과</a:t>
            </a:r>
            <a:endParaRPr lang="en-US" altLang="ko-KR" sz="900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983" y="1550828"/>
            <a:ext cx="3580377" cy="647790"/>
          </a:xfrm>
          <a:prstGeom prst="rect">
            <a:avLst/>
          </a:prstGeom>
        </p:spPr>
      </p:pic>
      <p:sp>
        <p:nvSpPr>
          <p:cNvPr id="16" name="부제목 1"/>
          <p:cNvSpPr>
            <a:spLocks noGrp="1"/>
          </p:cNvSpPr>
          <p:nvPr>
            <p:ph type="subTitle" idx="1"/>
          </p:nvPr>
        </p:nvSpPr>
        <p:spPr>
          <a:xfrm>
            <a:off x="4268862" y="2198618"/>
            <a:ext cx="2229426" cy="301706"/>
          </a:xfrm>
        </p:spPr>
        <p:txBody>
          <a:bodyPr/>
          <a:lstStyle/>
          <a:p>
            <a:pPr algn="l"/>
            <a:r>
              <a:rPr lang="ko-KR" altLang="en-US" sz="900" dirty="0" smtClean="0">
                <a:latin typeface="+mn-ea"/>
                <a:ea typeface="+mn-ea"/>
              </a:rPr>
              <a:t>성능평가 결과</a:t>
            </a:r>
            <a:endParaRPr lang="en-US" altLang="ko-KR" sz="900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73" y="2442901"/>
            <a:ext cx="3505689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3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152</Words>
  <Application>Microsoft Office PowerPoint</Application>
  <PresentationFormat>화면 슬라이드 쇼(16:9)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DM Serif Display</vt:lpstr>
      <vt:lpstr>Karla</vt:lpstr>
      <vt:lpstr>맑은 고딕</vt:lpstr>
      <vt:lpstr>Arial</vt:lpstr>
      <vt:lpstr>Minimalist Hepatitis Clinical Case by Slidesgo</vt:lpstr>
      <vt:lpstr>빅데이터 플랫폼 개발자 양성  수행 평가서</vt:lpstr>
      <vt:lpstr>목     차 </vt:lpstr>
      <vt:lpstr>빅데이터 모델 개발하기</vt:lpstr>
      <vt:lpstr>가설검정</vt:lpstr>
      <vt:lpstr>빅데이터 모델 평가 검증하기</vt:lpstr>
      <vt:lpstr>Iris 데이터셋 결정트리 실습</vt:lpstr>
      <vt:lpstr>Iris 데이터셋 결정트리 실습</vt:lpstr>
      <vt:lpstr>Iris 데이터셋 결정트리 실습</vt:lpstr>
      <vt:lpstr>Iris 데이터셋 결정트리 실습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플랫폼 개발자 양성 수행 평가서</dc:title>
  <dc:creator>bigdata</dc:creator>
  <cp:lastModifiedBy>bigdata</cp:lastModifiedBy>
  <cp:revision>95</cp:revision>
  <dcterms:modified xsi:type="dcterms:W3CDTF">2021-11-17T06:55:41Z</dcterms:modified>
</cp:coreProperties>
</file>