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6" r:id="rId1"/>
  </p:sldMasterIdLst>
  <p:notesMasterIdLst>
    <p:notesMasterId r:id="rId16"/>
  </p:notesMasterIdLst>
  <p:sldIdLst>
    <p:sldId id="256" r:id="rId2"/>
    <p:sldId id="257" r:id="rId3"/>
    <p:sldId id="260" r:id="rId4"/>
    <p:sldId id="261" r:id="rId5"/>
    <p:sldId id="340" r:id="rId6"/>
    <p:sldId id="342" r:id="rId7"/>
    <p:sldId id="344" r:id="rId8"/>
    <p:sldId id="343" r:id="rId9"/>
    <p:sldId id="345" r:id="rId10"/>
    <p:sldId id="346" r:id="rId11"/>
    <p:sldId id="347" r:id="rId12"/>
    <p:sldId id="348" r:id="rId13"/>
    <p:sldId id="349" r:id="rId14"/>
    <p:sldId id="313" r:id="rId1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5DA4A69-AEE9-4208-B92C-9B1124B3AB48}">
  <a:tblStyle styleId="{25DA4A69-AEE9-4208-B92C-9B1124B3AB4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1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90777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301988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93449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20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65535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d4db157b90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d4db157b90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d86185eae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d86185eae8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85374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749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8802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36888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d3c3787e4d_0_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d3c3787e4d_0_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978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7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600900" y="2715863"/>
            <a:ext cx="4000500" cy="2295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95550" y="184925"/>
            <a:ext cx="3262450" cy="2530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7913" y="-438012"/>
            <a:ext cx="2409825" cy="233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;p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5400000">
            <a:off x="6910775" y="206125"/>
            <a:ext cx="4339950" cy="3111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3;p2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 rot="5400000">
            <a:off x="941800" y="2746450"/>
            <a:ext cx="1733750" cy="3947449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953325" y="1452750"/>
            <a:ext cx="7237500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1540125" y="3266850"/>
            <a:ext cx="6063900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166450" y="2333595"/>
            <a:ext cx="48111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3293225" y="3175395"/>
            <a:ext cx="2557800" cy="60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3334800" y="1247408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883291">
            <a:off x="-398603" y="1661394"/>
            <a:ext cx="2569104" cy="147416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40313" y="163692"/>
            <a:ext cx="1840875" cy="178266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941800" y="2746450"/>
            <a:ext cx="1733751" cy="3947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81725" y="3219301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304126" y="609717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5" name="Google Shape;25;p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639246">
            <a:off x="6379675" y="-1850875"/>
            <a:ext cx="1733751" cy="394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200"/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/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/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29" name="Google Shape;29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7018400" y="-1769425"/>
            <a:ext cx="1733750" cy="394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-2143088" y="1694737"/>
            <a:ext cx="3538475" cy="203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430725" y="2721400"/>
            <a:ext cx="1666150" cy="1613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2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909400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1"/>
          </p:nvPr>
        </p:nvSpPr>
        <p:spPr>
          <a:xfrm>
            <a:off x="9094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title" idx="2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title" idx="3"/>
          </p:nvPr>
        </p:nvSpPr>
        <p:spPr>
          <a:xfrm>
            <a:off x="3487101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ubTitle" idx="4"/>
          </p:nvPr>
        </p:nvSpPr>
        <p:spPr>
          <a:xfrm>
            <a:off x="34871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title" idx="5"/>
          </p:nvPr>
        </p:nvSpPr>
        <p:spPr>
          <a:xfrm>
            <a:off x="6064802" y="2330175"/>
            <a:ext cx="21696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6"/>
          </p:nvPr>
        </p:nvSpPr>
        <p:spPr>
          <a:xfrm>
            <a:off x="6064800" y="2720558"/>
            <a:ext cx="2169600" cy="88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pic>
        <p:nvPicPr>
          <p:cNvPr id="128" name="Google Shape;12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3546976">
            <a:off x="-485442" y="-893769"/>
            <a:ext cx="1796434" cy="40901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10800000" flipH="1">
            <a:off x="7789500" y="-31000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2031350" y="3095450"/>
            <a:ext cx="1724400" cy="418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6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6_1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0" name="Google Shape;23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9305281">
            <a:off x="6956225" y="-36025"/>
            <a:ext cx="1924050" cy="46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399999">
            <a:off x="6172375" y="658451"/>
            <a:ext cx="3810950" cy="273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10">
            <a:off x="155678" y="1026170"/>
            <a:ext cx="1774244" cy="40396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6_1_1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4" name="Google Shape;234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10800000">
            <a:off x="7178600" y="160768"/>
            <a:ext cx="2504350" cy="14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4956358">
            <a:off x="5559239" y="-1676283"/>
            <a:ext cx="2386824" cy="438138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p2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-5400000">
            <a:off x="132425" y="2105999"/>
            <a:ext cx="2786538" cy="21617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19786" y="3372335"/>
            <a:ext cx="2058291" cy="1993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 rot="10800000">
            <a:off x="6645600" y="3698050"/>
            <a:ext cx="1840875" cy="17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28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 rot="-5400000" flipH="1">
            <a:off x="7220750" y="3593750"/>
            <a:ext cx="1572000" cy="2036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28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 rot="358732">
            <a:off x="-399179" y="-654803"/>
            <a:ext cx="2002458" cy="45592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87600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●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○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Karla"/>
              <a:buChar char="■"/>
              <a:defRPr sz="16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8" r:id="rId4"/>
    <p:sldLayoutId id="2147483662" r:id="rId5"/>
    <p:sldLayoutId id="2147483672" r:id="rId6"/>
    <p:sldLayoutId id="2147483673" r:id="rId7"/>
    <p:sldLayoutId id="214748367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1"/>
          <p:cNvSpPr txBox="1">
            <a:spLocks noGrp="1"/>
          </p:cNvSpPr>
          <p:nvPr>
            <p:ph type="ctrTitle"/>
          </p:nvPr>
        </p:nvSpPr>
        <p:spPr>
          <a:xfrm>
            <a:off x="0" y="1452750"/>
            <a:ext cx="8961119" cy="181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4800" dirty="0" smtClean="0">
                <a:latin typeface="+mj-ea"/>
                <a:ea typeface="+mj-ea"/>
              </a:rPr>
              <a:t>빅데이터 플랫폼 개발자 양성 </a:t>
            </a:r>
            <a:r>
              <a:rPr lang="en-US" altLang="ko-KR" sz="4800" dirty="0" smtClean="0">
                <a:latin typeface="+mj-ea"/>
                <a:ea typeface="+mj-ea"/>
              </a:rPr>
              <a:t/>
            </a:r>
            <a:br>
              <a:rPr lang="en-US" altLang="ko-KR" sz="4800" dirty="0" smtClean="0">
                <a:latin typeface="+mj-ea"/>
                <a:ea typeface="+mj-ea"/>
              </a:rPr>
            </a:br>
            <a:r>
              <a:rPr lang="ko-KR" altLang="en-US" sz="4800" dirty="0" smtClean="0">
                <a:latin typeface="+mj-ea"/>
                <a:ea typeface="+mj-ea"/>
              </a:rPr>
              <a:t>수행 평가서</a:t>
            </a:r>
            <a:endParaRPr sz="4800" dirty="0">
              <a:latin typeface="+mj-ea"/>
              <a:ea typeface="+mj-ea"/>
            </a:endParaRPr>
          </a:p>
        </p:txBody>
      </p:sp>
      <p:sp>
        <p:nvSpPr>
          <p:cNvPr id="250" name="Google Shape;250;p31"/>
          <p:cNvSpPr txBox="1">
            <a:spLocks noGrp="1"/>
          </p:cNvSpPr>
          <p:nvPr>
            <p:ph type="subTitle" idx="1"/>
          </p:nvPr>
        </p:nvSpPr>
        <p:spPr>
          <a:xfrm>
            <a:off x="7190570" y="4291726"/>
            <a:ext cx="1690905" cy="42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학습자 </a:t>
            </a:r>
            <a:r>
              <a:rPr lang="en-US" altLang="ko-KR" dirty="0" smtClean="0">
                <a:latin typeface="+mj-ea"/>
                <a:ea typeface="+mj-ea"/>
              </a:rPr>
              <a:t>: </a:t>
            </a:r>
            <a:r>
              <a:rPr lang="ko-KR" altLang="en-US" dirty="0" err="1" smtClean="0">
                <a:latin typeface="+mj-ea"/>
                <a:ea typeface="+mj-ea"/>
              </a:rPr>
              <a:t>권능한</a:t>
            </a:r>
            <a:endParaRPr dirty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+mj-ea"/>
              </a:rPr>
              <a:t>빅데이터 플랫폼 적재 데이터 확인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>
                <a:latin typeface="+mj-ea"/>
                <a:ea typeface="+mj-ea"/>
              </a:rPr>
              <a:t>02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부제목 1"/>
          <p:cNvSpPr>
            <a:spLocks noGrp="1"/>
          </p:cNvSpPr>
          <p:nvPr>
            <p:ph type="subTitle" idx="1"/>
          </p:nvPr>
        </p:nvSpPr>
        <p:spPr>
          <a:xfrm>
            <a:off x="2307464" y="3714057"/>
            <a:ext cx="4529070" cy="768491"/>
          </a:xfrm>
        </p:spPr>
        <p:txBody>
          <a:bodyPr/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-</a:t>
            </a:r>
            <a:r>
              <a:rPr lang="en-US" altLang="ko-KR" sz="1200" dirty="0" smtClean="0">
                <a:latin typeface="+mn-ea"/>
                <a:ea typeface="+mn-ea"/>
              </a:rPr>
              <a:t> HDFS </a:t>
            </a:r>
            <a:r>
              <a:rPr lang="ko-KR" altLang="en-US" sz="1200" dirty="0" smtClean="0">
                <a:latin typeface="+mn-ea"/>
                <a:ea typeface="+mn-ea"/>
              </a:rPr>
              <a:t>적재 데이터 확인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  <a:ea typeface="+mn-ea"/>
              </a:rPr>
              <a:t>Hbase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적재 데이터 확인</a:t>
            </a:r>
            <a:endParaRPr lang="en-US" altLang="ko-KR" sz="1200" dirty="0" smtClean="0">
              <a:latin typeface="+mn-ea"/>
            </a:endParaRPr>
          </a:p>
          <a:p>
            <a:pPr algn="l"/>
            <a:endParaRPr lang="en-US" altLang="ko-KR" sz="1200" dirty="0" smtClean="0">
              <a:latin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0139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데이터 확인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적재 데이터 확인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HUE -&gt; </a:t>
            </a:r>
            <a:r>
              <a:rPr lang="ko-KR" altLang="en-US" sz="1000" dirty="0" smtClean="0">
                <a:latin typeface="+mn-ea"/>
                <a:ea typeface="+mn-ea"/>
              </a:rPr>
              <a:t>파일 </a:t>
            </a:r>
            <a:r>
              <a:rPr lang="en-US" altLang="ko-KR" sz="1000" dirty="0" smtClean="0">
                <a:latin typeface="+mn-ea"/>
                <a:ea typeface="+mn-ea"/>
              </a:rPr>
              <a:t>-&gt; </a:t>
            </a:r>
            <a:r>
              <a:rPr lang="ko-KR" altLang="en-US" sz="1000" dirty="0" smtClean="0">
                <a:latin typeface="+mn-ea"/>
                <a:ea typeface="+mn-ea"/>
              </a:rPr>
              <a:t>홈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smtClean="0">
                <a:latin typeface="+mn-ea"/>
                <a:ea typeface="+mn-ea"/>
              </a:rPr>
              <a:t>아래의 경로에서 적재된 </a:t>
            </a:r>
            <a:r>
              <a:rPr lang="en-US" altLang="ko-KR" sz="1000" dirty="0" smtClean="0">
                <a:latin typeface="+mn-ea"/>
                <a:ea typeface="+mn-ea"/>
              </a:rPr>
              <a:t>log </a:t>
            </a:r>
            <a:r>
              <a:rPr lang="ko-KR" altLang="en-US" sz="1000" dirty="0" smtClean="0">
                <a:latin typeface="+mn-ea"/>
                <a:ea typeface="+mn-ea"/>
              </a:rPr>
              <a:t>파일 확인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7" y="1698409"/>
            <a:ext cx="7398260" cy="2759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204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데이터 확인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적재 데이터 확인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HUE -&gt; </a:t>
            </a:r>
            <a:r>
              <a:rPr lang="ko-KR" altLang="en-US" sz="1000" dirty="0" smtClean="0">
                <a:latin typeface="+mn-ea"/>
                <a:ea typeface="+mn-ea"/>
              </a:rPr>
              <a:t>쿼리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err="1" smtClean="0">
                <a:latin typeface="+mn-ea"/>
                <a:ea typeface="+mn-ea"/>
              </a:rPr>
              <a:t>쿼리문을</a:t>
            </a:r>
            <a:r>
              <a:rPr lang="ko-KR" altLang="en-US" sz="1000" dirty="0" smtClean="0">
                <a:latin typeface="+mn-ea"/>
                <a:ea typeface="+mn-ea"/>
              </a:rPr>
              <a:t> 실행하여 </a:t>
            </a:r>
            <a:r>
              <a:rPr lang="en-US" altLang="ko-KR" sz="1000" dirty="0" smtClean="0">
                <a:latin typeface="+mn-ea"/>
                <a:ea typeface="+mn-ea"/>
              </a:rPr>
              <a:t>‘637757’</a:t>
            </a:r>
            <a:r>
              <a:rPr lang="ko-KR" altLang="en-US" sz="1000" dirty="0" smtClean="0">
                <a:latin typeface="+mn-ea"/>
                <a:ea typeface="+mn-ea"/>
              </a:rPr>
              <a:t>기록된 숫자 확인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7" y="1711117"/>
            <a:ext cx="7307514" cy="27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데이터 확인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ko-KR" altLang="en-US" sz="1200" dirty="0" smtClean="0">
                <a:latin typeface="+mn-ea"/>
                <a:ea typeface="+mn-ea"/>
              </a:rPr>
              <a:t>적재 데이터 확인</a:t>
            </a:r>
            <a:endParaRPr lang="en-US" altLang="ko-KR" sz="1200" dirty="0">
              <a:latin typeface="+mn-ea"/>
              <a:ea typeface="+mn-ea"/>
            </a:endParaRPr>
          </a:p>
        </p:txBody>
      </p: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HUE -&gt; </a:t>
            </a:r>
            <a:r>
              <a:rPr lang="ko-KR" altLang="en-US" sz="1000" dirty="0" smtClean="0">
                <a:latin typeface="+mn-ea"/>
                <a:ea typeface="+mn-ea"/>
              </a:rPr>
              <a:t>쿼리</a:t>
            </a:r>
            <a:endParaRPr lang="en-US" altLang="ko-KR" sz="1000" dirty="0" smtClean="0">
              <a:latin typeface="+mn-ea"/>
              <a:ea typeface="+mn-ea"/>
            </a:endParaRPr>
          </a:p>
          <a:p>
            <a:pPr algn="l"/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err="1" smtClean="0">
                <a:latin typeface="+mn-ea"/>
                <a:ea typeface="+mn-ea"/>
              </a:rPr>
              <a:t>쿼리문을</a:t>
            </a:r>
            <a:r>
              <a:rPr lang="ko-KR" altLang="en-US" sz="1000" dirty="0" smtClean="0">
                <a:latin typeface="+mn-ea"/>
                <a:ea typeface="+mn-ea"/>
              </a:rPr>
              <a:t> 실행하여 </a:t>
            </a:r>
            <a:r>
              <a:rPr lang="ko-KR" altLang="en-US" sz="1000" dirty="0" err="1" smtClean="0">
                <a:latin typeface="+mn-ea"/>
                <a:ea typeface="+mn-ea"/>
              </a:rPr>
              <a:t>결과확인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7" y="1711117"/>
            <a:ext cx="7398260" cy="2746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43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731;p60"/>
          <p:cNvSpPr txBox="1">
            <a:spLocks/>
          </p:cNvSpPr>
          <p:nvPr/>
        </p:nvSpPr>
        <p:spPr>
          <a:xfrm>
            <a:off x="2951986" y="1980674"/>
            <a:ext cx="3677400" cy="99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DM Serif Display"/>
              <a:buNone/>
              <a:defRPr sz="2800" b="0" i="0" u="none" strike="noStrike" cap="none">
                <a:solidFill>
                  <a:schemeClr val="dk1"/>
                </a:solidFill>
                <a:latin typeface="DM Serif Display"/>
                <a:ea typeface="DM Serif Display"/>
                <a:cs typeface="DM Serif Display"/>
                <a:sym typeface="DM Serif Display"/>
              </a:defRPr>
            </a:lvl9pPr>
          </a:lstStyle>
          <a:p>
            <a:r>
              <a:rPr lang="ko-KR" altLang="en-US" sz="4500" dirty="0" smtClean="0">
                <a:latin typeface="+mj-lt"/>
              </a:rPr>
              <a:t>감사합니다</a:t>
            </a:r>
            <a:endParaRPr lang="en-US" sz="45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1767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2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3600" dirty="0" smtClean="0">
                <a:latin typeface="+mj-ea"/>
                <a:ea typeface="+mj-ea"/>
              </a:rPr>
              <a:t>목     차 </a:t>
            </a:r>
            <a:endParaRPr sz="3600" dirty="0">
              <a:latin typeface="+mj-ea"/>
              <a:ea typeface="+mj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6692" y="1984587"/>
            <a:ext cx="7150565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sz="2700" dirty="0" smtClean="0">
                <a:latin typeface="+mj-ea"/>
                <a:ea typeface="+mj-ea"/>
              </a:rPr>
              <a:t>빅데이터 플랫폼 테스트 수행하기</a:t>
            </a:r>
            <a:endParaRPr lang="en-US" altLang="ko-KR" sz="2700" dirty="0" smtClean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endParaRPr lang="en-US" altLang="ko-KR" sz="2700" dirty="0">
              <a:latin typeface="+mj-ea"/>
              <a:ea typeface="+mj-ea"/>
            </a:endParaRPr>
          </a:p>
          <a:p>
            <a:pPr marL="342900" indent="-342900">
              <a:buAutoNum type="arabicPeriod"/>
            </a:pPr>
            <a:r>
              <a:rPr lang="ko-KR" altLang="en-US" sz="2700" dirty="0" smtClean="0">
                <a:latin typeface="+mj-ea"/>
                <a:ea typeface="+mj-ea"/>
              </a:rPr>
              <a:t>빅데이터 플랫폼 적재 데이터 확인</a:t>
            </a:r>
            <a:endParaRPr lang="en-US" altLang="ko-KR" sz="2700" dirty="0" smtClean="0">
              <a:latin typeface="+mj-ea"/>
              <a:ea typeface="+mj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5"/>
          <p:cNvSpPr txBox="1">
            <a:spLocks noGrp="1"/>
          </p:cNvSpPr>
          <p:nvPr>
            <p:ph type="title"/>
          </p:nvPr>
        </p:nvSpPr>
        <p:spPr>
          <a:xfrm>
            <a:off x="1325079" y="2952395"/>
            <a:ext cx="6493841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dirty="0">
                <a:latin typeface="+mj-ea"/>
              </a:rPr>
              <a:t>빅데이터 플랫폼 테스트 수행하기</a:t>
            </a:r>
            <a:r>
              <a:rPr lang="en-US" altLang="ko-KR" dirty="0">
                <a:latin typeface="+mj-ea"/>
              </a:rPr>
              <a:t/>
            </a:r>
            <a:br>
              <a:rPr lang="en-US" altLang="ko-KR" dirty="0">
                <a:latin typeface="+mj-ea"/>
              </a:rPr>
            </a:br>
            <a:endParaRPr sz="3500" dirty="0">
              <a:latin typeface="+mj-ea"/>
              <a:ea typeface="+mj-ea"/>
            </a:endParaRPr>
          </a:p>
        </p:txBody>
      </p:sp>
      <p:sp>
        <p:nvSpPr>
          <p:cNvPr id="289" name="Google Shape;289;p35"/>
          <p:cNvSpPr txBox="1">
            <a:spLocks noGrp="1"/>
          </p:cNvSpPr>
          <p:nvPr>
            <p:ph type="title" idx="2"/>
          </p:nvPr>
        </p:nvSpPr>
        <p:spPr>
          <a:xfrm>
            <a:off x="3334800" y="1369545"/>
            <a:ext cx="2474400" cy="108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+mj-ea"/>
                <a:ea typeface="+mj-ea"/>
              </a:rPr>
              <a:t>01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4" name="부제목 1"/>
          <p:cNvSpPr>
            <a:spLocks noGrp="1"/>
          </p:cNvSpPr>
          <p:nvPr>
            <p:ph type="subTitle" idx="1"/>
          </p:nvPr>
        </p:nvSpPr>
        <p:spPr>
          <a:xfrm>
            <a:off x="2307464" y="3714057"/>
            <a:ext cx="4529070" cy="768491"/>
          </a:xfrm>
        </p:spPr>
        <p:txBody>
          <a:bodyPr/>
          <a:lstStyle/>
          <a:p>
            <a:pPr algn="l"/>
            <a:r>
              <a:rPr lang="en-US" altLang="ko-KR" sz="1200" dirty="0">
                <a:latin typeface="+mn-ea"/>
                <a:ea typeface="+mn-ea"/>
              </a:rPr>
              <a:t>-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로그 시뮬레이터 테스트</a:t>
            </a:r>
            <a:endParaRPr lang="en-US" altLang="ko-KR" sz="1200" dirty="0" smtClean="0">
              <a:latin typeface="+mn-ea"/>
              <a:ea typeface="+mn-ea"/>
            </a:endParaRPr>
          </a:p>
          <a:p>
            <a:pPr algn="l"/>
            <a:r>
              <a:rPr lang="en-US" altLang="ko-KR" sz="1200" dirty="0" smtClean="0">
                <a:latin typeface="+mn-ea"/>
                <a:ea typeface="+mn-ea"/>
              </a:rPr>
              <a:t>- </a:t>
            </a:r>
            <a:r>
              <a:rPr lang="en-US" altLang="ko-KR" sz="1200" dirty="0" err="1" smtClean="0">
                <a:latin typeface="+mn-ea"/>
              </a:rPr>
              <a:t>SmartCar</a:t>
            </a:r>
            <a:r>
              <a:rPr lang="en-US" altLang="ko-KR" sz="1200" dirty="0" smtClean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수집 기능 테스트</a:t>
            </a:r>
            <a:endParaRPr lang="en-US" altLang="ko-KR" sz="1200" dirty="0" smtClean="0">
              <a:latin typeface="+mn-ea"/>
            </a:endParaRPr>
          </a:p>
          <a:p>
            <a:pPr algn="l"/>
            <a:r>
              <a:rPr lang="en-US" altLang="ko-KR" sz="1200" dirty="0">
                <a:latin typeface="+mn-ea"/>
              </a:rPr>
              <a:t>- </a:t>
            </a:r>
            <a:r>
              <a:rPr lang="en-US" altLang="ko-KR" sz="1200" dirty="0" err="1">
                <a:latin typeface="+mn-ea"/>
              </a:rPr>
              <a:t>SmartCar</a:t>
            </a:r>
            <a:r>
              <a:rPr lang="en-US" altLang="ko-KR" sz="1200" dirty="0">
                <a:latin typeface="+mn-ea"/>
              </a:rPr>
              <a:t> </a:t>
            </a:r>
            <a:r>
              <a:rPr lang="ko-KR" altLang="en-US" sz="1200" dirty="0" smtClean="0">
                <a:latin typeface="+mn-ea"/>
              </a:rPr>
              <a:t>적재 기능 테스트</a:t>
            </a:r>
            <a:endParaRPr lang="en-US" altLang="ko-KR" sz="1200" dirty="0">
              <a:latin typeface="+mn-ea"/>
            </a:endParaRPr>
          </a:p>
          <a:p>
            <a:pPr algn="l"/>
            <a:endParaRPr lang="en-US" altLang="ko-KR" sz="1200" dirty="0" smtClean="0">
              <a:latin typeface="+mn-ea"/>
            </a:endParaRPr>
          </a:p>
          <a:p>
            <a:pPr algn="l"/>
            <a:endParaRPr lang="en-US" altLang="ko-KR" sz="1200" dirty="0" smtClean="0">
              <a:latin typeface="+mn-ea"/>
            </a:endParaRPr>
          </a:p>
          <a:p>
            <a:pPr algn="l"/>
            <a:endParaRPr lang="en-US" altLang="ko-KR" sz="12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테스트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로그 시뮬레이터 테스트</a:t>
            </a:r>
            <a:endParaRPr lang="en-US" altLang="ko-KR" sz="1200" dirty="0">
              <a:latin typeface="+mn-ea"/>
              <a:ea typeface="+mn-ea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2" y="1570349"/>
            <a:ext cx="3435699" cy="24174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2" y="1805722"/>
            <a:ext cx="3435699" cy="238735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2" y="2023676"/>
            <a:ext cx="3435699" cy="256154"/>
          </a:xfrm>
          <a:prstGeom prst="rect">
            <a:avLst/>
          </a:prstGeom>
        </p:spPr>
      </p:pic>
      <p:pic>
        <p:nvPicPr>
          <p:cNvPr id="11" name="그림 10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491" y="2245169"/>
            <a:ext cx="3435699" cy="214780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7" y="2761297"/>
            <a:ext cx="3435699" cy="1066949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837" y="3943349"/>
            <a:ext cx="2943636" cy="219106"/>
          </a:xfrm>
          <a:prstGeom prst="rect">
            <a:avLst/>
          </a:prstGeom>
        </p:spPr>
      </p:pic>
      <p:grpSp>
        <p:nvGrpSpPr>
          <p:cNvPr id="23" name="그룹 22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24" name="Google Shape;324;p37"/>
            <p:cNvCxnSpPr>
              <a:stCxn id="25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9" name="부제목 1"/>
          <p:cNvSpPr>
            <a:spLocks noGrp="1"/>
          </p:cNvSpPr>
          <p:nvPr>
            <p:ph type="subTitle" idx="1"/>
          </p:nvPr>
        </p:nvSpPr>
        <p:spPr>
          <a:xfrm>
            <a:off x="961552" y="2472953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FileZilla</a:t>
            </a:r>
            <a:r>
              <a:rPr lang="ko-KR" altLang="en-US" sz="1000" dirty="0" smtClean="0">
                <a:latin typeface="+mn-ea"/>
                <a:ea typeface="+mn-ea"/>
              </a:rPr>
              <a:t>에 </a:t>
            </a:r>
            <a:r>
              <a:rPr lang="en-US" altLang="ko-KR" sz="1000" dirty="0" smtClean="0">
                <a:latin typeface="+mn-ea"/>
                <a:ea typeface="+mn-ea"/>
              </a:rPr>
              <a:t>jar</a:t>
            </a:r>
            <a:r>
              <a:rPr lang="ko-KR" altLang="en-US" sz="1000" dirty="0" smtClean="0">
                <a:latin typeface="+mn-ea"/>
                <a:ea typeface="+mn-ea"/>
              </a:rPr>
              <a:t>파일 넣기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20" name="그림 1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602" y="1550536"/>
            <a:ext cx="4034407" cy="523948"/>
          </a:xfrm>
          <a:prstGeom prst="rect">
            <a:avLst/>
          </a:prstGeom>
        </p:spPr>
      </p:pic>
      <p:sp>
        <p:nvSpPr>
          <p:cNvPr id="31" name="부제목 1"/>
          <p:cNvSpPr>
            <a:spLocks noGrp="1"/>
          </p:cNvSpPr>
          <p:nvPr>
            <p:ph type="subTitle" idx="1"/>
          </p:nvPr>
        </p:nvSpPr>
        <p:spPr>
          <a:xfrm>
            <a:off x="4700100" y="1276117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>
                <a:latin typeface="+mn-ea"/>
                <a:ea typeface="+mn-ea"/>
              </a:rPr>
              <a:t>로그 </a:t>
            </a:r>
            <a:r>
              <a:rPr lang="ko-KR" altLang="en-US" sz="1000" dirty="0" err="1">
                <a:latin typeface="+mn-ea"/>
                <a:ea typeface="+mn-ea"/>
              </a:rPr>
              <a:t>시뮬</a:t>
            </a:r>
            <a:r>
              <a:rPr lang="ko-KR" altLang="en-US" sz="1000" dirty="0">
                <a:latin typeface="+mn-ea"/>
                <a:ea typeface="+mn-ea"/>
              </a:rPr>
              <a:t> 실행 및 데이터 확인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0" name="그림 29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57" y="2066556"/>
            <a:ext cx="4025752" cy="37152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8735" y="2493695"/>
            <a:ext cx="3997274" cy="1334551"/>
          </a:xfrm>
          <a:prstGeom prst="rect">
            <a:avLst/>
          </a:prstGeom>
        </p:spPr>
      </p:pic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Working </a:t>
            </a:r>
            <a:r>
              <a:rPr lang="ko-KR" altLang="en-US" sz="1000" dirty="0" smtClean="0">
                <a:latin typeface="+mn-ea"/>
                <a:ea typeface="+mn-ea"/>
              </a:rPr>
              <a:t>폴더에서 </a:t>
            </a:r>
            <a:r>
              <a:rPr lang="en-US" altLang="ko-KR" sz="1000" dirty="0" smtClean="0">
                <a:latin typeface="+mn-ea"/>
                <a:ea typeface="+mn-ea"/>
              </a:rPr>
              <a:t>log</a:t>
            </a:r>
            <a:r>
              <a:rPr lang="ko-KR" altLang="en-US" sz="1000" dirty="0" smtClean="0">
                <a:latin typeface="+mn-ea"/>
                <a:ea typeface="+mn-ea"/>
              </a:rPr>
              <a:t>파일 생성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3" name="그림 32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57" y="4136618"/>
            <a:ext cx="1361498" cy="208616"/>
          </a:xfrm>
          <a:prstGeom prst="rect">
            <a:avLst/>
          </a:prstGeom>
        </p:spPr>
      </p:pic>
      <p:sp>
        <p:nvSpPr>
          <p:cNvPr id="37" name="부제목 1"/>
          <p:cNvSpPr>
            <a:spLocks noGrp="1"/>
          </p:cNvSpPr>
          <p:nvPr>
            <p:ph type="subTitle" idx="1"/>
          </p:nvPr>
        </p:nvSpPr>
        <p:spPr>
          <a:xfrm>
            <a:off x="4649533" y="3845960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테스트 종료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테스트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수집 기능 테스트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24" name="Google Shape;324;p37"/>
            <p:cNvCxnSpPr>
              <a:stCxn id="25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부제목 1"/>
          <p:cNvSpPr>
            <a:spLocks noGrp="1"/>
          </p:cNvSpPr>
          <p:nvPr>
            <p:ph type="subTitle" idx="1"/>
          </p:nvPr>
        </p:nvSpPr>
        <p:spPr>
          <a:xfrm>
            <a:off x="4700100" y="1276117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수집한 </a:t>
            </a:r>
            <a:r>
              <a:rPr lang="en-US" altLang="ko-KR" sz="1000" dirty="0" smtClean="0">
                <a:latin typeface="+mn-ea"/>
                <a:ea typeface="+mn-ea"/>
              </a:rPr>
              <a:t>log</a:t>
            </a:r>
            <a:r>
              <a:rPr lang="ko-KR" altLang="en-US" sz="1000" dirty="0" smtClean="0">
                <a:latin typeface="+mn-ea"/>
                <a:ea typeface="+mn-ea"/>
              </a:rPr>
              <a:t>데이터 </a:t>
            </a:r>
            <a:r>
              <a:rPr lang="en-US" altLang="ko-KR" sz="1000" dirty="0" smtClean="0">
                <a:latin typeface="+mn-ea"/>
                <a:ea typeface="+mn-ea"/>
              </a:rPr>
              <a:t>tail</a:t>
            </a:r>
            <a:r>
              <a:rPr lang="ko-KR" altLang="en-US" sz="1000" dirty="0" smtClean="0">
                <a:latin typeface="+mn-ea"/>
                <a:ea typeface="+mn-ea"/>
              </a:rPr>
              <a:t>하기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20211008</a:t>
            </a:r>
            <a:r>
              <a:rPr lang="ko-KR" altLang="en-US" sz="1000" dirty="0" smtClean="0">
                <a:latin typeface="+mn-ea"/>
                <a:ea typeface="+mn-ea"/>
              </a:rPr>
              <a:t>일자로 </a:t>
            </a:r>
            <a:r>
              <a:rPr lang="en-US" altLang="ko-KR" sz="1000" dirty="0" smtClean="0">
                <a:latin typeface="+mn-ea"/>
                <a:ea typeface="+mn-ea"/>
              </a:rPr>
              <a:t>log</a:t>
            </a:r>
            <a:r>
              <a:rPr lang="ko-KR" altLang="en-US" sz="1000" dirty="0" smtClean="0">
                <a:latin typeface="+mn-ea"/>
                <a:ea typeface="+mn-ea"/>
              </a:rPr>
              <a:t>데이터 수집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59" y="2885056"/>
            <a:ext cx="3353901" cy="352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0" y="3280839"/>
            <a:ext cx="3363173" cy="13250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1550536"/>
            <a:ext cx="3363173" cy="6634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2212014"/>
            <a:ext cx="3353901" cy="5567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56" y="1564461"/>
            <a:ext cx="4027351" cy="3905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81" y="1980759"/>
            <a:ext cx="4022026" cy="262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239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테스트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수집 기능 테스트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24" name="Google Shape;324;p37"/>
            <p:cNvCxnSpPr>
              <a:stCxn id="25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부제목 1"/>
          <p:cNvSpPr>
            <a:spLocks noGrp="1"/>
          </p:cNvSpPr>
          <p:nvPr>
            <p:ph type="subTitle" idx="1"/>
          </p:nvPr>
        </p:nvSpPr>
        <p:spPr>
          <a:xfrm>
            <a:off x="4700100" y="1276117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수집한 </a:t>
            </a:r>
            <a:r>
              <a:rPr lang="en-US" altLang="ko-KR" sz="1000" dirty="0" smtClean="0">
                <a:latin typeface="+mn-ea"/>
                <a:ea typeface="+mn-ea"/>
              </a:rPr>
              <a:t>log</a:t>
            </a:r>
            <a:r>
              <a:rPr lang="ko-KR" altLang="en-US" sz="1000" dirty="0" smtClean="0">
                <a:latin typeface="+mn-ea"/>
                <a:ea typeface="+mn-ea"/>
              </a:rPr>
              <a:t>데이터 </a:t>
            </a:r>
            <a:r>
              <a:rPr lang="en-US" altLang="ko-KR" sz="1000" dirty="0" smtClean="0">
                <a:latin typeface="+mn-ea"/>
                <a:ea typeface="+mn-ea"/>
              </a:rPr>
              <a:t>tail</a:t>
            </a:r>
            <a:r>
              <a:rPr lang="ko-KR" altLang="en-US" sz="1000" dirty="0" smtClean="0">
                <a:latin typeface="+mn-ea"/>
                <a:ea typeface="+mn-ea"/>
              </a:rPr>
              <a:t>하기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20211008</a:t>
            </a:r>
            <a:r>
              <a:rPr lang="ko-KR" altLang="en-US" sz="1000" dirty="0" smtClean="0">
                <a:latin typeface="+mn-ea"/>
                <a:ea typeface="+mn-ea"/>
              </a:rPr>
              <a:t>일자로 </a:t>
            </a:r>
            <a:r>
              <a:rPr lang="en-US" altLang="ko-KR" sz="1000" dirty="0" smtClean="0">
                <a:latin typeface="+mn-ea"/>
                <a:ea typeface="+mn-ea"/>
              </a:rPr>
              <a:t>log</a:t>
            </a:r>
            <a:r>
              <a:rPr lang="ko-KR" altLang="en-US" sz="1000" dirty="0" smtClean="0">
                <a:latin typeface="+mn-ea"/>
                <a:ea typeface="+mn-ea"/>
              </a:rPr>
              <a:t>데이터 수집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759" y="2885056"/>
            <a:ext cx="3353901" cy="35247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480" y="3280839"/>
            <a:ext cx="3363173" cy="1325020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1550536"/>
            <a:ext cx="3363173" cy="663453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2212014"/>
            <a:ext cx="3353901" cy="556780"/>
          </a:xfrm>
          <a:prstGeom prst="rect">
            <a:avLst/>
          </a:prstGeom>
        </p:spPr>
      </p:pic>
      <p:pic>
        <p:nvPicPr>
          <p:cNvPr id="16" name="그림 1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56" y="1564461"/>
            <a:ext cx="4027351" cy="390580"/>
          </a:xfrm>
          <a:prstGeom prst="rect">
            <a:avLst/>
          </a:prstGeom>
        </p:spPr>
      </p:pic>
      <p:pic>
        <p:nvPicPr>
          <p:cNvPr id="17" name="그림 16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5581" y="1980759"/>
            <a:ext cx="4022026" cy="1885563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0256" y="4180384"/>
            <a:ext cx="1143160" cy="200053"/>
          </a:xfrm>
          <a:prstGeom prst="rect">
            <a:avLst/>
          </a:prstGeom>
        </p:spPr>
      </p:pic>
      <p:sp>
        <p:nvSpPr>
          <p:cNvPr id="19" name="부제목 1"/>
          <p:cNvSpPr>
            <a:spLocks noGrp="1"/>
          </p:cNvSpPr>
          <p:nvPr>
            <p:ph type="subTitle" idx="1"/>
          </p:nvPr>
        </p:nvSpPr>
        <p:spPr>
          <a:xfrm>
            <a:off x="4666396" y="3892040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테스트 종료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40945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테스트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적재</a:t>
            </a:r>
            <a:r>
              <a:rPr lang="ko-KR" altLang="en-US" sz="1200" dirty="0" smtClean="0">
                <a:latin typeface="+mn-ea"/>
                <a:ea typeface="+mn-ea"/>
              </a:rPr>
              <a:t> 기능 테스트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24" name="Google Shape;324;p37"/>
            <p:cNvCxnSpPr>
              <a:stCxn id="25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부제목 1"/>
          <p:cNvSpPr>
            <a:spLocks noGrp="1"/>
          </p:cNvSpPr>
          <p:nvPr>
            <p:ph type="subTitle" idx="1"/>
          </p:nvPr>
        </p:nvSpPr>
        <p:spPr>
          <a:xfrm>
            <a:off x="4700100" y="1276117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Hadoop </a:t>
            </a:r>
            <a:r>
              <a:rPr lang="ko-KR" altLang="en-US" sz="1000" dirty="0" smtClean="0">
                <a:latin typeface="+mn-ea"/>
                <a:ea typeface="+mn-ea"/>
              </a:rPr>
              <a:t>적재를 위한 </a:t>
            </a:r>
            <a:r>
              <a:rPr lang="ko-KR" altLang="en-US" sz="1000" dirty="0" err="1" smtClean="0">
                <a:latin typeface="+mn-ea"/>
                <a:ea typeface="+mn-ea"/>
              </a:rPr>
              <a:t>플럼</a:t>
            </a:r>
            <a:r>
              <a:rPr lang="ko-KR" altLang="en-US" sz="1000" dirty="0" smtClean="0">
                <a:latin typeface="+mn-ea"/>
                <a:ea typeface="+mn-ea"/>
              </a:rPr>
              <a:t> 이벤트 디렉터리로 </a:t>
            </a:r>
            <a:r>
              <a:rPr lang="ko-KR" altLang="en-US" sz="1000" dirty="0" err="1" smtClean="0">
                <a:latin typeface="+mn-ea"/>
                <a:ea typeface="+mn-ea"/>
              </a:rPr>
              <a:t>적재파일</a:t>
            </a:r>
            <a:r>
              <a:rPr lang="ko-KR" altLang="en-US" sz="1000" dirty="0" smtClean="0">
                <a:latin typeface="+mn-ea"/>
                <a:ea typeface="+mn-ea"/>
              </a:rPr>
              <a:t> 이동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SmartCar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로그 시뮬레이터 실행</a:t>
            </a:r>
            <a:r>
              <a:rPr lang="en-US" altLang="ko-KR" sz="1000" dirty="0" smtClean="0">
                <a:latin typeface="+mn-ea"/>
                <a:ea typeface="+mn-ea"/>
              </a:rPr>
              <a:t>(CAR </a:t>
            </a:r>
            <a:r>
              <a:rPr lang="ko-KR" altLang="en-US" sz="1000" dirty="0" err="1" smtClean="0">
                <a:latin typeface="+mn-ea"/>
                <a:ea typeface="+mn-ea"/>
              </a:rPr>
              <a:t>상태정보</a:t>
            </a:r>
            <a:r>
              <a:rPr lang="ko-KR" altLang="en-US" sz="1000" dirty="0" smtClean="0">
                <a:latin typeface="+mn-ea"/>
                <a:ea typeface="+mn-ea"/>
              </a:rPr>
              <a:t> 적재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1552206"/>
            <a:ext cx="3363173" cy="60458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2214732"/>
            <a:ext cx="3363173" cy="580473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2853146"/>
            <a:ext cx="3350741" cy="1770572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89" y="1552206"/>
            <a:ext cx="3680118" cy="662526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89" y="2549128"/>
            <a:ext cx="3680118" cy="268459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88" y="2845167"/>
            <a:ext cx="3692550" cy="428452"/>
          </a:xfrm>
          <a:prstGeom prst="rect">
            <a:avLst/>
          </a:prstGeom>
        </p:spPr>
      </p:pic>
      <p:sp>
        <p:nvSpPr>
          <p:cNvPr id="29" name="부제목 1"/>
          <p:cNvSpPr>
            <a:spLocks noGrp="1"/>
          </p:cNvSpPr>
          <p:nvPr>
            <p:ph type="subTitle" idx="1"/>
          </p:nvPr>
        </p:nvSpPr>
        <p:spPr>
          <a:xfrm>
            <a:off x="4763357" y="2268479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HDFS </a:t>
            </a:r>
            <a:r>
              <a:rPr lang="ko-KR" altLang="en-US" sz="1000" dirty="0" smtClean="0">
                <a:latin typeface="+mn-ea"/>
                <a:ea typeface="+mn-ea"/>
              </a:rPr>
              <a:t>적재 파일 확인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30" name="부제목 1"/>
          <p:cNvSpPr>
            <a:spLocks noGrp="1"/>
          </p:cNvSpPr>
          <p:nvPr>
            <p:ph type="subTitle" idx="1"/>
          </p:nvPr>
        </p:nvSpPr>
        <p:spPr>
          <a:xfrm>
            <a:off x="4680257" y="3211077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smtClean="0">
                <a:latin typeface="+mn-ea"/>
                <a:ea typeface="+mn-ea"/>
              </a:rPr>
              <a:t>*&lt;</a:t>
            </a:r>
            <a:r>
              <a:rPr lang="en-US" altLang="ko-KR" sz="1000" dirty="0" err="1">
                <a:latin typeface="+mn-ea"/>
                <a:ea typeface="+mn-ea"/>
              </a:rPr>
              <a:t>hdfs</a:t>
            </a:r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err="1">
                <a:latin typeface="+mn-ea"/>
                <a:ea typeface="+mn-ea"/>
              </a:rPr>
              <a:t>dfs</a:t>
            </a:r>
            <a:r>
              <a:rPr lang="en-US" altLang="ko-KR" sz="1000" dirty="0">
                <a:latin typeface="+mn-ea"/>
                <a:ea typeface="+mn-ea"/>
              </a:rPr>
              <a:t> -cat /</a:t>
            </a:r>
            <a:r>
              <a:rPr lang="en-US" altLang="ko-KR" sz="1000" dirty="0" smtClean="0">
                <a:latin typeface="+mn-ea"/>
                <a:ea typeface="+mn-ea"/>
              </a:rPr>
              <a:t>pilot/collect/car-batch-log/</a:t>
            </a:r>
            <a:r>
              <a:rPr lang="en-US" altLang="ko-KR" sz="1000" dirty="0" err="1" smtClean="0">
                <a:latin typeface="+mn-ea"/>
                <a:ea typeface="+mn-ea"/>
              </a:rPr>
              <a:t>wrk_date</a:t>
            </a:r>
            <a:r>
              <a:rPr lang="en-US" altLang="ko-KR" sz="1000" dirty="0" smtClean="0">
                <a:latin typeface="+mn-ea"/>
                <a:ea typeface="+mn-ea"/>
              </a:rPr>
              <a:t>=20211008/</a:t>
            </a:r>
          </a:p>
          <a:p>
            <a:pPr algn="l"/>
            <a:r>
              <a:rPr lang="en-US" altLang="ko-KR" sz="1000" dirty="0">
                <a:latin typeface="+mn-ea"/>
                <a:ea typeface="+mn-ea"/>
              </a:rPr>
              <a:t> </a:t>
            </a:r>
            <a:r>
              <a:rPr lang="en-US" altLang="ko-KR" sz="1000" dirty="0" smtClean="0">
                <a:latin typeface="+mn-ea"/>
                <a:ea typeface="+mn-ea"/>
              </a:rPr>
              <a:t> car-batch-log.20211008.log&gt;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888" y="3903535"/>
            <a:ext cx="1124107" cy="219106"/>
          </a:xfrm>
          <a:prstGeom prst="rect">
            <a:avLst/>
          </a:prstGeom>
        </p:spPr>
      </p:pic>
      <p:sp>
        <p:nvSpPr>
          <p:cNvPr id="22" name="부제목 1"/>
          <p:cNvSpPr>
            <a:spLocks noGrp="1"/>
          </p:cNvSpPr>
          <p:nvPr>
            <p:ph type="subTitle" idx="1"/>
          </p:nvPr>
        </p:nvSpPr>
        <p:spPr>
          <a:xfrm>
            <a:off x="4763357" y="3628575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테스트 종료</a:t>
            </a:r>
            <a:endParaRPr lang="en-US" altLang="ko-KR" sz="1000" dirty="0"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77060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테스트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적재</a:t>
            </a:r>
            <a:r>
              <a:rPr lang="ko-KR" altLang="en-US" sz="1200" dirty="0" smtClean="0">
                <a:latin typeface="+mn-ea"/>
                <a:ea typeface="+mn-ea"/>
              </a:rPr>
              <a:t> 기능 테스트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24" name="Google Shape;324;p37"/>
            <p:cNvCxnSpPr>
              <a:stCxn id="25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부제목 1"/>
          <p:cNvSpPr>
            <a:spLocks noGrp="1"/>
          </p:cNvSpPr>
          <p:nvPr>
            <p:ph type="subTitle" idx="1"/>
          </p:nvPr>
        </p:nvSpPr>
        <p:spPr>
          <a:xfrm>
            <a:off x="961552" y="2697453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SmartCar</a:t>
            </a:r>
            <a:r>
              <a:rPr lang="en-US" altLang="ko-KR" sz="1000" dirty="0" smtClean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로그 시뮬레이터 실행</a:t>
            </a:r>
            <a:r>
              <a:rPr lang="en-US" altLang="ko-KR" sz="1000" dirty="0" smtClean="0">
                <a:latin typeface="+mn-ea"/>
                <a:ea typeface="+mn-ea"/>
              </a:rPr>
              <a:t>(</a:t>
            </a:r>
            <a:r>
              <a:rPr lang="ko-KR" altLang="en-US" sz="1000" dirty="0" err="1" smtClean="0">
                <a:latin typeface="+mn-ea"/>
                <a:ea typeface="+mn-ea"/>
              </a:rPr>
              <a:t>운행정보</a:t>
            </a:r>
            <a:r>
              <a:rPr lang="ko-KR" altLang="en-US" sz="1000" dirty="0" smtClean="0">
                <a:latin typeface="+mn-ea"/>
                <a:ea typeface="+mn-ea"/>
              </a:rPr>
              <a:t> 적재</a:t>
            </a:r>
            <a:r>
              <a:rPr lang="en-US" altLang="ko-KR" sz="1000" dirty="0" smtClean="0">
                <a:latin typeface="+mn-ea"/>
                <a:ea typeface="+mn-ea"/>
              </a:rPr>
              <a:t>)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1582872"/>
            <a:ext cx="3363173" cy="1114581"/>
          </a:xfrm>
          <a:prstGeom prst="rect">
            <a:avLst/>
          </a:prstGeom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3163" y="2997162"/>
            <a:ext cx="3363173" cy="431838"/>
          </a:xfrm>
          <a:prstGeom prst="rect">
            <a:avLst/>
          </a:prstGeom>
        </p:spPr>
      </p:pic>
      <p:sp>
        <p:nvSpPr>
          <p:cNvPr id="33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Hbase</a:t>
            </a:r>
            <a:r>
              <a:rPr lang="ko-KR" altLang="en-US" sz="1000" dirty="0" smtClean="0">
                <a:latin typeface="+mn-ea"/>
                <a:ea typeface="+mn-ea"/>
              </a:rPr>
              <a:t>에 </a:t>
            </a:r>
            <a:r>
              <a:rPr lang="ko-KR" altLang="en-US" sz="1000" dirty="0" err="1" smtClean="0">
                <a:latin typeface="+mn-ea"/>
                <a:ea typeface="+mn-ea"/>
              </a:rPr>
              <a:t>실시작</a:t>
            </a:r>
            <a:r>
              <a:rPr lang="ko-KR" altLang="en-US" sz="1000" dirty="0" smtClean="0">
                <a:latin typeface="+mn-ea"/>
                <a:ea typeface="+mn-ea"/>
              </a:rPr>
              <a:t> 적재를 위한 테이블 생성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40" name="그림 3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47" y="1592004"/>
            <a:ext cx="3680118" cy="381053"/>
          </a:xfrm>
          <a:prstGeom prst="rect">
            <a:avLst/>
          </a:prstGeom>
        </p:spPr>
      </p:pic>
      <p:sp>
        <p:nvSpPr>
          <p:cNvPr id="41" name="부제목 1"/>
          <p:cNvSpPr>
            <a:spLocks noGrp="1"/>
          </p:cNvSpPr>
          <p:nvPr>
            <p:ph type="subTitle" idx="1"/>
          </p:nvPr>
        </p:nvSpPr>
        <p:spPr>
          <a:xfrm>
            <a:off x="4749496" y="1282005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실시간 운전자 운행 데이터 로그 확인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39" name="그림 3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47" y="1997551"/>
            <a:ext cx="3680118" cy="260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056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>
            <a:spLocks noGrp="1"/>
          </p:cNvSpPr>
          <p:nvPr>
            <p:ph type="title" idx="2"/>
          </p:nvPr>
        </p:nvSpPr>
        <p:spPr>
          <a:xfrm>
            <a:off x="821507" y="219044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smtClean="0">
                <a:latin typeface="+mj-ea"/>
                <a:ea typeface="+mj-ea"/>
              </a:rPr>
              <a:t>테스트 수행</a:t>
            </a:r>
            <a:endParaRPr dirty="0">
              <a:latin typeface="+mj-ea"/>
              <a:ea typeface="+mj-ea"/>
            </a:endParaRPr>
          </a:p>
        </p:txBody>
      </p:sp>
      <p:sp>
        <p:nvSpPr>
          <p:cNvPr id="21" name="부제목 1"/>
          <p:cNvSpPr>
            <a:spLocks noGrp="1"/>
          </p:cNvSpPr>
          <p:nvPr>
            <p:ph type="subTitle" idx="1"/>
          </p:nvPr>
        </p:nvSpPr>
        <p:spPr>
          <a:xfrm>
            <a:off x="961552" y="822790"/>
            <a:ext cx="4529070" cy="576688"/>
          </a:xfrm>
        </p:spPr>
        <p:txBody>
          <a:bodyPr/>
          <a:lstStyle/>
          <a:p>
            <a:pPr algn="l"/>
            <a:r>
              <a:rPr lang="en-US" altLang="ko-KR" sz="1200" dirty="0" err="1" smtClean="0">
                <a:latin typeface="+mn-ea"/>
                <a:ea typeface="+mn-ea"/>
              </a:rPr>
              <a:t>SmartCar</a:t>
            </a:r>
            <a:r>
              <a:rPr lang="en-US" altLang="ko-KR" sz="1200" dirty="0" smtClean="0">
                <a:latin typeface="+mn-ea"/>
                <a:ea typeface="+mn-ea"/>
              </a:rPr>
              <a:t> </a:t>
            </a:r>
            <a:r>
              <a:rPr lang="ko-KR" altLang="en-US" sz="1200" dirty="0" smtClean="0">
                <a:latin typeface="+mn-ea"/>
                <a:ea typeface="+mn-ea"/>
              </a:rPr>
              <a:t>적재</a:t>
            </a:r>
            <a:r>
              <a:rPr lang="ko-KR" altLang="en-US" sz="1200" dirty="0" smtClean="0">
                <a:latin typeface="+mn-ea"/>
                <a:ea typeface="+mn-ea"/>
              </a:rPr>
              <a:t> 기능 테스트</a:t>
            </a:r>
            <a:endParaRPr lang="en-US" altLang="ko-KR" sz="1200" dirty="0">
              <a:latin typeface="+mn-ea"/>
              <a:ea typeface="+mn-ea"/>
            </a:endParaRPr>
          </a:p>
        </p:txBody>
      </p:sp>
      <p:grpSp>
        <p:nvGrpSpPr>
          <p:cNvPr id="23" name="그룹 22"/>
          <p:cNvGrpSpPr/>
          <p:nvPr/>
        </p:nvGrpSpPr>
        <p:grpSpPr>
          <a:xfrm>
            <a:off x="4583296" y="1349648"/>
            <a:ext cx="180061" cy="3274070"/>
            <a:chOff x="4092721" y="1402988"/>
            <a:chExt cx="180061" cy="3274070"/>
          </a:xfrm>
        </p:grpSpPr>
        <p:cxnSp>
          <p:nvCxnSpPr>
            <p:cNvPr id="24" name="Google Shape;324;p37"/>
            <p:cNvCxnSpPr>
              <a:stCxn id="25" idx="4"/>
            </p:cNvCxnSpPr>
            <p:nvPr/>
          </p:nvCxnSpPr>
          <p:spPr>
            <a:xfrm>
              <a:off x="4175821" y="1569188"/>
              <a:ext cx="0" cy="3090891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5" name="Google Shape;325;p37"/>
            <p:cNvSpPr/>
            <p:nvPr/>
          </p:nvSpPr>
          <p:spPr>
            <a:xfrm>
              <a:off x="4092721" y="140298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29;p37"/>
            <p:cNvSpPr/>
            <p:nvPr/>
          </p:nvSpPr>
          <p:spPr>
            <a:xfrm>
              <a:off x="4092721" y="2521814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26;p37"/>
            <p:cNvSpPr/>
            <p:nvPr/>
          </p:nvSpPr>
          <p:spPr>
            <a:xfrm>
              <a:off x="4092721" y="3640640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26;p37"/>
            <p:cNvSpPr/>
            <p:nvPr/>
          </p:nvSpPr>
          <p:spPr>
            <a:xfrm>
              <a:off x="4106582" y="4510858"/>
              <a:ext cx="166200" cy="1662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" name="부제목 1"/>
          <p:cNvSpPr>
            <a:spLocks noGrp="1"/>
          </p:cNvSpPr>
          <p:nvPr>
            <p:ph type="subTitle" idx="1"/>
          </p:nvPr>
        </p:nvSpPr>
        <p:spPr>
          <a:xfrm>
            <a:off x="961552" y="1282005"/>
            <a:ext cx="4529070" cy="576688"/>
          </a:xfrm>
        </p:spPr>
        <p:txBody>
          <a:bodyPr/>
          <a:lstStyle/>
          <a:p>
            <a:pPr algn="l"/>
            <a:r>
              <a:rPr lang="en-US" altLang="ko-KR" sz="1000" dirty="0" err="1" smtClean="0">
                <a:latin typeface="+mn-ea"/>
                <a:ea typeface="+mn-ea"/>
              </a:rPr>
              <a:t>Hbase</a:t>
            </a:r>
            <a:r>
              <a:rPr lang="ko-KR" altLang="en-US" sz="1000" dirty="0">
                <a:latin typeface="+mn-ea"/>
                <a:ea typeface="+mn-ea"/>
              </a:rPr>
              <a:t> </a:t>
            </a:r>
            <a:r>
              <a:rPr lang="ko-KR" altLang="en-US" sz="1000" dirty="0" smtClean="0">
                <a:latin typeface="+mn-ea"/>
                <a:ea typeface="+mn-ea"/>
              </a:rPr>
              <a:t>적재 데이터 확인</a:t>
            </a:r>
            <a:endParaRPr lang="en-US" altLang="ko-KR" sz="1000" dirty="0">
              <a:latin typeface="+mn-ea"/>
              <a:ea typeface="+mn-ea"/>
            </a:endParaRPr>
          </a:p>
        </p:txBody>
      </p:sp>
      <p:sp>
        <p:nvSpPr>
          <p:cNvPr id="41" name="부제목 1"/>
          <p:cNvSpPr>
            <a:spLocks noGrp="1"/>
          </p:cNvSpPr>
          <p:nvPr>
            <p:ph type="subTitle" idx="1"/>
          </p:nvPr>
        </p:nvSpPr>
        <p:spPr>
          <a:xfrm>
            <a:off x="4749496" y="1282005"/>
            <a:ext cx="4529070" cy="576688"/>
          </a:xfrm>
        </p:spPr>
        <p:txBody>
          <a:bodyPr/>
          <a:lstStyle/>
          <a:p>
            <a:pPr algn="l"/>
            <a:r>
              <a:rPr lang="ko-KR" altLang="en-US" sz="1000" dirty="0" smtClean="0">
                <a:latin typeface="+mn-ea"/>
                <a:ea typeface="+mn-ea"/>
              </a:rPr>
              <a:t>테스트 종료</a:t>
            </a:r>
            <a:endParaRPr lang="en-US" altLang="ko-KR" sz="1000" dirty="0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351" y="1592004"/>
            <a:ext cx="3340985" cy="226726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0747" y="3962149"/>
            <a:ext cx="3340985" cy="495369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8943" y="1592004"/>
            <a:ext cx="1200318" cy="1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801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inimalist Hepatitis Clinical Case by Slidesgo">
  <a:themeElements>
    <a:clrScheme name="Simple Light">
      <a:dk1>
        <a:srgbClr val="000000"/>
      </a:dk1>
      <a:lt1>
        <a:srgbClr val="FFFFFF"/>
      </a:lt1>
      <a:dk2>
        <a:srgbClr val="06688E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371</TotalTime>
  <Words>241</Words>
  <Application>Microsoft Office PowerPoint</Application>
  <PresentationFormat>화면 슬라이드 쇼(16:9)</PresentationFormat>
  <Paragraphs>61</Paragraphs>
  <Slides>14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DM Serif Display</vt:lpstr>
      <vt:lpstr>Karla</vt:lpstr>
      <vt:lpstr>맑은 고딕</vt:lpstr>
      <vt:lpstr>Arial</vt:lpstr>
      <vt:lpstr>Minimalist Hepatitis Clinical Case by Slidesgo</vt:lpstr>
      <vt:lpstr>빅데이터 플랫폼 개발자 양성  수행 평가서</vt:lpstr>
      <vt:lpstr>목     차 </vt:lpstr>
      <vt:lpstr>빅데이터 플랫폼 테스트 수행하기 </vt:lpstr>
      <vt:lpstr>테스트 수행</vt:lpstr>
      <vt:lpstr>테스트 수행</vt:lpstr>
      <vt:lpstr>테스트 수행</vt:lpstr>
      <vt:lpstr>테스트 수행</vt:lpstr>
      <vt:lpstr>테스트 수행</vt:lpstr>
      <vt:lpstr>테스트 수행</vt:lpstr>
      <vt:lpstr>빅데이터 플랫폼 적재 데이터 확인 </vt:lpstr>
      <vt:lpstr>데이터 확인</vt:lpstr>
      <vt:lpstr>데이터 확인</vt:lpstr>
      <vt:lpstr>데이터 확인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빅데이터 플랫폼 개발자 양성 수행 평가서</dc:title>
  <dc:creator>bigdata</dc:creator>
  <cp:lastModifiedBy>user</cp:lastModifiedBy>
  <cp:revision>57</cp:revision>
  <dcterms:modified xsi:type="dcterms:W3CDTF">2021-10-08T02:56:47Z</dcterms:modified>
</cp:coreProperties>
</file>