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0" r:id="rId5"/>
    <p:sldId id="263" r:id="rId6"/>
    <p:sldId id="261" r:id="rId7"/>
    <p:sldId id="258" r:id="rId8"/>
    <p:sldId id="264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9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49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29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412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07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36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40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462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944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73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13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96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79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99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33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77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03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52AB39-8605-4FDF-B44F-9A0ECF25F143}" type="datetimeFigureOut">
              <a:rPr lang="it-IT" smtClean="0"/>
              <a:t>16/07/2024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18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obhanmoosavi/us-accident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FC55-AAF2-E02E-0108-8D9017F59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053481"/>
            <a:ext cx="12192000" cy="1641490"/>
          </a:xfrm>
        </p:spPr>
        <p:txBody>
          <a:bodyPr/>
          <a:lstStyle/>
          <a:p>
            <a:pPr algn="ctr"/>
            <a:r>
              <a:rPr lang="it-IT" b="1" dirty="0">
                <a:solidFill>
                  <a:srgbClr val="00B0F0"/>
                </a:solidFill>
              </a:rPr>
              <a:t>USA Car Accidents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2C0C0-389E-B018-C1A5-F71DD6552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97119" y="572094"/>
            <a:ext cx="2163512" cy="20524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473BA-1B48-CCDE-4827-CE1834A94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7893" y="192032"/>
            <a:ext cx="1959119" cy="25156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6C79C-D318-E5FB-54A6-8D400BF6B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904" y="655191"/>
            <a:ext cx="1662287" cy="16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88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B007-EAED-71C2-083F-0B20C45D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Accident Dataset: </a:t>
            </a:r>
            <a:r>
              <a:rPr lang="it-IT" dirty="0">
                <a:solidFill>
                  <a:srgbClr val="00B0F0"/>
                </a:solidFill>
              </a:rPr>
              <a:t>changes made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BCBF-CECA-F063-EA83-5B476075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862131" cy="4351338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Convert the 'Severity' column to a string type</a:t>
            </a:r>
            <a:endParaRPr lang="it-IT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'Severity'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'Severity'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astype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convert temperature from fareneight to celsius</a:t>
            </a:r>
            <a:endParaRPr lang="it-IT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'Temperature(F)'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'Temperature(F)'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-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32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*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5.0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it-IT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9.0</a:t>
            </a:r>
            <a:endParaRPr lang="it-IT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rename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columns</a:t>
            </a:r>
            <a:r>
              <a:rPr lang="it-IT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'Temperature(F)'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: 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'Temperature(C)'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}, 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inplace</a:t>
            </a:r>
            <a:r>
              <a:rPr lang="it-IT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sz="14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remove year 2016, 2017, 2018, 2023 because they are incomplete</a:t>
            </a:r>
            <a:endParaRPr lang="it-IT" sz="1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[(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year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2016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[(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year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2017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[(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year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2018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[(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4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sz="14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year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!=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4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2023</a:t>
            </a:r>
            <a:r>
              <a:rPr lang="it-IT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b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382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FFF8-B61B-CE8F-B693-39958B35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B0F0"/>
                </a:solidFill>
              </a:rPr>
              <a:t>Accident Dataset: Graphs	</a:t>
            </a:r>
          </a:p>
        </p:txBody>
      </p:sp>
      <p:pic>
        <p:nvPicPr>
          <p:cNvPr id="7" name="Content Placeholder 6" descr="A graph of accident statistics&#10;&#10;Description automatically generated">
            <a:extLst>
              <a:ext uri="{FF2B5EF4-FFF2-40B4-BE49-F238E27FC236}">
                <a16:creationId xmlns:a16="http://schemas.microsoft.com/office/drawing/2014/main" id="{1CA4309B-C4FA-1934-ECAA-BBFA9D68D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51" y="1976585"/>
            <a:ext cx="5004202" cy="3537807"/>
          </a:xfrm>
        </p:spPr>
      </p:pic>
      <p:pic>
        <p:nvPicPr>
          <p:cNvPr id="9" name="Picture 8" descr="A yellow pie chart with numbers and text&#10;&#10;Description automatically generated">
            <a:extLst>
              <a:ext uri="{FF2B5EF4-FFF2-40B4-BE49-F238E27FC236}">
                <a16:creationId xmlns:a16="http://schemas.microsoft.com/office/drawing/2014/main" id="{6105A4A1-8C7E-70C9-D24C-73825F274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749" y="1976585"/>
            <a:ext cx="5101231" cy="36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27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FFF8-B61B-CE8F-B693-39958B35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B0F0"/>
                </a:solidFill>
              </a:rPr>
              <a:t>Accident Dataset: Graphs	</a:t>
            </a:r>
          </a:p>
        </p:txBody>
      </p:sp>
      <p:pic>
        <p:nvPicPr>
          <p:cNvPr id="4" name="Picture 3" descr="A graph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F42D84EB-3CEB-EE5E-CDE2-1FCCB48D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3677" y="1690688"/>
            <a:ext cx="3418866" cy="4904111"/>
          </a:xfrm>
          <a:prstGeom prst="rect">
            <a:avLst/>
          </a:prstGeom>
        </p:spPr>
      </p:pic>
      <p:pic>
        <p:nvPicPr>
          <p:cNvPr id="10" name="Picture 9" descr="A map of the united states&#10;&#10;Description automatically generated">
            <a:extLst>
              <a:ext uri="{FF2B5EF4-FFF2-40B4-BE49-F238E27FC236}">
                <a16:creationId xmlns:a16="http://schemas.microsoft.com/office/drawing/2014/main" id="{15C4C8BD-0AA0-D086-4288-CF1D873166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495" y="2459896"/>
            <a:ext cx="4386554" cy="310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95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CB6C-D114-B1A1-B241-17E86A2E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00B0F0"/>
                </a:solidFill>
              </a:rPr>
              <a:t>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237CFD-004A-DE11-10E1-013E682B2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This Dashboard uses </a:t>
            </a:r>
            <a:r>
              <a:rPr lang="en-US" b="1" dirty="0">
                <a:solidFill>
                  <a:schemeClr val="tx1"/>
                </a:solidFill>
              </a:rPr>
              <a:t>two</a:t>
            </a:r>
            <a:r>
              <a:rPr lang="en-US" dirty="0">
                <a:solidFill>
                  <a:schemeClr val="tx1"/>
                </a:solidFill>
              </a:rPr>
              <a:t> datasets: </a:t>
            </a:r>
          </a:p>
          <a:p>
            <a:r>
              <a:rPr lang="en-US" dirty="0">
                <a:solidFill>
                  <a:schemeClr val="tx1"/>
                </a:solidFill>
              </a:rPr>
              <a:t>The main Dataset contains all the data about the </a:t>
            </a:r>
            <a:r>
              <a:rPr lang="en-US" dirty="0">
                <a:solidFill>
                  <a:srgbClr val="00B0F0"/>
                </a:solidFill>
              </a:rPr>
              <a:t>accidents</a:t>
            </a:r>
            <a:r>
              <a:rPr lang="en-US" dirty="0">
                <a:solidFill>
                  <a:schemeClr val="tx1"/>
                </a:solidFill>
              </a:rPr>
              <a:t>. It comes from </a:t>
            </a:r>
            <a:r>
              <a:rPr lang="en-US" dirty="0">
                <a:solidFill>
                  <a:srgbClr val="00B0F0"/>
                </a:solidFill>
                <a:hlinkClick r:id="rId2"/>
              </a:rPr>
              <a:t>Kaggle .com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Second one contains data about the </a:t>
            </a:r>
            <a:r>
              <a:rPr lang="en-US" dirty="0">
                <a:solidFill>
                  <a:srgbClr val="00B0F0"/>
                </a:solidFill>
              </a:rPr>
              <a:t>population </a:t>
            </a:r>
            <a:r>
              <a:rPr lang="en-US" dirty="0">
                <a:solidFill>
                  <a:schemeClr val="tx1"/>
                </a:solidFill>
              </a:rPr>
              <a:t>of the USA states in the studied years. It will be used to calculate the ‘</a:t>
            </a:r>
            <a:r>
              <a:rPr lang="en-US" dirty="0">
                <a:solidFill>
                  <a:srgbClr val="00B0F0"/>
                </a:solidFill>
              </a:rPr>
              <a:t>accident every 100.000 people</a:t>
            </a:r>
            <a:r>
              <a:rPr lang="en-US" dirty="0">
                <a:solidFill>
                  <a:schemeClr val="tx1"/>
                </a:solidFill>
              </a:rPr>
              <a:t>’ ratio. 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2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E80C-77CB-00E5-8B67-31EAE770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Population Dataset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0F4A-3297-8BAB-9A06-F575290C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298" y="1825625"/>
            <a:ext cx="10125106" cy="2988906"/>
          </a:xfrm>
        </p:spPr>
        <p:txBody>
          <a:bodyPr>
            <a:normAutofit/>
          </a:bodyPr>
          <a:lstStyle/>
          <a:p>
            <a:r>
              <a:rPr lang="en-US" dirty="0"/>
              <a:t>This dataset has one</a:t>
            </a:r>
            <a:r>
              <a:rPr lang="en-US" dirty="0">
                <a:solidFill>
                  <a:srgbClr val="00B0F0"/>
                </a:solidFill>
              </a:rPr>
              <a:t> column </a:t>
            </a:r>
            <a:r>
              <a:rPr lang="en-US" dirty="0"/>
              <a:t>for the </a:t>
            </a:r>
            <a:r>
              <a:rPr lang="en-US" dirty="0">
                <a:solidFill>
                  <a:srgbClr val="00B0F0"/>
                </a:solidFill>
              </a:rPr>
              <a:t>year</a:t>
            </a:r>
            <a:r>
              <a:rPr lang="en-US" dirty="0"/>
              <a:t> and one for each </a:t>
            </a:r>
            <a:r>
              <a:rPr lang="en-US" dirty="0">
                <a:solidFill>
                  <a:srgbClr val="00B0F0"/>
                </a:solidFill>
              </a:rPr>
              <a:t>US state</a:t>
            </a:r>
          </a:p>
          <a:p>
            <a:r>
              <a:rPr lang="en-US" dirty="0"/>
              <a:t>Each </a:t>
            </a:r>
            <a:r>
              <a:rPr lang="en-US" dirty="0">
                <a:solidFill>
                  <a:srgbClr val="00B0F0"/>
                </a:solidFill>
              </a:rPr>
              <a:t>row</a:t>
            </a:r>
            <a:r>
              <a:rPr lang="en-US" dirty="0"/>
              <a:t> stores the </a:t>
            </a:r>
            <a:r>
              <a:rPr lang="en-US" dirty="0">
                <a:solidFill>
                  <a:srgbClr val="00B0F0"/>
                </a:solidFill>
              </a:rPr>
              <a:t>population</a:t>
            </a:r>
            <a:r>
              <a:rPr lang="en-US" dirty="0"/>
              <a:t> of the specific state in that specific year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6B9B3A-07DD-C89D-3E3A-3F3697B1C761}"/>
              </a:ext>
            </a:extLst>
          </p:cNvPr>
          <p:cNvSpPr txBox="1">
            <a:spLocks/>
          </p:cNvSpPr>
          <p:nvPr/>
        </p:nvSpPr>
        <p:spPr>
          <a:xfrm>
            <a:off x="1062298" y="4814531"/>
            <a:ext cx="10067404" cy="13255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CCCCCC"/>
                </a:solidFill>
                <a:latin typeface="Consolas" panose="020B0609020204030204" pitchFamily="49" charset="0"/>
              </a:rPr>
              <a:t>Year,</a:t>
            </a:r>
            <a:r>
              <a:rPr lang="it-IT" sz="1800" dirty="0">
                <a:solidFill>
                  <a:srgbClr val="569CD6"/>
                </a:solidFill>
                <a:latin typeface="Consolas" panose="020B0609020204030204" pitchFamily="49" charset="0"/>
              </a:rPr>
              <a:t>Alabama,</a:t>
            </a:r>
            <a:r>
              <a:rPr lang="it-IT" sz="1800" dirty="0">
                <a:solidFill>
                  <a:srgbClr val="DCDCAA"/>
                </a:solidFill>
                <a:latin typeface="Consolas" panose="020B0609020204030204" pitchFamily="49" charset="0"/>
              </a:rPr>
              <a:t>Alaska,</a:t>
            </a:r>
            <a:r>
              <a:rPr lang="it-IT" sz="1800" dirty="0">
                <a:solidFill>
                  <a:srgbClr val="6A9955"/>
                </a:solidFill>
                <a:latin typeface="Consolas" panose="020B0609020204030204" pitchFamily="49" charset="0"/>
              </a:rPr>
              <a:t>Arizona,</a:t>
            </a:r>
            <a:r>
              <a:rPr lang="it-IT" sz="1800" dirty="0">
                <a:solidFill>
                  <a:srgbClr val="CE9178"/>
                </a:solidFill>
                <a:latin typeface="Consolas" panose="020B0609020204030204" pitchFamily="49" charset="0"/>
              </a:rPr>
              <a:t>Arkansas,</a:t>
            </a:r>
            <a:r>
              <a:rPr lang="it-IT" sz="1800" dirty="0">
                <a:solidFill>
                  <a:srgbClr val="9CDCFE"/>
                </a:solidFill>
                <a:latin typeface="Consolas" panose="020B0609020204030204" pitchFamily="49" charset="0"/>
              </a:rPr>
              <a:t>California,</a:t>
            </a:r>
            <a:r>
              <a:rPr lang="it-IT" sz="1800" dirty="0">
                <a:solidFill>
                  <a:srgbClr val="B5CEA8"/>
                </a:solidFill>
                <a:latin typeface="Consolas" panose="020B0609020204030204" pitchFamily="49" charset="0"/>
              </a:rPr>
              <a:t>Colorado,</a:t>
            </a:r>
            <a:r>
              <a:rPr lang="it-IT" sz="1800" dirty="0">
                <a:solidFill>
                  <a:srgbClr val="4EC9B0"/>
                </a:solidFill>
                <a:latin typeface="Consolas" panose="020B0609020204030204" pitchFamily="49" charset="0"/>
              </a:rPr>
              <a:t>Connecticut</a:t>
            </a:r>
            <a:r>
              <a:rPr lang="it-IT" sz="1800" dirty="0">
                <a:solidFill>
                  <a:schemeClr val="tx1"/>
                </a:solidFill>
                <a:latin typeface="Consolas" panose="020B0609020204030204" pitchFamily="49" charset="0"/>
              </a:rPr>
              <a:t>,[...]</a:t>
            </a:r>
            <a:r>
              <a:rPr lang="it-IT" sz="1800" b="1" dirty="0">
                <a:solidFill>
                  <a:srgbClr val="569CD6"/>
                </a:solidFill>
                <a:latin typeface="Consolas" panose="020B0609020204030204" pitchFamily="49" charset="0"/>
              </a:rPr>
              <a:t> </a:t>
            </a:r>
            <a:r>
              <a:rPr lang="it-IT" sz="1800" dirty="0">
                <a:solidFill>
                  <a:srgbClr val="CCCCCC"/>
                </a:solidFill>
                <a:latin typeface="Consolas" panose="020B0609020204030204" pitchFamily="49" charset="0"/>
              </a:rPr>
              <a:t>2016,</a:t>
            </a:r>
            <a:r>
              <a:rPr lang="it-IT" sz="1800" dirty="0">
                <a:solidFill>
                  <a:srgbClr val="569CD6"/>
                </a:solidFill>
                <a:latin typeface="Consolas" panose="020B0609020204030204" pitchFamily="49" charset="0"/>
              </a:rPr>
              <a:t>4860545,</a:t>
            </a:r>
            <a:r>
              <a:rPr lang="it-IT" sz="1800" dirty="0">
                <a:solidFill>
                  <a:srgbClr val="DCDCAA"/>
                </a:solidFill>
                <a:latin typeface="Consolas" panose="020B0609020204030204" pitchFamily="49" charset="0"/>
              </a:rPr>
              <a:t>741522,</a:t>
            </a:r>
            <a:r>
              <a:rPr lang="it-IT" sz="1800" dirty="0">
                <a:solidFill>
                  <a:srgbClr val="6A9955"/>
                </a:solidFill>
                <a:latin typeface="Consolas" panose="020B0609020204030204" pitchFamily="49" charset="0"/>
              </a:rPr>
              <a:t>6941072,</a:t>
            </a:r>
            <a:r>
              <a:rPr lang="it-IT" sz="1800" dirty="0">
                <a:solidFill>
                  <a:srgbClr val="CE9178"/>
                </a:solidFill>
                <a:latin typeface="Consolas" panose="020B0609020204030204" pitchFamily="49" charset="0"/>
              </a:rPr>
              <a:t>2989918,</a:t>
            </a:r>
            <a:r>
              <a:rPr lang="it-IT" sz="1800" dirty="0">
                <a:solidFill>
                  <a:srgbClr val="9CDCFE"/>
                </a:solidFill>
                <a:latin typeface="Consolas" panose="020B0609020204030204" pitchFamily="49" charset="0"/>
              </a:rPr>
              <a:t>39250017,</a:t>
            </a:r>
            <a:r>
              <a:rPr lang="it-IT" sz="1800" dirty="0">
                <a:solidFill>
                  <a:srgbClr val="B5CEA8"/>
                </a:solidFill>
                <a:latin typeface="Consolas" panose="020B0609020204030204" pitchFamily="49" charset="0"/>
              </a:rPr>
              <a:t>5540545,</a:t>
            </a:r>
            <a:r>
              <a:rPr lang="it-IT" sz="1800" dirty="0">
                <a:solidFill>
                  <a:srgbClr val="4EC9B0"/>
                </a:solidFill>
                <a:latin typeface="Consolas" panose="020B0609020204030204" pitchFamily="49" charset="0"/>
              </a:rPr>
              <a:t>3576452,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solidFill>
                  <a:srgbClr val="CCCCCC"/>
                </a:solidFill>
                <a:latin typeface="Consolas" panose="020B0609020204030204" pitchFamily="49" charset="0"/>
              </a:rPr>
              <a:t>2017,</a:t>
            </a:r>
            <a:r>
              <a:rPr lang="it-IT" sz="1800" dirty="0">
                <a:solidFill>
                  <a:srgbClr val="569CD6"/>
                </a:solidFill>
                <a:latin typeface="Consolas" panose="020B0609020204030204" pitchFamily="49" charset="0"/>
              </a:rPr>
              <a:t>4874747,</a:t>
            </a:r>
            <a:r>
              <a:rPr lang="it-IT" sz="1800" dirty="0">
                <a:solidFill>
                  <a:srgbClr val="DCDCAA"/>
                </a:solidFill>
                <a:latin typeface="Consolas" panose="020B0609020204030204" pitchFamily="49" charset="0"/>
              </a:rPr>
              <a:t>739786,</a:t>
            </a:r>
            <a:r>
              <a:rPr lang="it-IT" sz="1800" dirty="0">
                <a:solidFill>
                  <a:srgbClr val="6A9955"/>
                </a:solidFill>
                <a:latin typeface="Consolas" panose="020B0609020204030204" pitchFamily="49" charset="0"/>
              </a:rPr>
              <a:t>7044008,</a:t>
            </a:r>
            <a:r>
              <a:rPr lang="it-IT" sz="1800" dirty="0">
                <a:solidFill>
                  <a:srgbClr val="CE9178"/>
                </a:solidFill>
                <a:latin typeface="Consolas" panose="020B0609020204030204" pitchFamily="49" charset="0"/>
              </a:rPr>
              <a:t>3001345,</a:t>
            </a:r>
            <a:r>
              <a:rPr lang="it-IT" sz="1800" dirty="0">
                <a:solidFill>
                  <a:srgbClr val="9CDCFE"/>
                </a:solidFill>
                <a:latin typeface="Consolas" panose="020B0609020204030204" pitchFamily="49" charset="0"/>
              </a:rPr>
              <a:t>39536653,</a:t>
            </a:r>
            <a:r>
              <a:rPr lang="it-IT" sz="1800" dirty="0">
                <a:solidFill>
                  <a:srgbClr val="B5CEA8"/>
                </a:solidFill>
                <a:latin typeface="Consolas" panose="020B0609020204030204" pitchFamily="49" charset="0"/>
              </a:rPr>
              <a:t>5607154,</a:t>
            </a:r>
            <a:r>
              <a:rPr lang="it-IT" sz="1800" dirty="0">
                <a:solidFill>
                  <a:srgbClr val="4EC9B0"/>
                </a:solidFill>
                <a:latin typeface="Consolas" panose="020B0609020204030204" pitchFamily="49" charset="0"/>
              </a:rPr>
              <a:t>3573880,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latin typeface="Consolas" panose="020B0609020204030204" pitchFamily="49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154672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9512-AEE5-C238-2F03-B1AEDE17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5776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Accident Dataset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AE27-E4B6-7020-910A-90EA5F29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690687"/>
            <a:ext cx="10142049" cy="26573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dataset contains data of about 7,7 million accidents between the years 2016-2023. The analysis will only be focused on the years </a:t>
            </a:r>
            <a:r>
              <a:rPr lang="en-US" dirty="0">
                <a:solidFill>
                  <a:srgbClr val="00B0F0"/>
                </a:solidFill>
              </a:rPr>
              <a:t>2019-2020-2021-2022</a:t>
            </a:r>
            <a:r>
              <a:rPr lang="en-US" dirty="0"/>
              <a:t> because the other years contained much less entries. </a:t>
            </a:r>
          </a:p>
          <a:p>
            <a:r>
              <a:rPr lang="en-US" dirty="0"/>
              <a:t>For time reasons a </a:t>
            </a:r>
            <a:r>
              <a:rPr lang="en-US" dirty="0">
                <a:solidFill>
                  <a:srgbClr val="00B0F0"/>
                </a:solidFill>
              </a:rPr>
              <a:t>sampled</a:t>
            </a:r>
            <a:r>
              <a:rPr lang="en-US" dirty="0"/>
              <a:t> subset of the dataset will be used. The sampled subset is obtained with the </a:t>
            </a:r>
            <a:r>
              <a:rPr lang="en-US" i="1" dirty="0"/>
              <a:t>Sample</a:t>
            </a:r>
            <a:r>
              <a:rPr lang="en-US" dirty="0"/>
              <a:t> function and then saved with the </a:t>
            </a:r>
            <a:r>
              <a:rPr lang="en-US" i="1" dirty="0" err="1"/>
              <a:t>to_csv</a:t>
            </a:r>
            <a:r>
              <a:rPr lang="en-US" i="1" dirty="0"/>
              <a:t> </a:t>
            </a:r>
            <a:r>
              <a:rPr lang="en-US" dirty="0"/>
              <a:t>method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63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B007-EAED-71C2-083F-0B20C45D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Accident Dataset: Sampling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BCBF-CECA-F063-EA83-5B476075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862131" cy="4543644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it-IT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pandas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math</a:t>
            </a:r>
            <a:endParaRPr lang="en-US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#Sampling Factor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SamplingFactor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50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#Path to dataset to Sample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Path_To_Dataset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'Dataset</a:t>
            </a:r>
            <a:r>
              <a:rPr lang="it-IT" b="0" dirty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\\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US_Accidents.csv'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load dataset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read_csv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Path_To_Dataset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sample the dataset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Path_To_Dataset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split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'.'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'_Sampled.csv'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number_of_samples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floor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(((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en-US" b="0" dirty="0" err="1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)[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])</a:t>
            </a:r>
            <a:r>
              <a:rPr lang="en-US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SamplingFactor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sample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number_of_samples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random_state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351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save sampled dataset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to_csv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name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511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9512-AEE5-C238-2F03-B1AEDE17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75776" cy="132556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Accident Dataset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AE27-E4B6-7020-910A-90EA5F29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690687"/>
            <a:ext cx="10142049" cy="2657377"/>
          </a:xfrm>
        </p:spPr>
        <p:txBody>
          <a:bodyPr>
            <a:normAutofit/>
          </a:bodyPr>
          <a:lstStyle/>
          <a:p>
            <a:r>
              <a:rPr lang="en-US" dirty="0"/>
              <a:t>The main columns that will be used are: </a:t>
            </a:r>
            <a:r>
              <a:rPr lang="it-IT" dirty="0">
                <a:solidFill>
                  <a:srgbClr val="00B0F0"/>
                </a:solidFill>
              </a:rPr>
              <a:t>Severity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rgbClr val="00B0F0"/>
                </a:solidFill>
              </a:rPr>
              <a:t>Start_Time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rgbClr val="00B0F0"/>
                </a:solidFill>
              </a:rPr>
              <a:t>Start_Lat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rgbClr val="00B0F0"/>
                </a:solidFill>
              </a:rPr>
              <a:t>Start_Lng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rgbClr val="00B0F0"/>
                </a:solidFill>
              </a:rPr>
              <a:t>State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dirty="0">
                <a:solidFill>
                  <a:srgbClr val="00B0F0"/>
                </a:solidFill>
              </a:rPr>
              <a:t>Temperature(F)</a:t>
            </a:r>
          </a:p>
          <a:p>
            <a:endParaRPr lang="it-IT" dirty="0">
              <a:solidFill>
                <a:srgbClr val="00B0F0"/>
              </a:solidFill>
            </a:endParaRP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3B3BA35-6497-E7BD-CE0B-E33E1E22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00" y="2823947"/>
            <a:ext cx="9242323" cy="221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53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7EDD-80A2-5420-C6B1-BC4737BB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B0F0"/>
                </a:solidFill>
              </a:rPr>
              <a:t>Accident Dataset: changes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C254-916D-2ED2-D72A-526ABC54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Corbel (Body)"/>
              </a:rPr>
              <a:t>A few changes where necessary in order to use the dataset later:</a:t>
            </a:r>
          </a:p>
          <a:p>
            <a:r>
              <a:rPr lang="it-IT" i="1" dirty="0">
                <a:solidFill>
                  <a:srgbClr val="00B0F0"/>
                </a:solidFill>
                <a:latin typeface="Corbel (Body)"/>
              </a:rPr>
              <a:t>Severity</a:t>
            </a:r>
            <a:r>
              <a:rPr lang="it-IT" dirty="0">
                <a:solidFill>
                  <a:srgbClr val="00B0F0"/>
                </a:solidFill>
                <a:latin typeface="Corbel (Body)"/>
              </a:rPr>
              <a:t> </a:t>
            </a:r>
            <a:r>
              <a:rPr lang="it-IT" dirty="0">
                <a:solidFill>
                  <a:schemeClr val="tx1"/>
                </a:solidFill>
                <a:latin typeface="Corbel (Body)"/>
              </a:rPr>
              <a:t>is converted to string so that plotly considers it a categorial data</a:t>
            </a:r>
          </a:p>
          <a:p>
            <a:r>
              <a:rPr lang="it-IT" i="1" dirty="0">
                <a:solidFill>
                  <a:srgbClr val="00B0F0"/>
                </a:solidFill>
                <a:latin typeface="Corbel (Body)"/>
              </a:rPr>
              <a:t>Start_Time</a:t>
            </a:r>
            <a:r>
              <a:rPr lang="it-IT" dirty="0">
                <a:solidFill>
                  <a:srgbClr val="00B0F0"/>
                </a:solidFill>
                <a:latin typeface="Corbel (Body)"/>
              </a:rPr>
              <a:t> </a:t>
            </a:r>
            <a:r>
              <a:rPr lang="it-IT" dirty="0">
                <a:solidFill>
                  <a:schemeClr val="tx1"/>
                </a:solidFill>
                <a:latin typeface="Corbel (Body)"/>
              </a:rPr>
              <a:t>is converted into datetime format. From it are derived a few other columns (</a:t>
            </a:r>
            <a:r>
              <a:rPr lang="it-IT" i="1" dirty="0">
                <a:solidFill>
                  <a:srgbClr val="00B0F0"/>
                </a:solidFill>
                <a:effectLst/>
                <a:latin typeface="Corbel (Body)"/>
              </a:rPr>
              <a:t>Year</a:t>
            </a:r>
            <a:r>
              <a:rPr lang="it-IT" dirty="0">
                <a:solidFill>
                  <a:schemeClr val="tx1"/>
                </a:solidFill>
                <a:effectLst/>
                <a:latin typeface="Corbel (Body)"/>
              </a:rPr>
              <a:t>, </a:t>
            </a:r>
            <a:r>
              <a:rPr lang="it-IT" i="1" dirty="0">
                <a:solidFill>
                  <a:srgbClr val="00B0F0"/>
                </a:solidFill>
                <a:effectLst/>
                <a:latin typeface="Corbel (Body)"/>
              </a:rPr>
              <a:t>Month</a:t>
            </a:r>
            <a:r>
              <a:rPr lang="it-IT" dirty="0">
                <a:solidFill>
                  <a:schemeClr val="tx1"/>
                </a:solidFill>
                <a:latin typeface="Corbel (Body)"/>
              </a:rPr>
              <a:t>, </a:t>
            </a:r>
            <a:r>
              <a:rPr lang="it-IT" i="1" dirty="0">
                <a:solidFill>
                  <a:srgbClr val="00B0F0"/>
                </a:solidFill>
                <a:effectLst/>
                <a:latin typeface="Corbel (Body)"/>
              </a:rPr>
              <a:t>Day</a:t>
            </a:r>
            <a:r>
              <a:rPr lang="it-IT" dirty="0">
                <a:solidFill>
                  <a:schemeClr val="tx1"/>
                </a:solidFill>
                <a:effectLst/>
                <a:latin typeface="Corbel (Body)"/>
              </a:rPr>
              <a:t>, </a:t>
            </a:r>
            <a:r>
              <a:rPr lang="it-IT" i="1" dirty="0">
                <a:solidFill>
                  <a:srgbClr val="00B0F0"/>
                </a:solidFill>
                <a:effectLst/>
                <a:latin typeface="Corbel (Body)"/>
              </a:rPr>
              <a:t>Hour</a:t>
            </a:r>
            <a:r>
              <a:rPr lang="it-IT" dirty="0">
                <a:solidFill>
                  <a:schemeClr val="tx1"/>
                </a:solidFill>
                <a:effectLst/>
                <a:latin typeface="Corbel (Body)"/>
              </a:rPr>
              <a:t>). </a:t>
            </a:r>
          </a:p>
          <a:p>
            <a:r>
              <a:rPr lang="it-IT" i="1" dirty="0">
                <a:solidFill>
                  <a:srgbClr val="00B0F0"/>
                </a:solidFill>
                <a:latin typeface="Corbel (Body)"/>
              </a:rPr>
              <a:t>State</a:t>
            </a:r>
            <a:r>
              <a:rPr lang="it-IT" dirty="0">
                <a:solidFill>
                  <a:srgbClr val="CCCCCC"/>
                </a:solidFill>
                <a:latin typeface="Corbel (Body)"/>
              </a:rPr>
              <a:t> </a:t>
            </a:r>
            <a:r>
              <a:rPr lang="it-IT" dirty="0">
                <a:solidFill>
                  <a:schemeClr val="tx1"/>
                </a:solidFill>
                <a:latin typeface="Corbel (Body)"/>
              </a:rPr>
              <a:t>is converted from the code format to the full name (CA -&gt; California, LA-&gt; Los Angeles...)</a:t>
            </a:r>
          </a:p>
          <a:p>
            <a:r>
              <a:rPr lang="it-IT" i="1" dirty="0">
                <a:solidFill>
                  <a:srgbClr val="00B0F0"/>
                </a:solidFill>
              </a:rPr>
              <a:t>Temperature(F)</a:t>
            </a:r>
            <a:r>
              <a:rPr lang="it-IT" dirty="0">
                <a:solidFill>
                  <a:srgbClr val="00B0F0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is converted from Fahrenheit to Celsius and renamed to </a:t>
            </a:r>
            <a:r>
              <a:rPr lang="it-IT" i="1" dirty="0">
                <a:solidFill>
                  <a:srgbClr val="00B0F0"/>
                </a:solidFill>
              </a:rPr>
              <a:t>Temperature(C)</a:t>
            </a:r>
            <a:endParaRPr lang="it-IT" i="1" dirty="0">
              <a:solidFill>
                <a:schemeClr val="tx1"/>
              </a:solidFill>
            </a:endParaRPr>
          </a:p>
          <a:p>
            <a:endParaRPr lang="it-IT" b="1" dirty="0"/>
          </a:p>
          <a:p>
            <a:endParaRPr lang="it-IT" dirty="0">
              <a:solidFill>
                <a:schemeClr val="tx1"/>
              </a:solidFill>
              <a:latin typeface="Corbel (Body)"/>
            </a:endParaRPr>
          </a:p>
          <a:p>
            <a:endParaRPr lang="it-IT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5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B007-EAED-71C2-083F-0B20C45D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Accident Dataset: </a:t>
            </a:r>
            <a:r>
              <a:rPr lang="it-IT" dirty="0">
                <a:solidFill>
                  <a:srgbClr val="00B0F0"/>
                </a:solidFill>
              </a:rPr>
              <a:t>changes made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BCBF-CECA-F063-EA83-5B476075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862131" cy="4351338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it-IT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import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pandas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as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import datset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read_csv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Path_to_accident_dataset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remove unecessary columns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drop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([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'Source'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'End_Lat'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'End_Lng'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'Description'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'Airport_Code'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 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axis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inplace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remove null values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dropna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inplace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True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Convert 'Start_Time' and 'End_Time to datetime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to_datetime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format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'ISO8601'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'End_Time'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pd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to_datetime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'End_Time'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],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format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'ISO8601'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add year column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'Year'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</a:t>
            </a:r>
            <a: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year</a:t>
            </a:r>
            <a:endParaRPr lang="it-IT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it-IT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110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B007-EAED-71C2-083F-0B20C45D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Accident Dataset: </a:t>
            </a:r>
            <a:r>
              <a:rPr lang="it-IT" dirty="0">
                <a:solidFill>
                  <a:srgbClr val="00B0F0"/>
                </a:solidFill>
              </a:rPr>
              <a:t>changes made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9BCBF-CECA-F063-EA83-5B476075C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9862131" cy="4351338"/>
          </a:xfrm>
          <a:solidFill>
            <a:schemeClr val="bg1">
              <a:lumMod val="85000"/>
              <a:lumOff val="1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add month column</a:t>
            </a:r>
            <a:endParaRPr lang="it-IT" sz="13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'Month'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month</a:t>
            </a:r>
            <a:endParaRPr lang="it-IT" sz="13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'Month'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'Month'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3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replace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MONTH_MAP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add day column</a:t>
            </a:r>
            <a:endParaRPr lang="it-IT" sz="13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'Day'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day_of_week</a:t>
            </a:r>
            <a:endParaRPr lang="it-IT" sz="13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'Day'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'Day'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3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replace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DAY_MAP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add hour column</a:t>
            </a:r>
            <a:endParaRPr lang="it-IT" sz="13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'Hour'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'Start_Time'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dt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hour</a:t>
            </a:r>
            <a:endParaRPr lang="it-IT" sz="13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'Hour'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'Hour'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3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replace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HOUR_MAP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it-IT" sz="1300" b="0" dirty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 Map the full state names to the DataFrame</a:t>
            </a:r>
            <a:endParaRPr lang="it-IT" sz="13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'State'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 </a:t>
            </a:r>
            <a:r>
              <a:rPr lang="it-IT" sz="13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it-IT" sz="13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df_acc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it-IT" sz="1300" b="0" dirty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'State'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].</a:t>
            </a:r>
            <a:r>
              <a:rPr lang="it-IT" sz="1300" b="0" dirty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map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it-IT" sz="1300" b="0" dirty="0">
                <a:solidFill>
                  <a:srgbClr val="4FC1FF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STATE_MAP</a:t>
            </a:r>
            <a: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it-IT" sz="13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endParaRPr lang="it-IT" sz="1300" dirty="0"/>
          </a:p>
        </p:txBody>
      </p:sp>
    </p:spTree>
    <p:extLst>
      <p:ext uri="{BB962C8B-B14F-4D97-AF65-F5344CB8AC3E}">
        <p14:creationId xmlns:p14="http://schemas.microsoft.com/office/powerpoint/2010/main" val="346393649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219</TotalTime>
  <Words>972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Consolas</vt:lpstr>
      <vt:lpstr>Corbel</vt:lpstr>
      <vt:lpstr>Corbel (Body)</vt:lpstr>
      <vt:lpstr>Depth</vt:lpstr>
      <vt:lpstr>USA Car Accidents</vt:lpstr>
      <vt:lpstr>Datasets</vt:lpstr>
      <vt:lpstr>Population Dataset</vt:lpstr>
      <vt:lpstr>Accident Dataset</vt:lpstr>
      <vt:lpstr>Accident Dataset: Sampling</vt:lpstr>
      <vt:lpstr>Accident Dataset</vt:lpstr>
      <vt:lpstr>Accident Dataset: changes made</vt:lpstr>
      <vt:lpstr>Accident Dataset: changes made</vt:lpstr>
      <vt:lpstr>Accident Dataset: changes made</vt:lpstr>
      <vt:lpstr>Accident Dataset: changes made</vt:lpstr>
      <vt:lpstr>Accident Dataset: Graphs </vt:lpstr>
      <vt:lpstr>Accident Dataset: Graphs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GameLibrary</dc:title>
  <dc:creator>lorenzo mantero</dc:creator>
  <cp:lastModifiedBy>lorenzo mantero</cp:lastModifiedBy>
  <cp:revision>18</cp:revision>
  <dcterms:created xsi:type="dcterms:W3CDTF">2024-01-09T20:16:45Z</dcterms:created>
  <dcterms:modified xsi:type="dcterms:W3CDTF">2024-07-16T20:01:16Z</dcterms:modified>
</cp:coreProperties>
</file>