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7" r:id="rId2"/>
    <p:sldId id="298" r:id="rId3"/>
    <p:sldId id="299" r:id="rId4"/>
    <p:sldId id="300" r:id="rId5"/>
    <p:sldId id="302" r:id="rId6"/>
    <p:sldId id="306" r:id="rId7"/>
    <p:sldId id="307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221" y="7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BF0A4-D266-4927-A79D-8B39A78593B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22A5E-1B9B-4931-AF40-8C32F75C3D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96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Segnaposto note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6AF220-226C-4FCC-A7B2-49073D217B06}" type="slidenum">
              <a:rPr lang="en-US" altLang="it-IT" b="0" smtClean="0"/>
              <a:pPr/>
              <a:t>1</a:t>
            </a:fld>
            <a:endParaRPr lang="en-US" altLang="it-IT" b="0" smtClean="0"/>
          </a:p>
        </p:txBody>
      </p:sp>
    </p:spTree>
    <p:extLst>
      <p:ext uri="{BB962C8B-B14F-4D97-AF65-F5344CB8AC3E}">
        <p14:creationId xmlns:p14="http://schemas.microsoft.com/office/powerpoint/2010/main" val="268275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6A2C87-786D-4340-B042-7A033501B6A0}" type="slidenum">
              <a:rPr lang="en-US" altLang="it-IT" b="0" smtClean="0"/>
              <a:pPr/>
              <a:t>11</a:t>
            </a:fld>
            <a:endParaRPr lang="en-US" altLang="it-IT" b="0" smtClean="0"/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122210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F3830F-01C3-44DF-88A7-57C5A4C9CD81}" type="slidenum">
              <a:rPr lang="en-US" altLang="it-IT" b="0" smtClean="0"/>
              <a:pPr/>
              <a:t>12</a:t>
            </a:fld>
            <a:endParaRPr lang="en-US" altLang="it-IT" b="0" smtClean="0"/>
          </a:p>
        </p:txBody>
      </p:sp>
      <p:sp>
        <p:nvSpPr>
          <p:cNvPr id="40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1149416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403DFD-6F1A-401C-9E5B-F4693102B6C2}" type="slidenum">
              <a:rPr lang="en-US" altLang="it-IT" b="0" smtClean="0"/>
              <a:pPr/>
              <a:t>19</a:t>
            </a:fld>
            <a:endParaRPr lang="en-US" altLang="it-IT" b="0" smtClean="0"/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3563404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9E72C0A-1A2E-4E9E-8171-CEEB86D9D989}" type="slidenum">
              <a:rPr lang="en-US" altLang="it-IT" b="0" smtClean="0"/>
              <a:pPr/>
              <a:t>20</a:t>
            </a:fld>
            <a:endParaRPr lang="en-US" altLang="it-IT" b="0" smtClean="0"/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2231315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916EB6-B48C-47E1-B02E-3100F028B9C2}" type="slidenum">
              <a:rPr lang="en-US" altLang="it-IT" b="0" smtClean="0"/>
              <a:pPr/>
              <a:t>2</a:t>
            </a:fld>
            <a:endParaRPr lang="en-US" altLang="it-IT" b="0" smtClean="0"/>
          </a:p>
        </p:txBody>
      </p:sp>
      <p:sp>
        <p:nvSpPr>
          <p:cNvPr id="112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3829484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7D18DB-1417-44FE-95A8-195EC46F7B6F}" type="slidenum">
              <a:rPr lang="en-US" altLang="it-IT" b="0" smtClean="0"/>
              <a:pPr/>
              <a:t>3</a:t>
            </a:fld>
            <a:endParaRPr lang="en-US" altLang="it-IT" b="0" smtClean="0"/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2289395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2430D0-0879-4DAE-9888-D30F34F7490B}" type="slidenum">
              <a:rPr lang="en-US" altLang="it-IT" b="0" smtClean="0"/>
              <a:pPr/>
              <a:t>4</a:t>
            </a:fld>
            <a:endParaRPr lang="en-US" altLang="it-IT" b="0" smtClean="0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1820731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EF0050-4C2F-41BB-811E-98A6B6342F90}" type="slidenum">
              <a:rPr lang="en-US" altLang="it-IT" b="0" smtClean="0"/>
              <a:pPr/>
              <a:t>5</a:t>
            </a:fld>
            <a:endParaRPr lang="en-US" altLang="it-IT" b="0" smtClean="0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1649164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A82B22-522B-4701-815A-6AAEE858DC03}" type="slidenum">
              <a:rPr lang="en-US" altLang="it-IT" b="0" smtClean="0"/>
              <a:pPr/>
              <a:t>6</a:t>
            </a:fld>
            <a:endParaRPr lang="en-US" altLang="it-IT" b="0" smtClean="0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3113062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ADF31F-B86E-4A06-84A3-5F646A65CBAE}" type="slidenum">
              <a:rPr lang="en-US" altLang="it-IT" b="0" smtClean="0"/>
              <a:pPr/>
              <a:t>7</a:t>
            </a:fld>
            <a:endParaRPr lang="en-US" altLang="it-IT" b="0" smtClean="0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1802010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34094D-692A-46F8-80DC-86EA9BC0894D}" type="slidenum">
              <a:rPr lang="en-US" altLang="it-IT" b="0" smtClean="0"/>
              <a:pPr/>
              <a:t>9</a:t>
            </a:fld>
            <a:endParaRPr lang="en-US" altLang="it-IT" b="0" smtClean="0"/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1129535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EBE8618-8521-418B-AEBD-14769FAEDF38}" type="slidenum">
              <a:rPr lang="en-US" altLang="it-IT" b="0" smtClean="0"/>
              <a:pPr/>
              <a:t>10</a:t>
            </a:fld>
            <a:endParaRPr lang="en-US" altLang="it-IT" b="0" smtClean="0"/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54074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28057"/>
            <a:ext cx="10515600" cy="4848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Gigabit_Ethernet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10_Gigabit_Etherne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100_Gigabit_Ethern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altLang="en-US" dirty="0" smtClean="0"/>
              <a:t>IEEE </a:t>
            </a:r>
            <a:r>
              <a:rPr lang="it-IT" altLang="en-US" dirty="0" smtClean="0"/>
              <a:t>802.3 (Ethernet)</a:t>
            </a:r>
            <a:endParaRPr lang="it-IT" altLang="en-US" dirty="0" smtClean="0"/>
          </a:p>
        </p:txBody>
      </p:sp>
      <p:sp>
        <p:nvSpPr>
          <p:cNvPr id="7" name="Sottotito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3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TCP/IP Protocol Suite</a:t>
            </a:r>
          </a:p>
        </p:txBody>
      </p:sp>
      <p:sp>
        <p:nvSpPr>
          <p:cNvPr id="12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06268D-5E72-4B28-804B-D1419698E7C7}" type="slidenum">
              <a:rPr lang="en-US" altLang="it-IT"/>
              <a:pPr>
                <a:defRPr/>
              </a:pPr>
              <a:t>10</a:t>
            </a:fld>
            <a:endParaRPr lang="en-US" altLang="it-IT"/>
          </a:p>
        </p:txBody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</a:rPr>
              <a:t>Figure 3.8</a:t>
            </a:r>
            <a:r>
              <a:rPr lang="en-US" altLang="en-US">
                <a:solidFill>
                  <a:schemeClr val="accent2"/>
                </a:solidFill>
              </a:rPr>
              <a:t>    </a:t>
            </a:r>
            <a:r>
              <a:rPr lang="en-US" altLang="en-US" i="1"/>
              <a:t>Collision of the first bit in CSMA/CD</a:t>
            </a:r>
          </a:p>
        </p:txBody>
      </p:sp>
      <p:sp>
        <p:nvSpPr>
          <p:cNvPr id="35845" name="Rectangle 3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it-IT" altLang="it-IT" sz="2400" b="0">
              <a:latin typeface="Tahoma" panose="020B0604030504040204" pitchFamily="34" charset="0"/>
            </a:endParaRPr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it-IT" altLang="it-IT" sz="2400" b="0">
              <a:latin typeface="Tahoma" panose="020B0604030504040204" pitchFamily="34" charset="0"/>
            </a:endParaRPr>
          </a:p>
        </p:txBody>
      </p:sp>
      <p:sp>
        <p:nvSpPr>
          <p:cNvPr id="35847" name="Rectangle 5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it-IT" altLang="it-IT" sz="2400" b="0">
              <a:latin typeface="Tahoma" panose="020B0604030504040204" pitchFamily="34" charset="0"/>
            </a:endParaRPr>
          </a:p>
        </p:txBody>
      </p:sp>
      <p:sp>
        <p:nvSpPr>
          <p:cNvPr id="35848" name="Rectangle 6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it-IT" altLang="it-IT" sz="2400" b="0">
              <a:latin typeface="Tahoma" panose="020B0604030504040204" pitchFamily="34" charset="0"/>
            </a:endParaRPr>
          </a:p>
        </p:txBody>
      </p:sp>
      <p:sp>
        <p:nvSpPr>
          <p:cNvPr id="35849" name="Rectangle 7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it-IT" altLang="it-IT" sz="2400" b="0">
              <a:latin typeface="Tahoma" panose="020B0604030504040204" pitchFamily="34" charset="0"/>
            </a:endParaRPr>
          </a:p>
        </p:txBody>
      </p:sp>
      <p:sp>
        <p:nvSpPr>
          <p:cNvPr id="35850" name="Rectangle 8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it-IT" altLang="it-IT" sz="2400" b="0">
              <a:latin typeface="Tahoma" panose="020B0604030504040204" pitchFamily="34" charset="0"/>
            </a:endParaRPr>
          </a:p>
        </p:txBody>
      </p:sp>
      <p:sp>
        <p:nvSpPr>
          <p:cNvPr id="35851" name="Rectangle 9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it-IT" altLang="it-IT" sz="2400" b="0">
              <a:latin typeface="Tahoma" panose="020B0604030504040204" pitchFamily="34" charset="0"/>
            </a:endParaRPr>
          </a:p>
        </p:txBody>
      </p:sp>
      <p:pic>
        <p:nvPicPr>
          <p:cNvPr id="3585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6" y="1712914"/>
            <a:ext cx="7477125" cy="331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73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frame size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dirty="0" smtClean="0"/>
              <a:t>In the “classic” Ethernet the maximum propagation time </a:t>
            </a:r>
            <a:r>
              <a:rPr lang="en-US" altLang="it-IT" dirty="0" err="1" smtClean="0"/>
              <a:t>Tp</a:t>
            </a:r>
            <a:r>
              <a:rPr lang="en-US" altLang="it-IT" dirty="0" smtClean="0"/>
              <a:t> is 25.6 </a:t>
            </a:r>
            <a:r>
              <a:rPr lang="en-US" altLang="it-IT" dirty="0" err="1" smtClean="0"/>
              <a:t>μs</a:t>
            </a:r>
            <a:endParaRPr lang="en-US" altLang="it-IT" dirty="0" smtClean="0"/>
          </a:p>
          <a:p>
            <a:r>
              <a:rPr lang="en-US" altLang="it-IT" dirty="0" smtClean="0"/>
              <a:t>The design of CSMA-CD requires that a collision be detected by the transmitter before the ending of transmission</a:t>
            </a:r>
          </a:p>
          <a:p>
            <a:r>
              <a:rPr lang="en-US" altLang="it-IT" dirty="0" smtClean="0"/>
              <a:t>This implies that the frame transmission time must be twice </a:t>
            </a:r>
            <a:r>
              <a:rPr lang="en-US" altLang="it-IT" dirty="0" err="1" smtClean="0"/>
              <a:t>Tp</a:t>
            </a:r>
            <a:endParaRPr lang="en-US" altLang="it-IT" dirty="0" smtClean="0"/>
          </a:p>
          <a:p>
            <a:pPr lvl="1"/>
            <a:r>
              <a:rPr lang="en-US" altLang="it-IT" dirty="0" err="1" smtClean="0"/>
              <a:t>Tfr</a:t>
            </a:r>
            <a:r>
              <a:rPr lang="en-US" altLang="it-IT" dirty="0" smtClean="0"/>
              <a:t> = 2 × </a:t>
            </a:r>
            <a:r>
              <a:rPr lang="en-US" altLang="it-IT" dirty="0" err="1" smtClean="0"/>
              <a:t>Tp</a:t>
            </a:r>
            <a:r>
              <a:rPr lang="en-US" altLang="it-IT" dirty="0" smtClean="0"/>
              <a:t> = 51.2 </a:t>
            </a:r>
            <a:r>
              <a:rPr lang="en-US" altLang="it-IT" dirty="0" err="1" smtClean="0"/>
              <a:t>μs</a:t>
            </a:r>
            <a:r>
              <a:rPr lang="en-US" altLang="it-IT" dirty="0" smtClean="0"/>
              <a:t>. </a:t>
            </a:r>
          </a:p>
          <a:p>
            <a:r>
              <a:rPr lang="en-US" altLang="it-IT" dirty="0" smtClean="0"/>
              <a:t>The minimum size of the frame is thus 10 Mbps × 51.2 </a:t>
            </a:r>
            <a:r>
              <a:rPr lang="en-US" altLang="it-IT" dirty="0" err="1" smtClean="0"/>
              <a:t>μs</a:t>
            </a:r>
            <a:r>
              <a:rPr lang="en-US" altLang="it-IT" dirty="0" smtClean="0"/>
              <a:t> = 512 bits or 64 bytes</a:t>
            </a:r>
            <a:endParaRPr lang="en-US" dirty="0"/>
          </a:p>
        </p:txBody>
      </p:sp>
      <p:sp>
        <p:nvSpPr>
          <p:cNvPr id="7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D502-260F-40A3-9E8C-2489663DE0F7}" type="slidenum">
              <a:rPr lang="en-US" altLang="it-IT" smtClean="0"/>
              <a:pPr/>
              <a:t>11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994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3E3C92-7AD6-435D-80D5-000F0233C5E0}" type="slidenum">
              <a:rPr lang="en-US" altLang="it-IT"/>
              <a:pPr>
                <a:defRPr/>
              </a:pPr>
              <a:t>12</a:t>
            </a:fld>
            <a:endParaRPr lang="en-US" altLang="it-IT"/>
          </a:p>
        </p:txBody>
      </p:sp>
      <p:pic>
        <p:nvPicPr>
          <p:cNvPr id="3994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93" y="1120775"/>
            <a:ext cx="7440613" cy="523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/>
              <a:t>TCP/IP Protocol Suite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CSMA-CD (Carrier Sensing Multiple Access-Collision Detection)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6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mtClean="0"/>
              <a:t>Ethernet Topology evolution</a:t>
            </a:r>
            <a:endParaRPr lang="en-US" altLang="it-IT" dirty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28057"/>
            <a:ext cx="8565994" cy="4848906"/>
          </a:xfrm>
        </p:spPr>
        <p:txBody>
          <a:bodyPr>
            <a:normAutofit fontScale="92500" lnSpcReduction="20000"/>
          </a:bodyPr>
          <a:lstStyle/>
          <a:p>
            <a:r>
              <a:rPr lang="en-US" altLang="it-IT" dirty="0" smtClean="0"/>
              <a:t>Bus</a:t>
            </a:r>
          </a:p>
          <a:p>
            <a:pPr lvl="1"/>
            <a:r>
              <a:rPr lang="en-US" altLang="it-IT" dirty="0" smtClean="0"/>
              <a:t>Thick coaxial cable with “vampires”</a:t>
            </a:r>
          </a:p>
          <a:p>
            <a:pPr lvl="1"/>
            <a:r>
              <a:rPr lang="en-US" altLang="it-IT" dirty="0" smtClean="0"/>
              <a:t>Thin coaxial cable with T junction and BNC connectors</a:t>
            </a:r>
          </a:p>
          <a:p>
            <a:pPr lvl="1"/>
            <a:r>
              <a:rPr lang="en-US" altLang="it-IT" dirty="0" smtClean="0"/>
              <a:t>Segments could be connected by max 4 repeaters.</a:t>
            </a:r>
          </a:p>
          <a:p>
            <a:pPr lvl="1"/>
            <a:r>
              <a:rPr lang="en-US" altLang="it-IT" dirty="0" smtClean="0"/>
              <a:t>One collision domain, CSMA/CD (half-duplex) necessary</a:t>
            </a:r>
          </a:p>
          <a:p>
            <a:pPr lvl="1"/>
            <a:r>
              <a:rPr lang="en-US" altLang="it-IT" dirty="0" smtClean="0"/>
              <a:t>Reliability problems</a:t>
            </a:r>
          </a:p>
          <a:p>
            <a:r>
              <a:rPr lang="en-US" altLang="it-IT" dirty="0" smtClean="0"/>
              <a:t>Physical star</a:t>
            </a:r>
          </a:p>
          <a:p>
            <a:pPr lvl="1"/>
            <a:r>
              <a:rPr lang="en-US" altLang="it-IT" dirty="0" smtClean="0"/>
              <a:t>Nodes are connected to a hub (physical repeater), which is the </a:t>
            </a:r>
            <a:r>
              <a:rPr lang="en-US" altLang="it-IT" dirty="0" err="1" smtClean="0"/>
              <a:t>centre</a:t>
            </a:r>
            <a:r>
              <a:rPr lang="en-US" altLang="it-IT" dirty="0" smtClean="0"/>
              <a:t> of the star; twisted pair cables and RJ45 connectors used </a:t>
            </a:r>
          </a:p>
          <a:p>
            <a:pPr lvl="1"/>
            <a:r>
              <a:rPr lang="en-US" altLang="it-IT" dirty="0" smtClean="0"/>
              <a:t>The layout is star, but it is logically equivalent to a bus, because all the cables are electrically connected (although we have separate </a:t>
            </a:r>
            <a:r>
              <a:rPr lang="en-US" altLang="it-IT" dirty="0" err="1" smtClean="0"/>
              <a:t>Tx</a:t>
            </a:r>
            <a:r>
              <a:rPr lang="en-US" altLang="it-IT" dirty="0" smtClean="0"/>
              <a:t> and Rx channels).</a:t>
            </a:r>
          </a:p>
          <a:p>
            <a:pPr lvl="1"/>
            <a:r>
              <a:rPr lang="en-US" altLang="it-IT" dirty="0" smtClean="0"/>
              <a:t>One collision domain, CSMA/CD (half-duplex) still necessary because in case of collision the hub send the jamming signal on the NIC Rx channel </a:t>
            </a:r>
          </a:p>
          <a:p>
            <a:pPr lvl="1"/>
            <a:r>
              <a:rPr lang="en-US" altLang="it-IT" dirty="0" smtClean="0"/>
              <a:t>Better reliability.</a:t>
            </a:r>
          </a:p>
          <a:p>
            <a:pPr lvl="1"/>
            <a:endParaRPr lang="en-US" altLang="it-IT" dirty="0" smtClean="0"/>
          </a:p>
          <a:p>
            <a:pPr lvl="1"/>
            <a:endParaRPr lang="en-US" altLang="it-IT" dirty="0"/>
          </a:p>
        </p:txBody>
      </p:sp>
      <p:sp>
        <p:nvSpPr>
          <p:cNvPr id="8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81466-EAC8-45D4-BCE0-491DBABC4E9C}" type="slidenum">
              <a:rPr lang="en-US" altLang="it-IT" smtClean="0"/>
              <a:pPr/>
              <a:t>13</a:t>
            </a:fld>
            <a:endParaRPr lang="en-US" altLang="it-IT"/>
          </a:p>
        </p:txBody>
      </p:sp>
      <p:pic>
        <p:nvPicPr>
          <p:cNvPr id="41989" name="Picture 4" descr="File:Netzwerktopologie S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702" y="3733800"/>
            <a:ext cx="19526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5" descr="http://upload.wikimedia.org/wikipedia/commons/3/32/Netzwerktopologie_Bu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94" y="1905001"/>
            <a:ext cx="2133600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10125301" y="43434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it-IT" altLang="it-IT"/>
              <a:t>Hub</a:t>
            </a:r>
          </a:p>
        </p:txBody>
      </p:sp>
    </p:spTree>
    <p:extLst>
      <p:ext uri="{BB962C8B-B14F-4D97-AF65-F5344CB8AC3E}">
        <p14:creationId xmlns:p14="http://schemas.microsoft.com/office/powerpoint/2010/main" val="406431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mtClean="0"/>
              <a:t>Ethernet Topology evolution 2</a:t>
            </a:r>
            <a:endParaRPr lang="en-US" altLang="it-IT" dirty="0"/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38200" y="1328057"/>
            <a:ext cx="7580971" cy="4848906"/>
          </a:xfrm>
        </p:spPr>
        <p:txBody>
          <a:bodyPr/>
          <a:lstStyle/>
          <a:p>
            <a:r>
              <a:rPr lang="en-US" altLang="it-IT" dirty="0" smtClean="0"/>
              <a:t>Logical star</a:t>
            </a:r>
          </a:p>
          <a:p>
            <a:pPr lvl="1"/>
            <a:r>
              <a:rPr lang="en-US" altLang="it-IT" dirty="0" smtClean="0"/>
              <a:t>The </a:t>
            </a:r>
            <a:r>
              <a:rPr lang="en-US" altLang="it-IT" dirty="0" err="1" smtClean="0"/>
              <a:t>centre</a:t>
            </a:r>
            <a:r>
              <a:rPr lang="en-US" altLang="it-IT" dirty="0" smtClean="0"/>
              <a:t> of the star is a switch; the inputs are buffered and frames are moved from the input to the output socket by means of a high speed internal bus.</a:t>
            </a:r>
          </a:p>
          <a:p>
            <a:pPr lvl="1"/>
            <a:r>
              <a:rPr lang="en-US" altLang="it-IT" dirty="0" smtClean="0"/>
              <a:t>Only one node connected to each socket; each node has its collision domain, i.e. no collisions possible. </a:t>
            </a:r>
          </a:p>
          <a:p>
            <a:pPr lvl="1"/>
            <a:r>
              <a:rPr lang="en-US" altLang="it-IT" dirty="0" smtClean="0"/>
              <a:t>CSMA/CD no more necessary; full-duplex possible.</a:t>
            </a:r>
          </a:p>
          <a:p>
            <a:pPr lvl="1"/>
            <a:r>
              <a:rPr lang="en-US" altLang="it-IT" dirty="0" smtClean="0"/>
              <a:t>Better throughput.</a:t>
            </a:r>
          </a:p>
          <a:p>
            <a:pPr lvl="1"/>
            <a:r>
              <a:rPr lang="en-US" altLang="it-IT" dirty="0" smtClean="0"/>
              <a:t>Importance of flow control to “pause” transmitting nodes before congestion occurs.</a:t>
            </a:r>
          </a:p>
          <a:p>
            <a:pPr lvl="1"/>
            <a:endParaRPr lang="en-US" altLang="it-IT" dirty="0" smtClean="0"/>
          </a:p>
          <a:p>
            <a:pPr lvl="1"/>
            <a:endParaRPr lang="en-US" altLang="it-IT" dirty="0" smtClean="0"/>
          </a:p>
          <a:p>
            <a:pPr lvl="1"/>
            <a:endParaRPr lang="en-US" altLang="it-IT" dirty="0"/>
          </a:p>
        </p:txBody>
      </p:sp>
      <p:sp>
        <p:nvSpPr>
          <p:cNvPr id="7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D61F49-29A7-4C14-B754-A8DC8D9BEEA2}" type="slidenum">
              <a:rPr lang="en-US" altLang="it-IT" smtClean="0"/>
              <a:pPr/>
              <a:t>14</a:t>
            </a:fld>
            <a:endParaRPr lang="en-US" altLang="it-IT"/>
          </a:p>
        </p:txBody>
      </p:sp>
      <p:pic>
        <p:nvPicPr>
          <p:cNvPr id="43013" name="Picture 4" descr="File:Netzwerktopologie S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2438400"/>
            <a:ext cx="19526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9112405" y="30988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it-IT" altLang="it-IT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92641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mtClean="0"/>
              <a:t>Ethernet Topology evolution 3</a:t>
            </a:r>
            <a:endParaRPr lang="en-US" altLang="it-IT" dirty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28057"/>
            <a:ext cx="7045712" cy="4848906"/>
          </a:xfrm>
        </p:spPr>
        <p:txBody>
          <a:bodyPr/>
          <a:lstStyle/>
          <a:p>
            <a:r>
              <a:rPr lang="en-US" altLang="it-IT" dirty="0" smtClean="0"/>
              <a:t>Hierarchical structures</a:t>
            </a:r>
          </a:p>
          <a:p>
            <a:pPr lvl="1"/>
            <a:r>
              <a:rPr lang="en-US" altLang="it-IT" dirty="0" smtClean="0"/>
              <a:t>One central switch to serve three buildings</a:t>
            </a:r>
          </a:p>
          <a:p>
            <a:pPr lvl="1"/>
            <a:r>
              <a:rPr lang="en-US" altLang="it-IT" dirty="0" smtClean="0"/>
              <a:t>One building switch to serve three floors</a:t>
            </a:r>
          </a:p>
          <a:p>
            <a:pPr lvl="1"/>
            <a:r>
              <a:rPr lang="en-US" altLang="it-IT" dirty="0" smtClean="0"/>
              <a:t>One floor switch to serve three areas</a:t>
            </a:r>
          </a:p>
          <a:p>
            <a:r>
              <a:rPr lang="en-US" altLang="it-IT" dirty="0" smtClean="0"/>
              <a:t>Each standard variant has its own constraints on max cable lengths and max “radius”.</a:t>
            </a:r>
          </a:p>
          <a:p>
            <a:pPr lvl="1"/>
            <a:endParaRPr lang="en-US" altLang="it-IT" dirty="0" smtClean="0"/>
          </a:p>
          <a:p>
            <a:pPr lvl="1"/>
            <a:endParaRPr lang="en-US" altLang="it-IT" dirty="0" smtClean="0"/>
          </a:p>
          <a:p>
            <a:pPr lvl="1"/>
            <a:endParaRPr lang="it-IT" altLang="it-IT" dirty="0"/>
          </a:p>
        </p:txBody>
      </p:sp>
      <p:sp>
        <p:nvSpPr>
          <p:cNvPr id="6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BD65FA-7240-4C47-9D93-DFA9711C9114}" type="slidenum">
              <a:rPr lang="en-US" altLang="it-IT" smtClean="0"/>
              <a:pPr/>
              <a:t>15</a:t>
            </a:fld>
            <a:endParaRPr lang="en-US" altLang="it-IT"/>
          </a:p>
        </p:txBody>
      </p:sp>
      <p:pic>
        <p:nvPicPr>
          <p:cNvPr id="44037" name="Picture 5" descr="File:Netzwerktopologie Ba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913" y="2088995"/>
            <a:ext cx="3581400" cy="24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12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smtClean="0"/>
              <a:t>Combo NIC (90s)</a:t>
            </a:r>
            <a:endParaRPr lang="it-IT" altLang="en-US" smtClean="0"/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>
          <a:xfrm>
            <a:off x="838200" y="1328057"/>
            <a:ext cx="10515600" cy="8055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“combo” 1990s Ethernet network interface controller card.</a:t>
            </a:r>
          </a:p>
          <a:p>
            <a:pPr lvl="1"/>
            <a:r>
              <a:rPr lang="en-US" dirty="0" smtClean="0"/>
              <a:t>BNC connector (left) for use in (now obsolete) 10BASE2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4DEA7A-3395-4B28-8A74-506299311782}" type="slidenum">
              <a:rPr lang="en-US" altLang="it-IT" smtClean="0"/>
              <a:pPr/>
              <a:t>16</a:t>
            </a:fld>
            <a:endParaRPr lang="en-US" altLang="it-IT"/>
          </a:p>
        </p:txBody>
      </p:sp>
      <p:pic>
        <p:nvPicPr>
          <p:cNvPr id="45061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020" y="2033239"/>
            <a:ext cx="6686550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Rettangolo 4"/>
          <p:cNvSpPr>
            <a:spLocks noChangeArrowheads="1"/>
          </p:cNvSpPr>
          <p:nvPr/>
        </p:nvSpPr>
        <p:spPr bwMode="auto">
          <a:xfrm>
            <a:off x="538589" y="6356350"/>
            <a:ext cx="7696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1200" dirty="0"/>
              <a:t>CC BY-SA 3.0, https://commons.wikimedia.org/w/index.php?curid=122201</a:t>
            </a:r>
          </a:p>
        </p:txBody>
      </p:sp>
    </p:spTree>
    <p:extLst>
      <p:ext uri="{BB962C8B-B14F-4D97-AF65-F5344CB8AC3E}">
        <p14:creationId xmlns:p14="http://schemas.microsoft.com/office/powerpoint/2010/main" val="28468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smtClean="0"/>
              <a:t>BNC cables and T connectors</a:t>
            </a:r>
            <a:endParaRPr lang="it-IT" altLang="en-US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2AA2CD-BB8E-4DF2-9091-047E1340A3E8}" type="slidenum">
              <a:rPr lang="en-US" altLang="it-IT" smtClean="0"/>
              <a:pPr/>
              <a:t>17</a:t>
            </a:fld>
            <a:endParaRPr lang="en-US" altLang="it-IT"/>
          </a:p>
        </p:txBody>
      </p:sp>
      <p:pic>
        <p:nvPicPr>
          <p:cNvPr id="46084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05200"/>
            <a:ext cx="426085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233489"/>
            <a:ext cx="714375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ttangolo 7"/>
          <p:cNvSpPr>
            <a:spLocks noChangeArrowheads="1"/>
          </p:cNvSpPr>
          <p:nvPr/>
        </p:nvSpPr>
        <p:spPr bwMode="auto">
          <a:xfrm>
            <a:off x="2109788" y="1201738"/>
            <a:ext cx="83613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By Romantiker - Own work, CC BY-SA 3.0, https://commons.wikimedia.org/w/index.php?curid=96414</a:t>
            </a:r>
            <a:endParaRPr lang="it-IT" altLang="en-US" sz="1200"/>
          </a:p>
        </p:txBody>
      </p:sp>
      <p:sp>
        <p:nvSpPr>
          <p:cNvPr id="46087" name="Rettangolo 4"/>
          <p:cNvSpPr>
            <a:spLocks noChangeArrowheads="1"/>
          </p:cNvSpPr>
          <p:nvPr/>
        </p:nvSpPr>
        <p:spPr bwMode="auto">
          <a:xfrm>
            <a:off x="1857375" y="6232526"/>
            <a:ext cx="4294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dirty="0"/>
              <a:t>By </a:t>
            </a:r>
            <a:r>
              <a:rPr lang="en-US" altLang="en-US" sz="1200" dirty="0" err="1"/>
              <a:t>Swift.Hg</a:t>
            </a:r>
            <a:r>
              <a:rPr lang="en-US" altLang="en-US" sz="1200" dirty="0"/>
              <a:t> - Own work, CC BY-SA 3.0, https://commons.wikimedia.org/w/index.php?curid=25681746</a:t>
            </a:r>
            <a:endParaRPr lang="it-IT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652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smtClean="0"/>
              <a:t>Switches</a:t>
            </a:r>
            <a:endParaRPr lang="it-IT" altLang="en-US" smtClean="0"/>
          </a:p>
        </p:txBody>
      </p:sp>
      <p:sp>
        <p:nvSpPr>
          <p:cNvPr id="47107" name="Segnaposto testo 7"/>
          <p:cNvSpPr>
            <a:spLocks noGrp="1"/>
          </p:cNvSpPr>
          <p:nvPr>
            <p:ph type="body" idx="1"/>
          </p:nvPr>
        </p:nvSpPr>
        <p:spPr>
          <a:xfrm>
            <a:off x="663052" y="1809229"/>
            <a:ext cx="5157787" cy="82391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en-US" dirty="0" smtClean="0"/>
              <a:t>5 port switch unmanaged (plug &amp; Play) 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/>
              <a:t>(20 euro)</a:t>
            </a:r>
            <a:endParaRPr lang="en-US" altLang="en-US" dirty="0"/>
          </a:p>
        </p:txBody>
      </p:sp>
      <p:sp>
        <p:nvSpPr>
          <p:cNvPr id="47111" name="Segnaposto testo 9"/>
          <p:cNvSpPr>
            <a:spLocks noGrp="1"/>
          </p:cNvSpPr>
          <p:nvPr>
            <p:ph type="body" sz="quarter" idx="3"/>
          </p:nvPr>
        </p:nvSpPr>
        <p:spPr>
          <a:xfrm>
            <a:off x="6172200" y="1508185"/>
            <a:ext cx="5183188" cy="1070518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48 port10 Gb/s switch+4 40Gb/s fiber </a:t>
            </a:r>
          </a:p>
          <a:p>
            <a:r>
              <a:rPr lang="en-US" altLang="en-US" dirty="0" smtClean="0"/>
              <a:t>(4000 euro)</a:t>
            </a:r>
            <a:endParaRPr lang="en-US" alt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351EC8-C781-4549-BE67-313119F3AE21}" type="slidenum">
              <a:rPr lang="en-US" altLang="it-IT" smtClean="0"/>
              <a:pPr/>
              <a:t>18</a:t>
            </a:fld>
            <a:endParaRPr lang="en-US" altLang="it-IT"/>
          </a:p>
        </p:txBody>
      </p:sp>
      <p:pic>
        <p:nvPicPr>
          <p:cNvPr id="47109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046" y="3384550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Immagin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40" b="28849"/>
          <a:stretch/>
        </p:blipFill>
        <p:spPr bwMode="auto">
          <a:xfrm>
            <a:off x="6741841" y="3646526"/>
            <a:ext cx="4419600" cy="198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73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Ethernet 10 </a:t>
            </a:r>
            <a:r>
              <a:rPr lang="it-IT" altLang="it-IT" dirty="0" err="1" smtClean="0"/>
              <a:t>Mbit</a:t>
            </a:r>
            <a:r>
              <a:rPr lang="it-IT" altLang="it-IT" dirty="0" smtClean="0"/>
              <a:t>/s (or Classic)</a:t>
            </a:r>
            <a:endParaRPr lang="it-IT" altLang="it-IT" dirty="0" smtClean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variants depending on the physical medium</a:t>
            </a:r>
          </a:p>
          <a:p>
            <a:pPr lvl="1"/>
            <a:r>
              <a:rPr lang="en-US" dirty="0" smtClean="0"/>
              <a:t>Coaxial cable («thick» or «thin») or</a:t>
            </a:r>
          </a:p>
          <a:p>
            <a:pPr lvl="1"/>
            <a:r>
              <a:rPr lang="en-US" dirty="0" smtClean="0"/>
              <a:t>2 pairs of UTP Cat. 3 (used for telephone lines)</a:t>
            </a:r>
          </a:p>
          <a:p>
            <a:pPr lvl="1"/>
            <a:r>
              <a:rPr lang="en-US" dirty="0" smtClean="0"/>
              <a:t>Fiber</a:t>
            </a:r>
          </a:p>
          <a:p>
            <a:r>
              <a:rPr lang="en-US" dirty="0" smtClean="0"/>
              <a:t>10Base-T</a:t>
            </a:r>
          </a:p>
          <a:p>
            <a:pPr lvl="1"/>
            <a:r>
              <a:rPr lang="en-US" dirty="0" smtClean="0"/>
              <a:t>Signal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Msymbol</a:t>
            </a:r>
            <a:r>
              <a:rPr lang="en-US" dirty="0" smtClean="0"/>
              <a:t>/s, Manchester encoding (about 20 MHz BW)</a:t>
            </a:r>
          </a:p>
          <a:p>
            <a:endParaRPr lang="en-US" dirty="0" smtClean="0"/>
          </a:p>
        </p:txBody>
      </p:sp>
      <p:sp>
        <p:nvSpPr>
          <p:cNvPr id="27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E45FA8-6011-40B0-8586-42DF3252222E}" type="slidenum">
              <a:rPr lang="en-US" altLang="it-IT" smtClean="0"/>
              <a:pPr/>
              <a:t>19</a:t>
            </a:fld>
            <a:endParaRPr lang="en-US" altLang="it-IT"/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2419350" y="5029200"/>
          <a:ext cx="7620000" cy="121443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981200"/>
                <a:gridCol w="1447800"/>
                <a:gridCol w="1371600"/>
                <a:gridCol w="1399269"/>
                <a:gridCol w="1420131"/>
              </a:tblGrid>
              <a:tr h="37115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66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10Base5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10Base2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10Base-T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10Base-F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Thick coax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Thin coax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 UTP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 fibers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Max </a:t>
                      </a: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hop length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500m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185m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2000m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55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Ethernet (and other old IEEE standard) layers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Ethernet includes the physical and Data Link layer</a:t>
            </a:r>
          </a:p>
          <a:p>
            <a:pPr lvl="1"/>
            <a:r>
              <a:rPr lang="en-US" dirty="0" smtClean="0"/>
              <a:t>The Data Link layer is in turn divided into the MAC and the LLC sub-layers</a:t>
            </a:r>
            <a:endParaRPr lang="en-US" dirty="0"/>
          </a:p>
        </p:txBody>
      </p:sp>
      <p:sp>
        <p:nvSpPr>
          <p:cNvPr id="11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Figure from </a:t>
            </a:r>
            <a:r>
              <a:rPr lang="en-US" altLang="it-IT" dirty="0" err="1" smtClean="0"/>
              <a:t>Forouzan</a:t>
            </a:r>
            <a:r>
              <a:rPr lang="en-US" altLang="it-IT" dirty="0" smtClean="0"/>
              <a:t>, “TCP/IP </a:t>
            </a:r>
            <a:r>
              <a:rPr lang="en-US" altLang="it-IT" dirty="0"/>
              <a:t>Protocol </a:t>
            </a:r>
            <a:r>
              <a:rPr lang="en-US" altLang="it-IT" dirty="0" smtClean="0"/>
              <a:t>Suite”, McGraw Hill</a:t>
            </a:r>
            <a:endParaRPr lang="en-US" altLang="it-IT" dirty="0"/>
          </a:p>
        </p:txBody>
      </p:sp>
      <p:sp>
        <p:nvSpPr>
          <p:cNvPr id="12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929995-0FBA-40E1-B349-C511C8FD6662}" type="slidenum">
              <a:rPr lang="en-US" altLang="it-IT"/>
              <a:pPr>
                <a:defRPr/>
              </a:pPr>
              <a:t>2</a:t>
            </a:fld>
            <a:endParaRPr lang="en-US" altLang="it-IT"/>
          </a:p>
        </p:txBody>
      </p:sp>
      <p:pic>
        <p:nvPicPr>
          <p:cNvPr id="1025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14" y="2810921"/>
            <a:ext cx="8345487" cy="229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762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Ethernet 10 </a:t>
            </a:r>
            <a:r>
              <a:rPr lang="it-IT" altLang="it-IT" dirty="0" err="1" smtClean="0"/>
              <a:t>Mbit</a:t>
            </a:r>
            <a:r>
              <a:rPr lang="it-IT" altLang="it-IT" dirty="0" smtClean="0"/>
              <a:t>/s </a:t>
            </a:r>
            <a:r>
              <a:rPr lang="it-IT" altLang="it-IT" dirty="0" err="1" smtClean="0"/>
              <a:t>variants</a:t>
            </a:r>
            <a:endParaRPr lang="en-US" dirty="0"/>
          </a:p>
        </p:txBody>
      </p:sp>
      <p:sp>
        <p:nvSpPr>
          <p:cNvPr id="14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it-IT" dirty="0" smtClean="0"/>
              <a:t>TCP/IP Protocol Suite</a:t>
            </a:r>
            <a:endParaRPr lang="en-US" altLang="it-IT" dirty="0"/>
          </a:p>
        </p:txBody>
      </p:sp>
      <p:sp>
        <p:nvSpPr>
          <p:cNvPr id="15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066-8877-468C-9A51-9C040786F30A}" type="slidenum">
              <a:rPr lang="en-US" altLang="it-IT" smtClean="0"/>
              <a:pPr/>
              <a:t>20</a:t>
            </a:fld>
            <a:endParaRPr lang="en-US" altLang="it-IT"/>
          </a:p>
        </p:txBody>
      </p:sp>
      <p:pic>
        <p:nvPicPr>
          <p:cNvPr id="53658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1155700"/>
            <a:ext cx="2989263" cy="227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658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538" y="1155700"/>
            <a:ext cx="2989262" cy="227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658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63950"/>
            <a:ext cx="2989263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6593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1" y="3690938"/>
            <a:ext cx="2989263" cy="278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524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3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3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3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53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Ethernet 100 Mbit/s, or Fast Ethernet</a:t>
            </a:r>
            <a:endParaRPr lang="it-IT" altLang="it-IT" dirty="0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it-IT" smtClean="0"/>
              <a:t>Different variants depending on the medium characteristics. Bus topologies not permitted.</a:t>
            </a:r>
          </a:p>
          <a:p>
            <a:r>
              <a:rPr lang="en-US" altLang="it-IT" smtClean="0"/>
              <a:t>100Base-TX differences with 10Base-T</a:t>
            </a:r>
          </a:p>
          <a:p>
            <a:pPr lvl="1"/>
            <a:r>
              <a:rPr lang="en-US" altLang="it-IT" smtClean="0"/>
              <a:t>Use of two twisted pairs as in 10Base-T, but the cable is of better quality (cat 5 UTP instead of 3 UTP).</a:t>
            </a:r>
          </a:p>
          <a:p>
            <a:pPr lvl="1"/>
            <a:r>
              <a:rPr lang="en-US" altLang="it-IT" smtClean="0"/>
              <a:t>no Manchester encoding to halve BW per symbol (=bit here)</a:t>
            </a:r>
          </a:p>
          <a:p>
            <a:pPr lvl="1"/>
            <a:r>
              <a:rPr lang="en-US" altLang="it-IT" smtClean="0"/>
              <a:t>4/5B encoding (4 source to 5 channel bits). The 5 bit words chosen to help symbol synchronization at receiver (no more helped by Manchester). </a:t>
            </a:r>
          </a:p>
          <a:p>
            <a:pPr lvl="1"/>
            <a:r>
              <a:rPr lang="en-US" altLang="it-IT" smtClean="0"/>
              <a:t>Tx at 125 Msymbol/s on each pair=100 Mbit/s (125*4/5)</a:t>
            </a:r>
          </a:p>
          <a:p>
            <a:pPr lvl="1"/>
            <a:r>
              <a:rPr lang="en-US" altLang="it-IT" smtClean="0"/>
              <a:t>Flow control possible</a:t>
            </a:r>
          </a:p>
          <a:p>
            <a:r>
              <a:rPr lang="en-US" altLang="it-IT" smtClean="0"/>
              <a:t>Fast Ethernet NIC compatible with 10 Mbit/s NICs</a:t>
            </a:r>
          </a:p>
          <a:p>
            <a:r>
              <a:rPr lang="en-US" altLang="it-IT" smtClean="0"/>
              <a:t>Half-duplex (with hubs) and full-duplex (with switches) modes.</a:t>
            </a:r>
          </a:p>
          <a:p>
            <a:pPr lvl="1"/>
            <a:r>
              <a:rPr lang="en-US" altLang="it-IT" smtClean="0"/>
              <a:t>In full duplex one pair for each direction</a:t>
            </a:r>
          </a:p>
          <a:p>
            <a:r>
              <a:rPr lang="en-US" altLang="it-IT" smtClean="0"/>
              <a:t>Auto negotiation possible (like faxes and modems) to choose the best common mode.</a:t>
            </a:r>
          </a:p>
          <a:p>
            <a:pPr lvl="1"/>
            <a:r>
              <a:rPr lang="en-US" altLang="it-IT" smtClean="0"/>
              <a:t>10 Mbit/s half-duplex mandatory on all NICs, minimum common mode</a:t>
            </a:r>
          </a:p>
          <a:p>
            <a:pPr lvl="1"/>
            <a:r>
              <a:rPr lang="en-US" altLang="it-IT" smtClean="0"/>
              <a:t>In case of auto negotiation failure, 10 Mbit/s half-duplex selected</a:t>
            </a:r>
          </a:p>
          <a:p>
            <a:pPr lvl="1"/>
            <a:endParaRPr lang="en-US" altLang="it-IT" smtClean="0"/>
          </a:p>
          <a:p>
            <a:pPr lvl="1"/>
            <a:endParaRPr lang="it-IT" altLang="it-IT" smtClean="0"/>
          </a:p>
          <a:p>
            <a:pPr lvl="1"/>
            <a:endParaRPr lang="it-IT" altLang="it-IT" smtClean="0"/>
          </a:p>
          <a:p>
            <a:endParaRPr lang="it-IT" alt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D830B6-FC9F-425D-BFBE-01B3FEB6C68A}" type="slidenum">
              <a:rPr lang="en-US" altLang="it-IT" smtClean="0"/>
              <a:pPr/>
              <a:t>21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89294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 smtClean="0"/>
              <a:t>Ethernet 1Gbit/s objectives</a:t>
            </a:r>
            <a:endParaRPr lang="it-IT" altLang="it-IT" dirty="0"/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t-IT" dirty="0" smtClean="0"/>
              <a:t>The following are the objectives of 1000BASE-T (from the IEEE 802.3 ab standard):</a:t>
            </a:r>
          </a:p>
          <a:p>
            <a:pPr lvl="1"/>
            <a:r>
              <a:rPr lang="en-US" altLang="it-IT" dirty="0" smtClean="0"/>
              <a:t>a) Support the CSMA/CD MAC</a:t>
            </a:r>
          </a:p>
          <a:p>
            <a:pPr lvl="1"/>
            <a:r>
              <a:rPr lang="en-US" altLang="it-IT" dirty="0" smtClean="0"/>
              <a:t>d) Provide line transmission that supports full and half duplex operation</a:t>
            </a:r>
          </a:p>
          <a:p>
            <a:pPr lvl="1"/>
            <a:r>
              <a:rPr lang="en-US" altLang="it-IT" dirty="0" smtClean="0"/>
              <a:t>f) Support operation over 100 meters of Category 5 balanced cabling as defined in 40.7</a:t>
            </a:r>
          </a:p>
          <a:p>
            <a:pPr lvl="1"/>
            <a:r>
              <a:rPr lang="en-US" altLang="it-IT" dirty="0" smtClean="0"/>
              <a:t>g) Bit Error Rate of less than or equal to 10</a:t>
            </a:r>
            <a:r>
              <a:rPr lang="en-US" altLang="it-IT" baseline="30000" dirty="0" smtClean="0"/>
              <a:t>-10</a:t>
            </a:r>
          </a:p>
          <a:p>
            <a:pPr lvl="1"/>
            <a:r>
              <a:rPr lang="en-US" altLang="it-IT" dirty="0" smtClean="0"/>
              <a:t>h) Support Auto-Negotiation (Clause 28)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A1AC4B-AF89-451E-9F12-4506A5AC8F1E}" type="slidenum">
              <a:rPr lang="en-US" altLang="it-IT" smtClean="0"/>
              <a:pPr/>
              <a:t>22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84582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Ethernet 1Gbit/s </a:t>
            </a:r>
            <a:r>
              <a:rPr lang="en-US" altLang="it-IT" smtClean="0"/>
              <a:t>description</a:t>
            </a:r>
            <a:endParaRPr lang="it-IT" altLang="it-IT" dirty="0"/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it-IT" dirty="0" smtClean="0"/>
              <a:t>Different variants depending on the medium characteristics, as usual. Bus not permitted.</a:t>
            </a:r>
          </a:p>
          <a:p>
            <a:r>
              <a:rPr lang="en-US" altLang="it-IT" dirty="0" smtClean="0"/>
              <a:t>1000Base-T (IEEE 802.3ab) differences with 100 Base-TX</a:t>
            </a:r>
          </a:p>
          <a:p>
            <a:pPr lvl="1"/>
            <a:r>
              <a:rPr lang="en-US" altLang="it-IT" dirty="0" smtClean="0"/>
              <a:t>Use of 4 twisted pairs of a Cat.5-UTP cable in a bidirectional way (through “hybrids”) instead of two pairs unidirectional.</a:t>
            </a:r>
          </a:p>
          <a:p>
            <a:pPr lvl="2"/>
            <a:r>
              <a:rPr lang="en-US" altLang="it-IT" dirty="0" smtClean="0"/>
              <a:t>125 </a:t>
            </a:r>
            <a:r>
              <a:rPr lang="en-US" altLang="it-IT" dirty="0" err="1" smtClean="0"/>
              <a:t>Msymbols</a:t>
            </a:r>
            <a:r>
              <a:rPr lang="en-US" altLang="it-IT" dirty="0" smtClean="0"/>
              <a:t>/s per pair as before; aggregate 500 </a:t>
            </a:r>
            <a:r>
              <a:rPr lang="en-US" altLang="it-IT" dirty="0" err="1" smtClean="0"/>
              <a:t>Msymbols</a:t>
            </a:r>
            <a:r>
              <a:rPr lang="en-US" altLang="it-IT" dirty="0" smtClean="0"/>
              <a:t>/s (125x4)</a:t>
            </a:r>
          </a:p>
          <a:p>
            <a:pPr lvl="1"/>
            <a:r>
              <a:rPr lang="en-US" altLang="it-IT" dirty="0" smtClean="0"/>
              <a:t>5 PAM levels plus TCM (Trellis Coded Modulation)= 2 bits per symbol;</a:t>
            </a:r>
          </a:p>
          <a:p>
            <a:pPr lvl="2"/>
            <a:r>
              <a:rPr lang="en-US" altLang="it-IT" dirty="0" smtClean="0"/>
              <a:t>1000 Mbit/s (=500x2); </a:t>
            </a:r>
            <a:r>
              <a:rPr lang="en-US" altLang="it-IT" dirty="0" err="1" smtClean="0"/>
              <a:t>P</a:t>
            </a:r>
            <a:r>
              <a:rPr lang="en-US" altLang="it-IT" baseline="-25000" dirty="0" err="1" smtClean="0"/>
              <a:t>error</a:t>
            </a:r>
            <a:r>
              <a:rPr lang="en-US" altLang="it-IT" dirty="0" smtClean="0"/>
              <a:t>=10</a:t>
            </a:r>
            <a:r>
              <a:rPr lang="en-US" altLang="it-IT" baseline="30000" dirty="0" smtClean="0"/>
              <a:t>-10</a:t>
            </a:r>
          </a:p>
          <a:p>
            <a:pPr lvl="1"/>
            <a:r>
              <a:rPr lang="en-US" altLang="it-IT" dirty="0" smtClean="0"/>
              <a:t>Half-duplex mode possible, but requires frames of min 512 bytes (to keep the max length of the cable acceptable).</a:t>
            </a:r>
          </a:p>
          <a:p>
            <a:r>
              <a:rPr lang="en-US" altLang="it-IT" dirty="0" smtClean="0"/>
              <a:t>1 </a:t>
            </a:r>
            <a:r>
              <a:rPr lang="en-US" altLang="it-IT" dirty="0" err="1" smtClean="0"/>
              <a:t>Gbit</a:t>
            </a:r>
            <a:r>
              <a:rPr lang="en-US" altLang="it-IT" dirty="0" smtClean="0"/>
              <a:t>/s compatible with 10 and 100 Mbit/s NICs half and full duplex modes.</a:t>
            </a:r>
          </a:p>
          <a:p>
            <a:pPr lvl="1"/>
            <a:r>
              <a:rPr lang="en-US" altLang="it-IT" dirty="0" smtClean="0"/>
              <a:t>But much longer </a:t>
            </a:r>
            <a:r>
              <a:rPr lang="en-US" altLang="it-IT" dirty="0" err="1" smtClean="0"/>
              <a:t>Tx</a:t>
            </a:r>
            <a:r>
              <a:rPr lang="en-US" altLang="it-IT" dirty="0" smtClean="0"/>
              <a:t> and Rx buffers may cause long delays when lower speed selected</a:t>
            </a:r>
          </a:p>
          <a:p>
            <a:pPr lvl="1"/>
            <a:r>
              <a:rPr lang="en-US" altLang="it-IT" dirty="0" smtClean="0"/>
              <a:t>Interrupt moderation mechanisms usually added to preserve CPU from a flood of interrupts.</a:t>
            </a:r>
          </a:p>
          <a:p>
            <a:r>
              <a:rPr lang="en-US" altLang="it-IT" dirty="0" smtClean="0"/>
              <a:t>Auto negotiation possible (like faxes and modems) to choose the best common mode.</a:t>
            </a:r>
          </a:p>
          <a:p>
            <a:pPr lvl="1"/>
            <a:r>
              <a:rPr lang="en-US" altLang="it-IT" dirty="0" smtClean="0"/>
              <a:t>In case of failure, 10 Mbit/s half-duplex selected</a:t>
            </a:r>
          </a:p>
          <a:p>
            <a:pPr lvl="1"/>
            <a:endParaRPr lang="en-US" altLang="it-IT" dirty="0" smtClean="0"/>
          </a:p>
          <a:p>
            <a:pPr lvl="1"/>
            <a:endParaRPr lang="en-US" altLang="it-IT" dirty="0" smtClean="0"/>
          </a:p>
          <a:p>
            <a:pPr lvl="1"/>
            <a:endParaRPr lang="it-IT" altLang="it-IT" dirty="0" smtClean="0"/>
          </a:p>
          <a:p>
            <a:endParaRPr lang="it-IT" alt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5E3D26-E4A0-4F47-AD83-7F754A1A03BF}" type="slidenum">
              <a:rPr lang="en-US" altLang="it-IT" smtClean="0"/>
              <a:pPr/>
              <a:t>23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90155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t-IT" dirty="0" smtClean="0"/>
              <a:t>Ethernet 1 </a:t>
            </a:r>
            <a:r>
              <a:rPr lang="en-US" altLang="it-IT" dirty="0" err="1" smtClean="0"/>
              <a:t>Gbit</a:t>
            </a:r>
            <a:r>
              <a:rPr lang="en-US" altLang="it-IT" dirty="0" smtClean="0"/>
              <a:t>/s variants</a:t>
            </a:r>
            <a:endParaRPr lang="en-US" altLang="it-IT" dirty="0"/>
          </a:p>
        </p:txBody>
      </p:sp>
      <p:sp>
        <p:nvSpPr>
          <p:cNvPr id="51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A2D326-7310-4CD4-9E39-12ADB3E855BE}" type="slidenum">
              <a:rPr lang="en-US" altLang="it-IT" smtClean="0"/>
              <a:pPr/>
              <a:t>24</a:t>
            </a:fld>
            <a:endParaRPr lang="en-US" altLang="it-IT"/>
          </a:p>
        </p:txBody>
      </p:sp>
      <p:graphicFrame>
        <p:nvGraphicFramePr>
          <p:cNvPr id="758993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838412"/>
              </p:ext>
            </p:extLst>
          </p:nvPr>
        </p:nvGraphicFramePr>
        <p:xfrm>
          <a:off x="1544444" y="1500630"/>
          <a:ext cx="9103112" cy="4381748"/>
        </p:xfrm>
        <a:graphic>
          <a:graphicData uri="http://schemas.openxmlformats.org/drawingml/2006/table">
            <a:tbl>
              <a:tblPr/>
              <a:tblGrid>
                <a:gridCol w="1665249"/>
                <a:gridCol w="4549697"/>
                <a:gridCol w="2888166"/>
              </a:tblGrid>
              <a:tr h="3699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  <a:endParaRPr kumimoji="0" lang="en-US" altLang="it-IT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</a:t>
                      </a:r>
                      <a:endParaRPr kumimoji="0" lang="en-US" altLang="it-IT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Specified distance</a:t>
                      </a:r>
                      <a:endParaRPr kumimoji="0" lang="en-US" altLang="it-IT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9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1000BASE‑CX </a:t>
                      </a:r>
                      <a:endParaRPr kumimoji="0" lang="en-US" altLang="it-IT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Twinaxial</a:t>
                      </a:r>
                      <a:r>
                        <a:rPr kumimoji="0" lang="en-US" altLang="it-IT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cabling </a:t>
                      </a:r>
                      <a:endParaRPr kumimoji="0" lang="en-US" altLang="it-IT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 meters</a:t>
                      </a:r>
                      <a:endParaRPr kumimoji="0" lang="en-US" altLang="it-I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1000BASE‑SX </a:t>
                      </a:r>
                      <a:endParaRPr kumimoji="0" lang="en-US" altLang="it-IT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Multi-mode fiber </a:t>
                      </a:r>
                      <a:endParaRPr kumimoji="0" lang="en-US" altLang="it-IT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 to 550 meters dependent on fiber diameter and bandwidth</a:t>
                      </a:r>
                      <a:endParaRPr kumimoji="0" lang="en-US" altLang="it-IT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9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1000BASE‑LX </a:t>
                      </a:r>
                      <a:endParaRPr kumimoji="0" lang="en-US" altLang="it-IT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Multi-mode fiber </a:t>
                      </a:r>
                      <a:endParaRPr kumimoji="0" lang="en-US" altLang="it-IT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550 meters</a:t>
                      </a:r>
                      <a:endParaRPr kumimoji="0" lang="en-US" altLang="it-IT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9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1000BASE‑LX </a:t>
                      </a:r>
                      <a:endParaRPr kumimoji="0" lang="en-US" altLang="it-I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Single-mode fiber </a:t>
                      </a:r>
                      <a:endParaRPr kumimoji="0" lang="en-US" altLang="it-IT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km[4]</a:t>
                      </a:r>
                      <a:endParaRPr kumimoji="0" lang="en-US" altLang="it-I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3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1000BASE‑LX10 </a:t>
                      </a:r>
                      <a:endParaRPr kumimoji="0" lang="en-US" altLang="it-I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Single-mode fiber using 1,310 nm wavelength </a:t>
                      </a:r>
                      <a:endParaRPr kumimoji="0" lang="en-US" altLang="it-IT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km</a:t>
                      </a:r>
                      <a:endParaRPr kumimoji="0" lang="en-US" altLang="it-IT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5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1000BASE‑ZX </a:t>
                      </a:r>
                      <a:endParaRPr kumimoji="0" lang="en-US" altLang="it-I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Single-mode fiber at 1,550 nm wavelength </a:t>
                      </a:r>
                      <a:endParaRPr kumimoji="0" lang="en-US" altLang="it-IT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70 km</a:t>
                      </a:r>
                      <a:endParaRPr kumimoji="0" lang="en-US" altLang="it-IT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8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1000BASE‑BX10 </a:t>
                      </a:r>
                      <a:endParaRPr kumimoji="0" lang="en-US" altLang="it-I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Single-mode fiber, over single-strand fiber: 1,490 nm downstream 1,310 nm upstream </a:t>
                      </a:r>
                      <a:endParaRPr kumimoji="0" lang="en-US" altLang="it-I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km</a:t>
                      </a:r>
                      <a:endParaRPr kumimoji="0" lang="en-US" altLang="it-IT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33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1000BASE‑T</a:t>
                      </a:r>
                      <a:r>
                        <a:rPr kumimoji="0" lang="en-US" altLang="it-IT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it-I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Twisted-pair cabling (Cat‑5, Cat‑5e, Cat‑6, or Cat‑7) </a:t>
                      </a:r>
                      <a:endParaRPr kumimoji="0" lang="en-US" altLang="it-I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meters</a:t>
                      </a:r>
                      <a:endParaRPr kumimoji="0" lang="en-US" altLang="it-IT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9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1000BASE‑TX </a:t>
                      </a:r>
                      <a:endParaRPr kumimoji="0" lang="en-US" altLang="it-I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Twisted-pair cabling (Cat‑6, Cat‑7) </a:t>
                      </a:r>
                      <a:endParaRPr kumimoji="0" lang="en-US" altLang="it-IT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meters</a:t>
                      </a:r>
                      <a:endParaRPr kumimoji="0" lang="en-US" altLang="it-IT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347" name="Rectangle 196"/>
          <p:cNvSpPr>
            <a:spLocks noChangeArrowheads="1"/>
          </p:cNvSpPr>
          <p:nvPr/>
        </p:nvSpPr>
        <p:spPr bwMode="auto">
          <a:xfrm>
            <a:off x="2209800" y="5715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it-IT" altLang="it-IT" sz="2400" b="0"/>
          </a:p>
        </p:txBody>
      </p:sp>
      <p:sp>
        <p:nvSpPr>
          <p:cNvPr id="4" name="Rettangolo 3"/>
          <p:cNvSpPr/>
          <p:nvPr/>
        </p:nvSpPr>
        <p:spPr>
          <a:xfrm>
            <a:off x="420704" y="6172200"/>
            <a:ext cx="4526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it-IT" dirty="0">
                <a:hlinkClick r:id="rId2"/>
              </a:rPr>
              <a:t>http://en.wikipedia.org/wiki/Gigabit_Ethernet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3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Ethernet 10 Gbit/s</a:t>
            </a:r>
            <a:endParaRPr lang="it-IT" altLang="it-IT" dirty="0"/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it-IT" smtClean="0"/>
              <a:t>The 10 gigabit Ethernet (10GE or 10GbE or 10 GigE) was first published in 2002. </a:t>
            </a:r>
          </a:p>
          <a:p>
            <a:r>
              <a:rPr lang="en-US" altLang="it-IT" smtClean="0"/>
              <a:t>Only full duplex point-to-point links</a:t>
            </a:r>
          </a:p>
          <a:p>
            <a:pPr lvl="1"/>
            <a:r>
              <a:rPr lang="en-US" altLang="it-IT" smtClean="0"/>
              <a:t>Half duplex operation, hubs and CSMA/CD (carrier sense multiple access with collision detection) do not exist in 10GbE.</a:t>
            </a:r>
          </a:p>
          <a:p>
            <a:r>
              <a:rPr lang="en-US" altLang="it-IT" smtClean="0"/>
              <a:t>Most variants use fiber as a medium, but also twisted pair (Cat.6 and above) is allowed.</a:t>
            </a:r>
          </a:p>
          <a:p>
            <a:r>
              <a:rPr lang="en-US" altLang="it-IT" smtClean="0"/>
              <a:t>10GBASE-T (802.3an) standard defines the wire-level modulation for as a Tomlinson-Harashima precoded (THP) version of pulse-amplitude modulation with 16 discrete levels (PAM-16), encoded in a two-dimensional checkerboard pattern known as DSQ128.</a:t>
            </a:r>
          </a:p>
          <a:p>
            <a:r>
              <a:rPr lang="it-IT" altLang="it-IT" smtClean="0">
                <a:hlinkClick r:id="rId2"/>
              </a:rPr>
              <a:t>http://en.wikipedia.org/wiki/10_Gigabit_Ethernet</a:t>
            </a:r>
            <a:endParaRPr lang="en-US" altLang="it-IT" smtClean="0"/>
          </a:p>
          <a:p>
            <a:endParaRPr lang="en-US" alt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4BF49B-CFD7-4042-A1FD-9F89030999AA}" type="slidenum">
              <a:rPr lang="en-US" altLang="it-IT" smtClean="0"/>
              <a:pPr/>
              <a:t>25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08146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Ethernet 40/100 Gbit/s</a:t>
            </a:r>
            <a:endParaRPr lang="it-IT" altLang="it-IT" dirty="0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it-IT" smtClean="0"/>
              <a:t>100 Gigabit Ethernet (or 100GbE) and 40 Gigabit Ethernet (or 40GbE) support sending Ethernet frames at 40 and 100 Gbit/s over multiple 10 Gbit/s or 25 Gbit/s lanes. They were ratified in June 2010. </a:t>
            </a:r>
          </a:p>
          <a:p>
            <a:r>
              <a:rPr lang="en-US" altLang="it-IT" smtClean="0"/>
              <a:t>The standard supports only full-duplex operation. Other electrical objectives include:</a:t>
            </a:r>
          </a:p>
          <a:p>
            <a:pPr lvl="1"/>
            <a:r>
              <a:rPr lang="en-US" altLang="it-IT" smtClean="0"/>
              <a:t>Preserve the 802.3 / Ethernet frame format utilizing the 802.3 MAC </a:t>
            </a:r>
          </a:p>
          <a:p>
            <a:pPr lvl="1"/>
            <a:r>
              <a:rPr lang="en-US" altLang="it-IT" smtClean="0"/>
              <a:t>Preserve minimum and maximum FrameSize of current 802.3 standard </a:t>
            </a:r>
          </a:p>
          <a:p>
            <a:pPr lvl="1"/>
            <a:r>
              <a:rPr lang="en-US" altLang="it-IT" smtClean="0"/>
              <a:t>Support a bit error ratio (BER) better than or equal to 10-12 at the MAC/PLS service interface </a:t>
            </a:r>
          </a:p>
          <a:p>
            <a:pPr lvl="1"/>
            <a:r>
              <a:rPr lang="en-US" altLang="it-IT" smtClean="0"/>
              <a:t>Provide appropriate support for OTN </a:t>
            </a:r>
          </a:p>
          <a:p>
            <a:pPr lvl="1"/>
            <a:r>
              <a:rPr lang="en-US" altLang="it-IT" smtClean="0"/>
              <a:t>Support MAC data rates of 40 and 100 Gbit/s </a:t>
            </a:r>
          </a:p>
          <a:p>
            <a:pPr lvl="1"/>
            <a:r>
              <a:rPr lang="en-US" altLang="it-IT" smtClean="0"/>
              <a:t>Provide Physical Layer specifications (PHY) for operation over single-mode optical fiber (SMF), laser optimized multi-mode optical fiber (MMF) OM3 and OM4, copper cable assembly, and backplane.</a:t>
            </a:r>
          </a:p>
          <a:p>
            <a:r>
              <a:rPr lang="en-US" altLang="it-IT" smtClean="0"/>
              <a:t>New variants</a:t>
            </a:r>
          </a:p>
          <a:p>
            <a:pPr lvl="1"/>
            <a:r>
              <a:rPr lang="en-US" smtClean="0"/>
              <a:t>2014 P802.3bj 100 Gbit/s Backplane and Copper Cable</a:t>
            </a:r>
          </a:p>
          <a:p>
            <a:pPr lvl="1"/>
            <a:r>
              <a:rPr lang="en-US" smtClean="0"/>
              <a:t>2015 P802.3bm 40 Gbit/s and 100 Gbit/s on Fiber Optic</a:t>
            </a:r>
          </a:p>
          <a:p>
            <a:r>
              <a:rPr lang="it-IT" altLang="it-IT" smtClean="0">
                <a:hlinkClick r:id="rId2"/>
              </a:rPr>
              <a:t>http://en.wikipedia.org/wiki/100_Gigabit_Ethernet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47511A-42C0-4B90-B007-7AAD421826E2}" type="slidenum">
              <a:rPr lang="en-US" altLang="it-IT" smtClean="0"/>
              <a:pPr/>
              <a:t>26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8045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Ethernet </a:t>
            </a:r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11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TCP/IP Protocol Suite</a:t>
            </a:r>
          </a:p>
        </p:txBody>
      </p:sp>
      <p:sp>
        <p:nvSpPr>
          <p:cNvPr id="12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A6FB9B-25DE-4CFB-A468-A16E73DAD3DA}" type="slidenum">
              <a:rPr lang="en-US" altLang="it-IT"/>
              <a:pPr>
                <a:defRPr/>
              </a:pPr>
              <a:t>3</a:t>
            </a:fld>
            <a:endParaRPr lang="en-US" altLang="it-IT"/>
          </a:p>
        </p:txBody>
      </p:sp>
      <p:pic>
        <p:nvPicPr>
          <p:cNvPr id="1230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41" y="2047817"/>
            <a:ext cx="9882634" cy="283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414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Maximum and minimum lengths</a:t>
            </a:r>
            <a:endParaRPr lang="en-US" dirty="0"/>
          </a:p>
        </p:txBody>
      </p:sp>
      <p:sp>
        <p:nvSpPr>
          <p:cNvPr id="11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it-IT" smtClean="0"/>
              <a:t>TCP/IP Protocol Suite</a:t>
            </a:r>
            <a:endParaRPr lang="en-US" altLang="it-IT"/>
          </a:p>
        </p:txBody>
      </p:sp>
      <p:sp>
        <p:nvSpPr>
          <p:cNvPr id="12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FE2-D1F9-4715-B4A4-046080714EE6}" type="slidenum">
              <a:rPr lang="en-US" altLang="it-IT" smtClean="0"/>
              <a:pPr/>
              <a:t>4</a:t>
            </a:fld>
            <a:endParaRPr lang="en-US" altLang="it-IT"/>
          </a:p>
        </p:txBody>
      </p:sp>
      <p:pic>
        <p:nvPicPr>
          <p:cNvPr id="1434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33" y="2011285"/>
            <a:ext cx="10495767" cy="3185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806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format and types</a:t>
            </a:r>
            <a:endParaRPr lang="en-US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838200" y="3026600"/>
            <a:ext cx="10515600" cy="12787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3 address types:</a:t>
            </a:r>
          </a:p>
          <a:p>
            <a:pPr lvl="1"/>
            <a:r>
              <a:rPr lang="en-US" dirty="0" smtClean="0"/>
              <a:t>Unicast (d2 even)</a:t>
            </a:r>
          </a:p>
          <a:p>
            <a:pPr lvl="1"/>
            <a:r>
              <a:rPr lang="en-US" dirty="0" smtClean="0"/>
              <a:t>Multicast (d2 odd)</a:t>
            </a:r>
          </a:p>
          <a:p>
            <a:pPr lvl="1"/>
            <a:r>
              <a:rPr lang="en-US" dirty="0" smtClean="0"/>
              <a:t>Broadcast (all “1”, or FF:FF:FF:FF:FF:FF)</a:t>
            </a:r>
            <a:endParaRPr lang="en-US" dirty="0"/>
          </a:p>
        </p:txBody>
      </p:sp>
      <p:sp>
        <p:nvSpPr>
          <p:cNvPr id="11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it-IT" dirty="0" smtClean="0"/>
              <a:t>Figures from TCP/IP Protocol Suite</a:t>
            </a:r>
            <a:endParaRPr lang="en-US" altLang="it-IT" dirty="0"/>
          </a:p>
        </p:txBody>
      </p:sp>
      <p:sp>
        <p:nvSpPr>
          <p:cNvPr id="12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CEDF-D570-41DD-8579-1D3462C365E8}" type="slidenum">
              <a:rPr lang="en-US" altLang="it-IT" smtClean="0"/>
              <a:pPr/>
              <a:t>5</a:t>
            </a:fld>
            <a:endParaRPr lang="en-US" altLang="it-IT" dirty="0"/>
          </a:p>
        </p:txBody>
      </p:sp>
      <p:pic>
        <p:nvPicPr>
          <p:cNvPr id="1844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10" y="1332223"/>
            <a:ext cx="6727825" cy="130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640388"/>
            <a:ext cx="7615237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6" y="4838700"/>
            <a:ext cx="2897188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868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type examples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t-IT" dirty="0" smtClean="0"/>
              <a:t>Define the type of the following destination addresses:</a:t>
            </a:r>
          </a:p>
          <a:p>
            <a:pPr lvl="1"/>
            <a:r>
              <a:rPr lang="en-US" altLang="it-IT" dirty="0" smtClean="0"/>
              <a:t>  a. 4A:30:10:21:10:1A</a:t>
            </a:r>
          </a:p>
          <a:p>
            <a:pPr lvl="1"/>
            <a:r>
              <a:rPr lang="en-US" altLang="it-IT" dirty="0" smtClean="0"/>
              <a:t>  b. 47:20:1B:2E:08:EE</a:t>
            </a:r>
          </a:p>
          <a:p>
            <a:pPr lvl="1"/>
            <a:r>
              <a:rPr lang="en-US" altLang="it-IT" dirty="0" smtClean="0"/>
              <a:t>  c. FF:FF:FF:FF:FF:FF</a:t>
            </a:r>
          </a:p>
          <a:p>
            <a:r>
              <a:rPr lang="en-US" altLang="it-IT" dirty="0" smtClean="0"/>
              <a:t>Solution</a:t>
            </a:r>
          </a:p>
          <a:p>
            <a:pPr lvl="1"/>
            <a:r>
              <a:rPr lang="en-US" altLang="it-IT" dirty="0" smtClean="0"/>
              <a:t>a. This is a unicast address because A in binary is 1010 	(d2 even).</a:t>
            </a:r>
          </a:p>
          <a:p>
            <a:pPr lvl="1"/>
            <a:r>
              <a:rPr lang="en-US" altLang="it-IT" dirty="0" smtClean="0"/>
              <a:t>b. This is a multicast address because 7 in binary is 0111 	(d2 odd).</a:t>
            </a:r>
          </a:p>
          <a:p>
            <a:pPr lvl="1"/>
            <a:r>
              <a:rPr lang="en-US" altLang="it-IT" dirty="0" smtClean="0"/>
              <a:t>c. This is a broadcast address because all digits are F’s.</a:t>
            </a:r>
            <a:endParaRPr lang="en-US" altLang="it-IT" dirty="0"/>
          </a:p>
        </p:txBody>
      </p:sp>
      <p:sp>
        <p:nvSpPr>
          <p:cNvPr id="6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it-IT" smtClean="0"/>
              <a:t>TCP/IP Protocol Suite</a:t>
            </a:r>
            <a:endParaRPr lang="en-US" altLang="it-IT"/>
          </a:p>
        </p:txBody>
      </p:sp>
      <p:sp>
        <p:nvSpPr>
          <p:cNvPr id="7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C888-36E6-4640-9630-D633010B19D4}" type="slidenum">
              <a:rPr lang="en-US" altLang="it-IT" smtClean="0"/>
              <a:pPr/>
              <a:t>6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71186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serialization</a:t>
            </a:r>
            <a:endParaRPr lang="en-US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dirty="0" smtClean="0"/>
              <a:t>Address</a:t>
            </a:r>
          </a:p>
          <a:p>
            <a:pPr lvl="1"/>
            <a:r>
              <a:rPr lang="en-US" altLang="it-IT" dirty="0" smtClean="0"/>
              <a:t>47:20:1B:2E:08:EE</a:t>
            </a:r>
          </a:p>
          <a:p>
            <a:r>
              <a:rPr lang="en-US" altLang="it-IT" dirty="0" smtClean="0"/>
              <a:t>The address is sent left-to-right, byte by byte; for each byte, it is sent right-to-left, bit by bit:</a:t>
            </a:r>
          </a:p>
          <a:p>
            <a:pPr lvl="1"/>
            <a:r>
              <a:rPr lang="en-US" altLang="it-IT" dirty="0"/>
              <a:t>←   11100010 00000100 11011000 01110100 00010000 </a:t>
            </a:r>
            <a:r>
              <a:rPr lang="en-US" altLang="it-IT" dirty="0" smtClean="0"/>
              <a:t>01110111</a:t>
            </a:r>
            <a:endParaRPr lang="en-US" altLang="it-IT" dirty="0"/>
          </a:p>
        </p:txBody>
      </p:sp>
      <p:sp>
        <p:nvSpPr>
          <p:cNvPr id="7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it-IT" dirty="0" smtClean="0"/>
              <a:t>TCP/IP Protocol Suite</a:t>
            </a:r>
            <a:endParaRPr lang="en-US" altLang="it-IT" dirty="0"/>
          </a:p>
        </p:txBody>
      </p:sp>
      <p:sp>
        <p:nvSpPr>
          <p:cNvPr id="8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1061-8ADF-4DEF-8F96-C9C6AE1FC8BB}" type="slidenum">
              <a:rPr lang="en-US" altLang="it-IT" smtClean="0"/>
              <a:pPr/>
              <a:t>7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86189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mtClean="0"/>
              <a:t>Ethernet evolution</a:t>
            </a:r>
            <a:endParaRPr lang="en-US" altLang="it-IT" dirty="0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28057"/>
            <a:ext cx="10515600" cy="3098977"/>
          </a:xfrm>
        </p:spPr>
        <p:txBody>
          <a:bodyPr>
            <a:normAutofit fontScale="85000" lnSpcReduction="10000"/>
          </a:bodyPr>
          <a:lstStyle/>
          <a:p>
            <a:r>
              <a:rPr lang="en-US" altLang="it-IT" dirty="0" smtClean="0"/>
              <a:t>Standardized as one of 3 incompatible schemes of IEEE 802.3 in 1983</a:t>
            </a:r>
          </a:p>
          <a:p>
            <a:pPr lvl="1"/>
            <a:r>
              <a:rPr lang="en-US" altLang="it-IT" dirty="0" smtClean="0"/>
              <a:t>Designed in early 70’s (Bob Metcalfe at Xerox)</a:t>
            </a:r>
          </a:p>
          <a:p>
            <a:pPr lvl="1"/>
            <a:r>
              <a:rPr lang="en-US" altLang="it-IT" dirty="0" smtClean="0"/>
              <a:t>Digital/Intel/Xerox (DIX standard) in 1980</a:t>
            </a:r>
          </a:p>
          <a:p>
            <a:pPr lvl="1"/>
            <a:r>
              <a:rPr lang="en-US" altLang="it-IT" dirty="0" smtClean="0"/>
              <a:t>Metcalfe’s 3COM became one of the largest producer of NICs (Network Interface Card)</a:t>
            </a:r>
          </a:p>
          <a:p>
            <a:r>
              <a:rPr lang="en-US" altLang="it-IT" dirty="0" smtClean="0"/>
              <a:t>Enhanced many times to follow the technological advancements; “evolutionary path”</a:t>
            </a:r>
          </a:p>
          <a:p>
            <a:pPr lvl="1"/>
            <a:r>
              <a:rPr lang="en-US" altLang="it-IT" dirty="0" smtClean="0"/>
              <a:t>easy deployment, investments preserved</a:t>
            </a:r>
          </a:p>
          <a:p>
            <a:pPr lvl="1"/>
            <a:r>
              <a:rPr lang="en-US" altLang="it-IT" dirty="0" smtClean="0"/>
              <a:t>old inefficient schemes supported to maintain compatibility with obsolescent hardware</a:t>
            </a:r>
          </a:p>
          <a:p>
            <a:r>
              <a:rPr lang="en-US" altLang="it-IT" dirty="0" smtClean="0"/>
              <a:t>We will start with 10 Mbit/s, bus topology (“standard Ethernet”).</a:t>
            </a:r>
            <a:endParaRPr lang="en-US" alt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C4444-C225-42C8-8F5A-C5EF6C588631}" type="slidenum">
              <a:rPr lang="en-US" altLang="it-IT" smtClean="0"/>
              <a:pPr/>
              <a:t>8</a:t>
            </a:fld>
            <a:endParaRPr lang="en-US" altLang="it-IT"/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910" y="4560849"/>
            <a:ext cx="6940180" cy="1795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egnaposto piè di pagina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it-IT" dirty="0" smtClean="0"/>
              <a:t>Figure from TCP/IP Protocol Suite</a:t>
            </a:r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210097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time </a:t>
            </a:r>
            <a:r>
              <a:rPr lang="en-US" dirty="0"/>
              <a:t>model of a collision in CSMA</a:t>
            </a:r>
          </a:p>
        </p:txBody>
      </p:sp>
      <p:sp>
        <p:nvSpPr>
          <p:cNvPr id="903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TCP/IP Protocol Suite</a:t>
            </a:r>
          </a:p>
        </p:txBody>
      </p:sp>
      <p:sp>
        <p:nvSpPr>
          <p:cNvPr id="904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9005888" y="6323013"/>
            <a:ext cx="2743200" cy="365125"/>
          </a:xfrm>
        </p:spPr>
        <p:txBody>
          <a:bodyPr/>
          <a:lstStyle/>
          <a:p>
            <a:pPr>
              <a:defRPr/>
            </a:pPr>
            <a:fld id="{47EC84C7-6C50-419F-8D9D-815C719281F1}" type="slidenum">
              <a:rPr lang="en-US" altLang="it-IT"/>
              <a:pPr>
                <a:defRPr/>
              </a:pPr>
              <a:t>9</a:t>
            </a:fld>
            <a:endParaRPr lang="en-US" altLang="it-IT"/>
          </a:p>
        </p:txBody>
      </p:sp>
      <p:grpSp>
        <p:nvGrpSpPr>
          <p:cNvPr id="491410" name="Group 914"/>
          <p:cNvGrpSpPr>
            <a:grpSpLocks noChangeAspect="1"/>
          </p:cNvGrpSpPr>
          <p:nvPr/>
        </p:nvGrpSpPr>
        <p:grpSpPr bwMode="auto">
          <a:xfrm>
            <a:off x="3106738" y="1707988"/>
            <a:ext cx="5961062" cy="4622801"/>
            <a:chOff x="1164" y="833"/>
            <a:chExt cx="3755" cy="2912"/>
          </a:xfrm>
        </p:grpSpPr>
        <p:sp>
          <p:nvSpPr>
            <p:cNvPr id="33811" name="AutoShape 915"/>
            <p:cNvSpPr>
              <a:spLocks noChangeAspect="1" noChangeArrowheads="1" noTextEdit="1"/>
            </p:cNvSpPr>
            <p:nvPr/>
          </p:nvSpPr>
          <p:spPr bwMode="auto">
            <a:xfrm>
              <a:off x="1165" y="833"/>
              <a:ext cx="3754" cy="2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812" name="Group 916"/>
            <p:cNvGrpSpPr>
              <a:grpSpLocks/>
            </p:cNvGrpSpPr>
            <p:nvPr/>
          </p:nvGrpSpPr>
          <p:grpSpPr bwMode="auto">
            <a:xfrm>
              <a:off x="1215" y="839"/>
              <a:ext cx="3704" cy="2906"/>
              <a:chOff x="1215" y="839"/>
              <a:chExt cx="3704" cy="2906"/>
            </a:xfrm>
          </p:grpSpPr>
          <p:sp>
            <p:nvSpPr>
              <p:cNvPr id="34497" name="Rectangle 917"/>
              <p:cNvSpPr>
                <a:spLocks noChangeArrowheads="1"/>
              </p:cNvSpPr>
              <p:nvPr/>
            </p:nvSpPr>
            <p:spPr bwMode="auto">
              <a:xfrm>
                <a:off x="1226" y="3600"/>
                <a:ext cx="74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 b="0">
                    <a:solidFill>
                      <a:srgbClr val="000000"/>
                    </a:solidFill>
                  </a:rPr>
                  <a:t>T</a:t>
                </a:r>
                <a:endParaRPr lang="en-US" altLang="it-IT"/>
              </a:p>
            </p:txBody>
          </p:sp>
          <p:sp>
            <p:nvSpPr>
              <p:cNvPr id="34498" name="Rectangle 918"/>
              <p:cNvSpPr>
                <a:spLocks noChangeArrowheads="1"/>
              </p:cNvSpPr>
              <p:nvPr/>
            </p:nvSpPr>
            <p:spPr bwMode="auto">
              <a:xfrm>
                <a:off x="1299" y="3600"/>
                <a:ext cx="3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 b="0">
                    <a:solidFill>
                      <a:srgbClr val="000000"/>
                    </a:solidFill>
                  </a:rPr>
                  <a:t>i</a:t>
                </a:r>
                <a:endParaRPr lang="en-US" altLang="it-IT"/>
              </a:p>
            </p:txBody>
          </p:sp>
          <p:sp>
            <p:nvSpPr>
              <p:cNvPr id="34499" name="Rectangle 919"/>
              <p:cNvSpPr>
                <a:spLocks noChangeArrowheads="1"/>
              </p:cNvSpPr>
              <p:nvPr/>
            </p:nvSpPr>
            <p:spPr bwMode="auto">
              <a:xfrm>
                <a:off x="1332" y="3600"/>
                <a:ext cx="94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 b="0">
                    <a:solidFill>
                      <a:srgbClr val="000000"/>
                    </a:solidFill>
                  </a:rPr>
                  <a:t>m</a:t>
                </a:r>
                <a:endParaRPr lang="en-US" altLang="it-IT"/>
              </a:p>
            </p:txBody>
          </p:sp>
          <p:sp>
            <p:nvSpPr>
              <p:cNvPr id="34500" name="Rectangle 920"/>
              <p:cNvSpPr>
                <a:spLocks noChangeArrowheads="1"/>
              </p:cNvSpPr>
              <p:nvPr/>
            </p:nvSpPr>
            <p:spPr bwMode="auto">
              <a:xfrm>
                <a:off x="1424" y="3600"/>
                <a:ext cx="54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 b="0">
                    <a:solidFill>
                      <a:srgbClr val="000000"/>
                    </a:solidFill>
                  </a:rPr>
                  <a:t>e</a:t>
                </a:r>
                <a:endParaRPr lang="en-US" altLang="it-IT"/>
              </a:p>
            </p:txBody>
          </p:sp>
          <p:sp>
            <p:nvSpPr>
              <p:cNvPr id="34501" name="Rectangle 921"/>
              <p:cNvSpPr>
                <a:spLocks noChangeArrowheads="1"/>
              </p:cNvSpPr>
              <p:nvPr/>
            </p:nvSpPr>
            <p:spPr bwMode="auto">
              <a:xfrm>
                <a:off x="4608" y="3600"/>
                <a:ext cx="74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 b="0">
                    <a:solidFill>
                      <a:srgbClr val="000000"/>
                    </a:solidFill>
                  </a:rPr>
                  <a:t>T</a:t>
                </a:r>
                <a:endParaRPr lang="en-US" altLang="it-IT"/>
              </a:p>
            </p:txBody>
          </p:sp>
          <p:sp>
            <p:nvSpPr>
              <p:cNvPr id="34502" name="Rectangle 922"/>
              <p:cNvSpPr>
                <a:spLocks noChangeArrowheads="1"/>
              </p:cNvSpPr>
              <p:nvPr/>
            </p:nvSpPr>
            <p:spPr bwMode="auto">
              <a:xfrm>
                <a:off x="4680" y="3600"/>
                <a:ext cx="3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 b="0">
                    <a:solidFill>
                      <a:srgbClr val="000000"/>
                    </a:solidFill>
                  </a:rPr>
                  <a:t>i</a:t>
                </a:r>
                <a:endParaRPr lang="en-US" altLang="it-IT"/>
              </a:p>
            </p:txBody>
          </p:sp>
          <p:sp>
            <p:nvSpPr>
              <p:cNvPr id="34503" name="Rectangle 923"/>
              <p:cNvSpPr>
                <a:spLocks noChangeArrowheads="1"/>
              </p:cNvSpPr>
              <p:nvPr/>
            </p:nvSpPr>
            <p:spPr bwMode="auto">
              <a:xfrm>
                <a:off x="4713" y="3600"/>
                <a:ext cx="94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 b="0">
                    <a:solidFill>
                      <a:srgbClr val="000000"/>
                    </a:solidFill>
                  </a:rPr>
                  <a:t>m</a:t>
                </a:r>
                <a:endParaRPr lang="en-US" altLang="it-IT"/>
              </a:p>
            </p:txBody>
          </p:sp>
          <p:sp>
            <p:nvSpPr>
              <p:cNvPr id="34504" name="Rectangle 924"/>
              <p:cNvSpPr>
                <a:spLocks noChangeArrowheads="1"/>
              </p:cNvSpPr>
              <p:nvPr/>
            </p:nvSpPr>
            <p:spPr bwMode="auto">
              <a:xfrm>
                <a:off x="4806" y="3600"/>
                <a:ext cx="54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 b="0">
                    <a:solidFill>
                      <a:srgbClr val="000000"/>
                    </a:solidFill>
                  </a:rPr>
                  <a:t>e</a:t>
                </a:r>
                <a:endParaRPr lang="en-US" altLang="it-IT"/>
              </a:p>
            </p:txBody>
          </p:sp>
          <p:sp>
            <p:nvSpPr>
              <p:cNvPr id="34505" name="Line 925"/>
              <p:cNvSpPr>
                <a:spLocks noChangeShapeType="1"/>
              </p:cNvSpPr>
              <p:nvPr/>
            </p:nvSpPr>
            <p:spPr bwMode="auto">
              <a:xfrm>
                <a:off x="4733" y="1282"/>
                <a:ext cx="1" cy="22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06" name="Freeform 926"/>
              <p:cNvSpPr>
                <a:spLocks/>
              </p:cNvSpPr>
              <p:nvPr/>
            </p:nvSpPr>
            <p:spPr bwMode="auto">
              <a:xfrm>
                <a:off x="4702" y="3498"/>
                <a:ext cx="63" cy="103"/>
              </a:xfrm>
              <a:custGeom>
                <a:avLst/>
                <a:gdLst>
                  <a:gd name="T0" fmla="*/ 195 w 44"/>
                  <a:gd name="T1" fmla="*/ 111 h 73"/>
                  <a:gd name="T2" fmla="*/ 374 w 44"/>
                  <a:gd name="T3" fmla="*/ 0 h 73"/>
                  <a:gd name="T4" fmla="*/ 379 w 44"/>
                  <a:gd name="T5" fmla="*/ 1 h 73"/>
                  <a:gd name="T6" fmla="*/ 261 w 44"/>
                  <a:gd name="T7" fmla="*/ 286 h 73"/>
                  <a:gd name="T8" fmla="*/ 195 w 44"/>
                  <a:gd name="T9" fmla="*/ 576 h 73"/>
                  <a:gd name="T10" fmla="*/ 123 w 44"/>
                  <a:gd name="T11" fmla="*/ 286 h 73"/>
                  <a:gd name="T12" fmla="*/ 0 w 44"/>
                  <a:gd name="T13" fmla="*/ 1 h 73"/>
                  <a:gd name="T14" fmla="*/ 0 w 44"/>
                  <a:gd name="T15" fmla="*/ 0 h 73"/>
                  <a:gd name="T16" fmla="*/ 195 w 44"/>
                  <a:gd name="T17" fmla="*/ 111 h 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4" h="73">
                    <a:moveTo>
                      <a:pt x="22" y="14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27" y="49"/>
                      <a:pt x="25" y="61"/>
                      <a:pt x="22" y="73"/>
                    </a:cubicBezTo>
                    <a:cubicBezTo>
                      <a:pt x="19" y="61"/>
                      <a:pt x="16" y="49"/>
                      <a:pt x="14" y="3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2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07" name="Line 927"/>
              <p:cNvSpPr>
                <a:spLocks noChangeShapeType="1"/>
              </p:cNvSpPr>
              <p:nvPr/>
            </p:nvSpPr>
            <p:spPr bwMode="auto">
              <a:xfrm>
                <a:off x="1351" y="1282"/>
                <a:ext cx="1" cy="22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08" name="Freeform 928"/>
              <p:cNvSpPr>
                <a:spLocks/>
              </p:cNvSpPr>
              <p:nvPr/>
            </p:nvSpPr>
            <p:spPr bwMode="auto">
              <a:xfrm>
                <a:off x="1320" y="3498"/>
                <a:ext cx="63" cy="103"/>
              </a:xfrm>
              <a:custGeom>
                <a:avLst/>
                <a:gdLst>
                  <a:gd name="T0" fmla="*/ 165 w 45"/>
                  <a:gd name="T1" fmla="*/ 111 h 73"/>
                  <a:gd name="T2" fmla="*/ 335 w 45"/>
                  <a:gd name="T3" fmla="*/ 0 h 73"/>
                  <a:gd name="T4" fmla="*/ 337 w 45"/>
                  <a:gd name="T5" fmla="*/ 1 h 73"/>
                  <a:gd name="T6" fmla="*/ 231 w 45"/>
                  <a:gd name="T7" fmla="*/ 286 h 73"/>
                  <a:gd name="T8" fmla="*/ 165 w 45"/>
                  <a:gd name="T9" fmla="*/ 576 h 73"/>
                  <a:gd name="T10" fmla="*/ 108 w 45"/>
                  <a:gd name="T11" fmla="*/ 286 h 73"/>
                  <a:gd name="T12" fmla="*/ 0 w 45"/>
                  <a:gd name="T13" fmla="*/ 1 h 73"/>
                  <a:gd name="T14" fmla="*/ 1 w 45"/>
                  <a:gd name="T15" fmla="*/ 0 h 73"/>
                  <a:gd name="T16" fmla="*/ 165 w 45"/>
                  <a:gd name="T17" fmla="*/ 111 h 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5" h="73">
                    <a:moveTo>
                      <a:pt x="22" y="14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28" y="49"/>
                      <a:pt x="25" y="61"/>
                      <a:pt x="22" y="73"/>
                    </a:cubicBezTo>
                    <a:cubicBezTo>
                      <a:pt x="20" y="61"/>
                      <a:pt x="17" y="49"/>
                      <a:pt x="14" y="3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22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09" name="Rectangle 929"/>
              <p:cNvSpPr>
                <a:spLocks noChangeArrowheads="1"/>
              </p:cNvSpPr>
              <p:nvPr/>
            </p:nvSpPr>
            <p:spPr bwMode="auto">
              <a:xfrm>
                <a:off x="2292" y="839"/>
                <a:ext cx="8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 b="0">
                    <a:solidFill>
                      <a:srgbClr val="000000"/>
                    </a:solidFill>
                  </a:rPr>
                  <a:t>B</a:t>
                </a:r>
                <a:endParaRPr lang="en-US" altLang="it-IT"/>
              </a:p>
            </p:txBody>
          </p:sp>
          <p:sp>
            <p:nvSpPr>
              <p:cNvPr id="34510" name="Rectangle 930"/>
              <p:cNvSpPr>
                <a:spLocks noChangeArrowheads="1"/>
              </p:cNvSpPr>
              <p:nvPr/>
            </p:nvSpPr>
            <p:spPr bwMode="auto">
              <a:xfrm>
                <a:off x="1449" y="839"/>
                <a:ext cx="88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 b="0" dirty="0">
                    <a:solidFill>
                      <a:srgbClr val="000000"/>
                    </a:solidFill>
                  </a:rPr>
                  <a:t>A</a:t>
                </a:r>
                <a:endParaRPr lang="en-US" altLang="it-IT" dirty="0"/>
              </a:p>
            </p:txBody>
          </p:sp>
          <p:sp>
            <p:nvSpPr>
              <p:cNvPr id="34511" name="Rectangle 931"/>
              <p:cNvSpPr>
                <a:spLocks noChangeArrowheads="1"/>
              </p:cNvSpPr>
              <p:nvPr/>
            </p:nvSpPr>
            <p:spPr bwMode="auto">
              <a:xfrm>
                <a:off x="4063" y="839"/>
                <a:ext cx="8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 b="0">
                    <a:solidFill>
                      <a:srgbClr val="000000"/>
                    </a:solidFill>
                  </a:rPr>
                  <a:t>C</a:t>
                </a:r>
                <a:endParaRPr lang="en-US" altLang="it-IT"/>
              </a:p>
            </p:txBody>
          </p:sp>
          <p:sp>
            <p:nvSpPr>
              <p:cNvPr id="34512" name="Rectangle 932"/>
              <p:cNvSpPr>
                <a:spLocks noChangeArrowheads="1"/>
              </p:cNvSpPr>
              <p:nvPr/>
            </p:nvSpPr>
            <p:spPr bwMode="auto">
              <a:xfrm>
                <a:off x="4831" y="839"/>
                <a:ext cx="88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 b="0">
                    <a:solidFill>
                      <a:srgbClr val="000000"/>
                    </a:solidFill>
                  </a:rPr>
                  <a:t>D</a:t>
                </a:r>
                <a:endParaRPr lang="en-US" altLang="it-IT"/>
              </a:p>
            </p:txBody>
          </p:sp>
          <p:sp>
            <p:nvSpPr>
              <p:cNvPr id="34513" name="Line 933"/>
              <p:cNvSpPr>
                <a:spLocks noChangeShapeType="1"/>
              </p:cNvSpPr>
              <p:nvPr/>
            </p:nvSpPr>
            <p:spPr bwMode="auto">
              <a:xfrm>
                <a:off x="1225" y="1262"/>
                <a:ext cx="3613" cy="1"/>
              </a:xfrm>
              <a:prstGeom prst="line">
                <a:avLst/>
              </a:prstGeom>
              <a:noFill/>
              <a:ln w="1079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14" name="Line 934"/>
              <p:cNvSpPr>
                <a:spLocks noChangeShapeType="1"/>
              </p:cNvSpPr>
              <p:nvPr/>
            </p:nvSpPr>
            <p:spPr bwMode="auto">
              <a:xfrm flipV="1">
                <a:off x="1348" y="1088"/>
                <a:ext cx="1" cy="19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15" name="Line 935"/>
              <p:cNvSpPr>
                <a:spLocks noChangeShapeType="1"/>
              </p:cNvSpPr>
              <p:nvPr/>
            </p:nvSpPr>
            <p:spPr bwMode="auto">
              <a:xfrm flipV="1">
                <a:off x="2198" y="1088"/>
                <a:ext cx="1" cy="19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16" name="Line 936"/>
              <p:cNvSpPr>
                <a:spLocks noChangeShapeType="1"/>
              </p:cNvSpPr>
              <p:nvPr/>
            </p:nvSpPr>
            <p:spPr bwMode="auto">
              <a:xfrm flipV="1">
                <a:off x="3967" y="1088"/>
                <a:ext cx="1" cy="19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17" name="Line 937"/>
              <p:cNvSpPr>
                <a:spLocks noChangeShapeType="1"/>
              </p:cNvSpPr>
              <p:nvPr/>
            </p:nvSpPr>
            <p:spPr bwMode="auto">
              <a:xfrm flipV="1">
                <a:off x="4736" y="1088"/>
                <a:ext cx="1" cy="19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18" name="Freeform 938"/>
              <p:cNvSpPr>
                <a:spLocks/>
              </p:cNvSpPr>
              <p:nvPr/>
            </p:nvSpPr>
            <p:spPr bwMode="auto">
              <a:xfrm>
                <a:off x="1444" y="1009"/>
                <a:ext cx="10" cy="5"/>
              </a:xfrm>
              <a:custGeom>
                <a:avLst/>
                <a:gdLst>
                  <a:gd name="T0" fmla="*/ 1 w 7"/>
                  <a:gd name="T1" fmla="*/ 16 h 4"/>
                  <a:gd name="T2" fmla="*/ 56 w 7"/>
                  <a:gd name="T3" fmla="*/ 16 h 4"/>
                  <a:gd name="T4" fmla="*/ 56 w 7"/>
                  <a:gd name="T5" fmla="*/ 1 h 4"/>
                  <a:gd name="T6" fmla="*/ 1 w 7"/>
                  <a:gd name="T7" fmla="*/ 1 h 4"/>
                  <a:gd name="T8" fmla="*/ 1 w 7"/>
                  <a:gd name="T9" fmla="*/ 16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3" y="4"/>
                      <a:pt x="5" y="4"/>
                      <a:pt x="6" y="4"/>
                    </a:cubicBezTo>
                    <a:cubicBezTo>
                      <a:pt x="7" y="3"/>
                      <a:pt x="7" y="2"/>
                      <a:pt x="6" y="1"/>
                    </a:cubicBezTo>
                    <a:cubicBezTo>
                      <a:pt x="5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19" name="Freeform 939"/>
              <p:cNvSpPr>
                <a:spLocks/>
              </p:cNvSpPr>
              <p:nvPr/>
            </p:nvSpPr>
            <p:spPr bwMode="auto">
              <a:xfrm>
                <a:off x="1215" y="955"/>
                <a:ext cx="260" cy="150"/>
              </a:xfrm>
              <a:custGeom>
                <a:avLst/>
                <a:gdLst>
                  <a:gd name="T0" fmla="*/ 0 w 260"/>
                  <a:gd name="T1" fmla="*/ 92 h 150"/>
                  <a:gd name="T2" fmla="*/ 161 w 260"/>
                  <a:gd name="T3" fmla="*/ 0 h 150"/>
                  <a:gd name="T4" fmla="*/ 260 w 260"/>
                  <a:gd name="T5" fmla="*/ 57 h 150"/>
                  <a:gd name="T6" fmla="*/ 99 w 260"/>
                  <a:gd name="T7" fmla="*/ 150 h 150"/>
                  <a:gd name="T8" fmla="*/ 0 w 260"/>
                  <a:gd name="T9" fmla="*/ 92 h 1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0" h="150">
                    <a:moveTo>
                      <a:pt x="0" y="92"/>
                    </a:moveTo>
                    <a:lnTo>
                      <a:pt x="161" y="0"/>
                    </a:lnTo>
                    <a:lnTo>
                      <a:pt x="260" y="57"/>
                    </a:lnTo>
                    <a:lnTo>
                      <a:pt x="99" y="150"/>
                    </a:lnTo>
                    <a:lnTo>
                      <a:pt x="0" y="92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20" name="Freeform 940"/>
              <p:cNvSpPr>
                <a:spLocks/>
              </p:cNvSpPr>
              <p:nvPr/>
            </p:nvSpPr>
            <p:spPr bwMode="auto">
              <a:xfrm>
                <a:off x="1236" y="968"/>
                <a:ext cx="149" cy="86"/>
              </a:xfrm>
              <a:custGeom>
                <a:avLst/>
                <a:gdLst>
                  <a:gd name="T0" fmla="*/ 1 w 105"/>
                  <a:gd name="T1" fmla="*/ 462 h 61"/>
                  <a:gd name="T2" fmla="*/ 1 w 105"/>
                  <a:gd name="T3" fmla="*/ 446 h 61"/>
                  <a:gd name="T4" fmla="*/ 806 w 105"/>
                  <a:gd name="T5" fmla="*/ 0 h 61"/>
                  <a:gd name="T6" fmla="*/ 823 w 105"/>
                  <a:gd name="T7" fmla="*/ 0 h 61"/>
                  <a:gd name="T8" fmla="*/ 854 w 105"/>
                  <a:gd name="T9" fmla="*/ 16 h 61"/>
                  <a:gd name="T10" fmla="*/ 854 w 105"/>
                  <a:gd name="T11" fmla="*/ 32 h 61"/>
                  <a:gd name="T12" fmla="*/ 53 w 105"/>
                  <a:gd name="T13" fmla="*/ 479 h 61"/>
                  <a:gd name="T14" fmla="*/ 37 w 105"/>
                  <a:gd name="T15" fmla="*/ 479 h 61"/>
                  <a:gd name="T16" fmla="*/ 1 w 105"/>
                  <a:gd name="T17" fmla="*/ 462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5" h="61">
                    <a:moveTo>
                      <a:pt x="1" y="59"/>
                    </a:moveTo>
                    <a:cubicBezTo>
                      <a:pt x="0" y="58"/>
                      <a:pt x="0" y="58"/>
                      <a:pt x="1" y="57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0"/>
                      <a:pt x="101" y="0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4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6" y="61"/>
                      <a:pt x="5" y="61"/>
                      <a:pt x="4" y="61"/>
                    </a:cubicBezTo>
                    <a:lnTo>
                      <a:pt x="1" y="59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21" name="Freeform 941"/>
              <p:cNvSpPr>
                <a:spLocks noEditPoints="1"/>
              </p:cNvSpPr>
              <p:nvPr/>
            </p:nvSpPr>
            <p:spPr bwMode="auto">
              <a:xfrm>
                <a:off x="1236" y="966"/>
                <a:ext cx="150" cy="88"/>
              </a:xfrm>
              <a:custGeom>
                <a:avLst/>
                <a:gdLst>
                  <a:gd name="T0" fmla="*/ 33 w 106"/>
                  <a:gd name="T1" fmla="*/ 505 h 62"/>
                  <a:gd name="T2" fmla="*/ 1 w 106"/>
                  <a:gd name="T3" fmla="*/ 491 h 62"/>
                  <a:gd name="T4" fmla="*/ 1 w 106"/>
                  <a:gd name="T5" fmla="*/ 491 h 62"/>
                  <a:gd name="T6" fmla="*/ 0 w 106"/>
                  <a:gd name="T7" fmla="*/ 484 h 62"/>
                  <a:gd name="T8" fmla="*/ 0 w 106"/>
                  <a:gd name="T9" fmla="*/ 484 h 62"/>
                  <a:gd name="T10" fmla="*/ 1 w 106"/>
                  <a:gd name="T11" fmla="*/ 471 h 62"/>
                  <a:gd name="T12" fmla="*/ 1 w 106"/>
                  <a:gd name="T13" fmla="*/ 471 h 62"/>
                  <a:gd name="T14" fmla="*/ 792 w 106"/>
                  <a:gd name="T15" fmla="*/ 1 h 62"/>
                  <a:gd name="T16" fmla="*/ 805 w 106"/>
                  <a:gd name="T17" fmla="*/ 0 h 62"/>
                  <a:gd name="T18" fmla="*/ 805 w 106"/>
                  <a:gd name="T19" fmla="*/ 0 h 62"/>
                  <a:gd name="T20" fmla="*/ 819 w 106"/>
                  <a:gd name="T21" fmla="*/ 1 h 62"/>
                  <a:gd name="T22" fmla="*/ 819 w 106"/>
                  <a:gd name="T23" fmla="*/ 1 h 62"/>
                  <a:gd name="T24" fmla="*/ 848 w 106"/>
                  <a:gd name="T25" fmla="*/ 26 h 62"/>
                  <a:gd name="T26" fmla="*/ 850 w 106"/>
                  <a:gd name="T27" fmla="*/ 37 h 62"/>
                  <a:gd name="T28" fmla="*/ 850 w 106"/>
                  <a:gd name="T29" fmla="*/ 37 h 62"/>
                  <a:gd name="T30" fmla="*/ 848 w 106"/>
                  <a:gd name="T31" fmla="*/ 40 h 62"/>
                  <a:gd name="T32" fmla="*/ 848 w 106"/>
                  <a:gd name="T33" fmla="*/ 40 h 62"/>
                  <a:gd name="T34" fmla="*/ 57 w 106"/>
                  <a:gd name="T35" fmla="*/ 505 h 62"/>
                  <a:gd name="T36" fmla="*/ 40 w 106"/>
                  <a:gd name="T37" fmla="*/ 505 h 62"/>
                  <a:gd name="T38" fmla="*/ 40 w 106"/>
                  <a:gd name="T39" fmla="*/ 505 h 62"/>
                  <a:gd name="T40" fmla="*/ 33 w 106"/>
                  <a:gd name="T41" fmla="*/ 505 h 62"/>
                  <a:gd name="T42" fmla="*/ 40 w 106"/>
                  <a:gd name="T43" fmla="*/ 500 h 62"/>
                  <a:gd name="T44" fmla="*/ 40 w 106"/>
                  <a:gd name="T45" fmla="*/ 500 h 62"/>
                  <a:gd name="T46" fmla="*/ 40 w 106"/>
                  <a:gd name="T47" fmla="*/ 500 h 62"/>
                  <a:gd name="T48" fmla="*/ 47 w 106"/>
                  <a:gd name="T49" fmla="*/ 500 h 62"/>
                  <a:gd name="T50" fmla="*/ 47 w 106"/>
                  <a:gd name="T51" fmla="*/ 500 h 62"/>
                  <a:gd name="T52" fmla="*/ 833 w 106"/>
                  <a:gd name="T53" fmla="*/ 37 h 62"/>
                  <a:gd name="T54" fmla="*/ 848 w 106"/>
                  <a:gd name="T55" fmla="*/ 37 h 62"/>
                  <a:gd name="T56" fmla="*/ 833 w 106"/>
                  <a:gd name="T57" fmla="*/ 37 h 62"/>
                  <a:gd name="T58" fmla="*/ 811 w 106"/>
                  <a:gd name="T59" fmla="*/ 18 h 62"/>
                  <a:gd name="T60" fmla="*/ 805 w 106"/>
                  <a:gd name="T61" fmla="*/ 18 h 62"/>
                  <a:gd name="T62" fmla="*/ 805 w 106"/>
                  <a:gd name="T63" fmla="*/ 18 h 62"/>
                  <a:gd name="T64" fmla="*/ 805 w 106"/>
                  <a:gd name="T65" fmla="*/ 18 h 62"/>
                  <a:gd name="T66" fmla="*/ 805 w 106"/>
                  <a:gd name="T67" fmla="*/ 18 h 62"/>
                  <a:gd name="T68" fmla="*/ 1 w 106"/>
                  <a:gd name="T69" fmla="*/ 484 h 62"/>
                  <a:gd name="T70" fmla="*/ 1 w 106"/>
                  <a:gd name="T71" fmla="*/ 484 h 62"/>
                  <a:gd name="T72" fmla="*/ 1 w 106"/>
                  <a:gd name="T73" fmla="*/ 491 h 62"/>
                  <a:gd name="T74" fmla="*/ 1 w 106"/>
                  <a:gd name="T75" fmla="*/ 484 h 62"/>
                  <a:gd name="T76" fmla="*/ 40 w 106"/>
                  <a:gd name="T77" fmla="*/ 500 h 6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6" h="62">
                    <a:moveTo>
                      <a:pt x="4" y="62"/>
                    </a:moveTo>
                    <a:cubicBezTo>
                      <a:pt x="1" y="60"/>
                      <a:pt x="1" y="60"/>
                      <a:pt x="1" y="6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0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8"/>
                      <a:pt x="0" y="58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99" y="1"/>
                      <a:pt x="99" y="1"/>
                      <a:pt x="99" y="1"/>
                    </a:cubicBezTo>
                    <a:cubicBezTo>
                      <a:pt x="99" y="1"/>
                      <a:pt x="100" y="0"/>
                      <a:pt x="100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1" y="0"/>
                      <a:pt x="101" y="1"/>
                      <a:pt x="102" y="1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6" y="3"/>
                      <a:pt x="106" y="3"/>
                      <a:pt x="106" y="4"/>
                    </a:cubicBezTo>
                    <a:cubicBezTo>
                      <a:pt x="106" y="4"/>
                      <a:pt x="106" y="4"/>
                      <a:pt x="106" y="4"/>
                    </a:cubicBezTo>
                    <a:cubicBezTo>
                      <a:pt x="106" y="5"/>
                      <a:pt x="106" y="5"/>
                      <a:pt x="105" y="5"/>
                    </a:cubicBezTo>
                    <a:cubicBezTo>
                      <a:pt x="105" y="5"/>
                      <a:pt x="105" y="5"/>
                      <a:pt x="105" y="5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6" y="62"/>
                      <a:pt x="6" y="62"/>
                      <a:pt x="5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5" y="62"/>
                      <a:pt x="4" y="62"/>
                      <a:pt x="4" y="62"/>
                    </a:cubicBezTo>
                    <a:close/>
                    <a:moveTo>
                      <a:pt x="5" y="61"/>
                    </a:moveTo>
                    <a:cubicBezTo>
                      <a:pt x="5" y="61"/>
                      <a:pt x="5" y="61"/>
                      <a:pt x="5" y="61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5" y="4"/>
                      <a:pt x="105" y="4"/>
                      <a:pt x="105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1" y="2"/>
                      <a:pt x="101" y="2"/>
                      <a:pt x="101" y="2"/>
                    </a:cubicBezTo>
                    <a:cubicBezTo>
                      <a:pt x="101" y="2"/>
                      <a:pt x="101" y="2"/>
                      <a:pt x="100" y="2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1" y="59"/>
                      <a:pt x="1" y="59"/>
                      <a:pt x="1" y="59"/>
                    </a:cubicBezTo>
                    <a:cubicBezTo>
                      <a:pt x="1" y="59"/>
                      <a:pt x="1" y="59"/>
                      <a:pt x="1" y="59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" y="59"/>
                      <a:pt x="1" y="59"/>
                      <a:pt x="1" y="59"/>
                    </a:cubicBezTo>
                    <a:cubicBezTo>
                      <a:pt x="5" y="61"/>
                      <a:pt x="5" y="61"/>
                      <a:pt x="5" y="61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22" name="Freeform 942"/>
              <p:cNvSpPr>
                <a:spLocks/>
              </p:cNvSpPr>
              <p:nvPr/>
            </p:nvSpPr>
            <p:spPr bwMode="auto">
              <a:xfrm>
                <a:off x="1249" y="1051"/>
                <a:ext cx="15" cy="9"/>
              </a:xfrm>
              <a:custGeom>
                <a:avLst/>
                <a:gdLst>
                  <a:gd name="T0" fmla="*/ 1 w 11"/>
                  <a:gd name="T1" fmla="*/ 48 h 6"/>
                  <a:gd name="T2" fmla="*/ 1 w 11"/>
                  <a:gd name="T3" fmla="*/ 27 h 6"/>
                  <a:gd name="T4" fmla="*/ 26 w 11"/>
                  <a:gd name="T5" fmla="*/ 0 h 6"/>
                  <a:gd name="T6" fmla="*/ 48 w 11"/>
                  <a:gd name="T7" fmla="*/ 0 h 6"/>
                  <a:gd name="T8" fmla="*/ 68 w 11"/>
                  <a:gd name="T9" fmla="*/ 41 h 6"/>
                  <a:gd name="T10" fmla="*/ 68 w 11"/>
                  <a:gd name="T11" fmla="*/ 48 h 6"/>
                  <a:gd name="T12" fmla="*/ 48 w 11"/>
                  <a:gd name="T13" fmla="*/ 72 h 6"/>
                  <a:gd name="T14" fmla="*/ 35 w 11"/>
                  <a:gd name="T15" fmla="*/ 72 h 6"/>
                  <a:gd name="T16" fmla="*/ 1 w 11"/>
                  <a:gd name="T17" fmla="*/ 48 h 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" h="6">
                    <a:moveTo>
                      <a:pt x="1" y="4"/>
                    </a:moveTo>
                    <a:cubicBezTo>
                      <a:pt x="0" y="3"/>
                      <a:pt x="0" y="3"/>
                      <a:pt x="1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5" y="6"/>
                      <a:pt x="5" y="6"/>
                    </a:cubicBez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23" name="Freeform 943"/>
              <p:cNvSpPr>
                <a:spLocks noEditPoints="1"/>
              </p:cNvSpPr>
              <p:nvPr/>
            </p:nvSpPr>
            <p:spPr bwMode="auto">
              <a:xfrm>
                <a:off x="1249" y="1050"/>
                <a:ext cx="17" cy="11"/>
              </a:xfrm>
              <a:custGeom>
                <a:avLst/>
                <a:gdLst>
                  <a:gd name="T0" fmla="*/ 37 w 12"/>
                  <a:gd name="T1" fmla="*/ 55 h 8"/>
                  <a:gd name="T2" fmla="*/ 0 w 12"/>
                  <a:gd name="T3" fmla="*/ 36 h 8"/>
                  <a:gd name="T4" fmla="*/ 1 w 12"/>
                  <a:gd name="T5" fmla="*/ 36 h 8"/>
                  <a:gd name="T6" fmla="*/ 0 w 12"/>
                  <a:gd name="T7" fmla="*/ 36 h 8"/>
                  <a:gd name="T8" fmla="*/ 0 w 12"/>
                  <a:gd name="T9" fmla="*/ 29 h 8"/>
                  <a:gd name="T10" fmla="*/ 0 w 12"/>
                  <a:gd name="T11" fmla="*/ 29 h 8"/>
                  <a:gd name="T12" fmla="*/ 0 w 12"/>
                  <a:gd name="T13" fmla="*/ 21 h 8"/>
                  <a:gd name="T14" fmla="*/ 0 w 12"/>
                  <a:gd name="T15" fmla="*/ 21 h 8"/>
                  <a:gd name="T16" fmla="*/ 37 w 12"/>
                  <a:gd name="T17" fmla="*/ 1 h 8"/>
                  <a:gd name="T18" fmla="*/ 40 w 12"/>
                  <a:gd name="T19" fmla="*/ 0 h 8"/>
                  <a:gd name="T20" fmla="*/ 40 w 12"/>
                  <a:gd name="T21" fmla="*/ 0 h 8"/>
                  <a:gd name="T22" fmla="*/ 57 w 12"/>
                  <a:gd name="T23" fmla="*/ 1 h 8"/>
                  <a:gd name="T24" fmla="*/ 57 w 12"/>
                  <a:gd name="T25" fmla="*/ 1 h 8"/>
                  <a:gd name="T26" fmla="*/ 95 w 12"/>
                  <a:gd name="T27" fmla="*/ 21 h 8"/>
                  <a:gd name="T28" fmla="*/ 96 w 12"/>
                  <a:gd name="T29" fmla="*/ 29 h 8"/>
                  <a:gd name="T30" fmla="*/ 96 w 12"/>
                  <a:gd name="T31" fmla="*/ 29 h 8"/>
                  <a:gd name="T32" fmla="*/ 95 w 12"/>
                  <a:gd name="T33" fmla="*/ 40 h 8"/>
                  <a:gd name="T34" fmla="*/ 95 w 12"/>
                  <a:gd name="T35" fmla="*/ 40 h 8"/>
                  <a:gd name="T36" fmla="*/ 57 w 12"/>
                  <a:gd name="T37" fmla="*/ 55 h 8"/>
                  <a:gd name="T38" fmla="*/ 52 w 12"/>
                  <a:gd name="T39" fmla="*/ 55 h 8"/>
                  <a:gd name="T40" fmla="*/ 52 w 12"/>
                  <a:gd name="T41" fmla="*/ 55 h 8"/>
                  <a:gd name="T42" fmla="*/ 37 w 12"/>
                  <a:gd name="T43" fmla="*/ 55 h 8"/>
                  <a:gd name="T44" fmla="*/ 40 w 12"/>
                  <a:gd name="T45" fmla="*/ 40 h 8"/>
                  <a:gd name="T46" fmla="*/ 52 w 12"/>
                  <a:gd name="T47" fmla="*/ 50 h 8"/>
                  <a:gd name="T48" fmla="*/ 52 w 12"/>
                  <a:gd name="T49" fmla="*/ 50 h 8"/>
                  <a:gd name="T50" fmla="*/ 57 w 12"/>
                  <a:gd name="T51" fmla="*/ 40 h 8"/>
                  <a:gd name="T52" fmla="*/ 57 w 12"/>
                  <a:gd name="T53" fmla="*/ 40 h 8"/>
                  <a:gd name="T54" fmla="*/ 81 w 12"/>
                  <a:gd name="T55" fmla="*/ 29 h 8"/>
                  <a:gd name="T56" fmla="*/ 81 w 12"/>
                  <a:gd name="T57" fmla="*/ 29 h 8"/>
                  <a:gd name="T58" fmla="*/ 81 w 12"/>
                  <a:gd name="T59" fmla="*/ 29 h 8"/>
                  <a:gd name="T60" fmla="*/ 52 w 12"/>
                  <a:gd name="T61" fmla="*/ 15 h 8"/>
                  <a:gd name="T62" fmla="*/ 40 w 12"/>
                  <a:gd name="T63" fmla="*/ 15 h 8"/>
                  <a:gd name="T64" fmla="*/ 40 w 12"/>
                  <a:gd name="T65" fmla="*/ 15 h 8"/>
                  <a:gd name="T66" fmla="*/ 40 w 12"/>
                  <a:gd name="T67" fmla="*/ 15 h 8"/>
                  <a:gd name="T68" fmla="*/ 40 w 12"/>
                  <a:gd name="T69" fmla="*/ 15 h 8"/>
                  <a:gd name="T70" fmla="*/ 1 w 12"/>
                  <a:gd name="T71" fmla="*/ 29 h 8"/>
                  <a:gd name="T72" fmla="*/ 1 w 12"/>
                  <a:gd name="T73" fmla="*/ 29 h 8"/>
                  <a:gd name="T74" fmla="*/ 1 w 12"/>
                  <a:gd name="T75" fmla="*/ 29 h 8"/>
                  <a:gd name="T76" fmla="*/ 40 w 12"/>
                  <a:gd name="T77" fmla="*/ 40 h 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" h="8">
                    <a:moveTo>
                      <a:pt x="4" y="8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5"/>
                      <a:pt x="11" y="5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5" y="8"/>
                      <a:pt x="5" y="8"/>
                      <a:pt x="4" y="8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5" y="6"/>
                      <a:pt x="5" y="6"/>
                      <a:pt x="5" y="6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24" name="Freeform 944"/>
              <p:cNvSpPr>
                <a:spLocks/>
              </p:cNvSpPr>
              <p:nvPr/>
            </p:nvSpPr>
            <p:spPr bwMode="auto">
              <a:xfrm>
                <a:off x="1303" y="1065"/>
                <a:ext cx="15" cy="10"/>
              </a:xfrm>
              <a:custGeom>
                <a:avLst/>
                <a:gdLst>
                  <a:gd name="T0" fmla="*/ 1 w 11"/>
                  <a:gd name="T1" fmla="*/ 39 h 7"/>
                  <a:gd name="T2" fmla="*/ 1 w 11"/>
                  <a:gd name="T3" fmla="*/ 27 h 7"/>
                  <a:gd name="T4" fmla="*/ 35 w 11"/>
                  <a:gd name="T5" fmla="*/ 1 h 7"/>
                  <a:gd name="T6" fmla="*/ 48 w 11"/>
                  <a:gd name="T7" fmla="*/ 1 h 7"/>
                  <a:gd name="T8" fmla="*/ 68 w 11"/>
                  <a:gd name="T9" fmla="*/ 27 h 7"/>
                  <a:gd name="T10" fmla="*/ 68 w 11"/>
                  <a:gd name="T11" fmla="*/ 39 h 7"/>
                  <a:gd name="T12" fmla="*/ 48 w 11"/>
                  <a:gd name="T13" fmla="*/ 56 h 7"/>
                  <a:gd name="T14" fmla="*/ 35 w 11"/>
                  <a:gd name="T15" fmla="*/ 56 h 7"/>
                  <a:gd name="T16" fmla="*/ 1 w 11"/>
                  <a:gd name="T17" fmla="*/ 39 h 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" h="7">
                    <a:moveTo>
                      <a:pt x="1" y="4"/>
                    </a:moveTo>
                    <a:cubicBezTo>
                      <a:pt x="0" y="4"/>
                      <a:pt x="0" y="3"/>
                      <a:pt x="1" y="3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5" y="6"/>
                    </a:cubicBez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25" name="Freeform 945"/>
              <p:cNvSpPr>
                <a:spLocks/>
              </p:cNvSpPr>
              <p:nvPr/>
            </p:nvSpPr>
            <p:spPr bwMode="auto">
              <a:xfrm>
                <a:off x="1303" y="1065"/>
                <a:ext cx="17" cy="10"/>
              </a:xfrm>
              <a:custGeom>
                <a:avLst/>
                <a:gdLst>
                  <a:gd name="T0" fmla="*/ 40 w 12"/>
                  <a:gd name="T1" fmla="*/ 59 h 7"/>
                  <a:gd name="T2" fmla="*/ 1 w 12"/>
                  <a:gd name="T3" fmla="*/ 41 h 7"/>
                  <a:gd name="T4" fmla="*/ 1 w 12"/>
                  <a:gd name="T5" fmla="*/ 39 h 7"/>
                  <a:gd name="T6" fmla="*/ 1 w 12"/>
                  <a:gd name="T7" fmla="*/ 27 h 7"/>
                  <a:gd name="T8" fmla="*/ 40 w 12"/>
                  <a:gd name="T9" fmla="*/ 56 h 7"/>
                  <a:gd name="T10" fmla="*/ 52 w 12"/>
                  <a:gd name="T11" fmla="*/ 56 h 7"/>
                  <a:gd name="T12" fmla="*/ 52 w 12"/>
                  <a:gd name="T13" fmla="*/ 56 h 7"/>
                  <a:gd name="T14" fmla="*/ 57 w 12"/>
                  <a:gd name="T15" fmla="*/ 56 h 7"/>
                  <a:gd name="T16" fmla="*/ 57 w 12"/>
                  <a:gd name="T17" fmla="*/ 56 h 7"/>
                  <a:gd name="T18" fmla="*/ 81 w 12"/>
                  <a:gd name="T19" fmla="*/ 39 h 7"/>
                  <a:gd name="T20" fmla="*/ 95 w 12"/>
                  <a:gd name="T21" fmla="*/ 39 h 7"/>
                  <a:gd name="T22" fmla="*/ 81 w 12"/>
                  <a:gd name="T23" fmla="*/ 39 h 7"/>
                  <a:gd name="T24" fmla="*/ 52 w 12"/>
                  <a:gd name="T25" fmla="*/ 1 h 7"/>
                  <a:gd name="T26" fmla="*/ 52 w 12"/>
                  <a:gd name="T27" fmla="*/ 1 h 7"/>
                  <a:gd name="T28" fmla="*/ 52 w 12"/>
                  <a:gd name="T29" fmla="*/ 1 h 7"/>
                  <a:gd name="T30" fmla="*/ 40 w 12"/>
                  <a:gd name="T31" fmla="*/ 1 h 7"/>
                  <a:gd name="T32" fmla="*/ 40 w 12"/>
                  <a:gd name="T33" fmla="*/ 1 h 7"/>
                  <a:gd name="T34" fmla="*/ 1 w 12"/>
                  <a:gd name="T35" fmla="*/ 27 h 7"/>
                  <a:gd name="T36" fmla="*/ 1 w 12"/>
                  <a:gd name="T37" fmla="*/ 27 h 7"/>
                  <a:gd name="T38" fmla="*/ 1 w 12"/>
                  <a:gd name="T39" fmla="*/ 39 h 7"/>
                  <a:gd name="T40" fmla="*/ 1 w 12"/>
                  <a:gd name="T41" fmla="*/ 41 h 7"/>
                  <a:gd name="T42" fmla="*/ 0 w 12"/>
                  <a:gd name="T43" fmla="*/ 27 h 7"/>
                  <a:gd name="T44" fmla="*/ 0 w 12"/>
                  <a:gd name="T45" fmla="*/ 27 h 7"/>
                  <a:gd name="T46" fmla="*/ 1 w 12"/>
                  <a:gd name="T47" fmla="*/ 19 h 7"/>
                  <a:gd name="T48" fmla="*/ 1 w 12"/>
                  <a:gd name="T49" fmla="*/ 19 h 7"/>
                  <a:gd name="T50" fmla="*/ 37 w 12"/>
                  <a:gd name="T51" fmla="*/ 0 h 7"/>
                  <a:gd name="T52" fmla="*/ 52 w 12"/>
                  <a:gd name="T53" fmla="*/ 0 h 7"/>
                  <a:gd name="T54" fmla="*/ 52 w 12"/>
                  <a:gd name="T55" fmla="*/ 0 h 7"/>
                  <a:gd name="T56" fmla="*/ 57 w 12"/>
                  <a:gd name="T57" fmla="*/ 0 h 7"/>
                  <a:gd name="T58" fmla="*/ 57 w 12"/>
                  <a:gd name="T59" fmla="*/ 0 h 7"/>
                  <a:gd name="T60" fmla="*/ 95 w 12"/>
                  <a:gd name="T61" fmla="*/ 19 h 7"/>
                  <a:gd name="T62" fmla="*/ 96 w 12"/>
                  <a:gd name="T63" fmla="*/ 39 h 7"/>
                  <a:gd name="T64" fmla="*/ 96 w 12"/>
                  <a:gd name="T65" fmla="*/ 39 h 7"/>
                  <a:gd name="T66" fmla="*/ 95 w 12"/>
                  <a:gd name="T67" fmla="*/ 41 h 7"/>
                  <a:gd name="T68" fmla="*/ 95 w 12"/>
                  <a:gd name="T69" fmla="*/ 41 h 7"/>
                  <a:gd name="T70" fmla="*/ 67 w 12"/>
                  <a:gd name="T71" fmla="*/ 59 h 7"/>
                  <a:gd name="T72" fmla="*/ 52 w 12"/>
                  <a:gd name="T73" fmla="*/ 59 h 7"/>
                  <a:gd name="T74" fmla="*/ 52 w 12"/>
                  <a:gd name="T75" fmla="*/ 59 h 7"/>
                  <a:gd name="T76" fmla="*/ 40 w 12"/>
                  <a:gd name="T77" fmla="*/ 59 h 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" h="7">
                    <a:moveTo>
                      <a:pt x="5" y="7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3"/>
                      <a:pt x="12" y="3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26" name="Freeform 946"/>
              <p:cNvSpPr>
                <a:spLocks/>
              </p:cNvSpPr>
              <p:nvPr/>
            </p:nvSpPr>
            <p:spPr bwMode="auto">
              <a:xfrm>
                <a:off x="1314" y="1060"/>
                <a:ext cx="15" cy="8"/>
              </a:xfrm>
              <a:custGeom>
                <a:avLst/>
                <a:gdLst>
                  <a:gd name="T0" fmla="*/ 1 w 11"/>
                  <a:gd name="T1" fmla="*/ 16 h 6"/>
                  <a:gd name="T2" fmla="*/ 1 w 11"/>
                  <a:gd name="T3" fmla="*/ 12 h 6"/>
                  <a:gd name="T4" fmla="*/ 35 w 11"/>
                  <a:gd name="T5" fmla="*/ 0 h 6"/>
                  <a:gd name="T6" fmla="*/ 48 w 11"/>
                  <a:gd name="T7" fmla="*/ 0 h 6"/>
                  <a:gd name="T8" fmla="*/ 68 w 11"/>
                  <a:gd name="T9" fmla="*/ 12 h 6"/>
                  <a:gd name="T10" fmla="*/ 68 w 11"/>
                  <a:gd name="T11" fmla="*/ 21 h 6"/>
                  <a:gd name="T12" fmla="*/ 48 w 11"/>
                  <a:gd name="T13" fmla="*/ 36 h 6"/>
                  <a:gd name="T14" fmla="*/ 35 w 11"/>
                  <a:gd name="T15" fmla="*/ 36 h 6"/>
                  <a:gd name="T16" fmla="*/ 1 w 11"/>
                  <a:gd name="T17" fmla="*/ 16 h 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" h="6">
                    <a:moveTo>
                      <a:pt x="1" y="3"/>
                    </a:moveTo>
                    <a:cubicBezTo>
                      <a:pt x="0" y="3"/>
                      <a:pt x="0" y="2"/>
                      <a:pt x="1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3"/>
                      <a:pt x="11" y="3"/>
                      <a:pt x="11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6"/>
                      <a:pt x="5" y="6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27" name="Freeform 947"/>
              <p:cNvSpPr>
                <a:spLocks/>
              </p:cNvSpPr>
              <p:nvPr/>
            </p:nvSpPr>
            <p:spPr bwMode="auto">
              <a:xfrm>
                <a:off x="1314" y="1058"/>
                <a:ext cx="17" cy="12"/>
              </a:xfrm>
              <a:custGeom>
                <a:avLst/>
                <a:gdLst>
                  <a:gd name="T0" fmla="*/ 40 w 12"/>
                  <a:gd name="T1" fmla="*/ 89 h 8"/>
                  <a:gd name="T2" fmla="*/ 1 w 12"/>
                  <a:gd name="T3" fmla="*/ 62 h 8"/>
                  <a:gd name="T4" fmla="*/ 1 w 12"/>
                  <a:gd name="T5" fmla="*/ 48 h 8"/>
                  <a:gd name="T6" fmla="*/ 1 w 12"/>
                  <a:gd name="T7" fmla="*/ 48 h 8"/>
                  <a:gd name="T8" fmla="*/ 40 w 12"/>
                  <a:gd name="T9" fmla="*/ 72 h 8"/>
                  <a:gd name="T10" fmla="*/ 52 w 12"/>
                  <a:gd name="T11" fmla="*/ 72 h 8"/>
                  <a:gd name="T12" fmla="*/ 52 w 12"/>
                  <a:gd name="T13" fmla="*/ 72 h 8"/>
                  <a:gd name="T14" fmla="*/ 57 w 12"/>
                  <a:gd name="T15" fmla="*/ 72 h 8"/>
                  <a:gd name="T16" fmla="*/ 57 w 12"/>
                  <a:gd name="T17" fmla="*/ 72 h 8"/>
                  <a:gd name="T18" fmla="*/ 81 w 12"/>
                  <a:gd name="T19" fmla="*/ 48 h 8"/>
                  <a:gd name="T20" fmla="*/ 95 w 12"/>
                  <a:gd name="T21" fmla="*/ 48 h 8"/>
                  <a:gd name="T22" fmla="*/ 95 w 12"/>
                  <a:gd name="T23" fmla="*/ 48 h 8"/>
                  <a:gd name="T24" fmla="*/ 52 w 12"/>
                  <a:gd name="T25" fmla="*/ 27 h 8"/>
                  <a:gd name="T26" fmla="*/ 52 w 12"/>
                  <a:gd name="T27" fmla="*/ 27 h 8"/>
                  <a:gd name="T28" fmla="*/ 52 w 12"/>
                  <a:gd name="T29" fmla="*/ 27 h 8"/>
                  <a:gd name="T30" fmla="*/ 40 w 12"/>
                  <a:gd name="T31" fmla="*/ 27 h 8"/>
                  <a:gd name="T32" fmla="*/ 40 w 12"/>
                  <a:gd name="T33" fmla="*/ 27 h 8"/>
                  <a:gd name="T34" fmla="*/ 1 w 12"/>
                  <a:gd name="T35" fmla="*/ 48 h 8"/>
                  <a:gd name="T36" fmla="*/ 1 w 12"/>
                  <a:gd name="T37" fmla="*/ 48 h 8"/>
                  <a:gd name="T38" fmla="*/ 1 w 12"/>
                  <a:gd name="T39" fmla="*/ 62 h 8"/>
                  <a:gd name="T40" fmla="*/ 0 w 12"/>
                  <a:gd name="T41" fmla="*/ 48 h 8"/>
                  <a:gd name="T42" fmla="*/ 0 w 12"/>
                  <a:gd name="T43" fmla="*/ 48 h 8"/>
                  <a:gd name="T44" fmla="*/ 1 w 12"/>
                  <a:gd name="T45" fmla="*/ 27 h 8"/>
                  <a:gd name="T46" fmla="*/ 1 w 12"/>
                  <a:gd name="T47" fmla="*/ 27 h 8"/>
                  <a:gd name="T48" fmla="*/ 37 w 12"/>
                  <a:gd name="T49" fmla="*/ 0 h 8"/>
                  <a:gd name="T50" fmla="*/ 52 w 12"/>
                  <a:gd name="T51" fmla="*/ 0 h 8"/>
                  <a:gd name="T52" fmla="*/ 52 w 12"/>
                  <a:gd name="T53" fmla="*/ 0 h 8"/>
                  <a:gd name="T54" fmla="*/ 57 w 12"/>
                  <a:gd name="T55" fmla="*/ 0 h 8"/>
                  <a:gd name="T56" fmla="*/ 57 w 12"/>
                  <a:gd name="T57" fmla="*/ 0 h 8"/>
                  <a:gd name="T58" fmla="*/ 95 w 12"/>
                  <a:gd name="T59" fmla="*/ 41 h 8"/>
                  <a:gd name="T60" fmla="*/ 96 w 12"/>
                  <a:gd name="T61" fmla="*/ 48 h 8"/>
                  <a:gd name="T62" fmla="*/ 96 w 12"/>
                  <a:gd name="T63" fmla="*/ 48 h 8"/>
                  <a:gd name="T64" fmla="*/ 95 w 12"/>
                  <a:gd name="T65" fmla="*/ 62 h 8"/>
                  <a:gd name="T66" fmla="*/ 95 w 12"/>
                  <a:gd name="T67" fmla="*/ 62 h 8"/>
                  <a:gd name="T68" fmla="*/ 67 w 12"/>
                  <a:gd name="T69" fmla="*/ 89 h 8"/>
                  <a:gd name="T70" fmla="*/ 52 w 12"/>
                  <a:gd name="T71" fmla="*/ 93 h 8"/>
                  <a:gd name="T72" fmla="*/ 52 w 12"/>
                  <a:gd name="T73" fmla="*/ 93 h 8"/>
                  <a:gd name="T74" fmla="*/ 40 w 12"/>
                  <a:gd name="T75" fmla="*/ 89 h 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2" h="8">
                    <a:moveTo>
                      <a:pt x="5" y="7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3"/>
                      <a:pt x="12" y="3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5"/>
                      <a:pt x="12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8"/>
                      <a:pt x="7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5" y="8"/>
                      <a:pt x="5" y="7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28" name="Freeform 948"/>
              <p:cNvSpPr>
                <a:spLocks/>
              </p:cNvSpPr>
              <p:nvPr/>
            </p:nvSpPr>
            <p:spPr bwMode="auto">
              <a:xfrm>
                <a:off x="1261" y="1053"/>
                <a:ext cx="27" cy="15"/>
              </a:xfrm>
              <a:custGeom>
                <a:avLst/>
                <a:gdLst>
                  <a:gd name="T0" fmla="*/ 1 w 19"/>
                  <a:gd name="T1" fmla="*/ 50 h 11"/>
                  <a:gd name="T2" fmla="*/ 1 w 19"/>
                  <a:gd name="T3" fmla="*/ 48 h 11"/>
                  <a:gd name="T4" fmla="*/ 97 w 19"/>
                  <a:gd name="T5" fmla="*/ 0 h 11"/>
                  <a:gd name="T6" fmla="*/ 115 w 19"/>
                  <a:gd name="T7" fmla="*/ 0 h 11"/>
                  <a:gd name="T8" fmla="*/ 155 w 19"/>
                  <a:gd name="T9" fmla="*/ 19 h 11"/>
                  <a:gd name="T10" fmla="*/ 155 w 19"/>
                  <a:gd name="T11" fmla="*/ 26 h 11"/>
                  <a:gd name="T12" fmla="*/ 57 w 19"/>
                  <a:gd name="T13" fmla="*/ 68 h 11"/>
                  <a:gd name="T14" fmla="*/ 40 w 19"/>
                  <a:gd name="T15" fmla="*/ 68 h 11"/>
                  <a:gd name="T16" fmla="*/ 1 w 19"/>
                  <a:gd name="T17" fmla="*/ 50 h 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9" h="11">
                    <a:moveTo>
                      <a:pt x="1" y="8"/>
                    </a:moveTo>
                    <a:cubicBezTo>
                      <a:pt x="0" y="8"/>
                      <a:pt x="0" y="7"/>
                      <a:pt x="1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9" y="4"/>
                      <a:pt x="19" y="4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6" y="11"/>
                      <a:pt x="5" y="11"/>
                    </a:cubicBez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29" name="Freeform 949"/>
              <p:cNvSpPr>
                <a:spLocks/>
              </p:cNvSpPr>
              <p:nvPr/>
            </p:nvSpPr>
            <p:spPr bwMode="auto">
              <a:xfrm>
                <a:off x="1261" y="1051"/>
                <a:ext cx="29" cy="19"/>
              </a:xfrm>
              <a:custGeom>
                <a:avLst/>
                <a:gdLst>
                  <a:gd name="T0" fmla="*/ 46 w 20"/>
                  <a:gd name="T1" fmla="*/ 120 h 13"/>
                  <a:gd name="T2" fmla="*/ 1 w 20"/>
                  <a:gd name="T3" fmla="*/ 101 h 13"/>
                  <a:gd name="T4" fmla="*/ 1 w 20"/>
                  <a:gd name="T5" fmla="*/ 88 h 13"/>
                  <a:gd name="T6" fmla="*/ 1 w 20"/>
                  <a:gd name="T7" fmla="*/ 82 h 13"/>
                  <a:gd name="T8" fmla="*/ 59 w 20"/>
                  <a:gd name="T9" fmla="*/ 107 h 13"/>
                  <a:gd name="T10" fmla="*/ 59 w 20"/>
                  <a:gd name="T11" fmla="*/ 107 h 13"/>
                  <a:gd name="T12" fmla="*/ 59 w 20"/>
                  <a:gd name="T13" fmla="*/ 107 h 13"/>
                  <a:gd name="T14" fmla="*/ 67 w 20"/>
                  <a:gd name="T15" fmla="*/ 107 h 13"/>
                  <a:gd name="T16" fmla="*/ 67 w 20"/>
                  <a:gd name="T17" fmla="*/ 107 h 13"/>
                  <a:gd name="T18" fmla="*/ 168 w 20"/>
                  <a:gd name="T19" fmla="*/ 41 h 13"/>
                  <a:gd name="T20" fmla="*/ 181 w 20"/>
                  <a:gd name="T21" fmla="*/ 41 h 13"/>
                  <a:gd name="T22" fmla="*/ 168 w 20"/>
                  <a:gd name="T23" fmla="*/ 41 h 13"/>
                  <a:gd name="T24" fmla="*/ 168 w 20"/>
                  <a:gd name="T25" fmla="*/ 41 h 13"/>
                  <a:gd name="T26" fmla="*/ 128 w 20"/>
                  <a:gd name="T27" fmla="*/ 19 h 13"/>
                  <a:gd name="T28" fmla="*/ 125 w 20"/>
                  <a:gd name="T29" fmla="*/ 19 h 13"/>
                  <a:gd name="T30" fmla="*/ 125 w 20"/>
                  <a:gd name="T31" fmla="*/ 19 h 13"/>
                  <a:gd name="T32" fmla="*/ 125 w 20"/>
                  <a:gd name="T33" fmla="*/ 19 h 13"/>
                  <a:gd name="T34" fmla="*/ 125 w 20"/>
                  <a:gd name="T35" fmla="*/ 19 h 13"/>
                  <a:gd name="T36" fmla="*/ 1 w 20"/>
                  <a:gd name="T37" fmla="*/ 82 h 13"/>
                  <a:gd name="T38" fmla="*/ 1 w 20"/>
                  <a:gd name="T39" fmla="*/ 82 h 13"/>
                  <a:gd name="T40" fmla="*/ 1 w 20"/>
                  <a:gd name="T41" fmla="*/ 82 h 13"/>
                  <a:gd name="T42" fmla="*/ 1 w 20"/>
                  <a:gd name="T43" fmla="*/ 88 h 13"/>
                  <a:gd name="T44" fmla="*/ 1 w 20"/>
                  <a:gd name="T45" fmla="*/ 101 h 13"/>
                  <a:gd name="T46" fmla="*/ 0 w 20"/>
                  <a:gd name="T47" fmla="*/ 82 h 13"/>
                  <a:gd name="T48" fmla="*/ 0 w 20"/>
                  <a:gd name="T49" fmla="*/ 82 h 13"/>
                  <a:gd name="T50" fmla="*/ 1 w 20"/>
                  <a:gd name="T51" fmla="*/ 69 h 13"/>
                  <a:gd name="T52" fmla="*/ 1 w 20"/>
                  <a:gd name="T53" fmla="*/ 69 h 13"/>
                  <a:gd name="T54" fmla="*/ 109 w 20"/>
                  <a:gd name="T55" fmla="*/ 1 h 13"/>
                  <a:gd name="T56" fmla="*/ 125 w 20"/>
                  <a:gd name="T57" fmla="*/ 0 h 13"/>
                  <a:gd name="T58" fmla="*/ 125 w 20"/>
                  <a:gd name="T59" fmla="*/ 0 h 13"/>
                  <a:gd name="T60" fmla="*/ 141 w 20"/>
                  <a:gd name="T61" fmla="*/ 1 h 13"/>
                  <a:gd name="T62" fmla="*/ 141 w 20"/>
                  <a:gd name="T63" fmla="*/ 1 h 13"/>
                  <a:gd name="T64" fmla="*/ 181 w 20"/>
                  <a:gd name="T65" fmla="*/ 28 h 13"/>
                  <a:gd name="T66" fmla="*/ 186 w 20"/>
                  <a:gd name="T67" fmla="*/ 41 h 13"/>
                  <a:gd name="T68" fmla="*/ 186 w 20"/>
                  <a:gd name="T69" fmla="*/ 41 h 13"/>
                  <a:gd name="T70" fmla="*/ 181 w 20"/>
                  <a:gd name="T71" fmla="*/ 60 h 13"/>
                  <a:gd name="T72" fmla="*/ 181 w 20"/>
                  <a:gd name="T73" fmla="*/ 60 h 13"/>
                  <a:gd name="T74" fmla="*/ 75 w 20"/>
                  <a:gd name="T75" fmla="*/ 120 h 13"/>
                  <a:gd name="T76" fmla="*/ 59 w 20"/>
                  <a:gd name="T77" fmla="*/ 129 h 13"/>
                  <a:gd name="T78" fmla="*/ 59 w 20"/>
                  <a:gd name="T79" fmla="*/ 129 h 13"/>
                  <a:gd name="T80" fmla="*/ 46 w 20"/>
                  <a:gd name="T81" fmla="*/ 120 h 1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0" h="13">
                    <a:moveTo>
                      <a:pt x="5" y="12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0" y="5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7" y="12"/>
                      <a:pt x="7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5" y="12"/>
                      <a:pt x="5" y="12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0" name="Freeform 950"/>
              <p:cNvSpPr>
                <a:spLocks/>
              </p:cNvSpPr>
              <p:nvPr/>
            </p:nvSpPr>
            <p:spPr bwMode="auto">
              <a:xfrm>
                <a:off x="1276" y="1061"/>
                <a:ext cx="25" cy="14"/>
              </a:xfrm>
              <a:custGeom>
                <a:avLst/>
                <a:gdLst>
                  <a:gd name="T0" fmla="*/ 1 w 18"/>
                  <a:gd name="T1" fmla="*/ 57 h 10"/>
                  <a:gd name="T2" fmla="*/ 1 w 18"/>
                  <a:gd name="T3" fmla="*/ 41 h 10"/>
                  <a:gd name="T4" fmla="*/ 78 w 18"/>
                  <a:gd name="T5" fmla="*/ 0 h 10"/>
                  <a:gd name="T6" fmla="*/ 96 w 18"/>
                  <a:gd name="T7" fmla="*/ 0 h 10"/>
                  <a:gd name="T8" fmla="*/ 131 w 18"/>
                  <a:gd name="T9" fmla="*/ 21 h 10"/>
                  <a:gd name="T10" fmla="*/ 131 w 18"/>
                  <a:gd name="T11" fmla="*/ 29 h 10"/>
                  <a:gd name="T12" fmla="*/ 50 w 18"/>
                  <a:gd name="T13" fmla="*/ 77 h 10"/>
                  <a:gd name="T14" fmla="*/ 36 w 18"/>
                  <a:gd name="T15" fmla="*/ 77 h 10"/>
                  <a:gd name="T16" fmla="*/ 1 w 18"/>
                  <a:gd name="T17" fmla="*/ 57 h 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" h="10">
                    <a:moveTo>
                      <a:pt x="1" y="8"/>
                    </a:moveTo>
                    <a:cubicBezTo>
                      <a:pt x="0" y="7"/>
                      <a:pt x="0" y="7"/>
                      <a:pt x="1" y="6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4"/>
                      <a:pt x="18" y="4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10"/>
                      <a:pt x="5" y="10"/>
                      <a:pt x="5" y="10"/>
                    </a:cubicBez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1" name="Freeform 951"/>
              <p:cNvSpPr>
                <a:spLocks/>
              </p:cNvSpPr>
              <p:nvPr/>
            </p:nvSpPr>
            <p:spPr bwMode="auto">
              <a:xfrm>
                <a:off x="1276" y="1060"/>
                <a:ext cx="27" cy="17"/>
              </a:xfrm>
              <a:custGeom>
                <a:avLst/>
                <a:gdLst>
                  <a:gd name="T0" fmla="*/ 37 w 19"/>
                  <a:gd name="T1" fmla="*/ 96 h 12"/>
                  <a:gd name="T2" fmla="*/ 0 w 19"/>
                  <a:gd name="T3" fmla="*/ 74 h 12"/>
                  <a:gd name="T4" fmla="*/ 1 w 19"/>
                  <a:gd name="T5" fmla="*/ 74 h 12"/>
                  <a:gd name="T6" fmla="*/ 1 w 19"/>
                  <a:gd name="T7" fmla="*/ 67 h 12"/>
                  <a:gd name="T8" fmla="*/ 40 w 19"/>
                  <a:gd name="T9" fmla="*/ 81 h 12"/>
                  <a:gd name="T10" fmla="*/ 53 w 19"/>
                  <a:gd name="T11" fmla="*/ 95 h 12"/>
                  <a:gd name="T12" fmla="*/ 53 w 19"/>
                  <a:gd name="T13" fmla="*/ 95 h 12"/>
                  <a:gd name="T14" fmla="*/ 57 w 19"/>
                  <a:gd name="T15" fmla="*/ 81 h 12"/>
                  <a:gd name="T16" fmla="*/ 57 w 19"/>
                  <a:gd name="T17" fmla="*/ 81 h 12"/>
                  <a:gd name="T18" fmla="*/ 138 w 19"/>
                  <a:gd name="T19" fmla="*/ 37 h 12"/>
                  <a:gd name="T20" fmla="*/ 138 w 19"/>
                  <a:gd name="T21" fmla="*/ 37 h 12"/>
                  <a:gd name="T22" fmla="*/ 138 w 19"/>
                  <a:gd name="T23" fmla="*/ 37 h 12"/>
                  <a:gd name="T24" fmla="*/ 107 w 19"/>
                  <a:gd name="T25" fmla="*/ 18 h 12"/>
                  <a:gd name="T26" fmla="*/ 107 w 19"/>
                  <a:gd name="T27" fmla="*/ 18 h 12"/>
                  <a:gd name="T28" fmla="*/ 107 w 19"/>
                  <a:gd name="T29" fmla="*/ 18 h 12"/>
                  <a:gd name="T30" fmla="*/ 97 w 19"/>
                  <a:gd name="T31" fmla="*/ 18 h 12"/>
                  <a:gd name="T32" fmla="*/ 97 w 19"/>
                  <a:gd name="T33" fmla="*/ 18 h 12"/>
                  <a:gd name="T34" fmla="*/ 1 w 19"/>
                  <a:gd name="T35" fmla="*/ 67 h 12"/>
                  <a:gd name="T36" fmla="*/ 1 w 19"/>
                  <a:gd name="T37" fmla="*/ 67 h 12"/>
                  <a:gd name="T38" fmla="*/ 1 w 19"/>
                  <a:gd name="T39" fmla="*/ 74 h 12"/>
                  <a:gd name="T40" fmla="*/ 0 w 19"/>
                  <a:gd name="T41" fmla="*/ 74 h 12"/>
                  <a:gd name="T42" fmla="*/ 0 w 19"/>
                  <a:gd name="T43" fmla="*/ 67 h 12"/>
                  <a:gd name="T44" fmla="*/ 0 w 19"/>
                  <a:gd name="T45" fmla="*/ 67 h 12"/>
                  <a:gd name="T46" fmla="*/ 0 w 19"/>
                  <a:gd name="T47" fmla="*/ 57 h 12"/>
                  <a:gd name="T48" fmla="*/ 0 w 19"/>
                  <a:gd name="T49" fmla="*/ 57 h 12"/>
                  <a:gd name="T50" fmla="*/ 95 w 19"/>
                  <a:gd name="T51" fmla="*/ 1 h 12"/>
                  <a:gd name="T52" fmla="*/ 107 w 19"/>
                  <a:gd name="T53" fmla="*/ 0 h 12"/>
                  <a:gd name="T54" fmla="*/ 107 w 19"/>
                  <a:gd name="T55" fmla="*/ 0 h 12"/>
                  <a:gd name="T56" fmla="*/ 115 w 19"/>
                  <a:gd name="T57" fmla="*/ 1 h 12"/>
                  <a:gd name="T58" fmla="*/ 115 w 19"/>
                  <a:gd name="T59" fmla="*/ 1 h 12"/>
                  <a:gd name="T60" fmla="*/ 152 w 19"/>
                  <a:gd name="T61" fmla="*/ 26 h 12"/>
                  <a:gd name="T62" fmla="*/ 155 w 19"/>
                  <a:gd name="T63" fmla="*/ 37 h 12"/>
                  <a:gd name="T64" fmla="*/ 155 w 19"/>
                  <a:gd name="T65" fmla="*/ 37 h 12"/>
                  <a:gd name="T66" fmla="*/ 152 w 19"/>
                  <a:gd name="T67" fmla="*/ 52 h 12"/>
                  <a:gd name="T68" fmla="*/ 152 w 19"/>
                  <a:gd name="T69" fmla="*/ 52 h 12"/>
                  <a:gd name="T70" fmla="*/ 57 w 19"/>
                  <a:gd name="T71" fmla="*/ 96 h 12"/>
                  <a:gd name="T72" fmla="*/ 53 w 19"/>
                  <a:gd name="T73" fmla="*/ 96 h 12"/>
                  <a:gd name="T74" fmla="*/ 53 w 19"/>
                  <a:gd name="T75" fmla="*/ 96 h 12"/>
                  <a:gd name="T76" fmla="*/ 37 w 19"/>
                  <a:gd name="T77" fmla="*/ 96 h 1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9" h="12">
                    <a:moveTo>
                      <a:pt x="4" y="12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4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5"/>
                      <a:pt x="18" y="5"/>
                      <a:pt x="18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5" y="12"/>
                      <a:pt x="4" y="12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2" name="Freeform 952"/>
              <p:cNvSpPr>
                <a:spLocks/>
              </p:cNvSpPr>
              <p:nvPr/>
            </p:nvSpPr>
            <p:spPr bwMode="auto">
              <a:xfrm>
                <a:off x="1261" y="987"/>
                <a:ext cx="114" cy="66"/>
              </a:xfrm>
              <a:custGeom>
                <a:avLst/>
                <a:gdLst>
                  <a:gd name="T0" fmla="*/ 0 w 80"/>
                  <a:gd name="T1" fmla="*/ 380 h 46"/>
                  <a:gd name="T2" fmla="*/ 0 w 80"/>
                  <a:gd name="T3" fmla="*/ 379 h 46"/>
                  <a:gd name="T4" fmla="*/ 611 w 80"/>
                  <a:gd name="T5" fmla="*/ 0 h 46"/>
                  <a:gd name="T6" fmla="*/ 634 w 80"/>
                  <a:gd name="T7" fmla="*/ 0 h 46"/>
                  <a:gd name="T8" fmla="*/ 663 w 80"/>
                  <a:gd name="T9" fmla="*/ 27 h 46"/>
                  <a:gd name="T10" fmla="*/ 663 w 80"/>
                  <a:gd name="T11" fmla="*/ 39 h 46"/>
                  <a:gd name="T12" fmla="*/ 58 w 80"/>
                  <a:gd name="T13" fmla="*/ 402 h 46"/>
                  <a:gd name="T14" fmla="*/ 38 w 80"/>
                  <a:gd name="T15" fmla="*/ 402 h 46"/>
                  <a:gd name="T16" fmla="*/ 0 w 80"/>
                  <a:gd name="T17" fmla="*/ 380 h 4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0" h="46">
                    <a:moveTo>
                      <a:pt x="0" y="44"/>
                    </a:moveTo>
                    <a:cubicBezTo>
                      <a:pt x="0" y="44"/>
                      <a:pt x="0" y="43"/>
                      <a:pt x="0" y="43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4" y="0"/>
                      <a:pt x="75" y="0"/>
                      <a:pt x="76" y="0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80" y="3"/>
                      <a:pt x="80" y="4"/>
                      <a:pt x="79" y="4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6" y="46"/>
                      <a:pt x="5" y="46"/>
                      <a:pt x="4" y="46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3" name="Freeform 953"/>
              <p:cNvSpPr>
                <a:spLocks noEditPoints="1"/>
              </p:cNvSpPr>
              <p:nvPr/>
            </p:nvSpPr>
            <p:spPr bwMode="auto">
              <a:xfrm>
                <a:off x="1260" y="986"/>
                <a:ext cx="116" cy="68"/>
              </a:xfrm>
              <a:custGeom>
                <a:avLst/>
                <a:gdLst>
                  <a:gd name="T0" fmla="*/ 40 w 82"/>
                  <a:gd name="T1" fmla="*/ 387 h 48"/>
                  <a:gd name="T2" fmla="*/ 1 w 82"/>
                  <a:gd name="T3" fmla="*/ 370 h 48"/>
                  <a:gd name="T4" fmla="*/ 1 w 82"/>
                  <a:gd name="T5" fmla="*/ 367 h 48"/>
                  <a:gd name="T6" fmla="*/ 1 w 82"/>
                  <a:gd name="T7" fmla="*/ 370 h 48"/>
                  <a:gd name="T8" fmla="*/ 0 w 82"/>
                  <a:gd name="T9" fmla="*/ 356 h 48"/>
                  <a:gd name="T10" fmla="*/ 0 w 82"/>
                  <a:gd name="T11" fmla="*/ 356 h 48"/>
                  <a:gd name="T12" fmla="*/ 1 w 82"/>
                  <a:gd name="T13" fmla="*/ 347 h 48"/>
                  <a:gd name="T14" fmla="*/ 1 w 82"/>
                  <a:gd name="T15" fmla="*/ 347 h 48"/>
                  <a:gd name="T16" fmla="*/ 597 w 82"/>
                  <a:gd name="T17" fmla="*/ 1 h 48"/>
                  <a:gd name="T18" fmla="*/ 600 w 82"/>
                  <a:gd name="T19" fmla="*/ 0 h 48"/>
                  <a:gd name="T20" fmla="*/ 600 w 82"/>
                  <a:gd name="T21" fmla="*/ 0 h 48"/>
                  <a:gd name="T22" fmla="*/ 617 w 82"/>
                  <a:gd name="T23" fmla="*/ 1 h 48"/>
                  <a:gd name="T24" fmla="*/ 617 w 82"/>
                  <a:gd name="T25" fmla="*/ 1 h 48"/>
                  <a:gd name="T26" fmla="*/ 655 w 82"/>
                  <a:gd name="T27" fmla="*/ 26 h 48"/>
                  <a:gd name="T28" fmla="*/ 656 w 82"/>
                  <a:gd name="T29" fmla="*/ 37 h 48"/>
                  <a:gd name="T30" fmla="*/ 656 w 82"/>
                  <a:gd name="T31" fmla="*/ 37 h 48"/>
                  <a:gd name="T32" fmla="*/ 655 w 82"/>
                  <a:gd name="T33" fmla="*/ 52 h 48"/>
                  <a:gd name="T34" fmla="*/ 655 w 82"/>
                  <a:gd name="T35" fmla="*/ 52 h 48"/>
                  <a:gd name="T36" fmla="*/ 66 w 82"/>
                  <a:gd name="T37" fmla="*/ 387 h 48"/>
                  <a:gd name="T38" fmla="*/ 47 w 82"/>
                  <a:gd name="T39" fmla="*/ 387 h 48"/>
                  <a:gd name="T40" fmla="*/ 47 w 82"/>
                  <a:gd name="T41" fmla="*/ 387 h 48"/>
                  <a:gd name="T42" fmla="*/ 40 w 82"/>
                  <a:gd name="T43" fmla="*/ 387 h 48"/>
                  <a:gd name="T44" fmla="*/ 47 w 82"/>
                  <a:gd name="T45" fmla="*/ 370 h 48"/>
                  <a:gd name="T46" fmla="*/ 47 w 82"/>
                  <a:gd name="T47" fmla="*/ 384 h 48"/>
                  <a:gd name="T48" fmla="*/ 47 w 82"/>
                  <a:gd name="T49" fmla="*/ 384 h 48"/>
                  <a:gd name="T50" fmla="*/ 57 w 82"/>
                  <a:gd name="T51" fmla="*/ 370 h 48"/>
                  <a:gd name="T52" fmla="*/ 57 w 82"/>
                  <a:gd name="T53" fmla="*/ 370 h 48"/>
                  <a:gd name="T54" fmla="*/ 641 w 82"/>
                  <a:gd name="T55" fmla="*/ 37 h 48"/>
                  <a:gd name="T56" fmla="*/ 641 w 82"/>
                  <a:gd name="T57" fmla="*/ 37 h 48"/>
                  <a:gd name="T58" fmla="*/ 641 w 82"/>
                  <a:gd name="T59" fmla="*/ 37 h 48"/>
                  <a:gd name="T60" fmla="*/ 641 w 82"/>
                  <a:gd name="T61" fmla="*/ 37 h 48"/>
                  <a:gd name="T62" fmla="*/ 613 w 82"/>
                  <a:gd name="T63" fmla="*/ 18 h 48"/>
                  <a:gd name="T64" fmla="*/ 600 w 82"/>
                  <a:gd name="T65" fmla="*/ 18 h 48"/>
                  <a:gd name="T66" fmla="*/ 600 w 82"/>
                  <a:gd name="T67" fmla="*/ 18 h 48"/>
                  <a:gd name="T68" fmla="*/ 600 w 82"/>
                  <a:gd name="T69" fmla="*/ 18 h 48"/>
                  <a:gd name="T70" fmla="*/ 600 w 82"/>
                  <a:gd name="T71" fmla="*/ 18 h 48"/>
                  <a:gd name="T72" fmla="*/ 16 w 82"/>
                  <a:gd name="T73" fmla="*/ 356 h 48"/>
                  <a:gd name="T74" fmla="*/ 16 w 82"/>
                  <a:gd name="T75" fmla="*/ 356 h 48"/>
                  <a:gd name="T76" fmla="*/ 16 w 82"/>
                  <a:gd name="T77" fmla="*/ 356 h 48"/>
                  <a:gd name="T78" fmla="*/ 47 w 82"/>
                  <a:gd name="T79" fmla="*/ 370 h 4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82" h="48">
                    <a:moveTo>
                      <a:pt x="5" y="48"/>
                    </a:move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0" y="45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1" y="43"/>
                      <a:pt x="1" y="43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6" y="0"/>
                      <a:pt x="76" y="0"/>
                      <a:pt x="77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1" y="3"/>
                      <a:pt x="81" y="3"/>
                      <a:pt x="81" y="3"/>
                    </a:cubicBezTo>
                    <a:cubicBezTo>
                      <a:pt x="81" y="3"/>
                      <a:pt x="82" y="4"/>
                      <a:pt x="82" y="4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82" y="5"/>
                      <a:pt x="81" y="5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7" y="48"/>
                      <a:pt x="7" y="48"/>
                      <a:pt x="6" y="48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5" y="48"/>
                      <a:pt x="5" y="48"/>
                    </a:cubicBezTo>
                    <a:close/>
                    <a:moveTo>
                      <a:pt x="6" y="46"/>
                    </a:moveTo>
                    <a:cubicBezTo>
                      <a:pt x="6" y="47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7" y="47"/>
                      <a:pt x="7" y="47"/>
                      <a:pt x="7" y="46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5" y="2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4" name="Freeform 954"/>
              <p:cNvSpPr>
                <a:spLocks/>
              </p:cNvSpPr>
              <p:nvPr/>
            </p:nvSpPr>
            <p:spPr bwMode="auto">
              <a:xfrm>
                <a:off x="1366" y="987"/>
                <a:ext cx="9" cy="5"/>
              </a:xfrm>
              <a:custGeom>
                <a:avLst/>
                <a:gdLst>
                  <a:gd name="T0" fmla="*/ 0 w 9"/>
                  <a:gd name="T1" fmla="*/ 0 h 5"/>
                  <a:gd name="T2" fmla="*/ 9 w 9"/>
                  <a:gd name="T3" fmla="*/ 5 h 5"/>
                  <a:gd name="T4" fmla="*/ 0 w 9"/>
                  <a:gd name="T5" fmla="*/ 0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" h="5">
                    <a:moveTo>
                      <a:pt x="0" y="0"/>
                    </a:move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5" name="Line 955"/>
              <p:cNvSpPr>
                <a:spLocks noChangeShapeType="1"/>
              </p:cNvSpPr>
              <p:nvPr/>
            </p:nvSpPr>
            <p:spPr bwMode="auto">
              <a:xfrm>
                <a:off x="1366" y="987"/>
                <a:ext cx="9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6" name="Freeform 956"/>
              <p:cNvSpPr>
                <a:spLocks/>
              </p:cNvSpPr>
              <p:nvPr/>
            </p:nvSpPr>
            <p:spPr bwMode="auto">
              <a:xfrm>
                <a:off x="1366" y="986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7" name="Freeform 957"/>
              <p:cNvSpPr>
                <a:spLocks/>
              </p:cNvSpPr>
              <p:nvPr/>
            </p:nvSpPr>
            <p:spPr bwMode="auto">
              <a:xfrm>
                <a:off x="1359" y="993"/>
                <a:ext cx="7" cy="4"/>
              </a:xfrm>
              <a:custGeom>
                <a:avLst/>
                <a:gdLst>
                  <a:gd name="T0" fmla="*/ 0 w 7"/>
                  <a:gd name="T1" fmla="*/ 0 h 4"/>
                  <a:gd name="T2" fmla="*/ 7 w 7"/>
                  <a:gd name="T3" fmla="*/ 4 h 4"/>
                  <a:gd name="T4" fmla="*/ 0 w 7"/>
                  <a:gd name="T5" fmla="*/ 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7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8" name="Line 958"/>
              <p:cNvSpPr>
                <a:spLocks noChangeShapeType="1"/>
              </p:cNvSpPr>
              <p:nvPr/>
            </p:nvSpPr>
            <p:spPr bwMode="auto">
              <a:xfrm>
                <a:off x="1359" y="993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9" name="Freeform 959"/>
              <p:cNvSpPr>
                <a:spLocks/>
              </p:cNvSpPr>
              <p:nvPr/>
            </p:nvSpPr>
            <p:spPr bwMode="auto">
              <a:xfrm>
                <a:off x="1358" y="992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0 w 10"/>
                  <a:gd name="T3" fmla="*/ 0 h 7"/>
                  <a:gd name="T4" fmla="*/ 10 w 10"/>
                  <a:gd name="T5" fmla="*/ 4 h 7"/>
                  <a:gd name="T6" fmla="*/ 8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0" y="0"/>
                    </a:lnTo>
                    <a:lnTo>
                      <a:pt x="10" y="4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40" name="Freeform 960"/>
              <p:cNvSpPr>
                <a:spLocks/>
              </p:cNvSpPr>
              <p:nvPr/>
            </p:nvSpPr>
            <p:spPr bwMode="auto">
              <a:xfrm>
                <a:off x="1351" y="999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5 w 5"/>
                  <a:gd name="T3" fmla="*/ 3 h 3"/>
                  <a:gd name="T4" fmla="*/ 0 w 5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5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41" name="Line 961"/>
              <p:cNvSpPr>
                <a:spLocks noChangeShapeType="1"/>
              </p:cNvSpPr>
              <p:nvPr/>
            </p:nvSpPr>
            <p:spPr bwMode="auto">
              <a:xfrm>
                <a:off x="1351" y="999"/>
                <a:ext cx="5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42" name="Freeform 962"/>
              <p:cNvSpPr>
                <a:spLocks/>
              </p:cNvSpPr>
              <p:nvPr/>
            </p:nvSpPr>
            <p:spPr bwMode="auto">
              <a:xfrm>
                <a:off x="1349" y="996"/>
                <a:ext cx="9" cy="7"/>
              </a:xfrm>
              <a:custGeom>
                <a:avLst/>
                <a:gdLst>
                  <a:gd name="T0" fmla="*/ 0 w 9"/>
                  <a:gd name="T1" fmla="*/ 3 h 7"/>
                  <a:gd name="T2" fmla="*/ 0 w 9"/>
                  <a:gd name="T3" fmla="*/ 0 h 7"/>
                  <a:gd name="T4" fmla="*/ 9 w 9"/>
                  <a:gd name="T5" fmla="*/ 6 h 7"/>
                  <a:gd name="T6" fmla="*/ 9 w 9"/>
                  <a:gd name="T7" fmla="*/ 7 h 7"/>
                  <a:gd name="T8" fmla="*/ 0 w 9"/>
                  <a:gd name="T9" fmla="*/ 3 h 7"/>
                  <a:gd name="T10" fmla="*/ 0 w 9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3"/>
                    </a:moveTo>
                    <a:lnTo>
                      <a:pt x="0" y="0"/>
                    </a:lnTo>
                    <a:lnTo>
                      <a:pt x="9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43" name="Freeform 963"/>
              <p:cNvSpPr>
                <a:spLocks/>
              </p:cNvSpPr>
              <p:nvPr/>
            </p:nvSpPr>
            <p:spPr bwMode="auto">
              <a:xfrm>
                <a:off x="1342" y="1004"/>
                <a:ext cx="4" cy="2"/>
              </a:xfrm>
              <a:custGeom>
                <a:avLst/>
                <a:gdLst>
                  <a:gd name="T0" fmla="*/ 0 w 4"/>
                  <a:gd name="T1" fmla="*/ 0 h 2"/>
                  <a:gd name="T2" fmla="*/ 4 w 4"/>
                  <a:gd name="T3" fmla="*/ 2 h 2"/>
                  <a:gd name="T4" fmla="*/ 0 w 4"/>
                  <a:gd name="T5" fmla="*/ 0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44" name="Line 964"/>
              <p:cNvSpPr>
                <a:spLocks noChangeShapeType="1"/>
              </p:cNvSpPr>
              <p:nvPr/>
            </p:nvSpPr>
            <p:spPr bwMode="auto">
              <a:xfrm>
                <a:off x="1342" y="1004"/>
                <a:ext cx="4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45" name="Freeform 965"/>
              <p:cNvSpPr>
                <a:spLocks/>
              </p:cNvSpPr>
              <p:nvPr/>
            </p:nvSpPr>
            <p:spPr bwMode="auto">
              <a:xfrm>
                <a:off x="1339" y="1002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2 w 10"/>
                  <a:gd name="T3" fmla="*/ 0 h 7"/>
                  <a:gd name="T4" fmla="*/ 10 w 10"/>
                  <a:gd name="T5" fmla="*/ 5 h 7"/>
                  <a:gd name="T6" fmla="*/ 9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2" y="0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46" name="Freeform 966"/>
              <p:cNvSpPr>
                <a:spLocks/>
              </p:cNvSpPr>
              <p:nvPr/>
            </p:nvSpPr>
            <p:spPr bwMode="auto">
              <a:xfrm>
                <a:off x="1334" y="1009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3 w 3"/>
                  <a:gd name="T3" fmla="*/ 3 h 3"/>
                  <a:gd name="T4" fmla="*/ 0 w 3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47" name="Line 967"/>
              <p:cNvSpPr>
                <a:spLocks noChangeShapeType="1"/>
              </p:cNvSpPr>
              <p:nvPr/>
            </p:nvSpPr>
            <p:spPr bwMode="auto">
              <a:xfrm>
                <a:off x="1334" y="1009"/>
                <a:ext cx="3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48" name="Freeform 968"/>
              <p:cNvSpPr>
                <a:spLocks/>
              </p:cNvSpPr>
              <p:nvPr/>
            </p:nvSpPr>
            <p:spPr bwMode="auto">
              <a:xfrm>
                <a:off x="1331" y="1007"/>
                <a:ext cx="10" cy="6"/>
              </a:xfrm>
              <a:custGeom>
                <a:avLst/>
                <a:gdLst>
                  <a:gd name="T0" fmla="*/ 0 w 10"/>
                  <a:gd name="T1" fmla="*/ 2 h 6"/>
                  <a:gd name="T2" fmla="*/ 1 w 10"/>
                  <a:gd name="T3" fmla="*/ 0 h 6"/>
                  <a:gd name="T4" fmla="*/ 10 w 10"/>
                  <a:gd name="T5" fmla="*/ 5 h 6"/>
                  <a:gd name="T6" fmla="*/ 8 w 10"/>
                  <a:gd name="T7" fmla="*/ 6 h 6"/>
                  <a:gd name="T8" fmla="*/ 0 w 10"/>
                  <a:gd name="T9" fmla="*/ 2 h 6"/>
                  <a:gd name="T10" fmla="*/ 0 w 10"/>
                  <a:gd name="T11" fmla="*/ 2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2"/>
                    </a:moveTo>
                    <a:lnTo>
                      <a:pt x="1" y="0"/>
                    </a:lnTo>
                    <a:lnTo>
                      <a:pt x="10" y="5"/>
                    </a:lnTo>
                    <a:lnTo>
                      <a:pt x="8" y="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49" name="Freeform 969"/>
              <p:cNvSpPr>
                <a:spLocks/>
              </p:cNvSpPr>
              <p:nvPr/>
            </p:nvSpPr>
            <p:spPr bwMode="auto">
              <a:xfrm>
                <a:off x="1327" y="1014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50" name="Line 970"/>
              <p:cNvSpPr>
                <a:spLocks noChangeShapeType="1"/>
              </p:cNvSpPr>
              <p:nvPr/>
            </p:nvSpPr>
            <p:spPr bwMode="auto">
              <a:xfrm>
                <a:off x="1327" y="1014"/>
                <a:ext cx="1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51" name="Freeform 971"/>
              <p:cNvSpPr>
                <a:spLocks/>
              </p:cNvSpPr>
              <p:nvPr/>
            </p:nvSpPr>
            <p:spPr bwMode="auto">
              <a:xfrm>
                <a:off x="1322" y="1012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0 w 10"/>
                  <a:gd name="T3" fmla="*/ 0 h 7"/>
                  <a:gd name="T4" fmla="*/ 10 w 10"/>
                  <a:gd name="T5" fmla="*/ 5 h 7"/>
                  <a:gd name="T6" fmla="*/ 9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0" y="0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52" name="Line 972"/>
              <p:cNvSpPr>
                <a:spLocks noChangeShapeType="1"/>
              </p:cNvSpPr>
              <p:nvPr/>
            </p:nvSpPr>
            <p:spPr bwMode="auto">
              <a:xfrm>
                <a:off x="1318" y="1020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53" name="Line 973"/>
              <p:cNvSpPr>
                <a:spLocks noChangeShapeType="1"/>
              </p:cNvSpPr>
              <p:nvPr/>
            </p:nvSpPr>
            <p:spPr bwMode="auto">
              <a:xfrm>
                <a:off x="1318" y="1020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54" name="Freeform 974"/>
              <p:cNvSpPr>
                <a:spLocks/>
              </p:cNvSpPr>
              <p:nvPr/>
            </p:nvSpPr>
            <p:spPr bwMode="auto">
              <a:xfrm>
                <a:off x="1314" y="1017"/>
                <a:ext cx="8" cy="7"/>
              </a:xfrm>
              <a:custGeom>
                <a:avLst/>
                <a:gdLst>
                  <a:gd name="T0" fmla="*/ 0 w 8"/>
                  <a:gd name="T1" fmla="*/ 2 h 7"/>
                  <a:gd name="T2" fmla="*/ 0 w 8"/>
                  <a:gd name="T3" fmla="*/ 0 h 7"/>
                  <a:gd name="T4" fmla="*/ 8 w 8"/>
                  <a:gd name="T5" fmla="*/ 4 h 7"/>
                  <a:gd name="T6" fmla="*/ 8 w 8"/>
                  <a:gd name="T7" fmla="*/ 7 h 7"/>
                  <a:gd name="T8" fmla="*/ 0 w 8"/>
                  <a:gd name="T9" fmla="*/ 2 h 7"/>
                  <a:gd name="T10" fmla="*/ 0 w 8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" h="7">
                    <a:moveTo>
                      <a:pt x="0" y="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55" name="Freeform 975"/>
              <p:cNvSpPr>
                <a:spLocks/>
              </p:cNvSpPr>
              <p:nvPr/>
            </p:nvSpPr>
            <p:spPr bwMode="auto">
              <a:xfrm>
                <a:off x="1308" y="1026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2 w 2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56" name="Line 976"/>
              <p:cNvSpPr>
                <a:spLocks noChangeShapeType="1"/>
              </p:cNvSpPr>
              <p:nvPr/>
            </p:nvSpPr>
            <p:spPr bwMode="auto">
              <a:xfrm flipH="1">
                <a:off x="1308" y="1026"/>
                <a:ext cx="2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57" name="Freeform 977"/>
              <p:cNvSpPr>
                <a:spLocks/>
              </p:cNvSpPr>
              <p:nvPr/>
            </p:nvSpPr>
            <p:spPr bwMode="auto">
              <a:xfrm>
                <a:off x="1304" y="1023"/>
                <a:ext cx="10" cy="6"/>
              </a:xfrm>
              <a:custGeom>
                <a:avLst/>
                <a:gdLst>
                  <a:gd name="T0" fmla="*/ 0 w 10"/>
                  <a:gd name="T1" fmla="*/ 1 h 6"/>
                  <a:gd name="T2" fmla="*/ 1 w 10"/>
                  <a:gd name="T3" fmla="*/ 0 h 6"/>
                  <a:gd name="T4" fmla="*/ 10 w 10"/>
                  <a:gd name="T5" fmla="*/ 4 h 6"/>
                  <a:gd name="T6" fmla="*/ 8 w 10"/>
                  <a:gd name="T7" fmla="*/ 6 h 6"/>
                  <a:gd name="T8" fmla="*/ 0 w 10"/>
                  <a:gd name="T9" fmla="*/ 1 h 6"/>
                  <a:gd name="T10" fmla="*/ 0 w 10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58" name="Freeform 978"/>
              <p:cNvSpPr>
                <a:spLocks/>
              </p:cNvSpPr>
              <p:nvPr/>
            </p:nvSpPr>
            <p:spPr bwMode="auto">
              <a:xfrm>
                <a:off x="1298" y="1030"/>
                <a:ext cx="3" cy="1"/>
              </a:xfrm>
              <a:custGeom>
                <a:avLst/>
                <a:gdLst>
                  <a:gd name="T0" fmla="*/ 3 w 3"/>
                  <a:gd name="T1" fmla="*/ 1 h 1"/>
                  <a:gd name="T2" fmla="*/ 0 w 3"/>
                  <a:gd name="T3" fmla="*/ 0 h 1"/>
                  <a:gd name="T4" fmla="*/ 3 w 3"/>
                  <a:gd name="T5" fmla="*/ 1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lnTo>
                      <a:pt x="0" y="0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59" name="Line 979"/>
              <p:cNvSpPr>
                <a:spLocks noChangeShapeType="1"/>
              </p:cNvSpPr>
              <p:nvPr/>
            </p:nvSpPr>
            <p:spPr bwMode="auto">
              <a:xfrm flipH="1" flipV="1">
                <a:off x="1298" y="1030"/>
                <a:ext cx="3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60" name="Freeform 980"/>
              <p:cNvSpPr>
                <a:spLocks/>
              </p:cNvSpPr>
              <p:nvPr/>
            </p:nvSpPr>
            <p:spPr bwMode="auto">
              <a:xfrm>
                <a:off x="1295" y="1027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61" name="Freeform 981"/>
              <p:cNvSpPr>
                <a:spLocks/>
              </p:cNvSpPr>
              <p:nvPr/>
            </p:nvSpPr>
            <p:spPr bwMode="auto">
              <a:xfrm>
                <a:off x="1290" y="1034"/>
                <a:ext cx="4" cy="3"/>
              </a:xfrm>
              <a:custGeom>
                <a:avLst/>
                <a:gdLst>
                  <a:gd name="T0" fmla="*/ 4 w 4"/>
                  <a:gd name="T1" fmla="*/ 3 h 3"/>
                  <a:gd name="T2" fmla="*/ 0 w 4"/>
                  <a:gd name="T3" fmla="*/ 0 h 3"/>
                  <a:gd name="T4" fmla="*/ 4 w 4"/>
                  <a:gd name="T5" fmla="*/ 3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3"/>
                    </a:moveTo>
                    <a:lnTo>
                      <a:pt x="0" y="0"/>
                    </a:lnTo>
                    <a:lnTo>
                      <a:pt x="4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62" name="Line 982"/>
              <p:cNvSpPr>
                <a:spLocks noChangeShapeType="1"/>
              </p:cNvSpPr>
              <p:nvPr/>
            </p:nvSpPr>
            <p:spPr bwMode="auto">
              <a:xfrm flipH="1" flipV="1">
                <a:off x="1290" y="1034"/>
                <a:ext cx="4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63" name="Freeform 983"/>
              <p:cNvSpPr>
                <a:spLocks/>
              </p:cNvSpPr>
              <p:nvPr/>
            </p:nvSpPr>
            <p:spPr bwMode="auto">
              <a:xfrm>
                <a:off x="1287" y="1033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0 w 10"/>
                  <a:gd name="T3" fmla="*/ 0 h 7"/>
                  <a:gd name="T4" fmla="*/ 10 w 10"/>
                  <a:gd name="T5" fmla="*/ 4 h 7"/>
                  <a:gd name="T6" fmla="*/ 8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0" y="0"/>
                    </a:lnTo>
                    <a:lnTo>
                      <a:pt x="10" y="4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64" name="Freeform 984"/>
              <p:cNvSpPr>
                <a:spLocks/>
              </p:cNvSpPr>
              <p:nvPr/>
            </p:nvSpPr>
            <p:spPr bwMode="auto">
              <a:xfrm>
                <a:off x="1280" y="1040"/>
                <a:ext cx="6" cy="3"/>
              </a:xfrm>
              <a:custGeom>
                <a:avLst/>
                <a:gdLst>
                  <a:gd name="T0" fmla="*/ 6 w 6"/>
                  <a:gd name="T1" fmla="*/ 3 h 3"/>
                  <a:gd name="T2" fmla="*/ 0 w 6"/>
                  <a:gd name="T3" fmla="*/ 0 h 3"/>
                  <a:gd name="T4" fmla="*/ 6 w 6"/>
                  <a:gd name="T5" fmla="*/ 3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0" y="0"/>
                    </a:ln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65" name="Line 985"/>
              <p:cNvSpPr>
                <a:spLocks noChangeShapeType="1"/>
              </p:cNvSpPr>
              <p:nvPr/>
            </p:nvSpPr>
            <p:spPr bwMode="auto">
              <a:xfrm flipH="1" flipV="1">
                <a:off x="1280" y="1040"/>
                <a:ext cx="6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66" name="Freeform 986"/>
              <p:cNvSpPr>
                <a:spLocks/>
              </p:cNvSpPr>
              <p:nvPr/>
            </p:nvSpPr>
            <p:spPr bwMode="auto">
              <a:xfrm>
                <a:off x="1278" y="1037"/>
                <a:ext cx="9" cy="7"/>
              </a:xfrm>
              <a:custGeom>
                <a:avLst/>
                <a:gdLst>
                  <a:gd name="T0" fmla="*/ 0 w 9"/>
                  <a:gd name="T1" fmla="*/ 3 h 7"/>
                  <a:gd name="T2" fmla="*/ 0 w 9"/>
                  <a:gd name="T3" fmla="*/ 0 h 7"/>
                  <a:gd name="T4" fmla="*/ 9 w 9"/>
                  <a:gd name="T5" fmla="*/ 6 h 7"/>
                  <a:gd name="T6" fmla="*/ 9 w 9"/>
                  <a:gd name="T7" fmla="*/ 7 h 7"/>
                  <a:gd name="T8" fmla="*/ 0 w 9"/>
                  <a:gd name="T9" fmla="*/ 3 h 7"/>
                  <a:gd name="T10" fmla="*/ 0 w 9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3"/>
                    </a:moveTo>
                    <a:lnTo>
                      <a:pt x="0" y="0"/>
                    </a:lnTo>
                    <a:lnTo>
                      <a:pt x="9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67" name="Freeform 987"/>
              <p:cNvSpPr>
                <a:spLocks/>
              </p:cNvSpPr>
              <p:nvPr/>
            </p:nvSpPr>
            <p:spPr bwMode="auto">
              <a:xfrm>
                <a:off x="1270" y="1044"/>
                <a:ext cx="7" cy="4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4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68" name="Line 988"/>
              <p:cNvSpPr>
                <a:spLocks noChangeShapeType="1"/>
              </p:cNvSpPr>
              <p:nvPr/>
            </p:nvSpPr>
            <p:spPr bwMode="auto">
              <a:xfrm flipH="1" flipV="1">
                <a:off x="1270" y="1044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69" name="Freeform 989"/>
              <p:cNvSpPr>
                <a:spLocks/>
              </p:cNvSpPr>
              <p:nvPr/>
            </p:nvSpPr>
            <p:spPr bwMode="auto">
              <a:xfrm>
                <a:off x="1269" y="1043"/>
                <a:ext cx="9" cy="7"/>
              </a:xfrm>
              <a:custGeom>
                <a:avLst/>
                <a:gdLst>
                  <a:gd name="T0" fmla="*/ 0 w 9"/>
                  <a:gd name="T1" fmla="*/ 1 h 7"/>
                  <a:gd name="T2" fmla="*/ 1 w 9"/>
                  <a:gd name="T3" fmla="*/ 0 h 7"/>
                  <a:gd name="T4" fmla="*/ 9 w 9"/>
                  <a:gd name="T5" fmla="*/ 4 h 7"/>
                  <a:gd name="T6" fmla="*/ 8 w 9"/>
                  <a:gd name="T7" fmla="*/ 7 h 7"/>
                  <a:gd name="T8" fmla="*/ 0 w 9"/>
                  <a:gd name="T9" fmla="*/ 1 h 7"/>
                  <a:gd name="T10" fmla="*/ 0 w 9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1"/>
                    </a:moveTo>
                    <a:lnTo>
                      <a:pt x="1" y="0"/>
                    </a:lnTo>
                    <a:lnTo>
                      <a:pt x="9" y="4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70" name="Freeform 990"/>
              <p:cNvSpPr>
                <a:spLocks/>
              </p:cNvSpPr>
              <p:nvPr/>
            </p:nvSpPr>
            <p:spPr bwMode="auto">
              <a:xfrm>
                <a:off x="1260" y="1048"/>
                <a:ext cx="9" cy="6"/>
              </a:xfrm>
              <a:custGeom>
                <a:avLst/>
                <a:gdLst>
                  <a:gd name="T0" fmla="*/ 9 w 9"/>
                  <a:gd name="T1" fmla="*/ 6 h 6"/>
                  <a:gd name="T2" fmla="*/ 0 w 9"/>
                  <a:gd name="T3" fmla="*/ 0 h 6"/>
                  <a:gd name="T4" fmla="*/ 9 w 9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9" y="6"/>
                    </a:moveTo>
                    <a:lnTo>
                      <a:pt x="0" y="0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71" name="Line 991"/>
              <p:cNvSpPr>
                <a:spLocks noChangeShapeType="1"/>
              </p:cNvSpPr>
              <p:nvPr/>
            </p:nvSpPr>
            <p:spPr bwMode="auto">
              <a:xfrm flipH="1" flipV="1">
                <a:off x="1260" y="1048"/>
                <a:ext cx="9" cy="6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72" name="Freeform 992"/>
              <p:cNvSpPr>
                <a:spLocks/>
              </p:cNvSpPr>
              <p:nvPr/>
            </p:nvSpPr>
            <p:spPr bwMode="auto">
              <a:xfrm>
                <a:off x="1260" y="1048"/>
                <a:ext cx="10" cy="6"/>
              </a:xfrm>
              <a:custGeom>
                <a:avLst/>
                <a:gdLst>
                  <a:gd name="T0" fmla="*/ 0 w 10"/>
                  <a:gd name="T1" fmla="*/ 2 h 6"/>
                  <a:gd name="T2" fmla="*/ 1 w 10"/>
                  <a:gd name="T3" fmla="*/ 0 h 6"/>
                  <a:gd name="T4" fmla="*/ 10 w 10"/>
                  <a:gd name="T5" fmla="*/ 5 h 6"/>
                  <a:gd name="T6" fmla="*/ 9 w 10"/>
                  <a:gd name="T7" fmla="*/ 6 h 6"/>
                  <a:gd name="T8" fmla="*/ 0 w 10"/>
                  <a:gd name="T9" fmla="*/ 2 h 6"/>
                  <a:gd name="T10" fmla="*/ 0 w 10"/>
                  <a:gd name="T11" fmla="*/ 2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2"/>
                    </a:moveTo>
                    <a:lnTo>
                      <a:pt x="1" y="0"/>
                    </a:lnTo>
                    <a:lnTo>
                      <a:pt x="10" y="5"/>
                    </a:lnTo>
                    <a:lnTo>
                      <a:pt x="9" y="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73" name="Freeform 993"/>
              <p:cNvSpPr>
                <a:spLocks/>
              </p:cNvSpPr>
              <p:nvPr/>
            </p:nvSpPr>
            <p:spPr bwMode="auto">
              <a:xfrm>
                <a:off x="1366" y="973"/>
                <a:ext cx="9" cy="6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lnTo>
                      <a:pt x="9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74" name="Line 994"/>
              <p:cNvSpPr>
                <a:spLocks noChangeShapeType="1"/>
              </p:cNvSpPr>
              <p:nvPr/>
            </p:nvSpPr>
            <p:spPr bwMode="auto">
              <a:xfrm>
                <a:off x="1366" y="973"/>
                <a:ext cx="9" cy="6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75" name="Freeform 995"/>
              <p:cNvSpPr>
                <a:spLocks/>
              </p:cNvSpPr>
              <p:nvPr/>
            </p:nvSpPr>
            <p:spPr bwMode="auto">
              <a:xfrm>
                <a:off x="1366" y="972"/>
                <a:ext cx="9" cy="7"/>
              </a:xfrm>
              <a:custGeom>
                <a:avLst/>
                <a:gdLst>
                  <a:gd name="T0" fmla="*/ 0 w 9"/>
                  <a:gd name="T1" fmla="*/ 3 h 7"/>
                  <a:gd name="T2" fmla="*/ 0 w 9"/>
                  <a:gd name="T3" fmla="*/ 0 h 7"/>
                  <a:gd name="T4" fmla="*/ 9 w 9"/>
                  <a:gd name="T5" fmla="*/ 6 h 7"/>
                  <a:gd name="T6" fmla="*/ 9 w 9"/>
                  <a:gd name="T7" fmla="*/ 7 h 7"/>
                  <a:gd name="T8" fmla="*/ 0 w 9"/>
                  <a:gd name="T9" fmla="*/ 3 h 7"/>
                  <a:gd name="T10" fmla="*/ 0 w 9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3"/>
                    </a:moveTo>
                    <a:lnTo>
                      <a:pt x="0" y="0"/>
                    </a:lnTo>
                    <a:lnTo>
                      <a:pt x="9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76" name="Freeform 996"/>
              <p:cNvSpPr>
                <a:spLocks/>
              </p:cNvSpPr>
              <p:nvPr/>
            </p:nvSpPr>
            <p:spPr bwMode="auto">
              <a:xfrm>
                <a:off x="1356" y="979"/>
                <a:ext cx="7" cy="4"/>
              </a:xfrm>
              <a:custGeom>
                <a:avLst/>
                <a:gdLst>
                  <a:gd name="T0" fmla="*/ 0 w 7"/>
                  <a:gd name="T1" fmla="*/ 0 h 4"/>
                  <a:gd name="T2" fmla="*/ 7 w 7"/>
                  <a:gd name="T3" fmla="*/ 4 h 4"/>
                  <a:gd name="T4" fmla="*/ 0 w 7"/>
                  <a:gd name="T5" fmla="*/ 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7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77" name="Line 997"/>
              <p:cNvSpPr>
                <a:spLocks noChangeShapeType="1"/>
              </p:cNvSpPr>
              <p:nvPr/>
            </p:nvSpPr>
            <p:spPr bwMode="auto">
              <a:xfrm>
                <a:off x="1356" y="979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78" name="Freeform 998"/>
              <p:cNvSpPr>
                <a:spLocks/>
              </p:cNvSpPr>
              <p:nvPr/>
            </p:nvSpPr>
            <p:spPr bwMode="auto">
              <a:xfrm>
                <a:off x="1356" y="979"/>
                <a:ext cx="9" cy="6"/>
              </a:xfrm>
              <a:custGeom>
                <a:avLst/>
                <a:gdLst>
                  <a:gd name="T0" fmla="*/ 0 w 9"/>
                  <a:gd name="T1" fmla="*/ 1 h 6"/>
                  <a:gd name="T2" fmla="*/ 0 w 9"/>
                  <a:gd name="T3" fmla="*/ 0 h 6"/>
                  <a:gd name="T4" fmla="*/ 9 w 9"/>
                  <a:gd name="T5" fmla="*/ 4 h 6"/>
                  <a:gd name="T6" fmla="*/ 9 w 9"/>
                  <a:gd name="T7" fmla="*/ 6 h 6"/>
                  <a:gd name="T8" fmla="*/ 0 w 9"/>
                  <a:gd name="T9" fmla="*/ 1 h 6"/>
                  <a:gd name="T10" fmla="*/ 0 w 9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6">
                    <a:moveTo>
                      <a:pt x="0" y="1"/>
                    </a:moveTo>
                    <a:lnTo>
                      <a:pt x="0" y="0"/>
                    </a:lnTo>
                    <a:lnTo>
                      <a:pt x="9" y="4"/>
                    </a:lnTo>
                    <a:lnTo>
                      <a:pt x="9" y="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79" name="Freeform 999"/>
              <p:cNvSpPr>
                <a:spLocks/>
              </p:cNvSpPr>
              <p:nvPr/>
            </p:nvSpPr>
            <p:spPr bwMode="auto">
              <a:xfrm>
                <a:off x="1348" y="986"/>
                <a:ext cx="6" cy="3"/>
              </a:xfrm>
              <a:custGeom>
                <a:avLst/>
                <a:gdLst>
                  <a:gd name="T0" fmla="*/ 0 w 6"/>
                  <a:gd name="T1" fmla="*/ 0 h 3"/>
                  <a:gd name="T2" fmla="*/ 6 w 6"/>
                  <a:gd name="T3" fmla="*/ 3 h 3"/>
                  <a:gd name="T4" fmla="*/ 0 w 6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lnTo>
                      <a:pt x="6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80" name="Line 1000"/>
              <p:cNvSpPr>
                <a:spLocks noChangeShapeType="1"/>
              </p:cNvSpPr>
              <p:nvPr/>
            </p:nvSpPr>
            <p:spPr bwMode="auto">
              <a:xfrm>
                <a:off x="1348" y="986"/>
                <a:ext cx="6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81" name="Freeform 1001"/>
              <p:cNvSpPr>
                <a:spLocks/>
              </p:cNvSpPr>
              <p:nvPr/>
            </p:nvSpPr>
            <p:spPr bwMode="auto">
              <a:xfrm>
                <a:off x="1345" y="985"/>
                <a:ext cx="10" cy="5"/>
              </a:xfrm>
              <a:custGeom>
                <a:avLst/>
                <a:gdLst>
                  <a:gd name="T0" fmla="*/ 0 w 10"/>
                  <a:gd name="T1" fmla="*/ 1 h 5"/>
                  <a:gd name="T2" fmla="*/ 1 w 10"/>
                  <a:gd name="T3" fmla="*/ 0 h 5"/>
                  <a:gd name="T4" fmla="*/ 10 w 10"/>
                  <a:gd name="T5" fmla="*/ 4 h 5"/>
                  <a:gd name="T6" fmla="*/ 10 w 10"/>
                  <a:gd name="T7" fmla="*/ 5 h 5"/>
                  <a:gd name="T8" fmla="*/ 0 w 10"/>
                  <a:gd name="T9" fmla="*/ 1 h 5"/>
                  <a:gd name="T10" fmla="*/ 0 w 10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10" y="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82" name="Freeform 1002"/>
              <p:cNvSpPr>
                <a:spLocks/>
              </p:cNvSpPr>
              <p:nvPr/>
            </p:nvSpPr>
            <p:spPr bwMode="auto">
              <a:xfrm>
                <a:off x="1338" y="992"/>
                <a:ext cx="4" cy="3"/>
              </a:xfrm>
              <a:custGeom>
                <a:avLst/>
                <a:gdLst>
                  <a:gd name="T0" fmla="*/ 0 w 4"/>
                  <a:gd name="T1" fmla="*/ 0 h 3"/>
                  <a:gd name="T2" fmla="*/ 4 w 4"/>
                  <a:gd name="T3" fmla="*/ 3 h 3"/>
                  <a:gd name="T4" fmla="*/ 0 w 4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lnTo>
                      <a:pt x="4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83" name="Line 1003"/>
              <p:cNvSpPr>
                <a:spLocks noChangeShapeType="1"/>
              </p:cNvSpPr>
              <p:nvPr/>
            </p:nvSpPr>
            <p:spPr bwMode="auto">
              <a:xfrm>
                <a:off x="1338" y="992"/>
                <a:ext cx="4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84" name="Freeform 1004"/>
              <p:cNvSpPr>
                <a:spLocks/>
              </p:cNvSpPr>
              <p:nvPr/>
            </p:nvSpPr>
            <p:spPr bwMode="auto">
              <a:xfrm>
                <a:off x="1335" y="990"/>
                <a:ext cx="10" cy="6"/>
              </a:xfrm>
              <a:custGeom>
                <a:avLst/>
                <a:gdLst>
                  <a:gd name="T0" fmla="*/ 0 w 10"/>
                  <a:gd name="T1" fmla="*/ 2 h 6"/>
                  <a:gd name="T2" fmla="*/ 2 w 10"/>
                  <a:gd name="T3" fmla="*/ 0 h 6"/>
                  <a:gd name="T4" fmla="*/ 10 w 10"/>
                  <a:gd name="T5" fmla="*/ 5 h 6"/>
                  <a:gd name="T6" fmla="*/ 9 w 10"/>
                  <a:gd name="T7" fmla="*/ 6 h 6"/>
                  <a:gd name="T8" fmla="*/ 0 w 10"/>
                  <a:gd name="T9" fmla="*/ 2 h 6"/>
                  <a:gd name="T10" fmla="*/ 0 w 10"/>
                  <a:gd name="T11" fmla="*/ 2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2"/>
                    </a:moveTo>
                    <a:lnTo>
                      <a:pt x="2" y="0"/>
                    </a:lnTo>
                    <a:lnTo>
                      <a:pt x="10" y="5"/>
                    </a:lnTo>
                    <a:lnTo>
                      <a:pt x="9" y="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85" name="Freeform 1005"/>
              <p:cNvSpPr>
                <a:spLocks/>
              </p:cNvSpPr>
              <p:nvPr/>
            </p:nvSpPr>
            <p:spPr bwMode="auto">
              <a:xfrm>
                <a:off x="1329" y="999"/>
                <a:ext cx="3" cy="1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1 h 1"/>
                  <a:gd name="T4" fmla="*/ 0 w 3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86" name="Line 1006"/>
              <p:cNvSpPr>
                <a:spLocks noChangeShapeType="1"/>
              </p:cNvSpPr>
              <p:nvPr/>
            </p:nvSpPr>
            <p:spPr bwMode="auto">
              <a:xfrm>
                <a:off x="1329" y="999"/>
                <a:ext cx="3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87" name="Freeform 1007"/>
              <p:cNvSpPr>
                <a:spLocks/>
              </p:cNvSpPr>
              <p:nvPr/>
            </p:nvSpPr>
            <p:spPr bwMode="auto">
              <a:xfrm>
                <a:off x="1325" y="996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2 w 10"/>
                  <a:gd name="T3" fmla="*/ 0 h 7"/>
                  <a:gd name="T4" fmla="*/ 10 w 10"/>
                  <a:gd name="T5" fmla="*/ 4 h 7"/>
                  <a:gd name="T6" fmla="*/ 9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2" y="0"/>
                    </a:lnTo>
                    <a:lnTo>
                      <a:pt x="10" y="4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88" name="Freeform 1008"/>
              <p:cNvSpPr>
                <a:spLocks/>
              </p:cNvSpPr>
              <p:nvPr/>
            </p:nvSpPr>
            <p:spPr bwMode="auto">
              <a:xfrm>
                <a:off x="1320" y="1004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89" name="Line 1009"/>
              <p:cNvSpPr>
                <a:spLocks noChangeShapeType="1"/>
              </p:cNvSpPr>
              <p:nvPr/>
            </p:nvSpPr>
            <p:spPr bwMode="auto">
              <a:xfrm>
                <a:off x="1320" y="1004"/>
                <a:ext cx="1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90" name="Freeform 1010"/>
              <p:cNvSpPr>
                <a:spLocks/>
              </p:cNvSpPr>
              <p:nvPr/>
            </p:nvSpPr>
            <p:spPr bwMode="auto">
              <a:xfrm>
                <a:off x="1315" y="1002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2 w 10"/>
                  <a:gd name="T3" fmla="*/ 0 h 7"/>
                  <a:gd name="T4" fmla="*/ 10 w 10"/>
                  <a:gd name="T5" fmla="*/ 4 h 7"/>
                  <a:gd name="T6" fmla="*/ 9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2" y="0"/>
                    </a:lnTo>
                    <a:lnTo>
                      <a:pt x="10" y="4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91" name="Line 1011"/>
              <p:cNvSpPr>
                <a:spLocks noChangeShapeType="1"/>
              </p:cNvSpPr>
              <p:nvPr/>
            </p:nvSpPr>
            <p:spPr bwMode="auto">
              <a:xfrm>
                <a:off x="1311" y="1010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92" name="Line 1012"/>
              <p:cNvSpPr>
                <a:spLocks noChangeShapeType="1"/>
              </p:cNvSpPr>
              <p:nvPr/>
            </p:nvSpPr>
            <p:spPr bwMode="auto">
              <a:xfrm>
                <a:off x="1311" y="1010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93" name="Freeform 1013"/>
              <p:cNvSpPr>
                <a:spLocks/>
              </p:cNvSpPr>
              <p:nvPr/>
            </p:nvSpPr>
            <p:spPr bwMode="auto">
              <a:xfrm>
                <a:off x="1305" y="1007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2 w 10"/>
                  <a:gd name="T3" fmla="*/ 0 h 7"/>
                  <a:gd name="T4" fmla="*/ 10 w 10"/>
                  <a:gd name="T5" fmla="*/ 5 h 7"/>
                  <a:gd name="T6" fmla="*/ 9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2" y="0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94" name="Freeform 1014"/>
              <p:cNvSpPr>
                <a:spLocks/>
              </p:cNvSpPr>
              <p:nvPr/>
            </p:nvSpPr>
            <p:spPr bwMode="auto">
              <a:xfrm>
                <a:off x="1300" y="1016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95" name="Line 1015"/>
              <p:cNvSpPr>
                <a:spLocks noChangeShapeType="1"/>
              </p:cNvSpPr>
              <p:nvPr/>
            </p:nvSpPr>
            <p:spPr bwMode="auto">
              <a:xfrm flipH="1" flipV="1">
                <a:off x="1300" y="1016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96" name="Freeform 1016"/>
              <p:cNvSpPr>
                <a:spLocks/>
              </p:cNvSpPr>
              <p:nvPr/>
            </p:nvSpPr>
            <p:spPr bwMode="auto">
              <a:xfrm>
                <a:off x="1295" y="1013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97" name="Freeform 1017"/>
              <p:cNvSpPr>
                <a:spLocks/>
              </p:cNvSpPr>
              <p:nvPr/>
            </p:nvSpPr>
            <p:spPr bwMode="auto">
              <a:xfrm>
                <a:off x="1290" y="1021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0 h 2"/>
                  <a:gd name="T4" fmla="*/ 3 w 3"/>
                  <a:gd name="T5" fmla="*/ 2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0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98" name="Line 1018"/>
              <p:cNvSpPr>
                <a:spLocks noChangeShapeType="1"/>
              </p:cNvSpPr>
              <p:nvPr/>
            </p:nvSpPr>
            <p:spPr bwMode="auto">
              <a:xfrm flipH="1" flipV="1">
                <a:off x="1290" y="1021"/>
                <a:ext cx="3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99" name="Freeform 1019"/>
              <p:cNvSpPr>
                <a:spLocks/>
              </p:cNvSpPr>
              <p:nvPr/>
            </p:nvSpPr>
            <p:spPr bwMode="auto">
              <a:xfrm>
                <a:off x="1286" y="1019"/>
                <a:ext cx="9" cy="7"/>
              </a:xfrm>
              <a:custGeom>
                <a:avLst/>
                <a:gdLst>
                  <a:gd name="T0" fmla="*/ 0 w 9"/>
                  <a:gd name="T1" fmla="*/ 1 h 7"/>
                  <a:gd name="T2" fmla="*/ 1 w 9"/>
                  <a:gd name="T3" fmla="*/ 0 h 7"/>
                  <a:gd name="T4" fmla="*/ 9 w 9"/>
                  <a:gd name="T5" fmla="*/ 5 h 7"/>
                  <a:gd name="T6" fmla="*/ 8 w 9"/>
                  <a:gd name="T7" fmla="*/ 7 h 7"/>
                  <a:gd name="T8" fmla="*/ 0 w 9"/>
                  <a:gd name="T9" fmla="*/ 1 h 7"/>
                  <a:gd name="T10" fmla="*/ 0 w 9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1"/>
                    </a:moveTo>
                    <a:lnTo>
                      <a:pt x="1" y="0"/>
                    </a:lnTo>
                    <a:lnTo>
                      <a:pt x="9" y="5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00" name="Freeform 1020"/>
              <p:cNvSpPr>
                <a:spLocks/>
              </p:cNvSpPr>
              <p:nvPr/>
            </p:nvSpPr>
            <p:spPr bwMode="auto">
              <a:xfrm>
                <a:off x="1278" y="1027"/>
                <a:ext cx="5" cy="2"/>
              </a:xfrm>
              <a:custGeom>
                <a:avLst/>
                <a:gdLst>
                  <a:gd name="T0" fmla="*/ 5 w 5"/>
                  <a:gd name="T1" fmla="*/ 2 h 2"/>
                  <a:gd name="T2" fmla="*/ 0 w 5"/>
                  <a:gd name="T3" fmla="*/ 0 h 2"/>
                  <a:gd name="T4" fmla="*/ 5 w 5"/>
                  <a:gd name="T5" fmla="*/ 2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5" y="2"/>
                    </a:moveTo>
                    <a:lnTo>
                      <a:pt x="0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01" name="Line 1021"/>
              <p:cNvSpPr>
                <a:spLocks noChangeShapeType="1"/>
              </p:cNvSpPr>
              <p:nvPr/>
            </p:nvSpPr>
            <p:spPr bwMode="auto">
              <a:xfrm flipH="1" flipV="1">
                <a:off x="1278" y="1027"/>
                <a:ext cx="5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02" name="Freeform 1022"/>
              <p:cNvSpPr>
                <a:spLocks/>
              </p:cNvSpPr>
              <p:nvPr/>
            </p:nvSpPr>
            <p:spPr bwMode="auto">
              <a:xfrm>
                <a:off x="1276" y="1024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1 w 10"/>
                  <a:gd name="T3" fmla="*/ 0 h 7"/>
                  <a:gd name="T4" fmla="*/ 10 w 10"/>
                  <a:gd name="T5" fmla="*/ 6 h 7"/>
                  <a:gd name="T6" fmla="*/ 8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8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03" name="Freeform 1023"/>
              <p:cNvSpPr>
                <a:spLocks/>
              </p:cNvSpPr>
              <p:nvPr/>
            </p:nvSpPr>
            <p:spPr bwMode="auto">
              <a:xfrm>
                <a:off x="1267" y="1031"/>
                <a:ext cx="6" cy="5"/>
              </a:xfrm>
              <a:custGeom>
                <a:avLst/>
                <a:gdLst>
                  <a:gd name="T0" fmla="*/ 6 w 6"/>
                  <a:gd name="T1" fmla="*/ 5 h 5"/>
                  <a:gd name="T2" fmla="*/ 0 w 6"/>
                  <a:gd name="T3" fmla="*/ 0 h 5"/>
                  <a:gd name="T4" fmla="*/ 6 w 6"/>
                  <a:gd name="T5" fmla="*/ 5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6" y="5"/>
                    </a:moveTo>
                    <a:lnTo>
                      <a:pt x="0" y="0"/>
                    </a:lnTo>
                    <a:lnTo>
                      <a:pt x="6" y="5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04" name="Line 1024"/>
              <p:cNvSpPr>
                <a:spLocks noChangeShapeType="1"/>
              </p:cNvSpPr>
              <p:nvPr/>
            </p:nvSpPr>
            <p:spPr bwMode="auto">
              <a:xfrm flipH="1" flipV="1">
                <a:off x="1267" y="1031"/>
                <a:ext cx="6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05" name="Freeform 1025"/>
              <p:cNvSpPr>
                <a:spLocks/>
              </p:cNvSpPr>
              <p:nvPr/>
            </p:nvSpPr>
            <p:spPr bwMode="auto">
              <a:xfrm>
                <a:off x="1266" y="1030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1 w 10"/>
                  <a:gd name="T3" fmla="*/ 0 h 7"/>
                  <a:gd name="T4" fmla="*/ 10 w 10"/>
                  <a:gd name="T5" fmla="*/ 6 h 7"/>
                  <a:gd name="T6" fmla="*/ 8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06" name="Freeform 1026"/>
              <p:cNvSpPr>
                <a:spLocks/>
              </p:cNvSpPr>
              <p:nvPr/>
            </p:nvSpPr>
            <p:spPr bwMode="auto">
              <a:xfrm>
                <a:off x="1257" y="1037"/>
                <a:ext cx="7" cy="4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4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07" name="Line 1027"/>
              <p:cNvSpPr>
                <a:spLocks noChangeShapeType="1"/>
              </p:cNvSpPr>
              <p:nvPr/>
            </p:nvSpPr>
            <p:spPr bwMode="auto">
              <a:xfrm flipH="1" flipV="1">
                <a:off x="1257" y="1037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08" name="Freeform 1028"/>
              <p:cNvSpPr>
                <a:spLocks/>
              </p:cNvSpPr>
              <p:nvPr/>
            </p:nvSpPr>
            <p:spPr bwMode="auto">
              <a:xfrm>
                <a:off x="1256" y="1036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1 w 10"/>
                  <a:gd name="T3" fmla="*/ 0 h 7"/>
                  <a:gd name="T4" fmla="*/ 10 w 10"/>
                  <a:gd name="T5" fmla="*/ 5 h 7"/>
                  <a:gd name="T6" fmla="*/ 8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1" y="0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09" name="Freeform 1029"/>
              <p:cNvSpPr>
                <a:spLocks/>
              </p:cNvSpPr>
              <p:nvPr/>
            </p:nvSpPr>
            <p:spPr bwMode="auto">
              <a:xfrm>
                <a:off x="1246" y="1043"/>
                <a:ext cx="8" cy="5"/>
              </a:xfrm>
              <a:custGeom>
                <a:avLst/>
                <a:gdLst>
                  <a:gd name="T0" fmla="*/ 8 w 8"/>
                  <a:gd name="T1" fmla="*/ 5 h 5"/>
                  <a:gd name="T2" fmla="*/ 0 w 8"/>
                  <a:gd name="T3" fmla="*/ 0 h 5"/>
                  <a:gd name="T4" fmla="*/ 8 w 8"/>
                  <a:gd name="T5" fmla="*/ 5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5"/>
                    </a:moveTo>
                    <a:lnTo>
                      <a:pt x="0" y="0"/>
                    </a:ln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10" name="Line 1030"/>
              <p:cNvSpPr>
                <a:spLocks noChangeShapeType="1"/>
              </p:cNvSpPr>
              <p:nvPr/>
            </p:nvSpPr>
            <p:spPr bwMode="auto">
              <a:xfrm flipH="1" flipV="1">
                <a:off x="1246" y="1043"/>
                <a:ext cx="8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11" name="Freeform 1031"/>
              <p:cNvSpPr>
                <a:spLocks/>
              </p:cNvSpPr>
              <p:nvPr/>
            </p:nvSpPr>
            <p:spPr bwMode="auto">
              <a:xfrm>
                <a:off x="1246" y="1041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1 w 10"/>
                  <a:gd name="T3" fmla="*/ 0 h 7"/>
                  <a:gd name="T4" fmla="*/ 10 w 10"/>
                  <a:gd name="T5" fmla="*/ 6 h 7"/>
                  <a:gd name="T6" fmla="*/ 8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8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12" name="Freeform 1032"/>
              <p:cNvSpPr>
                <a:spLocks/>
              </p:cNvSpPr>
              <p:nvPr/>
            </p:nvSpPr>
            <p:spPr bwMode="auto">
              <a:xfrm>
                <a:off x="1284" y="993"/>
                <a:ext cx="108" cy="62"/>
              </a:xfrm>
              <a:custGeom>
                <a:avLst/>
                <a:gdLst>
                  <a:gd name="T0" fmla="*/ 1 w 76"/>
                  <a:gd name="T1" fmla="*/ 324 h 44"/>
                  <a:gd name="T2" fmla="*/ 1 w 76"/>
                  <a:gd name="T3" fmla="*/ 310 h 44"/>
                  <a:gd name="T4" fmla="*/ 567 w 76"/>
                  <a:gd name="T5" fmla="*/ 0 h 44"/>
                  <a:gd name="T6" fmla="*/ 588 w 76"/>
                  <a:gd name="T7" fmla="*/ 0 h 44"/>
                  <a:gd name="T8" fmla="*/ 620 w 76"/>
                  <a:gd name="T9" fmla="*/ 23 h 44"/>
                  <a:gd name="T10" fmla="*/ 620 w 76"/>
                  <a:gd name="T11" fmla="*/ 32 h 44"/>
                  <a:gd name="T12" fmla="*/ 57 w 76"/>
                  <a:gd name="T13" fmla="*/ 340 h 44"/>
                  <a:gd name="T14" fmla="*/ 40 w 76"/>
                  <a:gd name="T15" fmla="*/ 340 h 44"/>
                  <a:gd name="T16" fmla="*/ 1 w 76"/>
                  <a:gd name="T17" fmla="*/ 324 h 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44">
                    <a:moveTo>
                      <a:pt x="1" y="41"/>
                    </a:moveTo>
                    <a:cubicBezTo>
                      <a:pt x="0" y="41"/>
                      <a:pt x="0" y="40"/>
                      <a:pt x="1" y="4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0"/>
                      <a:pt x="70" y="0"/>
                      <a:pt x="71" y="0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6" y="3"/>
                      <a:pt x="76" y="4"/>
                      <a:pt x="75" y="4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4"/>
                      <a:pt x="6" y="44"/>
                      <a:pt x="5" y="43"/>
                    </a:cubicBez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13" name="Freeform 1033"/>
              <p:cNvSpPr>
                <a:spLocks/>
              </p:cNvSpPr>
              <p:nvPr/>
            </p:nvSpPr>
            <p:spPr bwMode="auto">
              <a:xfrm>
                <a:off x="1284" y="992"/>
                <a:ext cx="108" cy="63"/>
              </a:xfrm>
              <a:custGeom>
                <a:avLst/>
                <a:gdLst>
                  <a:gd name="T0" fmla="*/ 40 w 76"/>
                  <a:gd name="T1" fmla="*/ 337 h 45"/>
                  <a:gd name="T2" fmla="*/ 0 w 76"/>
                  <a:gd name="T3" fmla="*/ 318 h 45"/>
                  <a:gd name="T4" fmla="*/ 1 w 76"/>
                  <a:gd name="T5" fmla="*/ 318 h 45"/>
                  <a:gd name="T6" fmla="*/ 1 w 76"/>
                  <a:gd name="T7" fmla="*/ 308 h 45"/>
                  <a:gd name="T8" fmla="*/ 53 w 76"/>
                  <a:gd name="T9" fmla="*/ 335 h 45"/>
                  <a:gd name="T10" fmla="*/ 53 w 76"/>
                  <a:gd name="T11" fmla="*/ 335 h 45"/>
                  <a:gd name="T12" fmla="*/ 53 w 76"/>
                  <a:gd name="T13" fmla="*/ 335 h 45"/>
                  <a:gd name="T14" fmla="*/ 57 w 76"/>
                  <a:gd name="T15" fmla="*/ 335 h 45"/>
                  <a:gd name="T16" fmla="*/ 57 w 76"/>
                  <a:gd name="T17" fmla="*/ 335 h 45"/>
                  <a:gd name="T18" fmla="*/ 620 w 76"/>
                  <a:gd name="T19" fmla="*/ 39 h 45"/>
                  <a:gd name="T20" fmla="*/ 620 w 76"/>
                  <a:gd name="T21" fmla="*/ 39 h 45"/>
                  <a:gd name="T22" fmla="*/ 620 w 76"/>
                  <a:gd name="T23" fmla="*/ 39 h 45"/>
                  <a:gd name="T24" fmla="*/ 620 w 76"/>
                  <a:gd name="T25" fmla="*/ 39 h 45"/>
                  <a:gd name="T26" fmla="*/ 588 w 76"/>
                  <a:gd name="T27" fmla="*/ 15 h 45"/>
                  <a:gd name="T28" fmla="*/ 574 w 76"/>
                  <a:gd name="T29" fmla="*/ 15 h 45"/>
                  <a:gd name="T30" fmla="*/ 574 w 76"/>
                  <a:gd name="T31" fmla="*/ 15 h 45"/>
                  <a:gd name="T32" fmla="*/ 567 w 76"/>
                  <a:gd name="T33" fmla="*/ 15 h 45"/>
                  <a:gd name="T34" fmla="*/ 567 w 76"/>
                  <a:gd name="T35" fmla="*/ 15 h 45"/>
                  <a:gd name="T36" fmla="*/ 1 w 76"/>
                  <a:gd name="T37" fmla="*/ 308 h 45"/>
                  <a:gd name="T38" fmla="*/ 1 w 76"/>
                  <a:gd name="T39" fmla="*/ 308 h 45"/>
                  <a:gd name="T40" fmla="*/ 1 w 76"/>
                  <a:gd name="T41" fmla="*/ 318 h 45"/>
                  <a:gd name="T42" fmla="*/ 0 w 76"/>
                  <a:gd name="T43" fmla="*/ 318 h 45"/>
                  <a:gd name="T44" fmla="*/ 0 w 76"/>
                  <a:gd name="T45" fmla="*/ 308 h 45"/>
                  <a:gd name="T46" fmla="*/ 0 w 76"/>
                  <a:gd name="T47" fmla="*/ 308 h 45"/>
                  <a:gd name="T48" fmla="*/ 0 w 76"/>
                  <a:gd name="T49" fmla="*/ 300 h 45"/>
                  <a:gd name="T50" fmla="*/ 0 w 76"/>
                  <a:gd name="T51" fmla="*/ 300 h 45"/>
                  <a:gd name="T52" fmla="*/ 563 w 76"/>
                  <a:gd name="T53" fmla="*/ 1 h 45"/>
                  <a:gd name="T54" fmla="*/ 574 w 76"/>
                  <a:gd name="T55" fmla="*/ 0 h 45"/>
                  <a:gd name="T56" fmla="*/ 574 w 76"/>
                  <a:gd name="T57" fmla="*/ 0 h 45"/>
                  <a:gd name="T58" fmla="*/ 588 w 76"/>
                  <a:gd name="T59" fmla="*/ 1 h 45"/>
                  <a:gd name="T60" fmla="*/ 588 w 76"/>
                  <a:gd name="T61" fmla="*/ 1 h 45"/>
                  <a:gd name="T62" fmla="*/ 622 w 76"/>
                  <a:gd name="T63" fmla="*/ 21 h 45"/>
                  <a:gd name="T64" fmla="*/ 622 w 76"/>
                  <a:gd name="T65" fmla="*/ 39 h 45"/>
                  <a:gd name="T66" fmla="*/ 622 w 76"/>
                  <a:gd name="T67" fmla="*/ 39 h 45"/>
                  <a:gd name="T68" fmla="*/ 622 w 76"/>
                  <a:gd name="T69" fmla="*/ 41 h 45"/>
                  <a:gd name="T70" fmla="*/ 622 w 76"/>
                  <a:gd name="T71" fmla="*/ 41 h 45"/>
                  <a:gd name="T72" fmla="*/ 67 w 76"/>
                  <a:gd name="T73" fmla="*/ 337 h 45"/>
                  <a:gd name="T74" fmla="*/ 53 w 76"/>
                  <a:gd name="T75" fmla="*/ 337 h 45"/>
                  <a:gd name="T76" fmla="*/ 53 w 76"/>
                  <a:gd name="T77" fmla="*/ 337 h 45"/>
                  <a:gd name="T78" fmla="*/ 40 w 76"/>
                  <a:gd name="T79" fmla="*/ 337 h 4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76" h="45">
                    <a:moveTo>
                      <a:pt x="5" y="45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0" y="2"/>
                      <a:pt x="70" y="2"/>
                      <a:pt x="70" y="2"/>
                    </a:cubicBezTo>
                    <a:cubicBezTo>
                      <a:pt x="70" y="2"/>
                      <a:pt x="70" y="2"/>
                      <a:pt x="70" y="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9" y="1"/>
                      <a:pt x="69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6" y="3"/>
                      <a:pt x="76" y="3"/>
                      <a:pt x="76" y="3"/>
                    </a:cubicBezTo>
                    <a:cubicBezTo>
                      <a:pt x="76" y="4"/>
                      <a:pt x="76" y="4"/>
                      <a:pt x="76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76" y="5"/>
                      <a:pt x="76" y="6"/>
                      <a:pt x="76" y="6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7" y="45"/>
                      <a:pt x="7" y="45"/>
                      <a:pt x="6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5"/>
                      <a:pt x="5" y="45"/>
                      <a:pt x="5" y="45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14" name="Freeform 1034"/>
              <p:cNvSpPr>
                <a:spLocks/>
              </p:cNvSpPr>
              <p:nvPr/>
            </p:nvSpPr>
            <p:spPr bwMode="auto">
              <a:xfrm>
                <a:off x="1298" y="1007"/>
                <a:ext cx="97" cy="57"/>
              </a:xfrm>
              <a:custGeom>
                <a:avLst/>
                <a:gdLst>
                  <a:gd name="T0" fmla="*/ 0 w 68"/>
                  <a:gd name="T1" fmla="*/ 312 h 40"/>
                  <a:gd name="T2" fmla="*/ 0 w 68"/>
                  <a:gd name="T3" fmla="*/ 301 h 40"/>
                  <a:gd name="T4" fmla="*/ 512 w 68"/>
                  <a:gd name="T5" fmla="*/ 1 h 40"/>
                  <a:gd name="T6" fmla="*/ 531 w 68"/>
                  <a:gd name="T7" fmla="*/ 1 h 40"/>
                  <a:gd name="T8" fmla="*/ 566 w 68"/>
                  <a:gd name="T9" fmla="*/ 27 h 40"/>
                  <a:gd name="T10" fmla="*/ 566 w 68"/>
                  <a:gd name="T11" fmla="*/ 38 h 40"/>
                  <a:gd name="T12" fmla="*/ 56 w 68"/>
                  <a:gd name="T13" fmla="*/ 329 h 40"/>
                  <a:gd name="T14" fmla="*/ 39 w 68"/>
                  <a:gd name="T15" fmla="*/ 329 h 40"/>
                  <a:gd name="T16" fmla="*/ 0 w 68"/>
                  <a:gd name="T17" fmla="*/ 312 h 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8" h="40">
                    <a:moveTo>
                      <a:pt x="0" y="37"/>
                    </a:moveTo>
                    <a:cubicBezTo>
                      <a:pt x="0" y="37"/>
                      <a:pt x="0" y="36"/>
                      <a:pt x="0" y="36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62" y="0"/>
                      <a:pt x="63" y="0"/>
                      <a:pt x="63" y="1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68" y="3"/>
                      <a:pt x="68" y="4"/>
                      <a:pt x="67" y="4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6" y="40"/>
                      <a:pt x="5" y="40"/>
                      <a:pt x="4" y="39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15" name="Freeform 1035"/>
              <p:cNvSpPr>
                <a:spLocks noEditPoints="1"/>
              </p:cNvSpPr>
              <p:nvPr/>
            </p:nvSpPr>
            <p:spPr bwMode="auto">
              <a:xfrm>
                <a:off x="1297" y="1007"/>
                <a:ext cx="98" cy="57"/>
              </a:xfrm>
              <a:custGeom>
                <a:avLst/>
                <a:gdLst>
                  <a:gd name="T0" fmla="*/ 40 w 69"/>
                  <a:gd name="T1" fmla="*/ 333 h 40"/>
                  <a:gd name="T2" fmla="*/ 1 w 69"/>
                  <a:gd name="T3" fmla="*/ 319 h 40"/>
                  <a:gd name="T4" fmla="*/ 1 w 69"/>
                  <a:gd name="T5" fmla="*/ 312 h 40"/>
                  <a:gd name="T6" fmla="*/ 1 w 69"/>
                  <a:gd name="T7" fmla="*/ 319 h 40"/>
                  <a:gd name="T8" fmla="*/ 0 w 69"/>
                  <a:gd name="T9" fmla="*/ 301 h 40"/>
                  <a:gd name="T10" fmla="*/ 0 w 69"/>
                  <a:gd name="T11" fmla="*/ 301 h 40"/>
                  <a:gd name="T12" fmla="*/ 1 w 69"/>
                  <a:gd name="T13" fmla="*/ 292 h 40"/>
                  <a:gd name="T14" fmla="*/ 1 w 69"/>
                  <a:gd name="T15" fmla="*/ 292 h 40"/>
                  <a:gd name="T16" fmla="*/ 510 w 69"/>
                  <a:gd name="T17" fmla="*/ 0 h 40"/>
                  <a:gd name="T18" fmla="*/ 513 w 69"/>
                  <a:gd name="T19" fmla="*/ 0 h 40"/>
                  <a:gd name="T20" fmla="*/ 513 w 69"/>
                  <a:gd name="T21" fmla="*/ 0 h 40"/>
                  <a:gd name="T22" fmla="*/ 524 w 69"/>
                  <a:gd name="T23" fmla="*/ 0 h 40"/>
                  <a:gd name="T24" fmla="*/ 524 w 69"/>
                  <a:gd name="T25" fmla="*/ 0 h 40"/>
                  <a:gd name="T26" fmla="*/ 561 w 69"/>
                  <a:gd name="T27" fmla="*/ 19 h 40"/>
                  <a:gd name="T28" fmla="*/ 565 w 69"/>
                  <a:gd name="T29" fmla="*/ 27 h 40"/>
                  <a:gd name="T30" fmla="*/ 565 w 69"/>
                  <a:gd name="T31" fmla="*/ 27 h 40"/>
                  <a:gd name="T32" fmla="*/ 561 w 69"/>
                  <a:gd name="T33" fmla="*/ 41 h 40"/>
                  <a:gd name="T34" fmla="*/ 561 w 69"/>
                  <a:gd name="T35" fmla="*/ 41 h 40"/>
                  <a:gd name="T36" fmla="*/ 67 w 69"/>
                  <a:gd name="T37" fmla="*/ 333 h 40"/>
                  <a:gd name="T38" fmla="*/ 53 w 69"/>
                  <a:gd name="T39" fmla="*/ 333 h 40"/>
                  <a:gd name="T40" fmla="*/ 53 w 69"/>
                  <a:gd name="T41" fmla="*/ 333 h 40"/>
                  <a:gd name="T42" fmla="*/ 40 w 69"/>
                  <a:gd name="T43" fmla="*/ 333 h 40"/>
                  <a:gd name="T44" fmla="*/ 53 w 69"/>
                  <a:gd name="T45" fmla="*/ 329 h 40"/>
                  <a:gd name="T46" fmla="*/ 53 w 69"/>
                  <a:gd name="T47" fmla="*/ 329 h 40"/>
                  <a:gd name="T48" fmla="*/ 53 w 69"/>
                  <a:gd name="T49" fmla="*/ 329 h 40"/>
                  <a:gd name="T50" fmla="*/ 57 w 69"/>
                  <a:gd name="T51" fmla="*/ 329 h 40"/>
                  <a:gd name="T52" fmla="*/ 57 w 69"/>
                  <a:gd name="T53" fmla="*/ 329 h 40"/>
                  <a:gd name="T54" fmla="*/ 561 w 69"/>
                  <a:gd name="T55" fmla="*/ 38 h 40"/>
                  <a:gd name="T56" fmla="*/ 561 w 69"/>
                  <a:gd name="T57" fmla="*/ 27 h 40"/>
                  <a:gd name="T58" fmla="*/ 561 w 69"/>
                  <a:gd name="T59" fmla="*/ 27 h 40"/>
                  <a:gd name="T60" fmla="*/ 561 w 69"/>
                  <a:gd name="T61" fmla="*/ 27 h 40"/>
                  <a:gd name="T62" fmla="*/ 524 w 69"/>
                  <a:gd name="T63" fmla="*/ 1 h 40"/>
                  <a:gd name="T64" fmla="*/ 513 w 69"/>
                  <a:gd name="T65" fmla="*/ 1 h 40"/>
                  <a:gd name="T66" fmla="*/ 513 w 69"/>
                  <a:gd name="T67" fmla="*/ 1 h 40"/>
                  <a:gd name="T68" fmla="*/ 510 w 69"/>
                  <a:gd name="T69" fmla="*/ 1 h 40"/>
                  <a:gd name="T70" fmla="*/ 510 w 69"/>
                  <a:gd name="T71" fmla="*/ 1 h 40"/>
                  <a:gd name="T72" fmla="*/ 18 w 69"/>
                  <a:gd name="T73" fmla="*/ 301 h 40"/>
                  <a:gd name="T74" fmla="*/ 18 w 69"/>
                  <a:gd name="T75" fmla="*/ 301 h 40"/>
                  <a:gd name="T76" fmla="*/ 18 w 69"/>
                  <a:gd name="T77" fmla="*/ 301 h 40"/>
                  <a:gd name="T78" fmla="*/ 53 w 69"/>
                  <a:gd name="T79" fmla="*/ 329 h 40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69" h="40">
                    <a:moveTo>
                      <a:pt x="5" y="40"/>
                    </a:moveTo>
                    <a:cubicBezTo>
                      <a:pt x="1" y="38"/>
                      <a:pt x="1" y="38"/>
                      <a:pt x="1" y="38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0" y="37"/>
                      <a:pt x="0" y="37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5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3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3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69" y="2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4"/>
                      <a:pt x="69" y="4"/>
                      <a:pt x="68" y="5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7" y="40"/>
                      <a:pt x="7" y="40"/>
                      <a:pt x="6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6" y="40"/>
                      <a:pt x="5" y="40"/>
                      <a:pt x="5" y="40"/>
                    </a:cubicBezTo>
                    <a:close/>
                    <a:moveTo>
                      <a:pt x="6" y="39"/>
                    </a:moveTo>
                    <a:cubicBezTo>
                      <a:pt x="6" y="39"/>
                      <a:pt x="6" y="39"/>
                      <a:pt x="6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6" y="39"/>
                      <a:pt x="6" y="39"/>
                      <a:pt x="6" y="39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16" name="Freeform 1036"/>
              <p:cNvSpPr>
                <a:spLocks/>
              </p:cNvSpPr>
              <p:nvPr/>
            </p:nvSpPr>
            <p:spPr bwMode="auto">
              <a:xfrm>
                <a:off x="1383" y="993"/>
                <a:ext cx="9" cy="6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lnTo>
                      <a:pt x="9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17" name="Line 1037"/>
              <p:cNvSpPr>
                <a:spLocks noChangeShapeType="1"/>
              </p:cNvSpPr>
              <p:nvPr/>
            </p:nvSpPr>
            <p:spPr bwMode="auto">
              <a:xfrm>
                <a:off x="1383" y="993"/>
                <a:ext cx="9" cy="6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18" name="Freeform 1038"/>
              <p:cNvSpPr>
                <a:spLocks/>
              </p:cNvSpPr>
              <p:nvPr/>
            </p:nvSpPr>
            <p:spPr bwMode="auto">
              <a:xfrm>
                <a:off x="1383" y="992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2 w 10"/>
                  <a:gd name="T3" fmla="*/ 0 h 7"/>
                  <a:gd name="T4" fmla="*/ 10 w 10"/>
                  <a:gd name="T5" fmla="*/ 5 h 7"/>
                  <a:gd name="T6" fmla="*/ 9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2" y="0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19" name="Freeform 1039"/>
              <p:cNvSpPr>
                <a:spLocks/>
              </p:cNvSpPr>
              <p:nvPr/>
            </p:nvSpPr>
            <p:spPr bwMode="auto">
              <a:xfrm>
                <a:off x="1375" y="999"/>
                <a:ext cx="7" cy="4"/>
              </a:xfrm>
              <a:custGeom>
                <a:avLst/>
                <a:gdLst>
                  <a:gd name="T0" fmla="*/ 0 w 7"/>
                  <a:gd name="T1" fmla="*/ 0 h 4"/>
                  <a:gd name="T2" fmla="*/ 7 w 7"/>
                  <a:gd name="T3" fmla="*/ 4 h 4"/>
                  <a:gd name="T4" fmla="*/ 0 w 7"/>
                  <a:gd name="T5" fmla="*/ 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7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0" name="Line 1040"/>
              <p:cNvSpPr>
                <a:spLocks noChangeShapeType="1"/>
              </p:cNvSpPr>
              <p:nvPr/>
            </p:nvSpPr>
            <p:spPr bwMode="auto">
              <a:xfrm>
                <a:off x="1375" y="999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1" name="Freeform 1041"/>
              <p:cNvSpPr>
                <a:spLocks/>
              </p:cNvSpPr>
              <p:nvPr/>
            </p:nvSpPr>
            <p:spPr bwMode="auto">
              <a:xfrm>
                <a:off x="1375" y="997"/>
                <a:ext cx="8" cy="7"/>
              </a:xfrm>
              <a:custGeom>
                <a:avLst/>
                <a:gdLst>
                  <a:gd name="T0" fmla="*/ 0 w 8"/>
                  <a:gd name="T1" fmla="*/ 2 h 7"/>
                  <a:gd name="T2" fmla="*/ 0 w 8"/>
                  <a:gd name="T3" fmla="*/ 0 h 7"/>
                  <a:gd name="T4" fmla="*/ 8 w 8"/>
                  <a:gd name="T5" fmla="*/ 6 h 7"/>
                  <a:gd name="T6" fmla="*/ 8 w 8"/>
                  <a:gd name="T7" fmla="*/ 7 h 7"/>
                  <a:gd name="T8" fmla="*/ 0 w 8"/>
                  <a:gd name="T9" fmla="*/ 2 h 7"/>
                  <a:gd name="T10" fmla="*/ 0 w 8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" h="7">
                    <a:moveTo>
                      <a:pt x="0" y="2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8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2" name="Freeform 1042"/>
              <p:cNvSpPr>
                <a:spLocks/>
              </p:cNvSpPr>
              <p:nvPr/>
            </p:nvSpPr>
            <p:spPr bwMode="auto">
              <a:xfrm>
                <a:off x="1368" y="1004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5 w 5"/>
                  <a:gd name="T3" fmla="*/ 3 h 3"/>
                  <a:gd name="T4" fmla="*/ 0 w 5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5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3" name="Line 1043"/>
              <p:cNvSpPr>
                <a:spLocks noChangeShapeType="1"/>
              </p:cNvSpPr>
              <p:nvPr/>
            </p:nvSpPr>
            <p:spPr bwMode="auto">
              <a:xfrm>
                <a:off x="1368" y="1004"/>
                <a:ext cx="5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4" name="Freeform 1044"/>
              <p:cNvSpPr>
                <a:spLocks/>
              </p:cNvSpPr>
              <p:nvPr/>
            </p:nvSpPr>
            <p:spPr bwMode="auto">
              <a:xfrm>
                <a:off x="1365" y="1003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1 w 10"/>
                  <a:gd name="T3" fmla="*/ 0 h 7"/>
                  <a:gd name="T4" fmla="*/ 10 w 10"/>
                  <a:gd name="T5" fmla="*/ 4 h 7"/>
                  <a:gd name="T6" fmla="*/ 8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5" name="Freeform 1045"/>
              <p:cNvSpPr>
                <a:spLocks/>
              </p:cNvSpPr>
              <p:nvPr/>
            </p:nvSpPr>
            <p:spPr bwMode="auto">
              <a:xfrm>
                <a:off x="1359" y="1010"/>
                <a:ext cx="4" cy="3"/>
              </a:xfrm>
              <a:custGeom>
                <a:avLst/>
                <a:gdLst>
                  <a:gd name="T0" fmla="*/ 0 w 4"/>
                  <a:gd name="T1" fmla="*/ 0 h 3"/>
                  <a:gd name="T2" fmla="*/ 4 w 4"/>
                  <a:gd name="T3" fmla="*/ 3 h 3"/>
                  <a:gd name="T4" fmla="*/ 0 w 4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lnTo>
                      <a:pt x="4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6" name="Line 1046"/>
              <p:cNvSpPr>
                <a:spLocks noChangeShapeType="1"/>
              </p:cNvSpPr>
              <p:nvPr/>
            </p:nvSpPr>
            <p:spPr bwMode="auto">
              <a:xfrm>
                <a:off x="1359" y="1010"/>
                <a:ext cx="4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7" name="Freeform 1047"/>
              <p:cNvSpPr>
                <a:spLocks/>
              </p:cNvSpPr>
              <p:nvPr/>
            </p:nvSpPr>
            <p:spPr bwMode="auto">
              <a:xfrm>
                <a:off x="1356" y="1007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8" name="Freeform 1048"/>
              <p:cNvSpPr>
                <a:spLocks/>
              </p:cNvSpPr>
              <p:nvPr/>
            </p:nvSpPr>
            <p:spPr bwMode="auto">
              <a:xfrm>
                <a:off x="1351" y="1016"/>
                <a:ext cx="3" cy="1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1 h 1"/>
                  <a:gd name="T4" fmla="*/ 0 w 3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9" name="Line 1049"/>
              <p:cNvSpPr>
                <a:spLocks noChangeShapeType="1"/>
              </p:cNvSpPr>
              <p:nvPr/>
            </p:nvSpPr>
            <p:spPr bwMode="auto">
              <a:xfrm>
                <a:off x="1351" y="1016"/>
                <a:ext cx="3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0" name="Freeform 1050"/>
              <p:cNvSpPr>
                <a:spLocks/>
              </p:cNvSpPr>
              <p:nvPr/>
            </p:nvSpPr>
            <p:spPr bwMode="auto">
              <a:xfrm>
                <a:off x="1346" y="1013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2 w 10"/>
                  <a:gd name="T3" fmla="*/ 0 h 7"/>
                  <a:gd name="T4" fmla="*/ 10 w 10"/>
                  <a:gd name="T5" fmla="*/ 6 h 7"/>
                  <a:gd name="T6" fmla="*/ 10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10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1" name="Freeform 1051"/>
              <p:cNvSpPr>
                <a:spLocks/>
              </p:cNvSpPr>
              <p:nvPr/>
            </p:nvSpPr>
            <p:spPr bwMode="auto">
              <a:xfrm>
                <a:off x="1342" y="1021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0 h 1"/>
                  <a:gd name="T4" fmla="*/ 0 w 2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2" name="Line 1052"/>
              <p:cNvSpPr>
                <a:spLocks noChangeShapeType="1"/>
              </p:cNvSpPr>
              <p:nvPr/>
            </p:nvSpPr>
            <p:spPr bwMode="auto">
              <a:xfrm>
                <a:off x="1342" y="1021"/>
                <a:ext cx="2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3" name="Freeform 1053"/>
              <p:cNvSpPr>
                <a:spLocks/>
              </p:cNvSpPr>
              <p:nvPr/>
            </p:nvSpPr>
            <p:spPr bwMode="auto">
              <a:xfrm>
                <a:off x="1338" y="1019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1 w 10"/>
                  <a:gd name="T3" fmla="*/ 0 h 7"/>
                  <a:gd name="T4" fmla="*/ 10 w 10"/>
                  <a:gd name="T5" fmla="*/ 4 h 7"/>
                  <a:gd name="T6" fmla="*/ 8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4" name="Line 1054"/>
              <p:cNvSpPr>
                <a:spLocks noChangeShapeType="1"/>
              </p:cNvSpPr>
              <p:nvPr/>
            </p:nvSpPr>
            <p:spPr bwMode="auto">
              <a:xfrm>
                <a:off x="1334" y="1027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5" name="Line 1055"/>
              <p:cNvSpPr>
                <a:spLocks noChangeShapeType="1"/>
              </p:cNvSpPr>
              <p:nvPr/>
            </p:nvSpPr>
            <p:spPr bwMode="auto">
              <a:xfrm>
                <a:off x="1334" y="1027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6" name="Freeform 1056"/>
              <p:cNvSpPr>
                <a:spLocks/>
              </p:cNvSpPr>
              <p:nvPr/>
            </p:nvSpPr>
            <p:spPr bwMode="auto">
              <a:xfrm>
                <a:off x="1329" y="1023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0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0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7" name="Freeform 1057"/>
              <p:cNvSpPr>
                <a:spLocks/>
              </p:cNvSpPr>
              <p:nvPr/>
            </p:nvSpPr>
            <p:spPr bwMode="auto">
              <a:xfrm>
                <a:off x="1324" y="1031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0 h 2"/>
                  <a:gd name="T4" fmla="*/ 3 w 3"/>
                  <a:gd name="T5" fmla="*/ 2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0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8" name="Line 1058"/>
              <p:cNvSpPr>
                <a:spLocks noChangeShapeType="1"/>
              </p:cNvSpPr>
              <p:nvPr/>
            </p:nvSpPr>
            <p:spPr bwMode="auto">
              <a:xfrm flipH="1" flipV="1">
                <a:off x="1324" y="1031"/>
                <a:ext cx="3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9" name="Freeform 1059"/>
              <p:cNvSpPr>
                <a:spLocks/>
              </p:cNvSpPr>
              <p:nvPr/>
            </p:nvSpPr>
            <p:spPr bwMode="auto">
              <a:xfrm>
                <a:off x="1320" y="1029"/>
                <a:ext cx="9" cy="7"/>
              </a:xfrm>
              <a:custGeom>
                <a:avLst/>
                <a:gdLst>
                  <a:gd name="T0" fmla="*/ 0 w 9"/>
                  <a:gd name="T1" fmla="*/ 1 h 7"/>
                  <a:gd name="T2" fmla="*/ 1 w 9"/>
                  <a:gd name="T3" fmla="*/ 0 h 7"/>
                  <a:gd name="T4" fmla="*/ 9 w 9"/>
                  <a:gd name="T5" fmla="*/ 5 h 7"/>
                  <a:gd name="T6" fmla="*/ 8 w 9"/>
                  <a:gd name="T7" fmla="*/ 7 h 7"/>
                  <a:gd name="T8" fmla="*/ 0 w 9"/>
                  <a:gd name="T9" fmla="*/ 1 h 7"/>
                  <a:gd name="T10" fmla="*/ 0 w 9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1"/>
                    </a:moveTo>
                    <a:lnTo>
                      <a:pt x="1" y="0"/>
                    </a:lnTo>
                    <a:lnTo>
                      <a:pt x="9" y="5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40" name="Freeform 1060"/>
              <p:cNvSpPr>
                <a:spLocks/>
              </p:cNvSpPr>
              <p:nvPr/>
            </p:nvSpPr>
            <p:spPr bwMode="auto">
              <a:xfrm>
                <a:off x="1314" y="1036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0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41" name="Line 1061"/>
              <p:cNvSpPr>
                <a:spLocks noChangeShapeType="1"/>
              </p:cNvSpPr>
              <p:nvPr/>
            </p:nvSpPr>
            <p:spPr bwMode="auto">
              <a:xfrm flipH="1" flipV="1">
                <a:off x="1314" y="1036"/>
                <a:ext cx="4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42" name="Freeform 1062"/>
              <p:cNvSpPr>
                <a:spLocks/>
              </p:cNvSpPr>
              <p:nvPr/>
            </p:nvSpPr>
            <p:spPr bwMode="auto">
              <a:xfrm>
                <a:off x="1311" y="1034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1 w 10"/>
                  <a:gd name="T3" fmla="*/ 0 h 7"/>
                  <a:gd name="T4" fmla="*/ 10 w 10"/>
                  <a:gd name="T5" fmla="*/ 4 h 7"/>
                  <a:gd name="T6" fmla="*/ 9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43" name="Freeform 1063"/>
              <p:cNvSpPr>
                <a:spLocks/>
              </p:cNvSpPr>
              <p:nvPr/>
            </p:nvSpPr>
            <p:spPr bwMode="auto">
              <a:xfrm>
                <a:off x="1304" y="1041"/>
                <a:ext cx="6" cy="3"/>
              </a:xfrm>
              <a:custGeom>
                <a:avLst/>
                <a:gdLst>
                  <a:gd name="T0" fmla="*/ 6 w 6"/>
                  <a:gd name="T1" fmla="*/ 3 h 3"/>
                  <a:gd name="T2" fmla="*/ 0 w 6"/>
                  <a:gd name="T3" fmla="*/ 0 h 3"/>
                  <a:gd name="T4" fmla="*/ 6 w 6"/>
                  <a:gd name="T5" fmla="*/ 3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0" y="0"/>
                    </a:ln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44" name="Line 1064"/>
              <p:cNvSpPr>
                <a:spLocks noChangeShapeType="1"/>
              </p:cNvSpPr>
              <p:nvPr/>
            </p:nvSpPr>
            <p:spPr bwMode="auto">
              <a:xfrm flipH="1" flipV="1">
                <a:off x="1304" y="1041"/>
                <a:ext cx="6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45" name="Freeform 1065"/>
              <p:cNvSpPr>
                <a:spLocks/>
              </p:cNvSpPr>
              <p:nvPr/>
            </p:nvSpPr>
            <p:spPr bwMode="auto">
              <a:xfrm>
                <a:off x="1303" y="1040"/>
                <a:ext cx="8" cy="6"/>
              </a:xfrm>
              <a:custGeom>
                <a:avLst/>
                <a:gdLst>
                  <a:gd name="T0" fmla="*/ 0 w 8"/>
                  <a:gd name="T1" fmla="*/ 1 h 6"/>
                  <a:gd name="T2" fmla="*/ 0 w 8"/>
                  <a:gd name="T3" fmla="*/ 0 h 6"/>
                  <a:gd name="T4" fmla="*/ 8 w 8"/>
                  <a:gd name="T5" fmla="*/ 4 h 6"/>
                  <a:gd name="T6" fmla="*/ 8 w 8"/>
                  <a:gd name="T7" fmla="*/ 6 h 6"/>
                  <a:gd name="T8" fmla="*/ 0 w 8"/>
                  <a:gd name="T9" fmla="*/ 1 h 6"/>
                  <a:gd name="T10" fmla="*/ 0 w 8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0" y="1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46" name="Freeform 1066"/>
              <p:cNvSpPr>
                <a:spLocks/>
              </p:cNvSpPr>
              <p:nvPr/>
            </p:nvSpPr>
            <p:spPr bwMode="auto">
              <a:xfrm>
                <a:off x="1294" y="1046"/>
                <a:ext cx="7" cy="4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4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47" name="Line 1067"/>
              <p:cNvSpPr>
                <a:spLocks noChangeShapeType="1"/>
              </p:cNvSpPr>
              <p:nvPr/>
            </p:nvSpPr>
            <p:spPr bwMode="auto">
              <a:xfrm flipH="1" flipV="1">
                <a:off x="1294" y="1046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48" name="Freeform 1068"/>
              <p:cNvSpPr>
                <a:spLocks/>
              </p:cNvSpPr>
              <p:nvPr/>
            </p:nvSpPr>
            <p:spPr bwMode="auto">
              <a:xfrm>
                <a:off x="1293" y="1044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1 w 10"/>
                  <a:gd name="T3" fmla="*/ 0 h 7"/>
                  <a:gd name="T4" fmla="*/ 10 w 10"/>
                  <a:gd name="T5" fmla="*/ 6 h 7"/>
                  <a:gd name="T6" fmla="*/ 8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8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49" name="Freeform 1069"/>
              <p:cNvSpPr>
                <a:spLocks/>
              </p:cNvSpPr>
              <p:nvPr/>
            </p:nvSpPr>
            <p:spPr bwMode="auto">
              <a:xfrm>
                <a:off x="1284" y="1050"/>
                <a:ext cx="9" cy="5"/>
              </a:xfrm>
              <a:custGeom>
                <a:avLst/>
                <a:gdLst>
                  <a:gd name="T0" fmla="*/ 9 w 9"/>
                  <a:gd name="T1" fmla="*/ 5 h 5"/>
                  <a:gd name="T2" fmla="*/ 0 w 9"/>
                  <a:gd name="T3" fmla="*/ 0 h 5"/>
                  <a:gd name="T4" fmla="*/ 9 w 9"/>
                  <a:gd name="T5" fmla="*/ 5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" h="5">
                    <a:moveTo>
                      <a:pt x="9" y="5"/>
                    </a:moveTo>
                    <a:lnTo>
                      <a:pt x="0" y="0"/>
                    </a:ln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50" name="Line 1070"/>
              <p:cNvSpPr>
                <a:spLocks noChangeShapeType="1"/>
              </p:cNvSpPr>
              <p:nvPr/>
            </p:nvSpPr>
            <p:spPr bwMode="auto">
              <a:xfrm flipH="1" flipV="1">
                <a:off x="1284" y="1050"/>
                <a:ext cx="9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51" name="Freeform 1071"/>
              <p:cNvSpPr>
                <a:spLocks/>
              </p:cNvSpPr>
              <p:nvPr/>
            </p:nvSpPr>
            <p:spPr bwMode="auto">
              <a:xfrm>
                <a:off x="1284" y="1050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2 w 10"/>
                  <a:gd name="T3" fmla="*/ 0 h 7"/>
                  <a:gd name="T4" fmla="*/ 10 w 10"/>
                  <a:gd name="T5" fmla="*/ 4 h 7"/>
                  <a:gd name="T6" fmla="*/ 9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2" y="0"/>
                    </a:lnTo>
                    <a:lnTo>
                      <a:pt x="10" y="4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52" name="Freeform 1072"/>
              <p:cNvSpPr>
                <a:spLocks/>
              </p:cNvSpPr>
              <p:nvPr/>
            </p:nvSpPr>
            <p:spPr bwMode="auto">
              <a:xfrm>
                <a:off x="1386" y="1007"/>
                <a:ext cx="9" cy="5"/>
              </a:xfrm>
              <a:custGeom>
                <a:avLst/>
                <a:gdLst>
                  <a:gd name="T0" fmla="*/ 0 w 9"/>
                  <a:gd name="T1" fmla="*/ 0 h 5"/>
                  <a:gd name="T2" fmla="*/ 9 w 9"/>
                  <a:gd name="T3" fmla="*/ 5 h 5"/>
                  <a:gd name="T4" fmla="*/ 0 w 9"/>
                  <a:gd name="T5" fmla="*/ 0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" h="5">
                    <a:moveTo>
                      <a:pt x="0" y="0"/>
                    </a:move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53" name="Line 1073"/>
              <p:cNvSpPr>
                <a:spLocks noChangeShapeType="1"/>
              </p:cNvSpPr>
              <p:nvPr/>
            </p:nvSpPr>
            <p:spPr bwMode="auto">
              <a:xfrm>
                <a:off x="1386" y="1007"/>
                <a:ext cx="9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54" name="Freeform 1074"/>
              <p:cNvSpPr>
                <a:spLocks/>
              </p:cNvSpPr>
              <p:nvPr/>
            </p:nvSpPr>
            <p:spPr bwMode="auto">
              <a:xfrm>
                <a:off x="1386" y="1006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55" name="Freeform 1075"/>
              <p:cNvSpPr>
                <a:spLocks/>
              </p:cNvSpPr>
              <p:nvPr/>
            </p:nvSpPr>
            <p:spPr bwMode="auto">
              <a:xfrm>
                <a:off x="1378" y="1013"/>
                <a:ext cx="7" cy="4"/>
              </a:xfrm>
              <a:custGeom>
                <a:avLst/>
                <a:gdLst>
                  <a:gd name="T0" fmla="*/ 0 w 7"/>
                  <a:gd name="T1" fmla="*/ 0 h 4"/>
                  <a:gd name="T2" fmla="*/ 7 w 7"/>
                  <a:gd name="T3" fmla="*/ 4 h 4"/>
                  <a:gd name="T4" fmla="*/ 0 w 7"/>
                  <a:gd name="T5" fmla="*/ 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7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56" name="Line 1076"/>
              <p:cNvSpPr>
                <a:spLocks noChangeShapeType="1"/>
              </p:cNvSpPr>
              <p:nvPr/>
            </p:nvSpPr>
            <p:spPr bwMode="auto">
              <a:xfrm>
                <a:off x="1378" y="1013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57" name="Freeform 1077"/>
              <p:cNvSpPr>
                <a:spLocks/>
              </p:cNvSpPr>
              <p:nvPr/>
            </p:nvSpPr>
            <p:spPr bwMode="auto">
              <a:xfrm>
                <a:off x="1376" y="1012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2 w 10"/>
                  <a:gd name="T3" fmla="*/ 0 h 7"/>
                  <a:gd name="T4" fmla="*/ 10 w 10"/>
                  <a:gd name="T5" fmla="*/ 5 h 7"/>
                  <a:gd name="T6" fmla="*/ 9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2" y="0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58" name="Freeform 1078"/>
              <p:cNvSpPr>
                <a:spLocks/>
              </p:cNvSpPr>
              <p:nvPr/>
            </p:nvSpPr>
            <p:spPr bwMode="auto">
              <a:xfrm>
                <a:off x="1369" y="1020"/>
                <a:ext cx="4" cy="3"/>
              </a:xfrm>
              <a:custGeom>
                <a:avLst/>
                <a:gdLst>
                  <a:gd name="T0" fmla="*/ 0 w 4"/>
                  <a:gd name="T1" fmla="*/ 0 h 3"/>
                  <a:gd name="T2" fmla="*/ 4 w 4"/>
                  <a:gd name="T3" fmla="*/ 3 h 3"/>
                  <a:gd name="T4" fmla="*/ 0 w 4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lnTo>
                      <a:pt x="4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59" name="Line 1079"/>
              <p:cNvSpPr>
                <a:spLocks noChangeShapeType="1"/>
              </p:cNvSpPr>
              <p:nvPr/>
            </p:nvSpPr>
            <p:spPr bwMode="auto">
              <a:xfrm>
                <a:off x="1369" y="1020"/>
                <a:ext cx="4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60" name="Freeform 1080"/>
              <p:cNvSpPr>
                <a:spLocks/>
              </p:cNvSpPr>
              <p:nvPr/>
            </p:nvSpPr>
            <p:spPr bwMode="auto">
              <a:xfrm>
                <a:off x="1366" y="1017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61" name="Freeform 1081"/>
              <p:cNvSpPr>
                <a:spLocks/>
              </p:cNvSpPr>
              <p:nvPr/>
            </p:nvSpPr>
            <p:spPr bwMode="auto">
              <a:xfrm>
                <a:off x="1359" y="1026"/>
                <a:ext cx="3" cy="1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1 h 1"/>
                  <a:gd name="T4" fmla="*/ 0 w 3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62" name="Line 1082"/>
              <p:cNvSpPr>
                <a:spLocks noChangeShapeType="1"/>
              </p:cNvSpPr>
              <p:nvPr/>
            </p:nvSpPr>
            <p:spPr bwMode="auto">
              <a:xfrm>
                <a:off x="1359" y="1026"/>
                <a:ext cx="3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63" name="Freeform 1083"/>
              <p:cNvSpPr>
                <a:spLocks/>
              </p:cNvSpPr>
              <p:nvPr/>
            </p:nvSpPr>
            <p:spPr bwMode="auto">
              <a:xfrm>
                <a:off x="1356" y="1023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64" name="Freeform 1084"/>
              <p:cNvSpPr>
                <a:spLocks/>
              </p:cNvSpPr>
              <p:nvPr/>
            </p:nvSpPr>
            <p:spPr bwMode="auto">
              <a:xfrm>
                <a:off x="1351" y="103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65" name="Line 1085"/>
              <p:cNvSpPr>
                <a:spLocks noChangeShapeType="1"/>
              </p:cNvSpPr>
              <p:nvPr/>
            </p:nvSpPr>
            <p:spPr bwMode="auto">
              <a:xfrm>
                <a:off x="1351" y="1033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66" name="Freeform 1086"/>
              <p:cNvSpPr>
                <a:spLocks/>
              </p:cNvSpPr>
              <p:nvPr/>
            </p:nvSpPr>
            <p:spPr bwMode="auto">
              <a:xfrm>
                <a:off x="1346" y="1029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2 w 10"/>
                  <a:gd name="T3" fmla="*/ 0 h 7"/>
                  <a:gd name="T4" fmla="*/ 10 w 10"/>
                  <a:gd name="T5" fmla="*/ 5 h 7"/>
                  <a:gd name="T6" fmla="*/ 9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2" y="0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67" name="Freeform 1087"/>
              <p:cNvSpPr>
                <a:spLocks/>
              </p:cNvSpPr>
              <p:nvPr/>
            </p:nvSpPr>
            <p:spPr bwMode="auto">
              <a:xfrm>
                <a:off x="1341" y="1038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68" name="Line 1088"/>
              <p:cNvSpPr>
                <a:spLocks noChangeShapeType="1"/>
              </p:cNvSpPr>
              <p:nvPr/>
            </p:nvSpPr>
            <p:spPr bwMode="auto">
              <a:xfrm flipH="1">
                <a:off x="1341" y="1038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69" name="Freeform 1089"/>
              <p:cNvSpPr>
                <a:spLocks/>
              </p:cNvSpPr>
              <p:nvPr/>
            </p:nvSpPr>
            <p:spPr bwMode="auto">
              <a:xfrm>
                <a:off x="1337" y="1036"/>
                <a:ext cx="9" cy="5"/>
              </a:xfrm>
              <a:custGeom>
                <a:avLst/>
                <a:gdLst>
                  <a:gd name="T0" fmla="*/ 0 w 9"/>
                  <a:gd name="T1" fmla="*/ 1 h 5"/>
                  <a:gd name="T2" fmla="*/ 1 w 9"/>
                  <a:gd name="T3" fmla="*/ 0 h 5"/>
                  <a:gd name="T4" fmla="*/ 9 w 9"/>
                  <a:gd name="T5" fmla="*/ 4 h 5"/>
                  <a:gd name="T6" fmla="*/ 8 w 9"/>
                  <a:gd name="T7" fmla="*/ 5 h 5"/>
                  <a:gd name="T8" fmla="*/ 0 w 9"/>
                  <a:gd name="T9" fmla="*/ 1 h 5"/>
                  <a:gd name="T10" fmla="*/ 0 w 9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5">
                    <a:moveTo>
                      <a:pt x="0" y="1"/>
                    </a:moveTo>
                    <a:lnTo>
                      <a:pt x="1" y="0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70" name="Freeform 1090"/>
              <p:cNvSpPr>
                <a:spLocks/>
              </p:cNvSpPr>
              <p:nvPr/>
            </p:nvSpPr>
            <p:spPr bwMode="auto">
              <a:xfrm>
                <a:off x="1329" y="1043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0 w 3"/>
                  <a:gd name="T3" fmla="*/ 0 h 3"/>
                  <a:gd name="T4" fmla="*/ 3 w 3"/>
                  <a:gd name="T5" fmla="*/ 3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0" y="0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71" name="Line 1091"/>
              <p:cNvSpPr>
                <a:spLocks noChangeShapeType="1"/>
              </p:cNvSpPr>
              <p:nvPr/>
            </p:nvSpPr>
            <p:spPr bwMode="auto">
              <a:xfrm flipH="1" flipV="1">
                <a:off x="1329" y="1043"/>
                <a:ext cx="3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72" name="Freeform 1092"/>
              <p:cNvSpPr>
                <a:spLocks/>
              </p:cNvSpPr>
              <p:nvPr/>
            </p:nvSpPr>
            <p:spPr bwMode="auto">
              <a:xfrm>
                <a:off x="1327" y="1041"/>
                <a:ext cx="10" cy="6"/>
              </a:xfrm>
              <a:custGeom>
                <a:avLst/>
                <a:gdLst>
                  <a:gd name="T0" fmla="*/ 0 w 10"/>
                  <a:gd name="T1" fmla="*/ 2 h 6"/>
                  <a:gd name="T2" fmla="*/ 1 w 10"/>
                  <a:gd name="T3" fmla="*/ 0 h 6"/>
                  <a:gd name="T4" fmla="*/ 10 w 10"/>
                  <a:gd name="T5" fmla="*/ 5 h 6"/>
                  <a:gd name="T6" fmla="*/ 8 w 10"/>
                  <a:gd name="T7" fmla="*/ 6 h 6"/>
                  <a:gd name="T8" fmla="*/ 0 w 10"/>
                  <a:gd name="T9" fmla="*/ 2 h 6"/>
                  <a:gd name="T10" fmla="*/ 0 w 10"/>
                  <a:gd name="T11" fmla="*/ 2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2"/>
                    </a:moveTo>
                    <a:lnTo>
                      <a:pt x="1" y="0"/>
                    </a:lnTo>
                    <a:lnTo>
                      <a:pt x="10" y="5"/>
                    </a:lnTo>
                    <a:lnTo>
                      <a:pt x="8" y="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73" name="Freeform 1093"/>
              <p:cNvSpPr>
                <a:spLocks/>
              </p:cNvSpPr>
              <p:nvPr/>
            </p:nvSpPr>
            <p:spPr bwMode="auto">
              <a:xfrm>
                <a:off x="1320" y="1048"/>
                <a:ext cx="4" cy="3"/>
              </a:xfrm>
              <a:custGeom>
                <a:avLst/>
                <a:gdLst>
                  <a:gd name="T0" fmla="*/ 4 w 4"/>
                  <a:gd name="T1" fmla="*/ 3 h 3"/>
                  <a:gd name="T2" fmla="*/ 0 w 4"/>
                  <a:gd name="T3" fmla="*/ 0 h 3"/>
                  <a:gd name="T4" fmla="*/ 4 w 4"/>
                  <a:gd name="T5" fmla="*/ 3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3"/>
                    </a:moveTo>
                    <a:lnTo>
                      <a:pt x="0" y="0"/>
                    </a:lnTo>
                    <a:lnTo>
                      <a:pt x="4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74" name="Line 1094"/>
              <p:cNvSpPr>
                <a:spLocks noChangeShapeType="1"/>
              </p:cNvSpPr>
              <p:nvPr/>
            </p:nvSpPr>
            <p:spPr bwMode="auto">
              <a:xfrm flipH="1" flipV="1">
                <a:off x="1320" y="1048"/>
                <a:ext cx="4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75" name="Freeform 1095"/>
              <p:cNvSpPr>
                <a:spLocks/>
              </p:cNvSpPr>
              <p:nvPr/>
            </p:nvSpPr>
            <p:spPr bwMode="auto">
              <a:xfrm>
                <a:off x="1317" y="1047"/>
                <a:ext cx="10" cy="6"/>
              </a:xfrm>
              <a:custGeom>
                <a:avLst/>
                <a:gdLst>
                  <a:gd name="T0" fmla="*/ 0 w 10"/>
                  <a:gd name="T1" fmla="*/ 1 h 6"/>
                  <a:gd name="T2" fmla="*/ 1 w 10"/>
                  <a:gd name="T3" fmla="*/ 0 h 6"/>
                  <a:gd name="T4" fmla="*/ 10 w 10"/>
                  <a:gd name="T5" fmla="*/ 4 h 6"/>
                  <a:gd name="T6" fmla="*/ 8 w 10"/>
                  <a:gd name="T7" fmla="*/ 6 h 6"/>
                  <a:gd name="T8" fmla="*/ 0 w 10"/>
                  <a:gd name="T9" fmla="*/ 1 h 6"/>
                  <a:gd name="T10" fmla="*/ 0 w 10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76" name="Freeform 1096"/>
              <p:cNvSpPr>
                <a:spLocks/>
              </p:cNvSpPr>
              <p:nvPr/>
            </p:nvSpPr>
            <p:spPr bwMode="auto">
              <a:xfrm>
                <a:off x="1308" y="1054"/>
                <a:ext cx="7" cy="3"/>
              </a:xfrm>
              <a:custGeom>
                <a:avLst/>
                <a:gdLst>
                  <a:gd name="T0" fmla="*/ 7 w 7"/>
                  <a:gd name="T1" fmla="*/ 3 h 3"/>
                  <a:gd name="T2" fmla="*/ 0 w 7"/>
                  <a:gd name="T3" fmla="*/ 0 h 3"/>
                  <a:gd name="T4" fmla="*/ 7 w 7"/>
                  <a:gd name="T5" fmla="*/ 3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3"/>
                    </a:moveTo>
                    <a:lnTo>
                      <a:pt x="0" y="0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77" name="Line 1097"/>
              <p:cNvSpPr>
                <a:spLocks noChangeShapeType="1"/>
              </p:cNvSpPr>
              <p:nvPr/>
            </p:nvSpPr>
            <p:spPr bwMode="auto">
              <a:xfrm flipH="1" flipV="1">
                <a:off x="1308" y="1054"/>
                <a:ext cx="7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78" name="Freeform 1098"/>
              <p:cNvSpPr>
                <a:spLocks/>
              </p:cNvSpPr>
              <p:nvPr/>
            </p:nvSpPr>
            <p:spPr bwMode="auto">
              <a:xfrm>
                <a:off x="1307" y="1053"/>
                <a:ext cx="10" cy="5"/>
              </a:xfrm>
              <a:custGeom>
                <a:avLst/>
                <a:gdLst>
                  <a:gd name="T0" fmla="*/ 0 w 10"/>
                  <a:gd name="T1" fmla="*/ 1 h 5"/>
                  <a:gd name="T2" fmla="*/ 1 w 10"/>
                  <a:gd name="T3" fmla="*/ 0 h 5"/>
                  <a:gd name="T4" fmla="*/ 10 w 10"/>
                  <a:gd name="T5" fmla="*/ 4 h 5"/>
                  <a:gd name="T6" fmla="*/ 8 w 10"/>
                  <a:gd name="T7" fmla="*/ 5 h 5"/>
                  <a:gd name="T8" fmla="*/ 0 w 10"/>
                  <a:gd name="T9" fmla="*/ 1 h 5"/>
                  <a:gd name="T10" fmla="*/ 0 w 10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79" name="Freeform 1099"/>
              <p:cNvSpPr>
                <a:spLocks/>
              </p:cNvSpPr>
              <p:nvPr/>
            </p:nvSpPr>
            <p:spPr bwMode="auto">
              <a:xfrm>
                <a:off x="1297" y="1058"/>
                <a:ext cx="8" cy="6"/>
              </a:xfrm>
              <a:custGeom>
                <a:avLst/>
                <a:gdLst>
                  <a:gd name="T0" fmla="*/ 8 w 8"/>
                  <a:gd name="T1" fmla="*/ 6 h 6"/>
                  <a:gd name="T2" fmla="*/ 0 w 8"/>
                  <a:gd name="T3" fmla="*/ 0 h 6"/>
                  <a:gd name="T4" fmla="*/ 8 w 8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0" y="0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80" name="Line 1100"/>
              <p:cNvSpPr>
                <a:spLocks noChangeShapeType="1"/>
              </p:cNvSpPr>
              <p:nvPr/>
            </p:nvSpPr>
            <p:spPr bwMode="auto">
              <a:xfrm flipH="1" flipV="1">
                <a:off x="1297" y="1058"/>
                <a:ext cx="8" cy="6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81" name="Freeform 1101"/>
              <p:cNvSpPr>
                <a:spLocks/>
              </p:cNvSpPr>
              <p:nvPr/>
            </p:nvSpPr>
            <p:spPr bwMode="auto">
              <a:xfrm>
                <a:off x="1297" y="1058"/>
                <a:ext cx="10" cy="6"/>
              </a:xfrm>
              <a:custGeom>
                <a:avLst/>
                <a:gdLst>
                  <a:gd name="T0" fmla="*/ 0 w 10"/>
                  <a:gd name="T1" fmla="*/ 2 h 6"/>
                  <a:gd name="T2" fmla="*/ 1 w 10"/>
                  <a:gd name="T3" fmla="*/ 0 h 6"/>
                  <a:gd name="T4" fmla="*/ 10 w 10"/>
                  <a:gd name="T5" fmla="*/ 5 h 6"/>
                  <a:gd name="T6" fmla="*/ 8 w 10"/>
                  <a:gd name="T7" fmla="*/ 6 h 6"/>
                  <a:gd name="T8" fmla="*/ 0 w 10"/>
                  <a:gd name="T9" fmla="*/ 2 h 6"/>
                  <a:gd name="T10" fmla="*/ 0 w 10"/>
                  <a:gd name="T11" fmla="*/ 2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2"/>
                    </a:moveTo>
                    <a:lnTo>
                      <a:pt x="1" y="0"/>
                    </a:lnTo>
                    <a:lnTo>
                      <a:pt x="10" y="5"/>
                    </a:lnTo>
                    <a:lnTo>
                      <a:pt x="8" y="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82" name="Freeform 1102"/>
              <p:cNvSpPr>
                <a:spLocks/>
              </p:cNvSpPr>
              <p:nvPr/>
            </p:nvSpPr>
            <p:spPr bwMode="auto">
              <a:xfrm>
                <a:off x="1327" y="1020"/>
                <a:ext cx="72" cy="41"/>
              </a:xfrm>
              <a:custGeom>
                <a:avLst/>
                <a:gdLst>
                  <a:gd name="T0" fmla="*/ 0 w 51"/>
                  <a:gd name="T1" fmla="*/ 213 h 29"/>
                  <a:gd name="T2" fmla="*/ 0 w 51"/>
                  <a:gd name="T3" fmla="*/ 209 h 29"/>
                  <a:gd name="T4" fmla="*/ 349 w 51"/>
                  <a:gd name="T5" fmla="*/ 0 h 29"/>
                  <a:gd name="T6" fmla="*/ 367 w 51"/>
                  <a:gd name="T7" fmla="*/ 0 h 29"/>
                  <a:gd name="T8" fmla="*/ 397 w 51"/>
                  <a:gd name="T9" fmla="*/ 23 h 29"/>
                  <a:gd name="T10" fmla="*/ 397 w 51"/>
                  <a:gd name="T11" fmla="*/ 33 h 29"/>
                  <a:gd name="T12" fmla="*/ 45 w 51"/>
                  <a:gd name="T13" fmla="*/ 232 h 29"/>
                  <a:gd name="T14" fmla="*/ 32 w 51"/>
                  <a:gd name="T15" fmla="*/ 232 h 29"/>
                  <a:gd name="T16" fmla="*/ 0 w 51"/>
                  <a:gd name="T17" fmla="*/ 213 h 2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1" h="29">
                    <a:moveTo>
                      <a:pt x="0" y="27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5" y="0"/>
                      <a:pt x="46" y="0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1" y="3"/>
                      <a:pt x="51" y="3"/>
                      <a:pt x="50" y="4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5" y="29"/>
                      <a:pt x="4" y="29"/>
                    </a:cubicBez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83" name="Freeform 1103"/>
              <p:cNvSpPr>
                <a:spLocks/>
              </p:cNvSpPr>
              <p:nvPr/>
            </p:nvSpPr>
            <p:spPr bwMode="auto">
              <a:xfrm>
                <a:off x="1325" y="1019"/>
                <a:ext cx="74" cy="44"/>
              </a:xfrm>
              <a:custGeom>
                <a:avLst/>
                <a:gdLst>
                  <a:gd name="T0" fmla="*/ 40 w 52"/>
                  <a:gd name="T1" fmla="*/ 251 h 31"/>
                  <a:gd name="T2" fmla="*/ 1 w 52"/>
                  <a:gd name="T3" fmla="*/ 231 h 31"/>
                  <a:gd name="T4" fmla="*/ 1 w 52"/>
                  <a:gd name="T5" fmla="*/ 231 h 31"/>
                  <a:gd name="T6" fmla="*/ 19 w 52"/>
                  <a:gd name="T7" fmla="*/ 220 h 31"/>
                  <a:gd name="T8" fmla="*/ 54 w 52"/>
                  <a:gd name="T9" fmla="*/ 234 h 31"/>
                  <a:gd name="T10" fmla="*/ 54 w 52"/>
                  <a:gd name="T11" fmla="*/ 248 h 31"/>
                  <a:gd name="T12" fmla="*/ 54 w 52"/>
                  <a:gd name="T13" fmla="*/ 248 h 31"/>
                  <a:gd name="T14" fmla="*/ 57 w 52"/>
                  <a:gd name="T15" fmla="*/ 234 h 31"/>
                  <a:gd name="T16" fmla="*/ 57 w 52"/>
                  <a:gd name="T17" fmla="*/ 234 h 31"/>
                  <a:gd name="T18" fmla="*/ 427 w 52"/>
                  <a:gd name="T19" fmla="*/ 37 h 31"/>
                  <a:gd name="T20" fmla="*/ 427 w 52"/>
                  <a:gd name="T21" fmla="*/ 37 h 31"/>
                  <a:gd name="T22" fmla="*/ 427 w 52"/>
                  <a:gd name="T23" fmla="*/ 37 h 31"/>
                  <a:gd name="T24" fmla="*/ 427 w 52"/>
                  <a:gd name="T25" fmla="*/ 37 h 31"/>
                  <a:gd name="T26" fmla="*/ 389 w 52"/>
                  <a:gd name="T27" fmla="*/ 18 h 31"/>
                  <a:gd name="T28" fmla="*/ 381 w 52"/>
                  <a:gd name="T29" fmla="*/ 18 h 31"/>
                  <a:gd name="T30" fmla="*/ 381 w 52"/>
                  <a:gd name="T31" fmla="*/ 18 h 31"/>
                  <a:gd name="T32" fmla="*/ 374 w 52"/>
                  <a:gd name="T33" fmla="*/ 18 h 31"/>
                  <a:gd name="T34" fmla="*/ 374 w 52"/>
                  <a:gd name="T35" fmla="*/ 18 h 31"/>
                  <a:gd name="T36" fmla="*/ 19 w 52"/>
                  <a:gd name="T37" fmla="*/ 220 h 31"/>
                  <a:gd name="T38" fmla="*/ 19 w 52"/>
                  <a:gd name="T39" fmla="*/ 220 h 31"/>
                  <a:gd name="T40" fmla="*/ 19 w 52"/>
                  <a:gd name="T41" fmla="*/ 220 h 31"/>
                  <a:gd name="T42" fmla="*/ 1 w 52"/>
                  <a:gd name="T43" fmla="*/ 231 h 31"/>
                  <a:gd name="T44" fmla="*/ 1 w 52"/>
                  <a:gd name="T45" fmla="*/ 231 h 31"/>
                  <a:gd name="T46" fmla="*/ 0 w 52"/>
                  <a:gd name="T47" fmla="*/ 220 h 31"/>
                  <a:gd name="T48" fmla="*/ 0 w 52"/>
                  <a:gd name="T49" fmla="*/ 220 h 31"/>
                  <a:gd name="T50" fmla="*/ 1 w 52"/>
                  <a:gd name="T51" fmla="*/ 213 h 31"/>
                  <a:gd name="T52" fmla="*/ 1 w 52"/>
                  <a:gd name="T53" fmla="*/ 213 h 31"/>
                  <a:gd name="T54" fmla="*/ 369 w 52"/>
                  <a:gd name="T55" fmla="*/ 1 h 31"/>
                  <a:gd name="T56" fmla="*/ 381 w 52"/>
                  <a:gd name="T57" fmla="*/ 0 h 31"/>
                  <a:gd name="T58" fmla="*/ 381 w 52"/>
                  <a:gd name="T59" fmla="*/ 0 h 31"/>
                  <a:gd name="T60" fmla="*/ 389 w 52"/>
                  <a:gd name="T61" fmla="*/ 1 h 31"/>
                  <a:gd name="T62" fmla="*/ 389 w 52"/>
                  <a:gd name="T63" fmla="*/ 1 h 31"/>
                  <a:gd name="T64" fmla="*/ 427 w 52"/>
                  <a:gd name="T65" fmla="*/ 26 h 31"/>
                  <a:gd name="T66" fmla="*/ 430 w 52"/>
                  <a:gd name="T67" fmla="*/ 37 h 31"/>
                  <a:gd name="T68" fmla="*/ 430 w 52"/>
                  <a:gd name="T69" fmla="*/ 37 h 31"/>
                  <a:gd name="T70" fmla="*/ 427 w 52"/>
                  <a:gd name="T71" fmla="*/ 40 h 31"/>
                  <a:gd name="T72" fmla="*/ 427 w 52"/>
                  <a:gd name="T73" fmla="*/ 40 h 31"/>
                  <a:gd name="T74" fmla="*/ 67 w 52"/>
                  <a:gd name="T75" fmla="*/ 251 h 31"/>
                  <a:gd name="T76" fmla="*/ 54 w 52"/>
                  <a:gd name="T77" fmla="*/ 251 h 31"/>
                  <a:gd name="T78" fmla="*/ 54 w 52"/>
                  <a:gd name="T79" fmla="*/ 251 h 31"/>
                  <a:gd name="T80" fmla="*/ 40 w 52"/>
                  <a:gd name="T81" fmla="*/ 251 h 3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52" h="31">
                    <a:moveTo>
                      <a:pt x="5" y="31"/>
                    </a:move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7" y="30"/>
                      <a:pt x="7" y="30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6" y="2"/>
                      <a:pt x="46" y="2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2"/>
                      <a:pt x="45" y="2"/>
                      <a:pt x="45" y="2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0" y="28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5" y="0"/>
                      <a:pt x="4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7" y="0"/>
                      <a:pt x="47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2" y="3"/>
                      <a:pt x="52" y="4"/>
                      <a:pt x="52" y="4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5"/>
                      <a:pt x="52" y="5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7" y="31"/>
                      <a:pt x="7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5" y="31"/>
                      <a:pt x="5" y="31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84" name="Freeform 1104"/>
              <p:cNvSpPr>
                <a:spLocks/>
              </p:cNvSpPr>
              <p:nvPr/>
            </p:nvSpPr>
            <p:spPr bwMode="auto">
              <a:xfrm>
                <a:off x="1371" y="975"/>
                <a:ext cx="26" cy="15"/>
              </a:xfrm>
              <a:custGeom>
                <a:avLst/>
                <a:gdLst>
                  <a:gd name="T0" fmla="*/ 1 w 19"/>
                  <a:gd name="T1" fmla="*/ 50 h 11"/>
                  <a:gd name="T2" fmla="*/ 1 w 19"/>
                  <a:gd name="T3" fmla="*/ 48 h 11"/>
                  <a:gd name="T4" fmla="*/ 77 w 19"/>
                  <a:gd name="T5" fmla="*/ 0 h 11"/>
                  <a:gd name="T6" fmla="*/ 92 w 19"/>
                  <a:gd name="T7" fmla="*/ 0 h 11"/>
                  <a:gd name="T8" fmla="*/ 120 w 19"/>
                  <a:gd name="T9" fmla="*/ 19 h 11"/>
                  <a:gd name="T10" fmla="*/ 120 w 19"/>
                  <a:gd name="T11" fmla="*/ 26 h 11"/>
                  <a:gd name="T12" fmla="*/ 49 w 19"/>
                  <a:gd name="T13" fmla="*/ 65 h 11"/>
                  <a:gd name="T14" fmla="*/ 36 w 19"/>
                  <a:gd name="T15" fmla="*/ 65 h 11"/>
                  <a:gd name="T16" fmla="*/ 1 w 19"/>
                  <a:gd name="T17" fmla="*/ 50 h 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9" h="11">
                    <a:moveTo>
                      <a:pt x="1" y="8"/>
                    </a:moveTo>
                    <a:cubicBezTo>
                      <a:pt x="0" y="8"/>
                      <a:pt x="0" y="7"/>
                      <a:pt x="1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3"/>
                      <a:pt x="19" y="3"/>
                      <a:pt x="18" y="4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11"/>
                      <a:pt x="5" y="11"/>
                      <a:pt x="5" y="10"/>
                    </a:cubicBez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85" name="Freeform 1105"/>
              <p:cNvSpPr>
                <a:spLocks/>
              </p:cNvSpPr>
              <p:nvPr/>
            </p:nvSpPr>
            <p:spPr bwMode="auto">
              <a:xfrm>
                <a:off x="1371" y="973"/>
                <a:ext cx="26" cy="17"/>
              </a:xfrm>
              <a:custGeom>
                <a:avLst/>
                <a:gdLst>
                  <a:gd name="T0" fmla="*/ 26 w 19"/>
                  <a:gd name="T1" fmla="*/ 96 h 12"/>
                  <a:gd name="T2" fmla="*/ 0 w 19"/>
                  <a:gd name="T3" fmla="*/ 81 h 12"/>
                  <a:gd name="T4" fmla="*/ 1 w 19"/>
                  <a:gd name="T5" fmla="*/ 74 h 12"/>
                  <a:gd name="T6" fmla="*/ 1 w 19"/>
                  <a:gd name="T7" fmla="*/ 67 h 12"/>
                  <a:gd name="T8" fmla="*/ 36 w 19"/>
                  <a:gd name="T9" fmla="*/ 95 h 12"/>
                  <a:gd name="T10" fmla="*/ 40 w 19"/>
                  <a:gd name="T11" fmla="*/ 95 h 12"/>
                  <a:gd name="T12" fmla="*/ 40 w 19"/>
                  <a:gd name="T13" fmla="*/ 95 h 12"/>
                  <a:gd name="T14" fmla="*/ 49 w 19"/>
                  <a:gd name="T15" fmla="*/ 95 h 12"/>
                  <a:gd name="T16" fmla="*/ 49 w 19"/>
                  <a:gd name="T17" fmla="*/ 95 h 12"/>
                  <a:gd name="T18" fmla="*/ 120 w 19"/>
                  <a:gd name="T19" fmla="*/ 37 h 12"/>
                  <a:gd name="T20" fmla="*/ 120 w 19"/>
                  <a:gd name="T21" fmla="*/ 37 h 12"/>
                  <a:gd name="T22" fmla="*/ 120 w 19"/>
                  <a:gd name="T23" fmla="*/ 37 h 12"/>
                  <a:gd name="T24" fmla="*/ 92 w 19"/>
                  <a:gd name="T25" fmla="*/ 18 h 12"/>
                  <a:gd name="T26" fmla="*/ 88 w 19"/>
                  <a:gd name="T27" fmla="*/ 18 h 12"/>
                  <a:gd name="T28" fmla="*/ 88 w 19"/>
                  <a:gd name="T29" fmla="*/ 18 h 12"/>
                  <a:gd name="T30" fmla="*/ 77 w 19"/>
                  <a:gd name="T31" fmla="*/ 18 h 12"/>
                  <a:gd name="T32" fmla="*/ 77 w 19"/>
                  <a:gd name="T33" fmla="*/ 18 h 12"/>
                  <a:gd name="T34" fmla="*/ 1 w 19"/>
                  <a:gd name="T35" fmla="*/ 67 h 12"/>
                  <a:gd name="T36" fmla="*/ 1 w 19"/>
                  <a:gd name="T37" fmla="*/ 67 h 12"/>
                  <a:gd name="T38" fmla="*/ 1 w 19"/>
                  <a:gd name="T39" fmla="*/ 74 h 12"/>
                  <a:gd name="T40" fmla="*/ 0 w 19"/>
                  <a:gd name="T41" fmla="*/ 81 h 12"/>
                  <a:gd name="T42" fmla="*/ 0 w 19"/>
                  <a:gd name="T43" fmla="*/ 67 h 12"/>
                  <a:gd name="T44" fmla="*/ 0 w 19"/>
                  <a:gd name="T45" fmla="*/ 67 h 12"/>
                  <a:gd name="T46" fmla="*/ 0 w 19"/>
                  <a:gd name="T47" fmla="*/ 57 h 12"/>
                  <a:gd name="T48" fmla="*/ 0 w 19"/>
                  <a:gd name="T49" fmla="*/ 57 h 12"/>
                  <a:gd name="T50" fmla="*/ 77 w 19"/>
                  <a:gd name="T51" fmla="*/ 1 h 12"/>
                  <a:gd name="T52" fmla="*/ 88 w 19"/>
                  <a:gd name="T53" fmla="*/ 0 h 12"/>
                  <a:gd name="T54" fmla="*/ 88 w 19"/>
                  <a:gd name="T55" fmla="*/ 0 h 12"/>
                  <a:gd name="T56" fmla="*/ 103 w 19"/>
                  <a:gd name="T57" fmla="*/ 1 h 12"/>
                  <a:gd name="T58" fmla="*/ 103 w 19"/>
                  <a:gd name="T59" fmla="*/ 1 h 12"/>
                  <a:gd name="T60" fmla="*/ 126 w 19"/>
                  <a:gd name="T61" fmla="*/ 26 h 12"/>
                  <a:gd name="T62" fmla="*/ 126 w 19"/>
                  <a:gd name="T63" fmla="*/ 37 h 12"/>
                  <a:gd name="T64" fmla="*/ 126 w 19"/>
                  <a:gd name="T65" fmla="*/ 37 h 12"/>
                  <a:gd name="T66" fmla="*/ 126 w 19"/>
                  <a:gd name="T67" fmla="*/ 40 h 12"/>
                  <a:gd name="T68" fmla="*/ 126 w 19"/>
                  <a:gd name="T69" fmla="*/ 40 h 12"/>
                  <a:gd name="T70" fmla="*/ 49 w 19"/>
                  <a:gd name="T71" fmla="*/ 96 h 12"/>
                  <a:gd name="T72" fmla="*/ 40 w 19"/>
                  <a:gd name="T73" fmla="*/ 96 h 12"/>
                  <a:gd name="T74" fmla="*/ 40 w 19"/>
                  <a:gd name="T75" fmla="*/ 96 h 12"/>
                  <a:gd name="T76" fmla="*/ 26 w 19"/>
                  <a:gd name="T77" fmla="*/ 96 h 1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9" h="12">
                    <a:moveTo>
                      <a:pt x="4" y="12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9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5" y="12"/>
                      <a:pt x="4" y="12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86" name="Freeform 1106"/>
              <p:cNvSpPr>
                <a:spLocks/>
              </p:cNvSpPr>
              <p:nvPr/>
            </p:nvSpPr>
            <p:spPr bwMode="auto">
              <a:xfrm>
                <a:off x="1388" y="982"/>
                <a:ext cx="22" cy="14"/>
              </a:xfrm>
              <a:custGeom>
                <a:avLst/>
                <a:gdLst>
                  <a:gd name="T0" fmla="*/ 1 w 16"/>
                  <a:gd name="T1" fmla="*/ 55 h 10"/>
                  <a:gd name="T2" fmla="*/ 1 w 16"/>
                  <a:gd name="T3" fmla="*/ 41 h 10"/>
                  <a:gd name="T4" fmla="*/ 61 w 16"/>
                  <a:gd name="T5" fmla="*/ 1 h 10"/>
                  <a:gd name="T6" fmla="*/ 84 w 16"/>
                  <a:gd name="T7" fmla="*/ 1 h 10"/>
                  <a:gd name="T8" fmla="*/ 106 w 16"/>
                  <a:gd name="T9" fmla="*/ 21 h 10"/>
                  <a:gd name="T10" fmla="*/ 106 w 16"/>
                  <a:gd name="T11" fmla="*/ 29 h 10"/>
                  <a:gd name="T12" fmla="*/ 50 w 16"/>
                  <a:gd name="T13" fmla="*/ 69 h 10"/>
                  <a:gd name="T14" fmla="*/ 36 w 16"/>
                  <a:gd name="T15" fmla="*/ 69 h 10"/>
                  <a:gd name="T16" fmla="*/ 1 w 16"/>
                  <a:gd name="T17" fmla="*/ 55 h 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" y="7"/>
                    </a:moveTo>
                    <a:cubicBezTo>
                      <a:pt x="0" y="7"/>
                      <a:pt x="0" y="6"/>
                      <a:pt x="1" y="6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10"/>
                      <a:pt x="6" y="10"/>
                      <a:pt x="5" y="9"/>
                    </a:cubicBezTo>
                    <a:lnTo>
                      <a:pt x="1" y="7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87" name="Freeform 1107"/>
              <p:cNvSpPr>
                <a:spLocks/>
              </p:cNvSpPr>
              <p:nvPr/>
            </p:nvSpPr>
            <p:spPr bwMode="auto">
              <a:xfrm>
                <a:off x="1386" y="982"/>
                <a:ext cx="26" cy="14"/>
              </a:xfrm>
              <a:custGeom>
                <a:avLst/>
                <a:gdLst>
                  <a:gd name="T0" fmla="*/ 56 w 18"/>
                  <a:gd name="T1" fmla="*/ 77 h 10"/>
                  <a:gd name="T2" fmla="*/ 1 w 18"/>
                  <a:gd name="T3" fmla="*/ 57 h 10"/>
                  <a:gd name="T4" fmla="*/ 19 w 18"/>
                  <a:gd name="T5" fmla="*/ 55 h 10"/>
                  <a:gd name="T6" fmla="*/ 19 w 18"/>
                  <a:gd name="T7" fmla="*/ 41 h 10"/>
                  <a:gd name="T8" fmla="*/ 56 w 18"/>
                  <a:gd name="T9" fmla="*/ 69 h 10"/>
                  <a:gd name="T10" fmla="*/ 61 w 18"/>
                  <a:gd name="T11" fmla="*/ 69 h 10"/>
                  <a:gd name="T12" fmla="*/ 61 w 18"/>
                  <a:gd name="T13" fmla="*/ 69 h 10"/>
                  <a:gd name="T14" fmla="*/ 75 w 18"/>
                  <a:gd name="T15" fmla="*/ 69 h 10"/>
                  <a:gd name="T16" fmla="*/ 75 w 18"/>
                  <a:gd name="T17" fmla="*/ 69 h 10"/>
                  <a:gd name="T18" fmla="*/ 144 w 18"/>
                  <a:gd name="T19" fmla="*/ 29 h 10"/>
                  <a:gd name="T20" fmla="*/ 156 w 18"/>
                  <a:gd name="T21" fmla="*/ 29 h 10"/>
                  <a:gd name="T22" fmla="*/ 144 w 18"/>
                  <a:gd name="T23" fmla="*/ 29 h 10"/>
                  <a:gd name="T24" fmla="*/ 108 w 18"/>
                  <a:gd name="T25" fmla="*/ 1 h 10"/>
                  <a:gd name="T26" fmla="*/ 100 w 18"/>
                  <a:gd name="T27" fmla="*/ 1 h 10"/>
                  <a:gd name="T28" fmla="*/ 100 w 18"/>
                  <a:gd name="T29" fmla="*/ 1 h 10"/>
                  <a:gd name="T30" fmla="*/ 100 w 18"/>
                  <a:gd name="T31" fmla="*/ 1 h 10"/>
                  <a:gd name="T32" fmla="*/ 100 w 18"/>
                  <a:gd name="T33" fmla="*/ 1 h 10"/>
                  <a:gd name="T34" fmla="*/ 19 w 18"/>
                  <a:gd name="T35" fmla="*/ 41 h 10"/>
                  <a:gd name="T36" fmla="*/ 19 w 18"/>
                  <a:gd name="T37" fmla="*/ 41 h 10"/>
                  <a:gd name="T38" fmla="*/ 19 w 18"/>
                  <a:gd name="T39" fmla="*/ 55 h 10"/>
                  <a:gd name="T40" fmla="*/ 1 w 18"/>
                  <a:gd name="T41" fmla="*/ 57 h 10"/>
                  <a:gd name="T42" fmla="*/ 0 w 18"/>
                  <a:gd name="T43" fmla="*/ 41 h 10"/>
                  <a:gd name="T44" fmla="*/ 0 w 18"/>
                  <a:gd name="T45" fmla="*/ 41 h 10"/>
                  <a:gd name="T46" fmla="*/ 1 w 18"/>
                  <a:gd name="T47" fmla="*/ 39 h 10"/>
                  <a:gd name="T48" fmla="*/ 1 w 18"/>
                  <a:gd name="T49" fmla="*/ 39 h 10"/>
                  <a:gd name="T50" fmla="*/ 88 w 18"/>
                  <a:gd name="T51" fmla="*/ 0 h 10"/>
                  <a:gd name="T52" fmla="*/ 100 w 18"/>
                  <a:gd name="T53" fmla="*/ 0 h 10"/>
                  <a:gd name="T54" fmla="*/ 100 w 18"/>
                  <a:gd name="T55" fmla="*/ 0 h 10"/>
                  <a:gd name="T56" fmla="*/ 117 w 18"/>
                  <a:gd name="T57" fmla="*/ 0 h 10"/>
                  <a:gd name="T58" fmla="*/ 117 w 18"/>
                  <a:gd name="T59" fmla="*/ 0 h 10"/>
                  <a:gd name="T60" fmla="*/ 156 w 18"/>
                  <a:gd name="T61" fmla="*/ 15 h 10"/>
                  <a:gd name="T62" fmla="*/ 165 w 18"/>
                  <a:gd name="T63" fmla="*/ 29 h 10"/>
                  <a:gd name="T64" fmla="*/ 165 w 18"/>
                  <a:gd name="T65" fmla="*/ 29 h 10"/>
                  <a:gd name="T66" fmla="*/ 156 w 18"/>
                  <a:gd name="T67" fmla="*/ 39 h 10"/>
                  <a:gd name="T68" fmla="*/ 156 w 18"/>
                  <a:gd name="T69" fmla="*/ 39 h 10"/>
                  <a:gd name="T70" fmla="*/ 75 w 18"/>
                  <a:gd name="T71" fmla="*/ 77 h 10"/>
                  <a:gd name="T72" fmla="*/ 61 w 18"/>
                  <a:gd name="T73" fmla="*/ 77 h 10"/>
                  <a:gd name="T74" fmla="*/ 61 w 18"/>
                  <a:gd name="T75" fmla="*/ 77 h 10"/>
                  <a:gd name="T76" fmla="*/ 56 w 18"/>
                  <a:gd name="T77" fmla="*/ 77 h 1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8" h="10">
                    <a:moveTo>
                      <a:pt x="6" y="10"/>
                    </a:moveTo>
                    <a:cubicBezTo>
                      <a:pt x="1" y="8"/>
                      <a:pt x="1" y="8"/>
                      <a:pt x="1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7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7"/>
                      <a:pt x="0" y="7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8" y="3"/>
                      <a:pt x="18" y="3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6" y="10"/>
                      <a:pt x="6" y="10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88" name="Freeform 1108"/>
              <p:cNvSpPr>
                <a:spLocks/>
              </p:cNvSpPr>
              <p:nvPr/>
            </p:nvSpPr>
            <p:spPr bwMode="auto">
              <a:xfrm>
                <a:off x="1288" y="1072"/>
                <a:ext cx="19" cy="12"/>
              </a:xfrm>
              <a:custGeom>
                <a:avLst/>
                <a:gdLst>
                  <a:gd name="T0" fmla="*/ 1 w 13"/>
                  <a:gd name="T1" fmla="*/ 62 h 8"/>
                  <a:gd name="T2" fmla="*/ 1 w 13"/>
                  <a:gd name="T3" fmla="*/ 48 h 8"/>
                  <a:gd name="T4" fmla="*/ 69 w 13"/>
                  <a:gd name="T5" fmla="*/ 0 h 8"/>
                  <a:gd name="T6" fmla="*/ 88 w 13"/>
                  <a:gd name="T7" fmla="*/ 0 h 8"/>
                  <a:gd name="T8" fmla="*/ 129 w 13"/>
                  <a:gd name="T9" fmla="*/ 41 h 8"/>
                  <a:gd name="T10" fmla="*/ 129 w 13"/>
                  <a:gd name="T11" fmla="*/ 48 h 8"/>
                  <a:gd name="T12" fmla="*/ 69 w 13"/>
                  <a:gd name="T13" fmla="*/ 89 h 8"/>
                  <a:gd name="T14" fmla="*/ 47 w 13"/>
                  <a:gd name="T15" fmla="*/ 89 h 8"/>
                  <a:gd name="T16" fmla="*/ 1 w 13"/>
                  <a:gd name="T17" fmla="*/ 62 h 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3" h="8">
                    <a:moveTo>
                      <a:pt x="1" y="5"/>
                    </a:moveTo>
                    <a:cubicBezTo>
                      <a:pt x="0" y="5"/>
                      <a:pt x="0" y="4"/>
                      <a:pt x="1" y="4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8" y="0"/>
                      <a:pt x="9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4"/>
                      <a:pt x="13" y="4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8"/>
                      <a:pt x="5" y="8"/>
                      <a:pt x="5" y="7"/>
                    </a:cubicBezTo>
                    <a:lnTo>
                      <a:pt x="1" y="5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89" name="Freeform 1109"/>
              <p:cNvSpPr>
                <a:spLocks/>
              </p:cNvSpPr>
              <p:nvPr/>
            </p:nvSpPr>
            <p:spPr bwMode="auto">
              <a:xfrm>
                <a:off x="1288" y="1071"/>
                <a:ext cx="20" cy="13"/>
              </a:xfrm>
              <a:custGeom>
                <a:avLst/>
                <a:gdLst>
                  <a:gd name="T0" fmla="*/ 39 w 14"/>
                  <a:gd name="T1" fmla="*/ 81 h 9"/>
                  <a:gd name="T2" fmla="*/ 0 w 14"/>
                  <a:gd name="T3" fmla="*/ 61 h 9"/>
                  <a:gd name="T4" fmla="*/ 1 w 14"/>
                  <a:gd name="T5" fmla="*/ 56 h 9"/>
                  <a:gd name="T6" fmla="*/ 1 w 14"/>
                  <a:gd name="T7" fmla="*/ 42 h 9"/>
                  <a:gd name="T8" fmla="*/ 41 w 14"/>
                  <a:gd name="T9" fmla="*/ 75 h 9"/>
                  <a:gd name="T10" fmla="*/ 56 w 14"/>
                  <a:gd name="T11" fmla="*/ 75 h 9"/>
                  <a:gd name="T12" fmla="*/ 56 w 14"/>
                  <a:gd name="T13" fmla="*/ 75 h 9"/>
                  <a:gd name="T14" fmla="*/ 59 w 14"/>
                  <a:gd name="T15" fmla="*/ 75 h 9"/>
                  <a:gd name="T16" fmla="*/ 59 w 14"/>
                  <a:gd name="T17" fmla="*/ 75 h 9"/>
                  <a:gd name="T18" fmla="*/ 100 w 14"/>
                  <a:gd name="T19" fmla="*/ 39 h 9"/>
                  <a:gd name="T20" fmla="*/ 114 w 14"/>
                  <a:gd name="T21" fmla="*/ 39 h 9"/>
                  <a:gd name="T22" fmla="*/ 114 w 14"/>
                  <a:gd name="T23" fmla="*/ 39 h 9"/>
                  <a:gd name="T24" fmla="*/ 114 w 14"/>
                  <a:gd name="T25" fmla="*/ 39 h 9"/>
                  <a:gd name="T26" fmla="*/ 80 w 14"/>
                  <a:gd name="T27" fmla="*/ 19 h 9"/>
                  <a:gd name="T28" fmla="*/ 67 w 14"/>
                  <a:gd name="T29" fmla="*/ 19 h 9"/>
                  <a:gd name="T30" fmla="*/ 67 w 14"/>
                  <a:gd name="T31" fmla="*/ 19 h 9"/>
                  <a:gd name="T32" fmla="*/ 59 w 14"/>
                  <a:gd name="T33" fmla="*/ 19 h 9"/>
                  <a:gd name="T34" fmla="*/ 59 w 14"/>
                  <a:gd name="T35" fmla="*/ 19 h 9"/>
                  <a:gd name="T36" fmla="*/ 1 w 14"/>
                  <a:gd name="T37" fmla="*/ 42 h 9"/>
                  <a:gd name="T38" fmla="*/ 1 w 14"/>
                  <a:gd name="T39" fmla="*/ 42 h 9"/>
                  <a:gd name="T40" fmla="*/ 1 w 14"/>
                  <a:gd name="T41" fmla="*/ 56 h 9"/>
                  <a:gd name="T42" fmla="*/ 0 w 14"/>
                  <a:gd name="T43" fmla="*/ 61 h 9"/>
                  <a:gd name="T44" fmla="*/ 0 w 14"/>
                  <a:gd name="T45" fmla="*/ 42 h 9"/>
                  <a:gd name="T46" fmla="*/ 0 w 14"/>
                  <a:gd name="T47" fmla="*/ 42 h 9"/>
                  <a:gd name="T48" fmla="*/ 0 w 14"/>
                  <a:gd name="T49" fmla="*/ 39 h 9"/>
                  <a:gd name="T50" fmla="*/ 0 w 14"/>
                  <a:gd name="T51" fmla="*/ 39 h 9"/>
                  <a:gd name="T52" fmla="*/ 56 w 14"/>
                  <a:gd name="T53" fmla="*/ 1 h 9"/>
                  <a:gd name="T54" fmla="*/ 67 w 14"/>
                  <a:gd name="T55" fmla="*/ 0 h 9"/>
                  <a:gd name="T56" fmla="*/ 67 w 14"/>
                  <a:gd name="T57" fmla="*/ 0 h 9"/>
                  <a:gd name="T58" fmla="*/ 80 w 14"/>
                  <a:gd name="T59" fmla="*/ 1 h 9"/>
                  <a:gd name="T60" fmla="*/ 80 w 14"/>
                  <a:gd name="T61" fmla="*/ 1 h 9"/>
                  <a:gd name="T62" fmla="*/ 114 w 14"/>
                  <a:gd name="T63" fmla="*/ 27 h 9"/>
                  <a:gd name="T64" fmla="*/ 120 w 14"/>
                  <a:gd name="T65" fmla="*/ 39 h 9"/>
                  <a:gd name="T66" fmla="*/ 120 w 14"/>
                  <a:gd name="T67" fmla="*/ 39 h 9"/>
                  <a:gd name="T68" fmla="*/ 114 w 14"/>
                  <a:gd name="T69" fmla="*/ 56 h 9"/>
                  <a:gd name="T70" fmla="*/ 114 w 14"/>
                  <a:gd name="T71" fmla="*/ 56 h 9"/>
                  <a:gd name="T72" fmla="*/ 59 w 14"/>
                  <a:gd name="T73" fmla="*/ 81 h 9"/>
                  <a:gd name="T74" fmla="*/ 56 w 14"/>
                  <a:gd name="T75" fmla="*/ 81 h 9"/>
                  <a:gd name="T76" fmla="*/ 56 w 14"/>
                  <a:gd name="T77" fmla="*/ 81 h 9"/>
                  <a:gd name="T78" fmla="*/ 39 w 14"/>
                  <a:gd name="T79" fmla="*/ 81 h 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4" h="9">
                    <a:moveTo>
                      <a:pt x="4" y="9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6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9" y="0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3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5"/>
                      <a:pt x="14" y="5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5" y="9"/>
                      <a:pt x="5" y="9"/>
                      <a:pt x="4" y="9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90" name="Freeform 1110"/>
              <p:cNvSpPr>
                <a:spLocks/>
              </p:cNvSpPr>
              <p:nvPr/>
            </p:nvSpPr>
            <p:spPr bwMode="auto">
              <a:xfrm>
                <a:off x="1406" y="1007"/>
                <a:ext cx="16" cy="9"/>
              </a:xfrm>
              <a:custGeom>
                <a:avLst/>
                <a:gdLst>
                  <a:gd name="T0" fmla="*/ 99 w 11"/>
                  <a:gd name="T1" fmla="*/ 27 h 6"/>
                  <a:gd name="T2" fmla="*/ 99 w 11"/>
                  <a:gd name="T3" fmla="*/ 48 h 6"/>
                  <a:gd name="T4" fmla="*/ 68 w 11"/>
                  <a:gd name="T5" fmla="*/ 72 h 6"/>
                  <a:gd name="T6" fmla="*/ 47 w 11"/>
                  <a:gd name="T7" fmla="*/ 72 h 6"/>
                  <a:gd name="T8" fmla="*/ 0 w 11"/>
                  <a:gd name="T9" fmla="*/ 41 h 6"/>
                  <a:gd name="T10" fmla="*/ 0 w 11"/>
                  <a:gd name="T11" fmla="*/ 27 h 6"/>
                  <a:gd name="T12" fmla="*/ 41 w 11"/>
                  <a:gd name="T13" fmla="*/ 0 h 6"/>
                  <a:gd name="T14" fmla="*/ 60 w 11"/>
                  <a:gd name="T15" fmla="*/ 0 h 6"/>
                  <a:gd name="T16" fmla="*/ 99 w 11"/>
                  <a:gd name="T17" fmla="*/ 27 h 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" h="6">
                    <a:moveTo>
                      <a:pt x="10" y="2"/>
                    </a:moveTo>
                    <a:cubicBezTo>
                      <a:pt x="11" y="3"/>
                      <a:pt x="11" y="3"/>
                      <a:pt x="10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0"/>
                      <a:pt x="6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91" name="Freeform 1111"/>
              <p:cNvSpPr>
                <a:spLocks noEditPoints="1"/>
              </p:cNvSpPr>
              <p:nvPr/>
            </p:nvSpPr>
            <p:spPr bwMode="auto">
              <a:xfrm>
                <a:off x="1405" y="1006"/>
                <a:ext cx="17" cy="11"/>
              </a:xfrm>
              <a:custGeom>
                <a:avLst/>
                <a:gdLst>
                  <a:gd name="T0" fmla="*/ 40 w 12"/>
                  <a:gd name="T1" fmla="*/ 50 h 8"/>
                  <a:gd name="T2" fmla="*/ 1 w 12"/>
                  <a:gd name="T3" fmla="*/ 36 h 8"/>
                  <a:gd name="T4" fmla="*/ 0 w 12"/>
                  <a:gd name="T5" fmla="*/ 29 h 8"/>
                  <a:gd name="T6" fmla="*/ 0 w 12"/>
                  <a:gd name="T7" fmla="*/ 29 h 8"/>
                  <a:gd name="T8" fmla="*/ 1 w 12"/>
                  <a:gd name="T9" fmla="*/ 15 h 8"/>
                  <a:gd name="T10" fmla="*/ 1 w 12"/>
                  <a:gd name="T11" fmla="*/ 15 h 8"/>
                  <a:gd name="T12" fmla="*/ 40 w 12"/>
                  <a:gd name="T13" fmla="*/ 0 h 8"/>
                  <a:gd name="T14" fmla="*/ 52 w 12"/>
                  <a:gd name="T15" fmla="*/ 0 h 8"/>
                  <a:gd name="T16" fmla="*/ 52 w 12"/>
                  <a:gd name="T17" fmla="*/ 0 h 8"/>
                  <a:gd name="T18" fmla="*/ 67 w 12"/>
                  <a:gd name="T19" fmla="*/ 0 h 8"/>
                  <a:gd name="T20" fmla="*/ 67 w 12"/>
                  <a:gd name="T21" fmla="*/ 0 h 8"/>
                  <a:gd name="T22" fmla="*/ 96 w 12"/>
                  <a:gd name="T23" fmla="*/ 21 h 8"/>
                  <a:gd name="T24" fmla="*/ 96 w 12"/>
                  <a:gd name="T25" fmla="*/ 21 h 8"/>
                  <a:gd name="T26" fmla="*/ 96 w 12"/>
                  <a:gd name="T27" fmla="*/ 29 h 8"/>
                  <a:gd name="T28" fmla="*/ 96 w 12"/>
                  <a:gd name="T29" fmla="*/ 29 h 8"/>
                  <a:gd name="T30" fmla="*/ 96 w 12"/>
                  <a:gd name="T31" fmla="*/ 36 h 8"/>
                  <a:gd name="T32" fmla="*/ 96 w 12"/>
                  <a:gd name="T33" fmla="*/ 36 h 8"/>
                  <a:gd name="T34" fmla="*/ 67 w 12"/>
                  <a:gd name="T35" fmla="*/ 50 h 8"/>
                  <a:gd name="T36" fmla="*/ 57 w 12"/>
                  <a:gd name="T37" fmla="*/ 55 h 8"/>
                  <a:gd name="T38" fmla="*/ 57 w 12"/>
                  <a:gd name="T39" fmla="*/ 55 h 8"/>
                  <a:gd name="T40" fmla="*/ 40 w 12"/>
                  <a:gd name="T41" fmla="*/ 50 h 8"/>
                  <a:gd name="T42" fmla="*/ 52 w 12"/>
                  <a:gd name="T43" fmla="*/ 40 h 8"/>
                  <a:gd name="T44" fmla="*/ 57 w 12"/>
                  <a:gd name="T45" fmla="*/ 40 h 8"/>
                  <a:gd name="T46" fmla="*/ 57 w 12"/>
                  <a:gd name="T47" fmla="*/ 40 h 8"/>
                  <a:gd name="T48" fmla="*/ 57 w 12"/>
                  <a:gd name="T49" fmla="*/ 40 h 8"/>
                  <a:gd name="T50" fmla="*/ 57 w 12"/>
                  <a:gd name="T51" fmla="*/ 40 h 8"/>
                  <a:gd name="T52" fmla="*/ 95 w 12"/>
                  <a:gd name="T53" fmla="*/ 29 h 8"/>
                  <a:gd name="T54" fmla="*/ 95 w 12"/>
                  <a:gd name="T55" fmla="*/ 29 h 8"/>
                  <a:gd name="T56" fmla="*/ 95 w 12"/>
                  <a:gd name="T57" fmla="*/ 29 h 8"/>
                  <a:gd name="T58" fmla="*/ 95 w 12"/>
                  <a:gd name="T59" fmla="*/ 21 h 8"/>
                  <a:gd name="T60" fmla="*/ 95 w 12"/>
                  <a:gd name="T61" fmla="*/ 29 h 8"/>
                  <a:gd name="T62" fmla="*/ 57 w 12"/>
                  <a:gd name="T63" fmla="*/ 15 h 8"/>
                  <a:gd name="T64" fmla="*/ 52 w 12"/>
                  <a:gd name="T65" fmla="*/ 1 h 8"/>
                  <a:gd name="T66" fmla="*/ 52 w 12"/>
                  <a:gd name="T67" fmla="*/ 1 h 8"/>
                  <a:gd name="T68" fmla="*/ 40 w 12"/>
                  <a:gd name="T69" fmla="*/ 15 h 8"/>
                  <a:gd name="T70" fmla="*/ 40 w 12"/>
                  <a:gd name="T71" fmla="*/ 15 h 8"/>
                  <a:gd name="T72" fmla="*/ 18 w 12"/>
                  <a:gd name="T73" fmla="*/ 29 h 8"/>
                  <a:gd name="T74" fmla="*/ 52 w 12"/>
                  <a:gd name="T75" fmla="*/ 40 h 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2" h="8">
                    <a:moveTo>
                      <a:pt x="5" y="7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7"/>
                      <a:pt x="5" y="7"/>
                    </a:cubicBezTo>
                    <a:close/>
                    <a:moveTo>
                      <a:pt x="6" y="6"/>
                    </a:move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6" y="6"/>
                      <a:pt x="6" y="6"/>
                      <a:pt x="6" y="6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92" name="Freeform 1112"/>
              <p:cNvSpPr>
                <a:spLocks/>
              </p:cNvSpPr>
              <p:nvPr/>
            </p:nvSpPr>
            <p:spPr bwMode="auto">
              <a:xfrm>
                <a:off x="1395" y="1013"/>
                <a:ext cx="15" cy="10"/>
              </a:xfrm>
              <a:custGeom>
                <a:avLst/>
                <a:gdLst>
                  <a:gd name="T0" fmla="*/ 65 w 11"/>
                  <a:gd name="T1" fmla="*/ 27 h 7"/>
                  <a:gd name="T2" fmla="*/ 65 w 11"/>
                  <a:gd name="T3" fmla="*/ 39 h 7"/>
                  <a:gd name="T4" fmla="*/ 48 w 11"/>
                  <a:gd name="T5" fmla="*/ 56 h 7"/>
                  <a:gd name="T6" fmla="*/ 26 w 11"/>
                  <a:gd name="T7" fmla="*/ 56 h 7"/>
                  <a:gd name="T8" fmla="*/ 0 w 11"/>
                  <a:gd name="T9" fmla="*/ 39 h 7"/>
                  <a:gd name="T10" fmla="*/ 0 w 11"/>
                  <a:gd name="T11" fmla="*/ 27 h 7"/>
                  <a:gd name="T12" fmla="*/ 26 w 11"/>
                  <a:gd name="T13" fmla="*/ 1 h 7"/>
                  <a:gd name="T14" fmla="*/ 37 w 11"/>
                  <a:gd name="T15" fmla="*/ 1 h 7"/>
                  <a:gd name="T16" fmla="*/ 65 w 11"/>
                  <a:gd name="T17" fmla="*/ 27 h 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" h="7">
                    <a:moveTo>
                      <a:pt x="10" y="3"/>
                    </a:moveTo>
                    <a:cubicBezTo>
                      <a:pt x="11" y="3"/>
                      <a:pt x="11" y="4"/>
                      <a:pt x="10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7"/>
                      <a:pt x="5" y="7"/>
                      <a:pt x="4" y="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0"/>
                      <a:pt x="6" y="0"/>
                      <a:pt x="6" y="1"/>
                    </a:cubicBezTo>
                    <a:lnTo>
                      <a:pt x="10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93" name="Freeform 1113"/>
              <p:cNvSpPr>
                <a:spLocks noEditPoints="1"/>
              </p:cNvSpPr>
              <p:nvPr/>
            </p:nvSpPr>
            <p:spPr bwMode="auto">
              <a:xfrm>
                <a:off x="1393" y="1013"/>
                <a:ext cx="17" cy="10"/>
              </a:xfrm>
              <a:custGeom>
                <a:avLst/>
                <a:gdLst>
                  <a:gd name="T0" fmla="*/ 40 w 12"/>
                  <a:gd name="T1" fmla="*/ 59 h 7"/>
                  <a:gd name="T2" fmla="*/ 1 w 12"/>
                  <a:gd name="T3" fmla="*/ 41 h 7"/>
                  <a:gd name="T4" fmla="*/ 0 w 12"/>
                  <a:gd name="T5" fmla="*/ 27 h 7"/>
                  <a:gd name="T6" fmla="*/ 0 w 12"/>
                  <a:gd name="T7" fmla="*/ 27 h 7"/>
                  <a:gd name="T8" fmla="*/ 1 w 12"/>
                  <a:gd name="T9" fmla="*/ 19 h 7"/>
                  <a:gd name="T10" fmla="*/ 1 w 12"/>
                  <a:gd name="T11" fmla="*/ 19 h 7"/>
                  <a:gd name="T12" fmla="*/ 40 w 12"/>
                  <a:gd name="T13" fmla="*/ 0 h 7"/>
                  <a:gd name="T14" fmla="*/ 52 w 12"/>
                  <a:gd name="T15" fmla="*/ 0 h 7"/>
                  <a:gd name="T16" fmla="*/ 52 w 12"/>
                  <a:gd name="T17" fmla="*/ 0 h 7"/>
                  <a:gd name="T18" fmla="*/ 67 w 12"/>
                  <a:gd name="T19" fmla="*/ 0 h 7"/>
                  <a:gd name="T20" fmla="*/ 67 w 12"/>
                  <a:gd name="T21" fmla="*/ 0 h 7"/>
                  <a:gd name="T22" fmla="*/ 96 w 12"/>
                  <a:gd name="T23" fmla="*/ 19 h 7"/>
                  <a:gd name="T24" fmla="*/ 95 w 12"/>
                  <a:gd name="T25" fmla="*/ 27 h 7"/>
                  <a:gd name="T26" fmla="*/ 96 w 12"/>
                  <a:gd name="T27" fmla="*/ 19 h 7"/>
                  <a:gd name="T28" fmla="*/ 96 w 12"/>
                  <a:gd name="T29" fmla="*/ 39 h 7"/>
                  <a:gd name="T30" fmla="*/ 96 w 12"/>
                  <a:gd name="T31" fmla="*/ 39 h 7"/>
                  <a:gd name="T32" fmla="*/ 96 w 12"/>
                  <a:gd name="T33" fmla="*/ 41 h 7"/>
                  <a:gd name="T34" fmla="*/ 96 w 12"/>
                  <a:gd name="T35" fmla="*/ 41 h 7"/>
                  <a:gd name="T36" fmla="*/ 67 w 12"/>
                  <a:gd name="T37" fmla="*/ 59 h 7"/>
                  <a:gd name="T38" fmla="*/ 57 w 12"/>
                  <a:gd name="T39" fmla="*/ 59 h 7"/>
                  <a:gd name="T40" fmla="*/ 57 w 12"/>
                  <a:gd name="T41" fmla="*/ 59 h 7"/>
                  <a:gd name="T42" fmla="*/ 40 w 12"/>
                  <a:gd name="T43" fmla="*/ 59 h 7"/>
                  <a:gd name="T44" fmla="*/ 52 w 12"/>
                  <a:gd name="T45" fmla="*/ 56 h 7"/>
                  <a:gd name="T46" fmla="*/ 57 w 12"/>
                  <a:gd name="T47" fmla="*/ 56 h 7"/>
                  <a:gd name="T48" fmla="*/ 57 w 12"/>
                  <a:gd name="T49" fmla="*/ 56 h 7"/>
                  <a:gd name="T50" fmla="*/ 57 w 12"/>
                  <a:gd name="T51" fmla="*/ 56 h 7"/>
                  <a:gd name="T52" fmla="*/ 57 w 12"/>
                  <a:gd name="T53" fmla="*/ 56 h 7"/>
                  <a:gd name="T54" fmla="*/ 95 w 12"/>
                  <a:gd name="T55" fmla="*/ 39 h 7"/>
                  <a:gd name="T56" fmla="*/ 95 w 12"/>
                  <a:gd name="T57" fmla="*/ 39 h 7"/>
                  <a:gd name="T58" fmla="*/ 95 w 12"/>
                  <a:gd name="T59" fmla="*/ 39 h 7"/>
                  <a:gd name="T60" fmla="*/ 95 w 12"/>
                  <a:gd name="T61" fmla="*/ 27 h 7"/>
                  <a:gd name="T62" fmla="*/ 57 w 12"/>
                  <a:gd name="T63" fmla="*/ 1 h 7"/>
                  <a:gd name="T64" fmla="*/ 52 w 12"/>
                  <a:gd name="T65" fmla="*/ 1 h 7"/>
                  <a:gd name="T66" fmla="*/ 52 w 12"/>
                  <a:gd name="T67" fmla="*/ 1 h 7"/>
                  <a:gd name="T68" fmla="*/ 40 w 12"/>
                  <a:gd name="T69" fmla="*/ 1 h 7"/>
                  <a:gd name="T70" fmla="*/ 40 w 12"/>
                  <a:gd name="T71" fmla="*/ 1 h 7"/>
                  <a:gd name="T72" fmla="*/ 18 w 12"/>
                  <a:gd name="T73" fmla="*/ 27 h 7"/>
                  <a:gd name="T74" fmla="*/ 18 w 12"/>
                  <a:gd name="T75" fmla="*/ 27 h 7"/>
                  <a:gd name="T76" fmla="*/ 18 w 12"/>
                  <a:gd name="T77" fmla="*/ 27 h 7"/>
                  <a:gd name="T78" fmla="*/ 18 w 12"/>
                  <a:gd name="T79" fmla="*/ 27 h 7"/>
                  <a:gd name="T80" fmla="*/ 52 w 12"/>
                  <a:gd name="T81" fmla="*/ 56 h 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2" h="7">
                    <a:moveTo>
                      <a:pt x="5" y="7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3"/>
                      <a:pt x="12" y="3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5" y="7"/>
                      <a:pt x="5" y="7"/>
                    </a:cubicBezTo>
                    <a:close/>
                    <a:moveTo>
                      <a:pt x="6" y="6"/>
                    </a:move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6" y="6"/>
                      <a:pt x="6" y="6"/>
                      <a:pt x="6" y="6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94" name="Freeform 1114"/>
              <p:cNvSpPr>
                <a:spLocks/>
              </p:cNvSpPr>
              <p:nvPr/>
            </p:nvSpPr>
            <p:spPr bwMode="auto">
              <a:xfrm>
                <a:off x="1417" y="999"/>
                <a:ext cx="19" cy="10"/>
              </a:xfrm>
              <a:custGeom>
                <a:avLst/>
                <a:gdLst>
                  <a:gd name="T0" fmla="*/ 120 w 13"/>
                  <a:gd name="T1" fmla="*/ 19 h 7"/>
                  <a:gd name="T2" fmla="*/ 120 w 13"/>
                  <a:gd name="T3" fmla="*/ 27 h 7"/>
                  <a:gd name="T4" fmla="*/ 60 w 13"/>
                  <a:gd name="T5" fmla="*/ 59 h 7"/>
                  <a:gd name="T6" fmla="*/ 41 w 13"/>
                  <a:gd name="T7" fmla="*/ 59 h 7"/>
                  <a:gd name="T8" fmla="*/ 0 w 13"/>
                  <a:gd name="T9" fmla="*/ 41 h 7"/>
                  <a:gd name="T10" fmla="*/ 0 w 13"/>
                  <a:gd name="T11" fmla="*/ 27 h 7"/>
                  <a:gd name="T12" fmla="*/ 60 w 13"/>
                  <a:gd name="T13" fmla="*/ 0 h 7"/>
                  <a:gd name="T14" fmla="*/ 88 w 13"/>
                  <a:gd name="T15" fmla="*/ 0 h 7"/>
                  <a:gd name="T16" fmla="*/ 120 w 13"/>
                  <a:gd name="T17" fmla="*/ 19 h 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3" h="7">
                    <a:moveTo>
                      <a:pt x="12" y="2"/>
                    </a:moveTo>
                    <a:cubicBezTo>
                      <a:pt x="13" y="3"/>
                      <a:pt x="13" y="3"/>
                      <a:pt x="12" y="3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5" y="7"/>
                      <a:pt x="4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0"/>
                      <a:pt x="9" y="0"/>
                    </a:cubicBez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95" name="Freeform 1115"/>
              <p:cNvSpPr>
                <a:spLocks noEditPoints="1"/>
              </p:cNvSpPr>
              <p:nvPr/>
            </p:nvSpPr>
            <p:spPr bwMode="auto">
              <a:xfrm>
                <a:off x="1416" y="997"/>
                <a:ext cx="21" cy="13"/>
              </a:xfrm>
              <a:custGeom>
                <a:avLst/>
                <a:gdLst>
                  <a:gd name="T0" fmla="*/ 39 w 15"/>
                  <a:gd name="T1" fmla="*/ 81 h 9"/>
                  <a:gd name="T2" fmla="*/ 1 w 15"/>
                  <a:gd name="T3" fmla="*/ 56 h 9"/>
                  <a:gd name="T4" fmla="*/ 0 w 15"/>
                  <a:gd name="T5" fmla="*/ 42 h 9"/>
                  <a:gd name="T6" fmla="*/ 0 w 15"/>
                  <a:gd name="T7" fmla="*/ 42 h 9"/>
                  <a:gd name="T8" fmla="*/ 1 w 15"/>
                  <a:gd name="T9" fmla="*/ 39 h 9"/>
                  <a:gd name="T10" fmla="*/ 1 w 15"/>
                  <a:gd name="T11" fmla="*/ 39 h 9"/>
                  <a:gd name="T12" fmla="*/ 55 w 15"/>
                  <a:gd name="T13" fmla="*/ 0 h 9"/>
                  <a:gd name="T14" fmla="*/ 57 w 15"/>
                  <a:gd name="T15" fmla="*/ 0 h 9"/>
                  <a:gd name="T16" fmla="*/ 57 w 15"/>
                  <a:gd name="T17" fmla="*/ 0 h 9"/>
                  <a:gd name="T18" fmla="*/ 77 w 15"/>
                  <a:gd name="T19" fmla="*/ 0 h 9"/>
                  <a:gd name="T20" fmla="*/ 77 w 15"/>
                  <a:gd name="T21" fmla="*/ 0 h 9"/>
                  <a:gd name="T22" fmla="*/ 108 w 15"/>
                  <a:gd name="T23" fmla="*/ 27 h 9"/>
                  <a:gd name="T24" fmla="*/ 108 w 15"/>
                  <a:gd name="T25" fmla="*/ 27 h 9"/>
                  <a:gd name="T26" fmla="*/ 112 w 15"/>
                  <a:gd name="T27" fmla="*/ 39 h 9"/>
                  <a:gd name="T28" fmla="*/ 112 w 15"/>
                  <a:gd name="T29" fmla="*/ 39 h 9"/>
                  <a:gd name="T30" fmla="*/ 108 w 15"/>
                  <a:gd name="T31" fmla="*/ 42 h 9"/>
                  <a:gd name="T32" fmla="*/ 108 w 15"/>
                  <a:gd name="T33" fmla="*/ 42 h 9"/>
                  <a:gd name="T34" fmla="*/ 57 w 15"/>
                  <a:gd name="T35" fmla="*/ 81 h 9"/>
                  <a:gd name="T36" fmla="*/ 41 w 15"/>
                  <a:gd name="T37" fmla="*/ 81 h 9"/>
                  <a:gd name="T38" fmla="*/ 41 w 15"/>
                  <a:gd name="T39" fmla="*/ 81 h 9"/>
                  <a:gd name="T40" fmla="*/ 39 w 15"/>
                  <a:gd name="T41" fmla="*/ 81 h 9"/>
                  <a:gd name="T42" fmla="*/ 15 w 15"/>
                  <a:gd name="T43" fmla="*/ 42 h 9"/>
                  <a:gd name="T44" fmla="*/ 41 w 15"/>
                  <a:gd name="T45" fmla="*/ 61 h 9"/>
                  <a:gd name="T46" fmla="*/ 41 w 15"/>
                  <a:gd name="T47" fmla="*/ 61 h 9"/>
                  <a:gd name="T48" fmla="*/ 41 w 15"/>
                  <a:gd name="T49" fmla="*/ 61 h 9"/>
                  <a:gd name="T50" fmla="*/ 55 w 15"/>
                  <a:gd name="T51" fmla="*/ 61 h 9"/>
                  <a:gd name="T52" fmla="*/ 55 w 15"/>
                  <a:gd name="T53" fmla="*/ 61 h 9"/>
                  <a:gd name="T54" fmla="*/ 97 w 15"/>
                  <a:gd name="T55" fmla="*/ 39 h 9"/>
                  <a:gd name="T56" fmla="*/ 97 w 15"/>
                  <a:gd name="T57" fmla="*/ 39 h 9"/>
                  <a:gd name="T58" fmla="*/ 97 w 15"/>
                  <a:gd name="T59" fmla="*/ 39 h 9"/>
                  <a:gd name="T60" fmla="*/ 97 w 15"/>
                  <a:gd name="T61" fmla="*/ 27 h 9"/>
                  <a:gd name="T62" fmla="*/ 97 w 15"/>
                  <a:gd name="T63" fmla="*/ 39 h 9"/>
                  <a:gd name="T64" fmla="*/ 69 w 15"/>
                  <a:gd name="T65" fmla="*/ 19 h 9"/>
                  <a:gd name="T66" fmla="*/ 57 w 15"/>
                  <a:gd name="T67" fmla="*/ 1 h 9"/>
                  <a:gd name="T68" fmla="*/ 57 w 15"/>
                  <a:gd name="T69" fmla="*/ 1 h 9"/>
                  <a:gd name="T70" fmla="*/ 57 w 15"/>
                  <a:gd name="T71" fmla="*/ 19 h 9"/>
                  <a:gd name="T72" fmla="*/ 57 w 15"/>
                  <a:gd name="T73" fmla="*/ 19 h 9"/>
                  <a:gd name="T74" fmla="*/ 15 w 15"/>
                  <a:gd name="T75" fmla="*/ 42 h 9"/>
                  <a:gd name="T76" fmla="*/ 15 w 15"/>
                  <a:gd name="T77" fmla="*/ 42 h 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5" h="9">
                    <a:moveTo>
                      <a:pt x="5" y="9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0" y="6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9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5" y="3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5" y="9"/>
                      <a:pt x="5" y="9"/>
                    </a:cubicBezTo>
                    <a:close/>
                    <a:moveTo>
                      <a:pt x="2" y="5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96" name="Freeform 1116"/>
              <p:cNvSpPr>
                <a:spLocks/>
              </p:cNvSpPr>
              <p:nvPr/>
            </p:nvSpPr>
            <p:spPr bwMode="auto">
              <a:xfrm>
                <a:off x="1424" y="1016"/>
                <a:ext cx="20" cy="11"/>
              </a:xfrm>
              <a:custGeom>
                <a:avLst/>
                <a:gdLst>
                  <a:gd name="T0" fmla="*/ 114 w 14"/>
                  <a:gd name="T1" fmla="*/ 21 h 8"/>
                  <a:gd name="T2" fmla="*/ 114 w 14"/>
                  <a:gd name="T3" fmla="*/ 29 h 8"/>
                  <a:gd name="T4" fmla="*/ 59 w 14"/>
                  <a:gd name="T5" fmla="*/ 55 h 8"/>
                  <a:gd name="T6" fmla="*/ 41 w 14"/>
                  <a:gd name="T7" fmla="*/ 55 h 8"/>
                  <a:gd name="T8" fmla="*/ 1 w 14"/>
                  <a:gd name="T9" fmla="*/ 36 h 8"/>
                  <a:gd name="T10" fmla="*/ 1 w 14"/>
                  <a:gd name="T11" fmla="*/ 29 h 8"/>
                  <a:gd name="T12" fmla="*/ 59 w 14"/>
                  <a:gd name="T13" fmla="*/ 1 h 8"/>
                  <a:gd name="T14" fmla="*/ 80 w 14"/>
                  <a:gd name="T15" fmla="*/ 1 h 8"/>
                  <a:gd name="T16" fmla="*/ 114 w 14"/>
                  <a:gd name="T17" fmla="*/ 21 h 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4" h="8">
                    <a:moveTo>
                      <a:pt x="13" y="3"/>
                    </a:moveTo>
                    <a:cubicBezTo>
                      <a:pt x="14" y="3"/>
                      <a:pt x="14" y="4"/>
                      <a:pt x="13" y="4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1" y="4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8" y="0"/>
                      <a:pt x="9" y="1"/>
                    </a:cubicBezTo>
                    <a:lnTo>
                      <a:pt x="13" y="3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813" name="Group 1117"/>
            <p:cNvGrpSpPr>
              <a:grpSpLocks/>
            </p:cNvGrpSpPr>
            <p:nvPr/>
          </p:nvGrpSpPr>
          <p:grpSpPr bwMode="auto">
            <a:xfrm>
              <a:off x="1164" y="833"/>
              <a:ext cx="1150" cy="292"/>
              <a:chOff x="1164" y="833"/>
              <a:chExt cx="1150" cy="292"/>
            </a:xfrm>
          </p:grpSpPr>
          <p:sp>
            <p:nvSpPr>
              <p:cNvPr id="34297" name="Freeform 1118"/>
              <p:cNvSpPr>
                <a:spLocks noEditPoints="1"/>
              </p:cNvSpPr>
              <p:nvPr/>
            </p:nvSpPr>
            <p:spPr bwMode="auto">
              <a:xfrm>
                <a:off x="1423" y="1014"/>
                <a:ext cx="23" cy="15"/>
              </a:xfrm>
              <a:custGeom>
                <a:avLst/>
                <a:gdLst>
                  <a:gd name="T0" fmla="*/ 42 w 16"/>
                  <a:gd name="T1" fmla="*/ 120 h 10"/>
                  <a:gd name="T2" fmla="*/ 1 w 16"/>
                  <a:gd name="T3" fmla="*/ 89 h 10"/>
                  <a:gd name="T4" fmla="*/ 0 w 16"/>
                  <a:gd name="T5" fmla="*/ 72 h 10"/>
                  <a:gd name="T6" fmla="*/ 0 w 16"/>
                  <a:gd name="T7" fmla="*/ 72 h 10"/>
                  <a:gd name="T8" fmla="*/ 1 w 16"/>
                  <a:gd name="T9" fmla="*/ 48 h 10"/>
                  <a:gd name="T10" fmla="*/ 1 w 16"/>
                  <a:gd name="T11" fmla="*/ 48 h 10"/>
                  <a:gd name="T12" fmla="*/ 60 w 16"/>
                  <a:gd name="T13" fmla="*/ 18 h 10"/>
                  <a:gd name="T14" fmla="*/ 81 w 16"/>
                  <a:gd name="T15" fmla="*/ 0 h 10"/>
                  <a:gd name="T16" fmla="*/ 81 w 16"/>
                  <a:gd name="T17" fmla="*/ 0 h 10"/>
                  <a:gd name="T18" fmla="*/ 98 w 16"/>
                  <a:gd name="T19" fmla="*/ 18 h 10"/>
                  <a:gd name="T20" fmla="*/ 98 w 16"/>
                  <a:gd name="T21" fmla="*/ 18 h 10"/>
                  <a:gd name="T22" fmla="*/ 137 w 16"/>
                  <a:gd name="T23" fmla="*/ 41 h 10"/>
                  <a:gd name="T24" fmla="*/ 124 w 16"/>
                  <a:gd name="T25" fmla="*/ 48 h 10"/>
                  <a:gd name="T26" fmla="*/ 124 w 16"/>
                  <a:gd name="T27" fmla="*/ 62 h 10"/>
                  <a:gd name="T28" fmla="*/ 116 w 16"/>
                  <a:gd name="T29" fmla="*/ 62 h 10"/>
                  <a:gd name="T30" fmla="*/ 124 w 16"/>
                  <a:gd name="T31" fmla="*/ 48 h 10"/>
                  <a:gd name="T32" fmla="*/ 137 w 16"/>
                  <a:gd name="T33" fmla="*/ 41 h 10"/>
                  <a:gd name="T34" fmla="*/ 141 w 16"/>
                  <a:gd name="T35" fmla="*/ 62 h 10"/>
                  <a:gd name="T36" fmla="*/ 141 w 16"/>
                  <a:gd name="T37" fmla="*/ 62 h 10"/>
                  <a:gd name="T38" fmla="*/ 137 w 16"/>
                  <a:gd name="T39" fmla="*/ 72 h 10"/>
                  <a:gd name="T40" fmla="*/ 137 w 16"/>
                  <a:gd name="T41" fmla="*/ 72 h 10"/>
                  <a:gd name="T42" fmla="*/ 81 w 16"/>
                  <a:gd name="T43" fmla="*/ 120 h 10"/>
                  <a:gd name="T44" fmla="*/ 60 w 16"/>
                  <a:gd name="T45" fmla="*/ 120 h 10"/>
                  <a:gd name="T46" fmla="*/ 60 w 16"/>
                  <a:gd name="T47" fmla="*/ 120 h 10"/>
                  <a:gd name="T48" fmla="*/ 42 w 16"/>
                  <a:gd name="T49" fmla="*/ 120 h 10"/>
                  <a:gd name="T50" fmla="*/ 56 w 16"/>
                  <a:gd name="T51" fmla="*/ 93 h 10"/>
                  <a:gd name="T52" fmla="*/ 60 w 16"/>
                  <a:gd name="T53" fmla="*/ 93 h 10"/>
                  <a:gd name="T54" fmla="*/ 60 w 16"/>
                  <a:gd name="T55" fmla="*/ 93 h 10"/>
                  <a:gd name="T56" fmla="*/ 60 w 16"/>
                  <a:gd name="T57" fmla="*/ 93 h 10"/>
                  <a:gd name="T58" fmla="*/ 60 w 16"/>
                  <a:gd name="T59" fmla="*/ 93 h 10"/>
                  <a:gd name="T60" fmla="*/ 116 w 16"/>
                  <a:gd name="T61" fmla="*/ 62 h 10"/>
                  <a:gd name="T62" fmla="*/ 81 w 16"/>
                  <a:gd name="T63" fmla="*/ 41 h 10"/>
                  <a:gd name="T64" fmla="*/ 81 w 16"/>
                  <a:gd name="T65" fmla="*/ 41 h 10"/>
                  <a:gd name="T66" fmla="*/ 81 w 16"/>
                  <a:gd name="T67" fmla="*/ 41 h 10"/>
                  <a:gd name="T68" fmla="*/ 72 w 16"/>
                  <a:gd name="T69" fmla="*/ 41 h 10"/>
                  <a:gd name="T70" fmla="*/ 72 w 16"/>
                  <a:gd name="T71" fmla="*/ 41 h 10"/>
                  <a:gd name="T72" fmla="*/ 27 w 16"/>
                  <a:gd name="T73" fmla="*/ 72 h 10"/>
                  <a:gd name="T74" fmla="*/ 56 w 16"/>
                  <a:gd name="T75" fmla="*/ 93 h 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6" h="10">
                    <a:moveTo>
                      <a:pt x="5" y="10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0" y="7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0"/>
                      <a:pt x="8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0" y="0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6" y="4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8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10"/>
                      <a:pt x="6" y="10"/>
                      <a:pt x="5" y="10"/>
                    </a:cubicBezTo>
                    <a:close/>
                    <a:moveTo>
                      <a:pt x="6" y="8"/>
                    </a:moveTo>
                    <a:cubicBezTo>
                      <a:pt x="6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6" y="8"/>
                      <a:pt x="6" y="8"/>
                      <a:pt x="6" y="8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8" name="Freeform 1119"/>
              <p:cNvSpPr>
                <a:spLocks/>
              </p:cNvSpPr>
              <p:nvPr/>
            </p:nvSpPr>
            <p:spPr bwMode="auto">
              <a:xfrm>
                <a:off x="1390" y="990"/>
                <a:ext cx="34" cy="20"/>
              </a:xfrm>
              <a:custGeom>
                <a:avLst/>
                <a:gdLst>
                  <a:gd name="T0" fmla="*/ 1 w 24"/>
                  <a:gd name="T1" fmla="*/ 96 h 14"/>
                  <a:gd name="T2" fmla="*/ 1 w 24"/>
                  <a:gd name="T3" fmla="*/ 84 h 14"/>
                  <a:gd name="T4" fmla="*/ 136 w 24"/>
                  <a:gd name="T5" fmla="*/ 0 h 14"/>
                  <a:gd name="T6" fmla="*/ 154 w 24"/>
                  <a:gd name="T7" fmla="*/ 0 h 14"/>
                  <a:gd name="T8" fmla="*/ 191 w 24"/>
                  <a:gd name="T9" fmla="*/ 27 h 14"/>
                  <a:gd name="T10" fmla="*/ 191 w 24"/>
                  <a:gd name="T11" fmla="*/ 39 h 14"/>
                  <a:gd name="T12" fmla="*/ 57 w 24"/>
                  <a:gd name="T13" fmla="*/ 114 h 14"/>
                  <a:gd name="T14" fmla="*/ 40 w 24"/>
                  <a:gd name="T15" fmla="*/ 114 h 14"/>
                  <a:gd name="T16" fmla="*/ 1 w 24"/>
                  <a:gd name="T17" fmla="*/ 96 h 1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4" h="14">
                    <a:moveTo>
                      <a:pt x="1" y="11"/>
                    </a:moveTo>
                    <a:cubicBezTo>
                      <a:pt x="0" y="11"/>
                      <a:pt x="0" y="10"/>
                      <a:pt x="1" y="1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9" y="0"/>
                      <a:pt x="19" y="0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"/>
                      <a:pt x="24" y="3"/>
                      <a:pt x="23" y="4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6" y="14"/>
                      <a:pt x="5" y="14"/>
                      <a:pt x="5" y="13"/>
                    </a:cubicBezTo>
                    <a:lnTo>
                      <a:pt x="1" y="1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9" name="Freeform 1120"/>
              <p:cNvSpPr>
                <a:spLocks/>
              </p:cNvSpPr>
              <p:nvPr/>
            </p:nvSpPr>
            <p:spPr bwMode="auto">
              <a:xfrm>
                <a:off x="1389" y="989"/>
                <a:ext cx="37" cy="21"/>
              </a:xfrm>
              <a:custGeom>
                <a:avLst/>
                <a:gdLst>
                  <a:gd name="T0" fmla="*/ 40 w 26"/>
                  <a:gd name="T1" fmla="*/ 112 h 15"/>
                  <a:gd name="T2" fmla="*/ 1 w 26"/>
                  <a:gd name="T3" fmla="*/ 97 h 15"/>
                  <a:gd name="T4" fmla="*/ 19 w 26"/>
                  <a:gd name="T5" fmla="*/ 94 h 15"/>
                  <a:gd name="T6" fmla="*/ 19 w 26"/>
                  <a:gd name="T7" fmla="*/ 80 h 15"/>
                  <a:gd name="T8" fmla="*/ 54 w 26"/>
                  <a:gd name="T9" fmla="*/ 108 h 15"/>
                  <a:gd name="T10" fmla="*/ 57 w 26"/>
                  <a:gd name="T11" fmla="*/ 108 h 15"/>
                  <a:gd name="T12" fmla="*/ 57 w 26"/>
                  <a:gd name="T13" fmla="*/ 108 h 15"/>
                  <a:gd name="T14" fmla="*/ 57 w 26"/>
                  <a:gd name="T15" fmla="*/ 108 h 15"/>
                  <a:gd name="T16" fmla="*/ 57 w 26"/>
                  <a:gd name="T17" fmla="*/ 108 h 15"/>
                  <a:gd name="T18" fmla="*/ 196 w 26"/>
                  <a:gd name="T19" fmla="*/ 29 h 15"/>
                  <a:gd name="T20" fmla="*/ 196 w 26"/>
                  <a:gd name="T21" fmla="*/ 29 h 15"/>
                  <a:gd name="T22" fmla="*/ 196 w 26"/>
                  <a:gd name="T23" fmla="*/ 29 h 15"/>
                  <a:gd name="T24" fmla="*/ 196 w 26"/>
                  <a:gd name="T25" fmla="*/ 29 h 15"/>
                  <a:gd name="T26" fmla="*/ 164 w 26"/>
                  <a:gd name="T27" fmla="*/ 15 h 15"/>
                  <a:gd name="T28" fmla="*/ 157 w 26"/>
                  <a:gd name="T29" fmla="*/ 15 h 15"/>
                  <a:gd name="T30" fmla="*/ 157 w 26"/>
                  <a:gd name="T31" fmla="*/ 15 h 15"/>
                  <a:gd name="T32" fmla="*/ 157 w 26"/>
                  <a:gd name="T33" fmla="*/ 15 h 15"/>
                  <a:gd name="T34" fmla="*/ 157 w 26"/>
                  <a:gd name="T35" fmla="*/ 15 h 15"/>
                  <a:gd name="T36" fmla="*/ 19 w 26"/>
                  <a:gd name="T37" fmla="*/ 80 h 15"/>
                  <a:gd name="T38" fmla="*/ 19 w 26"/>
                  <a:gd name="T39" fmla="*/ 80 h 15"/>
                  <a:gd name="T40" fmla="*/ 19 w 26"/>
                  <a:gd name="T41" fmla="*/ 94 h 15"/>
                  <a:gd name="T42" fmla="*/ 1 w 26"/>
                  <a:gd name="T43" fmla="*/ 97 h 15"/>
                  <a:gd name="T44" fmla="*/ 0 w 26"/>
                  <a:gd name="T45" fmla="*/ 80 h 15"/>
                  <a:gd name="T46" fmla="*/ 0 w 26"/>
                  <a:gd name="T47" fmla="*/ 80 h 15"/>
                  <a:gd name="T48" fmla="*/ 1 w 26"/>
                  <a:gd name="T49" fmla="*/ 77 h 15"/>
                  <a:gd name="T50" fmla="*/ 1 w 26"/>
                  <a:gd name="T51" fmla="*/ 77 h 15"/>
                  <a:gd name="T52" fmla="*/ 152 w 26"/>
                  <a:gd name="T53" fmla="*/ 1 h 15"/>
                  <a:gd name="T54" fmla="*/ 157 w 26"/>
                  <a:gd name="T55" fmla="*/ 0 h 15"/>
                  <a:gd name="T56" fmla="*/ 157 w 26"/>
                  <a:gd name="T57" fmla="*/ 0 h 15"/>
                  <a:gd name="T58" fmla="*/ 176 w 26"/>
                  <a:gd name="T59" fmla="*/ 1 h 15"/>
                  <a:gd name="T60" fmla="*/ 176 w 26"/>
                  <a:gd name="T61" fmla="*/ 1 h 15"/>
                  <a:gd name="T62" fmla="*/ 211 w 26"/>
                  <a:gd name="T63" fmla="*/ 21 h 15"/>
                  <a:gd name="T64" fmla="*/ 216 w 26"/>
                  <a:gd name="T65" fmla="*/ 29 h 15"/>
                  <a:gd name="T66" fmla="*/ 216 w 26"/>
                  <a:gd name="T67" fmla="*/ 29 h 15"/>
                  <a:gd name="T68" fmla="*/ 211 w 26"/>
                  <a:gd name="T69" fmla="*/ 39 h 15"/>
                  <a:gd name="T70" fmla="*/ 211 w 26"/>
                  <a:gd name="T71" fmla="*/ 39 h 15"/>
                  <a:gd name="T72" fmla="*/ 67 w 26"/>
                  <a:gd name="T73" fmla="*/ 112 h 15"/>
                  <a:gd name="T74" fmla="*/ 57 w 26"/>
                  <a:gd name="T75" fmla="*/ 112 h 15"/>
                  <a:gd name="T76" fmla="*/ 57 w 26"/>
                  <a:gd name="T77" fmla="*/ 112 h 15"/>
                  <a:gd name="T78" fmla="*/ 40 w 26"/>
                  <a:gd name="T79" fmla="*/ 112 h 1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26" h="15">
                    <a:moveTo>
                      <a:pt x="5" y="15"/>
                    </a:moveTo>
                    <a:cubicBezTo>
                      <a:pt x="1" y="13"/>
                      <a:pt x="1" y="13"/>
                      <a:pt x="1" y="13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0" y="0"/>
                      <a:pt x="21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6" y="4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5"/>
                      <a:pt x="6" y="15"/>
                      <a:pt x="5" y="15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0" name="Freeform 1121"/>
              <p:cNvSpPr>
                <a:spLocks/>
              </p:cNvSpPr>
              <p:nvPr/>
            </p:nvSpPr>
            <p:spPr bwMode="auto">
              <a:xfrm>
                <a:off x="1174" y="833"/>
                <a:ext cx="202" cy="214"/>
              </a:xfrm>
              <a:custGeom>
                <a:avLst/>
                <a:gdLst>
                  <a:gd name="T0" fmla="*/ 41 w 202"/>
                  <a:gd name="T1" fmla="*/ 214 h 214"/>
                  <a:gd name="T2" fmla="*/ 202 w 202"/>
                  <a:gd name="T3" fmla="*/ 122 h 214"/>
                  <a:gd name="T4" fmla="*/ 160 w 202"/>
                  <a:gd name="T5" fmla="*/ 0 h 214"/>
                  <a:gd name="T6" fmla="*/ 0 w 202"/>
                  <a:gd name="T7" fmla="*/ 94 h 214"/>
                  <a:gd name="T8" fmla="*/ 41 w 202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2" h="214">
                    <a:moveTo>
                      <a:pt x="41" y="214"/>
                    </a:moveTo>
                    <a:lnTo>
                      <a:pt x="202" y="122"/>
                    </a:lnTo>
                    <a:lnTo>
                      <a:pt x="160" y="0"/>
                    </a:lnTo>
                    <a:lnTo>
                      <a:pt x="0" y="94"/>
                    </a:lnTo>
                    <a:lnTo>
                      <a:pt x="41" y="214"/>
                    </a:ln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1" name="Freeform 1122"/>
              <p:cNvSpPr>
                <a:spLocks/>
              </p:cNvSpPr>
              <p:nvPr/>
            </p:nvSpPr>
            <p:spPr bwMode="auto">
              <a:xfrm>
                <a:off x="1213" y="953"/>
                <a:ext cx="165" cy="97"/>
              </a:xfrm>
              <a:custGeom>
                <a:avLst/>
                <a:gdLst>
                  <a:gd name="T0" fmla="*/ 1 w 116"/>
                  <a:gd name="T1" fmla="*/ 566 h 68"/>
                  <a:gd name="T2" fmla="*/ 1 w 116"/>
                  <a:gd name="T3" fmla="*/ 552 h 68"/>
                  <a:gd name="T4" fmla="*/ 1 w 116"/>
                  <a:gd name="T5" fmla="*/ 552 h 68"/>
                  <a:gd name="T6" fmla="*/ 940 w 116"/>
                  <a:gd name="T7" fmla="*/ 0 h 68"/>
                  <a:gd name="T8" fmla="*/ 953 w 116"/>
                  <a:gd name="T9" fmla="*/ 0 h 68"/>
                  <a:gd name="T10" fmla="*/ 953 w 116"/>
                  <a:gd name="T11" fmla="*/ 0 h 68"/>
                  <a:gd name="T12" fmla="*/ 953 w 116"/>
                  <a:gd name="T13" fmla="*/ 19 h 68"/>
                  <a:gd name="T14" fmla="*/ 953 w 116"/>
                  <a:gd name="T15" fmla="*/ 19 h 68"/>
                  <a:gd name="T16" fmla="*/ 18 w 116"/>
                  <a:gd name="T17" fmla="*/ 566 h 68"/>
                  <a:gd name="T18" fmla="*/ 18 w 116"/>
                  <a:gd name="T19" fmla="*/ 572 h 68"/>
                  <a:gd name="T20" fmla="*/ 18 w 116"/>
                  <a:gd name="T21" fmla="*/ 572 h 68"/>
                  <a:gd name="T22" fmla="*/ 1 w 116"/>
                  <a:gd name="T23" fmla="*/ 566 h 6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16" h="68">
                    <a:moveTo>
                      <a:pt x="1" y="67"/>
                    </a:moveTo>
                    <a:cubicBezTo>
                      <a:pt x="0" y="66"/>
                      <a:pt x="1" y="66"/>
                      <a:pt x="1" y="65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4" y="0"/>
                      <a:pt x="115" y="0"/>
                      <a:pt x="115" y="0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16" y="1"/>
                      <a:pt x="115" y="2"/>
                      <a:pt x="115" y="2"/>
                    </a:cubicBezTo>
                    <a:cubicBezTo>
                      <a:pt x="115" y="2"/>
                      <a:pt x="115" y="2"/>
                      <a:pt x="115" y="2"/>
                    </a:cubicBezTo>
                    <a:cubicBezTo>
                      <a:pt x="2" y="67"/>
                      <a:pt x="2" y="67"/>
                      <a:pt x="2" y="67"/>
                    </a:cubicBezTo>
                    <a:cubicBezTo>
                      <a:pt x="2" y="68"/>
                      <a:pt x="2" y="68"/>
                      <a:pt x="2" y="68"/>
                    </a:cubicBezTo>
                    <a:cubicBezTo>
                      <a:pt x="2" y="68"/>
                      <a:pt x="2" y="68"/>
                      <a:pt x="2" y="68"/>
                    </a:cubicBezTo>
                    <a:cubicBezTo>
                      <a:pt x="1" y="68"/>
                      <a:pt x="1" y="67"/>
                      <a:pt x="1" y="67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2" name="Freeform 1123"/>
              <p:cNvSpPr>
                <a:spLocks/>
              </p:cNvSpPr>
              <p:nvPr/>
            </p:nvSpPr>
            <p:spPr bwMode="auto">
              <a:xfrm>
                <a:off x="1164" y="925"/>
                <a:ext cx="51" cy="122"/>
              </a:xfrm>
              <a:custGeom>
                <a:avLst/>
                <a:gdLst>
                  <a:gd name="T0" fmla="*/ 10 w 51"/>
                  <a:gd name="T1" fmla="*/ 2 h 122"/>
                  <a:gd name="T2" fmla="*/ 0 w 51"/>
                  <a:gd name="T3" fmla="*/ 0 h 122"/>
                  <a:gd name="T4" fmla="*/ 41 w 51"/>
                  <a:gd name="T5" fmla="*/ 122 h 122"/>
                  <a:gd name="T6" fmla="*/ 51 w 51"/>
                  <a:gd name="T7" fmla="*/ 122 h 122"/>
                  <a:gd name="T8" fmla="*/ 10 w 51"/>
                  <a:gd name="T9" fmla="*/ 2 h 1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" h="122">
                    <a:moveTo>
                      <a:pt x="10" y="2"/>
                    </a:moveTo>
                    <a:lnTo>
                      <a:pt x="0" y="0"/>
                    </a:lnTo>
                    <a:lnTo>
                      <a:pt x="41" y="122"/>
                    </a:lnTo>
                    <a:lnTo>
                      <a:pt x="51" y="122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3" name="Freeform 1124"/>
              <p:cNvSpPr>
                <a:spLocks/>
              </p:cNvSpPr>
              <p:nvPr/>
            </p:nvSpPr>
            <p:spPr bwMode="auto">
              <a:xfrm>
                <a:off x="1164" y="833"/>
                <a:ext cx="170" cy="94"/>
              </a:xfrm>
              <a:custGeom>
                <a:avLst/>
                <a:gdLst>
                  <a:gd name="T0" fmla="*/ 10 w 170"/>
                  <a:gd name="T1" fmla="*/ 94 h 94"/>
                  <a:gd name="T2" fmla="*/ 0 w 170"/>
                  <a:gd name="T3" fmla="*/ 92 h 94"/>
                  <a:gd name="T4" fmla="*/ 160 w 170"/>
                  <a:gd name="T5" fmla="*/ 0 h 94"/>
                  <a:gd name="T6" fmla="*/ 170 w 170"/>
                  <a:gd name="T7" fmla="*/ 0 h 94"/>
                  <a:gd name="T8" fmla="*/ 10 w 170"/>
                  <a:gd name="T9" fmla="*/ 94 h 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0" h="94">
                    <a:moveTo>
                      <a:pt x="10" y="94"/>
                    </a:moveTo>
                    <a:lnTo>
                      <a:pt x="0" y="92"/>
                    </a:lnTo>
                    <a:lnTo>
                      <a:pt x="160" y="0"/>
                    </a:lnTo>
                    <a:lnTo>
                      <a:pt x="170" y="0"/>
                    </a:lnTo>
                    <a:lnTo>
                      <a:pt x="10" y="94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4" name="Freeform 1125"/>
              <p:cNvSpPr>
                <a:spLocks/>
              </p:cNvSpPr>
              <p:nvPr/>
            </p:nvSpPr>
            <p:spPr bwMode="auto">
              <a:xfrm>
                <a:off x="1443" y="1007"/>
                <a:ext cx="14" cy="9"/>
              </a:xfrm>
              <a:custGeom>
                <a:avLst/>
                <a:gdLst>
                  <a:gd name="T0" fmla="*/ 1 w 10"/>
                  <a:gd name="T1" fmla="*/ 62 h 6"/>
                  <a:gd name="T2" fmla="*/ 1 w 10"/>
                  <a:gd name="T3" fmla="*/ 18 h 6"/>
                  <a:gd name="T4" fmla="*/ 57 w 10"/>
                  <a:gd name="T5" fmla="*/ 18 h 6"/>
                  <a:gd name="T6" fmla="*/ 57 w 10"/>
                  <a:gd name="T7" fmla="*/ 62 h 6"/>
                  <a:gd name="T8" fmla="*/ 1 w 10"/>
                  <a:gd name="T9" fmla="*/ 62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1" y="5"/>
                    </a:moveTo>
                    <a:cubicBezTo>
                      <a:pt x="0" y="4"/>
                      <a:pt x="0" y="2"/>
                      <a:pt x="1" y="1"/>
                    </a:cubicBezTo>
                    <a:cubicBezTo>
                      <a:pt x="3" y="0"/>
                      <a:pt x="6" y="0"/>
                      <a:pt x="8" y="1"/>
                    </a:cubicBezTo>
                    <a:cubicBezTo>
                      <a:pt x="9" y="2"/>
                      <a:pt x="10" y="4"/>
                      <a:pt x="8" y="5"/>
                    </a:cubicBezTo>
                    <a:cubicBezTo>
                      <a:pt x="6" y="6"/>
                      <a:pt x="3" y="6"/>
                      <a:pt x="1" y="5"/>
                    </a:cubicBezTo>
                    <a:close/>
                  </a:path>
                </a:pathLst>
              </a:custGeom>
              <a:solidFill>
                <a:srgbClr val="5E5E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5" name="Freeform 1126"/>
              <p:cNvSpPr>
                <a:spLocks/>
              </p:cNvSpPr>
              <p:nvPr/>
            </p:nvSpPr>
            <p:spPr bwMode="auto">
              <a:xfrm>
                <a:off x="1249" y="1014"/>
                <a:ext cx="20" cy="15"/>
              </a:xfrm>
              <a:custGeom>
                <a:avLst/>
                <a:gdLst>
                  <a:gd name="T0" fmla="*/ 0 w 20"/>
                  <a:gd name="T1" fmla="*/ 10 h 15"/>
                  <a:gd name="T2" fmla="*/ 3 w 20"/>
                  <a:gd name="T3" fmla="*/ 12 h 15"/>
                  <a:gd name="T4" fmla="*/ 3 w 20"/>
                  <a:gd name="T5" fmla="*/ 15 h 15"/>
                  <a:gd name="T6" fmla="*/ 20 w 20"/>
                  <a:gd name="T7" fmla="*/ 5 h 15"/>
                  <a:gd name="T8" fmla="*/ 20 w 20"/>
                  <a:gd name="T9" fmla="*/ 2 h 15"/>
                  <a:gd name="T10" fmla="*/ 15 w 20"/>
                  <a:gd name="T11" fmla="*/ 0 h 15"/>
                  <a:gd name="T12" fmla="*/ 0 w 20"/>
                  <a:gd name="T13" fmla="*/ 10 h 1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0" h="15">
                    <a:moveTo>
                      <a:pt x="0" y="10"/>
                    </a:moveTo>
                    <a:lnTo>
                      <a:pt x="3" y="12"/>
                    </a:lnTo>
                    <a:lnTo>
                      <a:pt x="3" y="15"/>
                    </a:lnTo>
                    <a:lnTo>
                      <a:pt x="20" y="5"/>
                    </a:lnTo>
                    <a:lnTo>
                      <a:pt x="20" y="2"/>
                    </a:lnTo>
                    <a:lnTo>
                      <a:pt x="15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6" name="Freeform 1127"/>
              <p:cNvSpPr>
                <a:spLocks/>
              </p:cNvSpPr>
              <p:nvPr/>
            </p:nvSpPr>
            <p:spPr bwMode="auto">
              <a:xfrm>
                <a:off x="1329" y="969"/>
                <a:ext cx="20" cy="14"/>
              </a:xfrm>
              <a:custGeom>
                <a:avLst/>
                <a:gdLst>
                  <a:gd name="T0" fmla="*/ 0 w 20"/>
                  <a:gd name="T1" fmla="*/ 10 h 14"/>
                  <a:gd name="T2" fmla="*/ 3 w 20"/>
                  <a:gd name="T3" fmla="*/ 11 h 14"/>
                  <a:gd name="T4" fmla="*/ 3 w 20"/>
                  <a:gd name="T5" fmla="*/ 14 h 14"/>
                  <a:gd name="T6" fmla="*/ 20 w 20"/>
                  <a:gd name="T7" fmla="*/ 4 h 14"/>
                  <a:gd name="T8" fmla="*/ 20 w 20"/>
                  <a:gd name="T9" fmla="*/ 1 h 14"/>
                  <a:gd name="T10" fmla="*/ 16 w 20"/>
                  <a:gd name="T11" fmla="*/ 0 h 14"/>
                  <a:gd name="T12" fmla="*/ 0 w 20"/>
                  <a:gd name="T13" fmla="*/ 10 h 1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0" h="14">
                    <a:moveTo>
                      <a:pt x="0" y="10"/>
                    </a:moveTo>
                    <a:lnTo>
                      <a:pt x="3" y="11"/>
                    </a:lnTo>
                    <a:lnTo>
                      <a:pt x="3" y="14"/>
                    </a:lnTo>
                    <a:lnTo>
                      <a:pt x="20" y="4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7" name="Freeform 1128"/>
              <p:cNvSpPr>
                <a:spLocks/>
              </p:cNvSpPr>
              <p:nvPr/>
            </p:nvSpPr>
            <p:spPr bwMode="auto">
              <a:xfrm>
                <a:off x="1252" y="884"/>
                <a:ext cx="9" cy="7"/>
              </a:xfrm>
              <a:custGeom>
                <a:avLst/>
                <a:gdLst>
                  <a:gd name="T0" fmla="*/ 1 w 7"/>
                  <a:gd name="T1" fmla="*/ 29 h 5"/>
                  <a:gd name="T2" fmla="*/ 17 w 7"/>
                  <a:gd name="T3" fmla="*/ 29 h 5"/>
                  <a:gd name="T4" fmla="*/ 31 w 7"/>
                  <a:gd name="T5" fmla="*/ 1 h 5"/>
                  <a:gd name="T6" fmla="*/ 13 w 7"/>
                  <a:gd name="T7" fmla="*/ 1 h 5"/>
                  <a:gd name="T8" fmla="*/ 1 w 7"/>
                  <a:gd name="T9" fmla="*/ 29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1" y="4"/>
                    </a:moveTo>
                    <a:cubicBezTo>
                      <a:pt x="1" y="5"/>
                      <a:pt x="3" y="5"/>
                      <a:pt x="4" y="4"/>
                    </a:cubicBezTo>
                    <a:cubicBezTo>
                      <a:pt x="6" y="3"/>
                      <a:pt x="7" y="2"/>
                      <a:pt x="7" y="1"/>
                    </a:cubicBezTo>
                    <a:cubicBezTo>
                      <a:pt x="7" y="0"/>
                      <a:pt x="5" y="0"/>
                      <a:pt x="3" y="1"/>
                    </a:cubicBezTo>
                    <a:cubicBezTo>
                      <a:pt x="2" y="2"/>
                      <a:pt x="0" y="3"/>
                      <a:pt x="1" y="4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8" name="Freeform 1129"/>
              <p:cNvSpPr>
                <a:spLocks/>
              </p:cNvSpPr>
              <p:nvPr/>
            </p:nvSpPr>
            <p:spPr bwMode="auto">
              <a:xfrm>
                <a:off x="1249" y="881"/>
                <a:ext cx="12" cy="10"/>
              </a:xfrm>
              <a:custGeom>
                <a:avLst/>
                <a:gdLst>
                  <a:gd name="T0" fmla="*/ 0 w 9"/>
                  <a:gd name="T1" fmla="*/ 56 h 7"/>
                  <a:gd name="T2" fmla="*/ 28 w 9"/>
                  <a:gd name="T3" fmla="*/ 41 h 7"/>
                  <a:gd name="T4" fmla="*/ 49 w 9"/>
                  <a:gd name="T5" fmla="*/ 1 h 7"/>
                  <a:gd name="T6" fmla="*/ 21 w 9"/>
                  <a:gd name="T7" fmla="*/ 19 h 7"/>
                  <a:gd name="T8" fmla="*/ 0 w 9"/>
                  <a:gd name="T9" fmla="*/ 56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7">
                    <a:moveTo>
                      <a:pt x="0" y="6"/>
                    </a:moveTo>
                    <a:cubicBezTo>
                      <a:pt x="0" y="7"/>
                      <a:pt x="3" y="7"/>
                      <a:pt x="5" y="5"/>
                    </a:cubicBezTo>
                    <a:cubicBezTo>
                      <a:pt x="7" y="4"/>
                      <a:pt x="9" y="2"/>
                      <a:pt x="9" y="1"/>
                    </a:cubicBezTo>
                    <a:cubicBezTo>
                      <a:pt x="9" y="0"/>
                      <a:pt x="6" y="1"/>
                      <a:pt x="4" y="2"/>
                    </a:cubicBezTo>
                    <a:cubicBezTo>
                      <a:pt x="2" y="3"/>
                      <a:pt x="0" y="5"/>
                      <a:pt x="0" y="6"/>
                    </a:cubicBezTo>
                    <a:close/>
                  </a:path>
                </a:pathLst>
              </a:custGeom>
              <a:solidFill>
                <a:srgbClr val="323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9" name="Freeform 1130"/>
              <p:cNvSpPr>
                <a:spLocks/>
              </p:cNvSpPr>
              <p:nvPr/>
            </p:nvSpPr>
            <p:spPr bwMode="auto">
              <a:xfrm>
                <a:off x="1257" y="883"/>
                <a:ext cx="6" cy="4"/>
              </a:xfrm>
              <a:custGeom>
                <a:avLst/>
                <a:gdLst>
                  <a:gd name="T0" fmla="*/ 6 w 6"/>
                  <a:gd name="T1" fmla="*/ 4 h 4"/>
                  <a:gd name="T2" fmla="*/ 2 w 6"/>
                  <a:gd name="T3" fmla="*/ 4 h 4"/>
                  <a:gd name="T4" fmla="*/ 0 w 6"/>
                  <a:gd name="T5" fmla="*/ 0 h 4"/>
                  <a:gd name="T6" fmla="*/ 4 w 6"/>
                  <a:gd name="T7" fmla="*/ 0 h 4"/>
                  <a:gd name="T8" fmla="*/ 6 w 6"/>
                  <a:gd name="T9" fmla="*/ 4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10" name="Freeform 1131"/>
              <p:cNvSpPr>
                <a:spLocks/>
              </p:cNvSpPr>
              <p:nvPr/>
            </p:nvSpPr>
            <p:spPr bwMode="auto">
              <a:xfrm>
                <a:off x="1321" y="846"/>
                <a:ext cx="4" cy="8"/>
              </a:xfrm>
              <a:custGeom>
                <a:avLst/>
                <a:gdLst>
                  <a:gd name="T0" fmla="*/ 3 w 4"/>
                  <a:gd name="T1" fmla="*/ 8 h 8"/>
                  <a:gd name="T2" fmla="*/ 4 w 4"/>
                  <a:gd name="T3" fmla="*/ 7 h 8"/>
                  <a:gd name="T4" fmla="*/ 1 w 4"/>
                  <a:gd name="T5" fmla="*/ 0 h 8"/>
                  <a:gd name="T6" fmla="*/ 0 w 4"/>
                  <a:gd name="T7" fmla="*/ 1 h 8"/>
                  <a:gd name="T8" fmla="*/ 3 w 4"/>
                  <a:gd name="T9" fmla="*/ 8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3" y="8"/>
                    </a:moveTo>
                    <a:lnTo>
                      <a:pt x="4" y="7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3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11" name="Freeform 1132"/>
              <p:cNvSpPr>
                <a:spLocks/>
              </p:cNvSpPr>
              <p:nvPr/>
            </p:nvSpPr>
            <p:spPr bwMode="auto">
              <a:xfrm>
                <a:off x="1317" y="849"/>
                <a:ext cx="5" cy="8"/>
              </a:xfrm>
              <a:custGeom>
                <a:avLst/>
                <a:gdLst>
                  <a:gd name="T0" fmla="*/ 3 w 5"/>
                  <a:gd name="T1" fmla="*/ 8 h 8"/>
                  <a:gd name="T2" fmla="*/ 5 w 5"/>
                  <a:gd name="T3" fmla="*/ 7 h 8"/>
                  <a:gd name="T4" fmla="*/ 3 w 5"/>
                  <a:gd name="T5" fmla="*/ 0 h 8"/>
                  <a:gd name="T6" fmla="*/ 0 w 5"/>
                  <a:gd name="T7" fmla="*/ 1 h 8"/>
                  <a:gd name="T8" fmla="*/ 3 w 5"/>
                  <a:gd name="T9" fmla="*/ 8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3" y="8"/>
                    </a:moveTo>
                    <a:lnTo>
                      <a:pt x="5" y="7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3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12" name="Freeform 1133"/>
              <p:cNvSpPr>
                <a:spLocks/>
              </p:cNvSpPr>
              <p:nvPr/>
            </p:nvSpPr>
            <p:spPr bwMode="auto">
              <a:xfrm>
                <a:off x="1314" y="850"/>
                <a:ext cx="4" cy="9"/>
              </a:xfrm>
              <a:custGeom>
                <a:avLst/>
                <a:gdLst>
                  <a:gd name="T0" fmla="*/ 3 w 4"/>
                  <a:gd name="T1" fmla="*/ 9 h 9"/>
                  <a:gd name="T2" fmla="*/ 4 w 4"/>
                  <a:gd name="T3" fmla="*/ 7 h 9"/>
                  <a:gd name="T4" fmla="*/ 1 w 4"/>
                  <a:gd name="T5" fmla="*/ 0 h 9"/>
                  <a:gd name="T6" fmla="*/ 0 w 4"/>
                  <a:gd name="T7" fmla="*/ 1 h 9"/>
                  <a:gd name="T8" fmla="*/ 3 w 4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9">
                    <a:moveTo>
                      <a:pt x="3" y="9"/>
                    </a:moveTo>
                    <a:lnTo>
                      <a:pt x="4" y="7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3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13" name="Freeform 1134"/>
              <p:cNvSpPr>
                <a:spLocks/>
              </p:cNvSpPr>
              <p:nvPr/>
            </p:nvSpPr>
            <p:spPr bwMode="auto">
              <a:xfrm>
                <a:off x="1314" y="850"/>
                <a:ext cx="4" cy="9"/>
              </a:xfrm>
              <a:custGeom>
                <a:avLst/>
                <a:gdLst>
                  <a:gd name="T0" fmla="*/ 3 w 4"/>
                  <a:gd name="T1" fmla="*/ 9 h 9"/>
                  <a:gd name="T2" fmla="*/ 4 w 4"/>
                  <a:gd name="T3" fmla="*/ 7 h 9"/>
                  <a:gd name="T4" fmla="*/ 1 w 4"/>
                  <a:gd name="T5" fmla="*/ 0 h 9"/>
                  <a:gd name="T6" fmla="*/ 0 w 4"/>
                  <a:gd name="T7" fmla="*/ 1 h 9"/>
                  <a:gd name="T8" fmla="*/ 3 w 4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9">
                    <a:moveTo>
                      <a:pt x="3" y="9"/>
                    </a:moveTo>
                    <a:lnTo>
                      <a:pt x="4" y="7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3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14" name="Freeform 1135"/>
              <p:cNvSpPr>
                <a:spLocks/>
              </p:cNvSpPr>
              <p:nvPr/>
            </p:nvSpPr>
            <p:spPr bwMode="auto">
              <a:xfrm>
                <a:off x="1196" y="918"/>
                <a:ext cx="4" cy="9"/>
              </a:xfrm>
              <a:custGeom>
                <a:avLst/>
                <a:gdLst>
                  <a:gd name="T0" fmla="*/ 2 w 4"/>
                  <a:gd name="T1" fmla="*/ 9 h 9"/>
                  <a:gd name="T2" fmla="*/ 4 w 4"/>
                  <a:gd name="T3" fmla="*/ 7 h 9"/>
                  <a:gd name="T4" fmla="*/ 2 w 4"/>
                  <a:gd name="T5" fmla="*/ 0 h 9"/>
                  <a:gd name="T6" fmla="*/ 0 w 4"/>
                  <a:gd name="T7" fmla="*/ 1 h 9"/>
                  <a:gd name="T8" fmla="*/ 2 w 4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9">
                    <a:moveTo>
                      <a:pt x="2" y="9"/>
                    </a:moveTo>
                    <a:lnTo>
                      <a:pt x="4" y="7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15" name="Freeform 1136"/>
              <p:cNvSpPr>
                <a:spLocks/>
              </p:cNvSpPr>
              <p:nvPr/>
            </p:nvSpPr>
            <p:spPr bwMode="auto">
              <a:xfrm>
                <a:off x="1192" y="921"/>
                <a:ext cx="4" cy="8"/>
              </a:xfrm>
              <a:custGeom>
                <a:avLst/>
                <a:gdLst>
                  <a:gd name="T0" fmla="*/ 3 w 4"/>
                  <a:gd name="T1" fmla="*/ 8 h 8"/>
                  <a:gd name="T2" fmla="*/ 4 w 4"/>
                  <a:gd name="T3" fmla="*/ 7 h 8"/>
                  <a:gd name="T4" fmla="*/ 3 w 4"/>
                  <a:gd name="T5" fmla="*/ 0 h 8"/>
                  <a:gd name="T6" fmla="*/ 0 w 4"/>
                  <a:gd name="T7" fmla="*/ 1 h 8"/>
                  <a:gd name="T8" fmla="*/ 3 w 4"/>
                  <a:gd name="T9" fmla="*/ 8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3" y="8"/>
                    </a:moveTo>
                    <a:lnTo>
                      <a:pt x="4" y="7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3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16" name="Freeform 1137"/>
              <p:cNvSpPr>
                <a:spLocks/>
              </p:cNvSpPr>
              <p:nvPr/>
            </p:nvSpPr>
            <p:spPr bwMode="auto">
              <a:xfrm>
                <a:off x="1189" y="922"/>
                <a:ext cx="4" cy="9"/>
              </a:xfrm>
              <a:custGeom>
                <a:avLst/>
                <a:gdLst>
                  <a:gd name="T0" fmla="*/ 2 w 4"/>
                  <a:gd name="T1" fmla="*/ 9 h 9"/>
                  <a:gd name="T2" fmla="*/ 4 w 4"/>
                  <a:gd name="T3" fmla="*/ 7 h 9"/>
                  <a:gd name="T4" fmla="*/ 2 w 4"/>
                  <a:gd name="T5" fmla="*/ 0 h 9"/>
                  <a:gd name="T6" fmla="*/ 0 w 4"/>
                  <a:gd name="T7" fmla="*/ 2 h 9"/>
                  <a:gd name="T8" fmla="*/ 2 w 4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9">
                    <a:moveTo>
                      <a:pt x="2" y="9"/>
                    </a:moveTo>
                    <a:lnTo>
                      <a:pt x="4" y="7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17" name="Freeform 1138"/>
              <p:cNvSpPr>
                <a:spLocks/>
              </p:cNvSpPr>
              <p:nvPr/>
            </p:nvSpPr>
            <p:spPr bwMode="auto">
              <a:xfrm>
                <a:off x="1188" y="854"/>
                <a:ext cx="175" cy="179"/>
              </a:xfrm>
              <a:custGeom>
                <a:avLst/>
                <a:gdLst>
                  <a:gd name="T0" fmla="*/ 34 w 175"/>
                  <a:gd name="T1" fmla="*/ 179 h 179"/>
                  <a:gd name="T2" fmla="*/ 175 w 175"/>
                  <a:gd name="T3" fmla="*/ 97 h 179"/>
                  <a:gd name="T4" fmla="*/ 143 w 175"/>
                  <a:gd name="T5" fmla="*/ 0 h 179"/>
                  <a:gd name="T6" fmla="*/ 0 w 175"/>
                  <a:gd name="T7" fmla="*/ 84 h 179"/>
                  <a:gd name="T8" fmla="*/ 34 w 175"/>
                  <a:gd name="T9" fmla="*/ 179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5" h="179">
                    <a:moveTo>
                      <a:pt x="34" y="179"/>
                    </a:moveTo>
                    <a:lnTo>
                      <a:pt x="175" y="97"/>
                    </a:lnTo>
                    <a:lnTo>
                      <a:pt x="143" y="0"/>
                    </a:lnTo>
                    <a:lnTo>
                      <a:pt x="0" y="84"/>
                    </a:lnTo>
                    <a:lnTo>
                      <a:pt x="34" y="179"/>
                    </a:lnTo>
                    <a:close/>
                  </a:path>
                </a:pathLst>
              </a:custGeom>
              <a:solidFill>
                <a:srgbClr val="00A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18" name="Freeform 1139"/>
              <p:cNvSpPr>
                <a:spLocks noEditPoints="1"/>
              </p:cNvSpPr>
              <p:nvPr/>
            </p:nvSpPr>
            <p:spPr bwMode="auto">
              <a:xfrm>
                <a:off x="1185" y="851"/>
                <a:ext cx="183" cy="186"/>
              </a:xfrm>
              <a:custGeom>
                <a:avLst/>
                <a:gdLst>
                  <a:gd name="T0" fmla="*/ 203 w 129"/>
                  <a:gd name="T1" fmla="*/ 1072 h 131"/>
                  <a:gd name="T2" fmla="*/ 192 w 129"/>
                  <a:gd name="T3" fmla="*/ 1056 h 131"/>
                  <a:gd name="T4" fmla="*/ 192 w 129"/>
                  <a:gd name="T5" fmla="*/ 1056 h 131"/>
                  <a:gd name="T6" fmla="*/ 0 w 129"/>
                  <a:gd name="T7" fmla="*/ 504 h 131"/>
                  <a:gd name="T8" fmla="*/ 1 w 129"/>
                  <a:gd name="T9" fmla="*/ 471 h 131"/>
                  <a:gd name="T10" fmla="*/ 1 w 129"/>
                  <a:gd name="T11" fmla="*/ 471 h 131"/>
                  <a:gd name="T12" fmla="*/ 833 w 129"/>
                  <a:gd name="T13" fmla="*/ 0 h 131"/>
                  <a:gd name="T14" fmla="*/ 851 w 129"/>
                  <a:gd name="T15" fmla="*/ 0 h 131"/>
                  <a:gd name="T16" fmla="*/ 851 w 129"/>
                  <a:gd name="T17" fmla="*/ 0 h 131"/>
                  <a:gd name="T18" fmla="*/ 853 w 129"/>
                  <a:gd name="T19" fmla="*/ 18 h 131"/>
                  <a:gd name="T20" fmla="*/ 853 w 129"/>
                  <a:gd name="T21" fmla="*/ 18 h 131"/>
                  <a:gd name="T22" fmla="*/ 1053 w 129"/>
                  <a:gd name="T23" fmla="*/ 565 h 131"/>
                  <a:gd name="T24" fmla="*/ 1044 w 129"/>
                  <a:gd name="T25" fmla="*/ 589 h 131"/>
                  <a:gd name="T26" fmla="*/ 1044 w 129"/>
                  <a:gd name="T27" fmla="*/ 589 h 131"/>
                  <a:gd name="T28" fmla="*/ 220 w 129"/>
                  <a:gd name="T29" fmla="*/ 1069 h 131"/>
                  <a:gd name="T30" fmla="*/ 211 w 129"/>
                  <a:gd name="T31" fmla="*/ 1072 h 131"/>
                  <a:gd name="T32" fmla="*/ 211 w 129"/>
                  <a:gd name="T33" fmla="*/ 1072 h 131"/>
                  <a:gd name="T34" fmla="*/ 203 w 129"/>
                  <a:gd name="T35" fmla="*/ 1072 h 131"/>
                  <a:gd name="T36" fmla="*/ 211 w 129"/>
                  <a:gd name="T37" fmla="*/ 1048 h 131"/>
                  <a:gd name="T38" fmla="*/ 231 w 129"/>
                  <a:gd name="T39" fmla="*/ 1048 h 131"/>
                  <a:gd name="T40" fmla="*/ 211 w 129"/>
                  <a:gd name="T41" fmla="*/ 1048 h 131"/>
                  <a:gd name="T42" fmla="*/ 40 w 129"/>
                  <a:gd name="T43" fmla="*/ 505 h 131"/>
                  <a:gd name="T44" fmla="*/ 220 w 129"/>
                  <a:gd name="T45" fmla="*/ 1018 h 131"/>
                  <a:gd name="T46" fmla="*/ 1000 w 129"/>
                  <a:gd name="T47" fmla="*/ 565 h 131"/>
                  <a:gd name="T48" fmla="*/ 833 w 129"/>
                  <a:gd name="T49" fmla="*/ 53 h 131"/>
                  <a:gd name="T50" fmla="*/ 40 w 129"/>
                  <a:gd name="T51" fmla="*/ 505 h 13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29" h="131">
                    <a:moveTo>
                      <a:pt x="25" y="131"/>
                    </a:moveTo>
                    <a:cubicBezTo>
                      <a:pt x="24" y="130"/>
                      <a:pt x="24" y="130"/>
                      <a:pt x="23" y="129"/>
                    </a:cubicBezTo>
                    <a:cubicBezTo>
                      <a:pt x="23" y="129"/>
                      <a:pt x="23" y="129"/>
                      <a:pt x="23" y="129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0"/>
                      <a:pt x="0" y="59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0"/>
                      <a:pt x="103" y="0"/>
                      <a:pt x="10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5" y="0"/>
                      <a:pt x="105" y="1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70"/>
                      <a:pt x="129" y="72"/>
                      <a:pt x="128" y="72"/>
                    </a:cubicBezTo>
                    <a:cubicBezTo>
                      <a:pt x="128" y="72"/>
                      <a:pt x="128" y="72"/>
                      <a:pt x="128" y="72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26" y="131"/>
                      <a:pt x="26" y="131"/>
                      <a:pt x="26" y="131"/>
                    </a:cubicBez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1"/>
                      <a:pt x="25" y="131"/>
                      <a:pt x="25" y="131"/>
                    </a:cubicBezTo>
                    <a:close/>
                    <a:moveTo>
                      <a:pt x="26" y="128"/>
                    </a:moveTo>
                    <a:cubicBezTo>
                      <a:pt x="28" y="128"/>
                      <a:pt x="28" y="128"/>
                      <a:pt x="28" y="128"/>
                    </a:cubicBezTo>
                    <a:cubicBezTo>
                      <a:pt x="26" y="128"/>
                      <a:pt x="26" y="128"/>
                      <a:pt x="26" y="128"/>
                    </a:cubicBezTo>
                    <a:close/>
                    <a:moveTo>
                      <a:pt x="5" y="62"/>
                    </a:moveTo>
                    <a:cubicBezTo>
                      <a:pt x="27" y="125"/>
                      <a:pt x="27" y="125"/>
                      <a:pt x="27" y="125"/>
                    </a:cubicBezTo>
                    <a:cubicBezTo>
                      <a:pt x="123" y="69"/>
                      <a:pt x="123" y="69"/>
                      <a:pt x="123" y="69"/>
                    </a:cubicBezTo>
                    <a:cubicBezTo>
                      <a:pt x="102" y="6"/>
                      <a:pt x="102" y="6"/>
                      <a:pt x="102" y="6"/>
                    </a:cubicBezTo>
                    <a:cubicBezTo>
                      <a:pt x="5" y="62"/>
                      <a:pt x="5" y="62"/>
                      <a:pt x="5" y="62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19" name="Freeform 1140"/>
              <p:cNvSpPr>
                <a:spLocks/>
              </p:cNvSpPr>
              <p:nvPr/>
            </p:nvSpPr>
            <p:spPr bwMode="auto">
              <a:xfrm>
                <a:off x="1215" y="1047"/>
                <a:ext cx="100" cy="78"/>
              </a:xfrm>
              <a:custGeom>
                <a:avLst/>
                <a:gdLst>
                  <a:gd name="T0" fmla="*/ 531 w 71"/>
                  <a:gd name="T1" fmla="*/ 442 h 55"/>
                  <a:gd name="T2" fmla="*/ 531 w 71"/>
                  <a:gd name="T3" fmla="*/ 442 h 55"/>
                  <a:gd name="T4" fmla="*/ 555 w 71"/>
                  <a:gd name="T5" fmla="*/ 448 h 55"/>
                  <a:gd name="T6" fmla="*/ 555 w 71"/>
                  <a:gd name="T7" fmla="*/ 332 h 55"/>
                  <a:gd name="T8" fmla="*/ 0 w 71"/>
                  <a:gd name="T9" fmla="*/ 0 h 55"/>
                  <a:gd name="T10" fmla="*/ 0 w 71"/>
                  <a:gd name="T11" fmla="*/ 105 h 55"/>
                  <a:gd name="T12" fmla="*/ 15 w 71"/>
                  <a:gd name="T13" fmla="*/ 135 h 55"/>
                  <a:gd name="T14" fmla="*/ 531 w 71"/>
                  <a:gd name="T15" fmla="*/ 442 h 5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1" h="55">
                    <a:moveTo>
                      <a:pt x="68" y="54"/>
                    </a:moveTo>
                    <a:cubicBezTo>
                      <a:pt x="68" y="54"/>
                      <a:pt x="68" y="54"/>
                      <a:pt x="68" y="54"/>
                    </a:cubicBezTo>
                    <a:cubicBezTo>
                      <a:pt x="69" y="55"/>
                      <a:pt x="70" y="55"/>
                      <a:pt x="71" y="55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1" y="15"/>
                      <a:pt x="2" y="16"/>
                    </a:cubicBezTo>
                    <a:lnTo>
                      <a:pt x="68" y="5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20" name="Freeform 1141"/>
              <p:cNvSpPr>
                <a:spLocks/>
              </p:cNvSpPr>
              <p:nvPr/>
            </p:nvSpPr>
            <p:spPr bwMode="auto">
              <a:xfrm>
                <a:off x="1356" y="1041"/>
                <a:ext cx="41" cy="23"/>
              </a:xfrm>
              <a:custGeom>
                <a:avLst/>
                <a:gdLst>
                  <a:gd name="T0" fmla="*/ 0 w 41"/>
                  <a:gd name="T1" fmla="*/ 16 h 23"/>
                  <a:gd name="T2" fmla="*/ 27 w 41"/>
                  <a:gd name="T3" fmla="*/ 0 h 23"/>
                  <a:gd name="T4" fmla="*/ 41 w 41"/>
                  <a:gd name="T5" fmla="*/ 7 h 23"/>
                  <a:gd name="T6" fmla="*/ 15 w 41"/>
                  <a:gd name="T7" fmla="*/ 23 h 23"/>
                  <a:gd name="T8" fmla="*/ 0 w 41"/>
                  <a:gd name="T9" fmla="*/ 16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23">
                    <a:moveTo>
                      <a:pt x="0" y="16"/>
                    </a:moveTo>
                    <a:lnTo>
                      <a:pt x="27" y="0"/>
                    </a:lnTo>
                    <a:lnTo>
                      <a:pt x="41" y="7"/>
                    </a:lnTo>
                    <a:lnTo>
                      <a:pt x="15" y="23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21" name="Freeform 1142"/>
              <p:cNvSpPr>
                <a:spLocks noEditPoints="1"/>
              </p:cNvSpPr>
              <p:nvPr/>
            </p:nvSpPr>
            <p:spPr bwMode="auto">
              <a:xfrm>
                <a:off x="1355" y="1040"/>
                <a:ext cx="44" cy="27"/>
              </a:xfrm>
              <a:custGeom>
                <a:avLst/>
                <a:gdLst>
                  <a:gd name="T0" fmla="*/ 81 w 31"/>
                  <a:gd name="T1" fmla="*/ 155 h 19"/>
                  <a:gd name="T2" fmla="*/ 1 w 31"/>
                  <a:gd name="T3" fmla="*/ 107 h 19"/>
                  <a:gd name="T4" fmla="*/ 1 w 31"/>
                  <a:gd name="T5" fmla="*/ 97 h 19"/>
                  <a:gd name="T6" fmla="*/ 18 w 31"/>
                  <a:gd name="T7" fmla="*/ 107 h 19"/>
                  <a:gd name="T8" fmla="*/ 1 w 31"/>
                  <a:gd name="T9" fmla="*/ 97 h 19"/>
                  <a:gd name="T10" fmla="*/ 1 w 31"/>
                  <a:gd name="T11" fmla="*/ 107 h 19"/>
                  <a:gd name="T12" fmla="*/ 0 w 31"/>
                  <a:gd name="T13" fmla="*/ 97 h 19"/>
                  <a:gd name="T14" fmla="*/ 0 w 31"/>
                  <a:gd name="T15" fmla="*/ 97 h 19"/>
                  <a:gd name="T16" fmla="*/ 1 w 31"/>
                  <a:gd name="T17" fmla="*/ 81 h 19"/>
                  <a:gd name="T18" fmla="*/ 1 w 31"/>
                  <a:gd name="T19" fmla="*/ 81 h 19"/>
                  <a:gd name="T20" fmla="*/ 155 w 31"/>
                  <a:gd name="T21" fmla="*/ 0 h 19"/>
                  <a:gd name="T22" fmla="*/ 175 w 31"/>
                  <a:gd name="T23" fmla="*/ 0 h 19"/>
                  <a:gd name="T24" fmla="*/ 251 w 31"/>
                  <a:gd name="T25" fmla="*/ 40 h 19"/>
                  <a:gd name="T26" fmla="*/ 251 w 31"/>
                  <a:gd name="T27" fmla="*/ 53 h 19"/>
                  <a:gd name="T28" fmla="*/ 251 w 31"/>
                  <a:gd name="T29" fmla="*/ 53 h 19"/>
                  <a:gd name="T30" fmla="*/ 251 w 31"/>
                  <a:gd name="T31" fmla="*/ 67 h 19"/>
                  <a:gd name="T32" fmla="*/ 251 w 31"/>
                  <a:gd name="T33" fmla="*/ 67 h 19"/>
                  <a:gd name="T34" fmla="*/ 97 w 31"/>
                  <a:gd name="T35" fmla="*/ 155 h 19"/>
                  <a:gd name="T36" fmla="*/ 81 w 31"/>
                  <a:gd name="T37" fmla="*/ 155 h 19"/>
                  <a:gd name="T38" fmla="*/ 95 w 31"/>
                  <a:gd name="T39" fmla="*/ 124 h 19"/>
                  <a:gd name="T40" fmla="*/ 213 w 31"/>
                  <a:gd name="T41" fmla="*/ 53 h 19"/>
                  <a:gd name="T42" fmla="*/ 163 w 31"/>
                  <a:gd name="T43" fmla="*/ 26 h 19"/>
                  <a:gd name="T44" fmla="*/ 40 w 31"/>
                  <a:gd name="T45" fmla="*/ 97 h 19"/>
                  <a:gd name="T46" fmla="*/ 95 w 31"/>
                  <a:gd name="T47" fmla="*/ 124 h 1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1" h="19">
                    <a:moveTo>
                      <a:pt x="10" y="19"/>
                    </a:moveTo>
                    <a:cubicBezTo>
                      <a:pt x="1" y="13"/>
                      <a:pt x="1" y="13"/>
                      <a:pt x="1" y="1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3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1"/>
                      <a:pt x="0" y="11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1" y="6"/>
                      <a:pt x="31" y="6"/>
                    </a:cubicBezTo>
                    <a:cubicBezTo>
                      <a:pt x="31" y="6"/>
                      <a:pt x="31" y="6"/>
                      <a:pt x="31" y="6"/>
                    </a:cubicBezTo>
                    <a:cubicBezTo>
                      <a:pt x="31" y="7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0" y="19"/>
                      <a:pt x="10" y="19"/>
                      <a:pt x="10" y="19"/>
                    </a:cubicBezTo>
                    <a:close/>
                    <a:moveTo>
                      <a:pt x="11" y="15"/>
                    </a:moveTo>
                    <a:cubicBezTo>
                      <a:pt x="26" y="6"/>
                      <a:pt x="26" y="6"/>
                      <a:pt x="26" y="6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11" y="15"/>
                      <a:pt x="11" y="15"/>
                      <a:pt x="11" y="15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22" name="Freeform 1143"/>
              <p:cNvSpPr>
                <a:spLocks/>
              </p:cNvSpPr>
              <p:nvPr/>
            </p:nvSpPr>
            <p:spPr bwMode="auto">
              <a:xfrm>
                <a:off x="1315" y="1012"/>
                <a:ext cx="160" cy="113"/>
              </a:xfrm>
              <a:custGeom>
                <a:avLst/>
                <a:gdLst>
                  <a:gd name="T0" fmla="*/ 892 w 113"/>
                  <a:gd name="T1" fmla="*/ 127 h 80"/>
                  <a:gd name="T2" fmla="*/ 912 w 113"/>
                  <a:gd name="T3" fmla="*/ 97 h 80"/>
                  <a:gd name="T4" fmla="*/ 912 w 113"/>
                  <a:gd name="T5" fmla="*/ 0 h 80"/>
                  <a:gd name="T6" fmla="*/ 0 w 113"/>
                  <a:gd name="T7" fmla="*/ 521 h 80"/>
                  <a:gd name="T8" fmla="*/ 0 w 113"/>
                  <a:gd name="T9" fmla="*/ 637 h 80"/>
                  <a:gd name="T10" fmla="*/ 16 w 113"/>
                  <a:gd name="T11" fmla="*/ 629 h 80"/>
                  <a:gd name="T12" fmla="*/ 405 w 113"/>
                  <a:gd name="T13" fmla="*/ 410 h 80"/>
                  <a:gd name="T14" fmla="*/ 405 w 113"/>
                  <a:gd name="T15" fmla="*/ 397 h 80"/>
                  <a:gd name="T16" fmla="*/ 395 w 113"/>
                  <a:gd name="T17" fmla="*/ 397 h 80"/>
                  <a:gd name="T18" fmla="*/ 395 w 113"/>
                  <a:gd name="T19" fmla="*/ 387 h 80"/>
                  <a:gd name="T20" fmla="*/ 531 w 113"/>
                  <a:gd name="T21" fmla="*/ 309 h 80"/>
                  <a:gd name="T22" fmla="*/ 548 w 113"/>
                  <a:gd name="T23" fmla="*/ 309 h 80"/>
                  <a:gd name="T24" fmla="*/ 559 w 113"/>
                  <a:gd name="T25" fmla="*/ 309 h 80"/>
                  <a:gd name="T26" fmla="*/ 573 w 113"/>
                  <a:gd name="T27" fmla="*/ 309 h 80"/>
                  <a:gd name="T28" fmla="*/ 892 w 113"/>
                  <a:gd name="T29" fmla="*/ 127 h 8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13" h="80">
                    <a:moveTo>
                      <a:pt x="111" y="16"/>
                    </a:moveTo>
                    <a:cubicBezTo>
                      <a:pt x="113" y="15"/>
                      <a:pt x="113" y="15"/>
                      <a:pt x="113" y="13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1" y="80"/>
                      <a:pt x="2" y="79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1" y="51"/>
                      <a:pt x="51" y="51"/>
                      <a:pt x="50" y="50"/>
                    </a:cubicBezTo>
                    <a:cubicBezTo>
                      <a:pt x="49" y="50"/>
                      <a:pt x="49" y="50"/>
                      <a:pt x="49" y="50"/>
                    </a:cubicBezTo>
                    <a:cubicBezTo>
                      <a:pt x="49" y="50"/>
                      <a:pt x="49" y="49"/>
                      <a:pt x="49" y="49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7" y="39"/>
                      <a:pt x="68" y="39"/>
                      <a:pt x="68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40"/>
                      <a:pt x="70" y="40"/>
                      <a:pt x="71" y="39"/>
                    </a:cubicBezTo>
                    <a:lnTo>
                      <a:pt x="111" y="16"/>
                    </a:ln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23" name="Freeform 1144"/>
              <p:cNvSpPr>
                <a:spLocks/>
              </p:cNvSpPr>
              <p:nvPr/>
            </p:nvSpPr>
            <p:spPr bwMode="auto">
              <a:xfrm>
                <a:off x="1385" y="1064"/>
                <a:ext cx="22" cy="14"/>
              </a:xfrm>
              <a:custGeom>
                <a:avLst/>
                <a:gdLst>
                  <a:gd name="T0" fmla="*/ 0 w 22"/>
                  <a:gd name="T1" fmla="*/ 14 h 14"/>
                  <a:gd name="T2" fmla="*/ 22 w 22"/>
                  <a:gd name="T3" fmla="*/ 0 h 14"/>
                  <a:gd name="T4" fmla="*/ 0 w 22"/>
                  <a:gd name="T5" fmla="*/ 14 h 1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" h="14">
                    <a:moveTo>
                      <a:pt x="0" y="14"/>
                    </a:moveTo>
                    <a:lnTo>
                      <a:pt x="22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24" name="Line 1145"/>
              <p:cNvSpPr>
                <a:spLocks noChangeShapeType="1"/>
              </p:cNvSpPr>
              <p:nvPr/>
            </p:nvSpPr>
            <p:spPr bwMode="auto">
              <a:xfrm flipV="1">
                <a:off x="1385" y="1064"/>
                <a:ext cx="22" cy="1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25" name="Freeform 1146"/>
              <p:cNvSpPr>
                <a:spLocks/>
              </p:cNvSpPr>
              <p:nvPr/>
            </p:nvSpPr>
            <p:spPr bwMode="auto">
              <a:xfrm>
                <a:off x="1382" y="1063"/>
                <a:ext cx="28" cy="17"/>
              </a:xfrm>
              <a:custGeom>
                <a:avLst/>
                <a:gdLst>
                  <a:gd name="T0" fmla="*/ 0 w 20"/>
                  <a:gd name="T1" fmla="*/ 96 h 12"/>
                  <a:gd name="T2" fmla="*/ 1 w 20"/>
                  <a:gd name="T3" fmla="*/ 81 h 12"/>
                  <a:gd name="T4" fmla="*/ 1 w 20"/>
                  <a:gd name="T5" fmla="*/ 81 h 12"/>
                  <a:gd name="T6" fmla="*/ 136 w 20"/>
                  <a:gd name="T7" fmla="*/ 0 h 12"/>
                  <a:gd name="T8" fmla="*/ 146 w 20"/>
                  <a:gd name="T9" fmla="*/ 1 h 12"/>
                  <a:gd name="T10" fmla="*/ 146 w 20"/>
                  <a:gd name="T11" fmla="*/ 1 h 12"/>
                  <a:gd name="T12" fmla="*/ 146 w 20"/>
                  <a:gd name="T13" fmla="*/ 18 h 12"/>
                  <a:gd name="T14" fmla="*/ 146 w 20"/>
                  <a:gd name="T15" fmla="*/ 18 h 12"/>
                  <a:gd name="T16" fmla="*/ 15 w 20"/>
                  <a:gd name="T17" fmla="*/ 96 h 12"/>
                  <a:gd name="T18" fmla="*/ 15 w 20"/>
                  <a:gd name="T19" fmla="*/ 96 h 12"/>
                  <a:gd name="T20" fmla="*/ 15 w 20"/>
                  <a:gd name="T21" fmla="*/ 96 h 12"/>
                  <a:gd name="T22" fmla="*/ 0 w 20"/>
                  <a:gd name="T23" fmla="*/ 96 h 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0" h="12">
                    <a:moveTo>
                      <a:pt x="0" y="12"/>
                    </a:move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9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20" y="1"/>
                      <a:pt x="19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2"/>
                      <a:pt x="0" y="12"/>
                    </a:cubicBezTo>
                    <a:close/>
                  </a:path>
                </a:pathLst>
              </a:custGeom>
              <a:solidFill>
                <a:srgbClr val="8486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26" name="Freeform 1147"/>
              <p:cNvSpPr>
                <a:spLocks/>
              </p:cNvSpPr>
              <p:nvPr/>
            </p:nvSpPr>
            <p:spPr bwMode="auto">
              <a:xfrm>
                <a:off x="1446" y="1010"/>
                <a:ext cx="7" cy="4"/>
              </a:xfrm>
              <a:custGeom>
                <a:avLst/>
                <a:gdLst>
                  <a:gd name="T0" fmla="*/ 1 w 5"/>
                  <a:gd name="T1" fmla="*/ 12 h 3"/>
                  <a:gd name="T2" fmla="*/ 29 w 5"/>
                  <a:gd name="T3" fmla="*/ 12 h 3"/>
                  <a:gd name="T4" fmla="*/ 29 w 5"/>
                  <a:gd name="T5" fmla="*/ 0 h 3"/>
                  <a:gd name="T6" fmla="*/ 1 w 5"/>
                  <a:gd name="T7" fmla="*/ 0 h 3"/>
                  <a:gd name="T8" fmla="*/ 1 w 5"/>
                  <a:gd name="T9" fmla="*/ 12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2" y="3"/>
                      <a:pt x="3" y="3"/>
                      <a:pt x="4" y="2"/>
                    </a:cubicBezTo>
                    <a:cubicBezTo>
                      <a:pt x="5" y="2"/>
                      <a:pt x="5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27" name="Freeform 1148"/>
              <p:cNvSpPr>
                <a:spLocks/>
              </p:cNvSpPr>
              <p:nvPr/>
            </p:nvSpPr>
            <p:spPr bwMode="auto">
              <a:xfrm>
                <a:off x="1465" y="1024"/>
                <a:ext cx="5" cy="6"/>
              </a:xfrm>
              <a:custGeom>
                <a:avLst/>
                <a:gdLst>
                  <a:gd name="T0" fmla="*/ 62 w 3"/>
                  <a:gd name="T1" fmla="*/ 27 h 4"/>
                  <a:gd name="T2" fmla="*/ 37 w 3"/>
                  <a:gd name="T3" fmla="*/ 48 h 4"/>
                  <a:gd name="T4" fmla="*/ 0 w 3"/>
                  <a:gd name="T5" fmla="*/ 41 h 4"/>
                  <a:gd name="T6" fmla="*/ 37 w 3"/>
                  <a:gd name="T7" fmla="*/ 18 h 4"/>
                  <a:gd name="T8" fmla="*/ 62 w 3"/>
                  <a:gd name="T9" fmla="*/ 27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3" y="2"/>
                      <a:pt x="2" y="3"/>
                      <a:pt x="2" y="4"/>
                    </a:cubicBezTo>
                    <a:cubicBezTo>
                      <a:pt x="1" y="4"/>
                      <a:pt x="0" y="4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2" y="0"/>
                      <a:pt x="3" y="1"/>
                      <a:pt x="3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28" name="Freeform 1149"/>
              <p:cNvSpPr>
                <a:spLocks/>
              </p:cNvSpPr>
              <p:nvPr/>
            </p:nvSpPr>
            <p:spPr bwMode="auto">
              <a:xfrm>
                <a:off x="1458" y="1030"/>
                <a:ext cx="3" cy="4"/>
              </a:xfrm>
              <a:custGeom>
                <a:avLst/>
                <a:gdLst>
                  <a:gd name="T0" fmla="*/ 27 w 2"/>
                  <a:gd name="T1" fmla="*/ 1 h 3"/>
                  <a:gd name="T2" fmla="*/ 18 w 2"/>
                  <a:gd name="T3" fmla="*/ 16 h 3"/>
                  <a:gd name="T4" fmla="*/ 0 w 2"/>
                  <a:gd name="T5" fmla="*/ 12 h 3"/>
                  <a:gd name="T6" fmla="*/ 18 w 2"/>
                  <a:gd name="T7" fmla="*/ 0 h 3"/>
                  <a:gd name="T8" fmla="*/ 27 w 2"/>
                  <a:gd name="T9" fmla="*/ 1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2" y="2"/>
                      <a:pt x="2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29" name="Freeform 1150"/>
              <p:cNvSpPr>
                <a:spLocks/>
              </p:cNvSpPr>
              <p:nvPr/>
            </p:nvSpPr>
            <p:spPr bwMode="auto">
              <a:xfrm>
                <a:off x="1213" y="1012"/>
                <a:ext cx="262" cy="94"/>
              </a:xfrm>
              <a:custGeom>
                <a:avLst/>
                <a:gdLst>
                  <a:gd name="T0" fmla="*/ 1 w 185"/>
                  <a:gd name="T1" fmla="*/ 199 h 67"/>
                  <a:gd name="T2" fmla="*/ 1 w 185"/>
                  <a:gd name="T3" fmla="*/ 191 h 67"/>
                  <a:gd name="T4" fmla="*/ 1 w 185"/>
                  <a:gd name="T5" fmla="*/ 191 h 67"/>
                  <a:gd name="T6" fmla="*/ 16 w 185"/>
                  <a:gd name="T7" fmla="*/ 185 h 67"/>
                  <a:gd name="T8" fmla="*/ 16 w 185"/>
                  <a:gd name="T9" fmla="*/ 185 h 67"/>
                  <a:gd name="T10" fmla="*/ 579 w 185"/>
                  <a:gd name="T11" fmla="*/ 488 h 67"/>
                  <a:gd name="T12" fmla="*/ 1488 w 185"/>
                  <a:gd name="T13" fmla="*/ 0 h 67"/>
                  <a:gd name="T14" fmla="*/ 1493 w 185"/>
                  <a:gd name="T15" fmla="*/ 0 h 67"/>
                  <a:gd name="T16" fmla="*/ 1493 w 185"/>
                  <a:gd name="T17" fmla="*/ 15 h 67"/>
                  <a:gd name="T18" fmla="*/ 579 w 185"/>
                  <a:gd name="T19" fmla="*/ 512 h 67"/>
                  <a:gd name="T20" fmla="*/ 1 w 185"/>
                  <a:gd name="T21" fmla="*/ 199 h 6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5" h="67">
                    <a:moveTo>
                      <a:pt x="1" y="26"/>
                    </a:moveTo>
                    <a:cubicBezTo>
                      <a:pt x="1" y="26"/>
                      <a:pt x="0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72" y="64"/>
                      <a:pt x="72" y="64"/>
                      <a:pt x="72" y="64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185" y="0"/>
                      <a:pt x="185" y="0"/>
                      <a:pt x="185" y="0"/>
                    </a:cubicBezTo>
                    <a:cubicBezTo>
                      <a:pt x="185" y="2"/>
                      <a:pt x="185" y="2"/>
                      <a:pt x="185" y="2"/>
                    </a:cubicBezTo>
                    <a:cubicBezTo>
                      <a:pt x="72" y="67"/>
                      <a:pt x="72" y="67"/>
                      <a:pt x="72" y="67"/>
                    </a:cubicBezTo>
                    <a:cubicBezTo>
                      <a:pt x="1" y="26"/>
                      <a:pt x="1" y="26"/>
                      <a:pt x="1" y="26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30" name="Freeform 1151"/>
              <p:cNvSpPr>
                <a:spLocks/>
              </p:cNvSpPr>
              <p:nvPr/>
            </p:nvSpPr>
            <p:spPr bwMode="auto">
              <a:xfrm>
                <a:off x="1172" y="833"/>
                <a:ext cx="163" cy="217"/>
              </a:xfrm>
              <a:custGeom>
                <a:avLst/>
                <a:gdLst>
                  <a:gd name="T0" fmla="*/ 245 w 115"/>
                  <a:gd name="T1" fmla="*/ 1240 h 153"/>
                  <a:gd name="T2" fmla="*/ 0 w 115"/>
                  <a:gd name="T3" fmla="*/ 525 h 153"/>
                  <a:gd name="T4" fmla="*/ 909 w 115"/>
                  <a:gd name="T5" fmla="*/ 0 h 153"/>
                  <a:gd name="T6" fmla="*/ 928 w 115"/>
                  <a:gd name="T7" fmla="*/ 0 h 153"/>
                  <a:gd name="T8" fmla="*/ 930 w 115"/>
                  <a:gd name="T9" fmla="*/ 18 h 153"/>
                  <a:gd name="T10" fmla="*/ 18 w 115"/>
                  <a:gd name="T11" fmla="*/ 539 h 153"/>
                  <a:gd name="T12" fmla="*/ 259 w 115"/>
                  <a:gd name="T13" fmla="*/ 1230 h 153"/>
                  <a:gd name="T14" fmla="*/ 251 w 115"/>
                  <a:gd name="T15" fmla="*/ 1247 h 153"/>
                  <a:gd name="T16" fmla="*/ 251 w 115"/>
                  <a:gd name="T17" fmla="*/ 1247 h 153"/>
                  <a:gd name="T18" fmla="*/ 251 w 115"/>
                  <a:gd name="T19" fmla="*/ 1247 h 153"/>
                  <a:gd name="T20" fmla="*/ 251 w 115"/>
                  <a:gd name="T21" fmla="*/ 1247 h 153"/>
                  <a:gd name="T22" fmla="*/ 245 w 115"/>
                  <a:gd name="T23" fmla="*/ 1240 h 15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15" h="153">
                    <a:moveTo>
                      <a:pt x="30" y="152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5" y="2"/>
                      <a:pt x="115" y="2"/>
                      <a:pt x="115" y="2"/>
                    </a:cubicBezTo>
                    <a:cubicBezTo>
                      <a:pt x="2" y="66"/>
                      <a:pt x="2" y="66"/>
                      <a:pt x="2" y="66"/>
                    </a:cubicBezTo>
                    <a:cubicBezTo>
                      <a:pt x="32" y="151"/>
                      <a:pt x="32" y="151"/>
                      <a:pt x="32" y="151"/>
                    </a:cubicBezTo>
                    <a:cubicBezTo>
                      <a:pt x="32" y="152"/>
                      <a:pt x="32" y="152"/>
                      <a:pt x="31" y="153"/>
                    </a:cubicBezTo>
                    <a:cubicBezTo>
                      <a:pt x="31" y="153"/>
                      <a:pt x="31" y="153"/>
                      <a:pt x="31" y="153"/>
                    </a:cubicBezTo>
                    <a:cubicBezTo>
                      <a:pt x="31" y="153"/>
                      <a:pt x="31" y="153"/>
                      <a:pt x="31" y="153"/>
                    </a:cubicBezTo>
                    <a:cubicBezTo>
                      <a:pt x="31" y="153"/>
                      <a:pt x="31" y="153"/>
                      <a:pt x="31" y="153"/>
                    </a:cubicBezTo>
                    <a:cubicBezTo>
                      <a:pt x="30" y="153"/>
                      <a:pt x="30" y="152"/>
                      <a:pt x="30" y="152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31" name="Freeform 1152"/>
              <p:cNvSpPr>
                <a:spLocks/>
              </p:cNvSpPr>
              <p:nvPr/>
            </p:nvSpPr>
            <p:spPr bwMode="auto">
              <a:xfrm>
                <a:off x="1312" y="1104"/>
                <a:ext cx="5" cy="21"/>
              </a:xfrm>
              <a:custGeom>
                <a:avLst/>
                <a:gdLst>
                  <a:gd name="T0" fmla="*/ 0 w 3"/>
                  <a:gd name="T1" fmla="*/ 1 h 15"/>
                  <a:gd name="T2" fmla="*/ 37 w 3"/>
                  <a:gd name="T3" fmla="*/ 0 h 15"/>
                  <a:gd name="T4" fmla="*/ 37 w 3"/>
                  <a:gd name="T5" fmla="*/ 0 h 15"/>
                  <a:gd name="T6" fmla="*/ 62 w 3"/>
                  <a:gd name="T7" fmla="*/ 1 h 15"/>
                  <a:gd name="T8" fmla="*/ 62 w 3"/>
                  <a:gd name="T9" fmla="*/ 1 h 15"/>
                  <a:gd name="T10" fmla="*/ 62 w 3"/>
                  <a:gd name="T11" fmla="*/ 112 h 15"/>
                  <a:gd name="T12" fmla="*/ 37 w 3"/>
                  <a:gd name="T13" fmla="*/ 112 h 15"/>
                  <a:gd name="T14" fmla="*/ 0 w 3"/>
                  <a:gd name="T15" fmla="*/ 112 h 15"/>
                  <a:gd name="T16" fmla="*/ 0 w 3"/>
                  <a:gd name="T17" fmla="*/ 1 h 1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" h="15">
                    <a:moveTo>
                      <a:pt x="0" y="1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2" y="15"/>
                      <a:pt x="2" y="15"/>
                    </a:cubicBezTo>
                    <a:cubicBezTo>
                      <a:pt x="1" y="15"/>
                      <a:pt x="0" y="15"/>
                      <a:pt x="0" y="1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32" name="Freeform 1153"/>
              <p:cNvSpPr>
                <a:spLocks/>
              </p:cNvSpPr>
              <p:nvPr/>
            </p:nvSpPr>
            <p:spPr bwMode="auto">
              <a:xfrm>
                <a:off x="1164" y="924"/>
                <a:ext cx="11" cy="4"/>
              </a:xfrm>
              <a:custGeom>
                <a:avLst/>
                <a:gdLst>
                  <a:gd name="T0" fmla="*/ 50 w 8"/>
                  <a:gd name="T1" fmla="*/ 16 h 3"/>
                  <a:gd name="T2" fmla="*/ 0 w 8"/>
                  <a:gd name="T3" fmla="*/ 12 h 3"/>
                  <a:gd name="T4" fmla="*/ 0 w 8"/>
                  <a:gd name="T5" fmla="*/ 1 h 3"/>
                  <a:gd name="T6" fmla="*/ 15 w 8"/>
                  <a:gd name="T7" fmla="*/ 0 h 3"/>
                  <a:gd name="T8" fmla="*/ 50 w 8"/>
                  <a:gd name="T9" fmla="*/ 0 h 3"/>
                  <a:gd name="T10" fmla="*/ 55 w 8"/>
                  <a:gd name="T11" fmla="*/ 12 h 3"/>
                  <a:gd name="T12" fmla="*/ 55 w 8"/>
                  <a:gd name="T13" fmla="*/ 12 h 3"/>
                  <a:gd name="T14" fmla="*/ 50 w 8"/>
                  <a:gd name="T15" fmla="*/ 16 h 3"/>
                  <a:gd name="T16" fmla="*/ 50 w 8"/>
                  <a:gd name="T17" fmla="*/ 16 h 3"/>
                  <a:gd name="T18" fmla="*/ 50 w 8"/>
                  <a:gd name="T19" fmla="*/ 16 h 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" h="3">
                    <a:moveTo>
                      <a:pt x="7" y="3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33" name="Freeform 1154"/>
              <p:cNvSpPr>
                <a:spLocks/>
              </p:cNvSpPr>
              <p:nvPr/>
            </p:nvSpPr>
            <p:spPr bwMode="auto">
              <a:xfrm>
                <a:off x="2283" y="1009"/>
                <a:ext cx="12" cy="5"/>
              </a:xfrm>
              <a:custGeom>
                <a:avLst/>
                <a:gdLst>
                  <a:gd name="T0" fmla="*/ 27 w 8"/>
                  <a:gd name="T1" fmla="*/ 16 h 4"/>
                  <a:gd name="T2" fmla="*/ 89 w 8"/>
                  <a:gd name="T3" fmla="*/ 16 h 4"/>
                  <a:gd name="T4" fmla="*/ 72 w 8"/>
                  <a:gd name="T5" fmla="*/ 1 h 4"/>
                  <a:gd name="T6" fmla="*/ 27 w 8"/>
                  <a:gd name="T7" fmla="*/ 1 h 4"/>
                  <a:gd name="T8" fmla="*/ 27 w 8"/>
                  <a:gd name="T9" fmla="*/ 16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" h="4">
                    <a:moveTo>
                      <a:pt x="2" y="4"/>
                    </a:moveTo>
                    <a:cubicBezTo>
                      <a:pt x="3" y="4"/>
                      <a:pt x="5" y="4"/>
                      <a:pt x="7" y="4"/>
                    </a:cubicBezTo>
                    <a:cubicBezTo>
                      <a:pt x="8" y="3"/>
                      <a:pt x="8" y="2"/>
                      <a:pt x="6" y="1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0" y="2"/>
                      <a:pt x="0" y="3"/>
                      <a:pt x="2" y="4"/>
                    </a:cubicBez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34" name="Freeform 1155"/>
              <p:cNvSpPr>
                <a:spLocks/>
              </p:cNvSpPr>
              <p:nvPr/>
            </p:nvSpPr>
            <p:spPr bwMode="auto">
              <a:xfrm>
                <a:off x="2055" y="955"/>
                <a:ext cx="259" cy="150"/>
              </a:xfrm>
              <a:custGeom>
                <a:avLst/>
                <a:gdLst>
                  <a:gd name="T0" fmla="*/ 0 w 259"/>
                  <a:gd name="T1" fmla="*/ 92 h 150"/>
                  <a:gd name="T2" fmla="*/ 160 w 259"/>
                  <a:gd name="T3" fmla="*/ 0 h 150"/>
                  <a:gd name="T4" fmla="*/ 259 w 259"/>
                  <a:gd name="T5" fmla="*/ 57 h 150"/>
                  <a:gd name="T6" fmla="*/ 99 w 259"/>
                  <a:gd name="T7" fmla="*/ 150 h 150"/>
                  <a:gd name="T8" fmla="*/ 0 w 259"/>
                  <a:gd name="T9" fmla="*/ 92 h 1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9" h="150">
                    <a:moveTo>
                      <a:pt x="0" y="92"/>
                    </a:moveTo>
                    <a:lnTo>
                      <a:pt x="160" y="0"/>
                    </a:lnTo>
                    <a:lnTo>
                      <a:pt x="259" y="57"/>
                    </a:lnTo>
                    <a:lnTo>
                      <a:pt x="99" y="150"/>
                    </a:lnTo>
                    <a:lnTo>
                      <a:pt x="0" y="92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35" name="Freeform 1156"/>
              <p:cNvSpPr>
                <a:spLocks/>
              </p:cNvSpPr>
              <p:nvPr/>
            </p:nvSpPr>
            <p:spPr bwMode="auto">
              <a:xfrm>
                <a:off x="2076" y="968"/>
                <a:ext cx="149" cy="86"/>
              </a:xfrm>
              <a:custGeom>
                <a:avLst/>
                <a:gdLst>
                  <a:gd name="T0" fmla="*/ 0 w 105"/>
                  <a:gd name="T1" fmla="*/ 462 h 61"/>
                  <a:gd name="T2" fmla="*/ 0 w 105"/>
                  <a:gd name="T3" fmla="*/ 446 h 61"/>
                  <a:gd name="T4" fmla="*/ 806 w 105"/>
                  <a:gd name="T5" fmla="*/ 0 h 61"/>
                  <a:gd name="T6" fmla="*/ 823 w 105"/>
                  <a:gd name="T7" fmla="*/ 0 h 61"/>
                  <a:gd name="T8" fmla="*/ 851 w 105"/>
                  <a:gd name="T9" fmla="*/ 16 h 61"/>
                  <a:gd name="T10" fmla="*/ 851 w 105"/>
                  <a:gd name="T11" fmla="*/ 32 h 61"/>
                  <a:gd name="T12" fmla="*/ 53 w 105"/>
                  <a:gd name="T13" fmla="*/ 479 h 61"/>
                  <a:gd name="T14" fmla="*/ 37 w 105"/>
                  <a:gd name="T15" fmla="*/ 479 h 61"/>
                  <a:gd name="T16" fmla="*/ 0 w 105"/>
                  <a:gd name="T17" fmla="*/ 462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5" h="61">
                    <a:moveTo>
                      <a:pt x="0" y="59"/>
                    </a:moveTo>
                    <a:cubicBezTo>
                      <a:pt x="0" y="58"/>
                      <a:pt x="0" y="58"/>
                      <a:pt x="0" y="57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99" y="0"/>
                      <a:pt x="100" y="0"/>
                      <a:pt x="101" y="0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5" y="3"/>
                      <a:pt x="105" y="3"/>
                      <a:pt x="104" y="4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5" y="61"/>
                      <a:pt x="4" y="61"/>
                      <a:pt x="4" y="61"/>
                    </a:cubicBez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36" name="Freeform 1157"/>
              <p:cNvSpPr>
                <a:spLocks noEditPoints="1"/>
              </p:cNvSpPr>
              <p:nvPr/>
            </p:nvSpPr>
            <p:spPr bwMode="auto">
              <a:xfrm>
                <a:off x="2075" y="966"/>
                <a:ext cx="151" cy="88"/>
              </a:xfrm>
              <a:custGeom>
                <a:avLst/>
                <a:gdLst>
                  <a:gd name="T0" fmla="*/ 32 w 107"/>
                  <a:gd name="T1" fmla="*/ 505 h 62"/>
                  <a:gd name="T2" fmla="*/ 1 w 107"/>
                  <a:gd name="T3" fmla="*/ 491 h 62"/>
                  <a:gd name="T4" fmla="*/ 1 w 107"/>
                  <a:gd name="T5" fmla="*/ 491 h 62"/>
                  <a:gd name="T6" fmla="*/ 0 w 107"/>
                  <a:gd name="T7" fmla="*/ 484 h 62"/>
                  <a:gd name="T8" fmla="*/ 0 w 107"/>
                  <a:gd name="T9" fmla="*/ 484 h 62"/>
                  <a:gd name="T10" fmla="*/ 1 w 107"/>
                  <a:gd name="T11" fmla="*/ 471 h 62"/>
                  <a:gd name="T12" fmla="*/ 1 w 107"/>
                  <a:gd name="T13" fmla="*/ 471 h 62"/>
                  <a:gd name="T14" fmla="*/ 785 w 107"/>
                  <a:gd name="T15" fmla="*/ 1 h 62"/>
                  <a:gd name="T16" fmla="*/ 800 w 107"/>
                  <a:gd name="T17" fmla="*/ 0 h 62"/>
                  <a:gd name="T18" fmla="*/ 800 w 107"/>
                  <a:gd name="T19" fmla="*/ 0 h 62"/>
                  <a:gd name="T20" fmla="*/ 804 w 107"/>
                  <a:gd name="T21" fmla="*/ 1 h 62"/>
                  <a:gd name="T22" fmla="*/ 804 w 107"/>
                  <a:gd name="T23" fmla="*/ 1 h 62"/>
                  <a:gd name="T24" fmla="*/ 841 w 107"/>
                  <a:gd name="T25" fmla="*/ 26 h 62"/>
                  <a:gd name="T26" fmla="*/ 847 w 107"/>
                  <a:gd name="T27" fmla="*/ 37 h 62"/>
                  <a:gd name="T28" fmla="*/ 847 w 107"/>
                  <a:gd name="T29" fmla="*/ 37 h 62"/>
                  <a:gd name="T30" fmla="*/ 841 w 107"/>
                  <a:gd name="T31" fmla="*/ 40 h 62"/>
                  <a:gd name="T32" fmla="*/ 841 w 107"/>
                  <a:gd name="T33" fmla="*/ 40 h 62"/>
                  <a:gd name="T34" fmla="*/ 56 w 107"/>
                  <a:gd name="T35" fmla="*/ 505 h 62"/>
                  <a:gd name="T36" fmla="*/ 45 w 107"/>
                  <a:gd name="T37" fmla="*/ 505 h 62"/>
                  <a:gd name="T38" fmla="*/ 45 w 107"/>
                  <a:gd name="T39" fmla="*/ 505 h 62"/>
                  <a:gd name="T40" fmla="*/ 32 w 107"/>
                  <a:gd name="T41" fmla="*/ 505 h 62"/>
                  <a:gd name="T42" fmla="*/ 40 w 107"/>
                  <a:gd name="T43" fmla="*/ 500 h 62"/>
                  <a:gd name="T44" fmla="*/ 45 w 107"/>
                  <a:gd name="T45" fmla="*/ 500 h 62"/>
                  <a:gd name="T46" fmla="*/ 45 w 107"/>
                  <a:gd name="T47" fmla="*/ 500 h 62"/>
                  <a:gd name="T48" fmla="*/ 56 w 107"/>
                  <a:gd name="T49" fmla="*/ 500 h 62"/>
                  <a:gd name="T50" fmla="*/ 56 w 107"/>
                  <a:gd name="T51" fmla="*/ 500 h 62"/>
                  <a:gd name="T52" fmla="*/ 828 w 107"/>
                  <a:gd name="T53" fmla="*/ 37 h 62"/>
                  <a:gd name="T54" fmla="*/ 828 w 107"/>
                  <a:gd name="T55" fmla="*/ 37 h 62"/>
                  <a:gd name="T56" fmla="*/ 828 w 107"/>
                  <a:gd name="T57" fmla="*/ 37 h 62"/>
                  <a:gd name="T58" fmla="*/ 804 w 107"/>
                  <a:gd name="T59" fmla="*/ 18 h 62"/>
                  <a:gd name="T60" fmla="*/ 800 w 107"/>
                  <a:gd name="T61" fmla="*/ 18 h 62"/>
                  <a:gd name="T62" fmla="*/ 800 w 107"/>
                  <a:gd name="T63" fmla="*/ 18 h 62"/>
                  <a:gd name="T64" fmla="*/ 790 w 107"/>
                  <a:gd name="T65" fmla="*/ 18 h 62"/>
                  <a:gd name="T66" fmla="*/ 790 w 107"/>
                  <a:gd name="T67" fmla="*/ 18 h 62"/>
                  <a:gd name="T68" fmla="*/ 16 w 107"/>
                  <a:gd name="T69" fmla="*/ 484 h 62"/>
                  <a:gd name="T70" fmla="*/ 16 w 107"/>
                  <a:gd name="T71" fmla="*/ 484 h 62"/>
                  <a:gd name="T72" fmla="*/ 1 w 107"/>
                  <a:gd name="T73" fmla="*/ 491 h 62"/>
                  <a:gd name="T74" fmla="*/ 16 w 107"/>
                  <a:gd name="T75" fmla="*/ 484 h 62"/>
                  <a:gd name="T76" fmla="*/ 40 w 107"/>
                  <a:gd name="T77" fmla="*/ 500 h 6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7" h="62">
                    <a:moveTo>
                      <a:pt x="4" y="62"/>
                    </a:moveTo>
                    <a:cubicBezTo>
                      <a:pt x="1" y="60"/>
                      <a:pt x="1" y="60"/>
                      <a:pt x="1" y="6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" y="60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8"/>
                      <a:pt x="1" y="58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99" y="1"/>
                      <a:pt x="99" y="1"/>
                      <a:pt x="99" y="1"/>
                    </a:cubicBezTo>
                    <a:cubicBezTo>
                      <a:pt x="100" y="1"/>
                      <a:pt x="100" y="0"/>
                      <a:pt x="101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1" y="0"/>
                      <a:pt x="102" y="1"/>
                      <a:pt x="102" y="1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3"/>
                      <a:pt x="106" y="3"/>
                      <a:pt x="106" y="3"/>
                    </a:cubicBezTo>
                    <a:cubicBezTo>
                      <a:pt x="106" y="3"/>
                      <a:pt x="107" y="3"/>
                      <a:pt x="107" y="4"/>
                    </a:cubicBezTo>
                    <a:cubicBezTo>
                      <a:pt x="107" y="4"/>
                      <a:pt x="107" y="4"/>
                      <a:pt x="107" y="4"/>
                    </a:cubicBezTo>
                    <a:cubicBezTo>
                      <a:pt x="106" y="5"/>
                      <a:pt x="106" y="5"/>
                      <a:pt x="106" y="5"/>
                    </a:cubicBezTo>
                    <a:cubicBezTo>
                      <a:pt x="106" y="5"/>
                      <a:pt x="106" y="5"/>
                      <a:pt x="106" y="5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7" y="62"/>
                      <a:pt x="6" y="62"/>
                      <a:pt x="6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2"/>
                      <a:pt x="5" y="62"/>
                      <a:pt x="4" y="62"/>
                    </a:cubicBezTo>
                    <a:close/>
                    <a:moveTo>
                      <a:pt x="5" y="61"/>
                    </a:moveTo>
                    <a:cubicBezTo>
                      <a:pt x="5" y="61"/>
                      <a:pt x="6" y="61"/>
                      <a:pt x="6" y="61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6" y="61"/>
                      <a:pt x="6" y="61"/>
                      <a:pt x="7" y="61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105" y="4"/>
                      <a:pt x="105" y="4"/>
                      <a:pt x="105" y="4"/>
                    </a:cubicBezTo>
                    <a:cubicBezTo>
                      <a:pt x="105" y="4"/>
                      <a:pt x="105" y="4"/>
                      <a:pt x="105" y="4"/>
                    </a:cubicBezTo>
                    <a:cubicBezTo>
                      <a:pt x="105" y="4"/>
                      <a:pt x="105" y="4"/>
                      <a:pt x="105" y="4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1" y="2"/>
                      <a:pt x="101" y="2"/>
                      <a:pt x="101" y="2"/>
                    </a:cubicBezTo>
                    <a:cubicBezTo>
                      <a:pt x="101" y="2"/>
                      <a:pt x="101" y="2"/>
                      <a:pt x="101" y="2"/>
                    </a:cubicBezTo>
                    <a:cubicBezTo>
                      <a:pt x="101" y="2"/>
                      <a:pt x="100" y="2"/>
                      <a:pt x="100" y="2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5" y="61"/>
                      <a:pt x="5" y="61"/>
                      <a:pt x="5" y="61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37" name="Freeform 1158"/>
              <p:cNvSpPr>
                <a:spLocks/>
              </p:cNvSpPr>
              <p:nvPr/>
            </p:nvSpPr>
            <p:spPr bwMode="auto">
              <a:xfrm>
                <a:off x="2089" y="1051"/>
                <a:ext cx="16" cy="9"/>
              </a:xfrm>
              <a:custGeom>
                <a:avLst/>
                <a:gdLst>
                  <a:gd name="T0" fmla="*/ 0 w 11"/>
                  <a:gd name="T1" fmla="*/ 48 h 6"/>
                  <a:gd name="T2" fmla="*/ 0 w 11"/>
                  <a:gd name="T3" fmla="*/ 27 h 6"/>
                  <a:gd name="T4" fmla="*/ 41 w 11"/>
                  <a:gd name="T5" fmla="*/ 0 h 6"/>
                  <a:gd name="T6" fmla="*/ 60 w 11"/>
                  <a:gd name="T7" fmla="*/ 0 h 6"/>
                  <a:gd name="T8" fmla="*/ 99 w 11"/>
                  <a:gd name="T9" fmla="*/ 41 h 6"/>
                  <a:gd name="T10" fmla="*/ 99 w 11"/>
                  <a:gd name="T11" fmla="*/ 48 h 6"/>
                  <a:gd name="T12" fmla="*/ 60 w 11"/>
                  <a:gd name="T13" fmla="*/ 72 h 6"/>
                  <a:gd name="T14" fmla="*/ 41 w 11"/>
                  <a:gd name="T15" fmla="*/ 72 h 6"/>
                  <a:gd name="T16" fmla="*/ 0 w 11"/>
                  <a:gd name="T17" fmla="*/ 48 h 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" h="6">
                    <a:moveTo>
                      <a:pt x="0" y="4"/>
                    </a:moveTo>
                    <a:cubicBezTo>
                      <a:pt x="0" y="3"/>
                      <a:pt x="0" y="3"/>
                      <a:pt x="0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0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5" y="6"/>
                      <a:pt x="4" y="6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38" name="Freeform 1159"/>
              <p:cNvSpPr>
                <a:spLocks noEditPoints="1"/>
              </p:cNvSpPr>
              <p:nvPr/>
            </p:nvSpPr>
            <p:spPr bwMode="auto">
              <a:xfrm>
                <a:off x="2088" y="1050"/>
                <a:ext cx="17" cy="11"/>
              </a:xfrm>
              <a:custGeom>
                <a:avLst/>
                <a:gdLst>
                  <a:gd name="T0" fmla="*/ 40 w 12"/>
                  <a:gd name="T1" fmla="*/ 55 h 8"/>
                  <a:gd name="T2" fmla="*/ 1 w 12"/>
                  <a:gd name="T3" fmla="*/ 36 h 8"/>
                  <a:gd name="T4" fmla="*/ 1 w 12"/>
                  <a:gd name="T5" fmla="*/ 36 h 8"/>
                  <a:gd name="T6" fmla="*/ 1 w 12"/>
                  <a:gd name="T7" fmla="*/ 36 h 8"/>
                  <a:gd name="T8" fmla="*/ 0 w 12"/>
                  <a:gd name="T9" fmla="*/ 29 h 8"/>
                  <a:gd name="T10" fmla="*/ 0 w 12"/>
                  <a:gd name="T11" fmla="*/ 29 h 8"/>
                  <a:gd name="T12" fmla="*/ 1 w 12"/>
                  <a:gd name="T13" fmla="*/ 21 h 8"/>
                  <a:gd name="T14" fmla="*/ 1 w 12"/>
                  <a:gd name="T15" fmla="*/ 21 h 8"/>
                  <a:gd name="T16" fmla="*/ 37 w 12"/>
                  <a:gd name="T17" fmla="*/ 1 h 8"/>
                  <a:gd name="T18" fmla="*/ 52 w 12"/>
                  <a:gd name="T19" fmla="*/ 0 h 8"/>
                  <a:gd name="T20" fmla="*/ 52 w 12"/>
                  <a:gd name="T21" fmla="*/ 0 h 8"/>
                  <a:gd name="T22" fmla="*/ 57 w 12"/>
                  <a:gd name="T23" fmla="*/ 1 h 8"/>
                  <a:gd name="T24" fmla="*/ 57 w 12"/>
                  <a:gd name="T25" fmla="*/ 1 h 8"/>
                  <a:gd name="T26" fmla="*/ 95 w 12"/>
                  <a:gd name="T27" fmla="*/ 21 h 8"/>
                  <a:gd name="T28" fmla="*/ 96 w 12"/>
                  <a:gd name="T29" fmla="*/ 29 h 8"/>
                  <a:gd name="T30" fmla="*/ 96 w 12"/>
                  <a:gd name="T31" fmla="*/ 29 h 8"/>
                  <a:gd name="T32" fmla="*/ 95 w 12"/>
                  <a:gd name="T33" fmla="*/ 40 h 8"/>
                  <a:gd name="T34" fmla="*/ 95 w 12"/>
                  <a:gd name="T35" fmla="*/ 40 h 8"/>
                  <a:gd name="T36" fmla="*/ 67 w 12"/>
                  <a:gd name="T37" fmla="*/ 55 h 8"/>
                  <a:gd name="T38" fmla="*/ 52 w 12"/>
                  <a:gd name="T39" fmla="*/ 55 h 8"/>
                  <a:gd name="T40" fmla="*/ 52 w 12"/>
                  <a:gd name="T41" fmla="*/ 55 h 8"/>
                  <a:gd name="T42" fmla="*/ 40 w 12"/>
                  <a:gd name="T43" fmla="*/ 55 h 8"/>
                  <a:gd name="T44" fmla="*/ 52 w 12"/>
                  <a:gd name="T45" fmla="*/ 40 h 8"/>
                  <a:gd name="T46" fmla="*/ 52 w 12"/>
                  <a:gd name="T47" fmla="*/ 50 h 8"/>
                  <a:gd name="T48" fmla="*/ 52 w 12"/>
                  <a:gd name="T49" fmla="*/ 50 h 8"/>
                  <a:gd name="T50" fmla="*/ 57 w 12"/>
                  <a:gd name="T51" fmla="*/ 40 h 8"/>
                  <a:gd name="T52" fmla="*/ 57 w 12"/>
                  <a:gd name="T53" fmla="*/ 40 h 8"/>
                  <a:gd name="T54" fmla="*/ 95 w 12"/>
                  <a:gd name="T55" fmla="*/ 29 h 8"/>
                  <a:gd name="T56" fmla="*/ 95 w 12"/>
                  <a:gd name="T57" fmla="*/ 29 h 8"/>
                  <a:gd name="T58" fmla="*/ 95 w 12"/>
                  <a:gd name="T59" fmla="*/ 29 h 8"/>
                  <a:gd name="T60" fmla="*/ 57 w 12"/>
                  <a:gd name="T61" fmla="*/ 15 h 8"/>
                  <a:gd name="T62" fmla="*/ 52 w 12"/>
                  <a:gd name="T63" fmla="*/ 15 h 8"/>
                  <a:gd name="T64" fmla="*/ 52 w 12"/>
                  <a:gd name="T65" fmla="*/ 15 h 8"/>
                  <a:gd name="T66" fmla="*/ 40 w 12"/>
                  <a:gd name="T67" fmla="*/ 15 h 8"/>
                  <a:gd name="T68" fmla="*/ 40 w 12"/>
                  <a:gd name="T69" fmla="*/ 15 h 8"/>
                  <a:gd name="T70" fmla="*/ 18 w 12"/>
                  <a:gd name="T71" fmla="*/ 29 h 8"/>
                  <a:gd name="T72" fmla="*/ 18 w 12"/>
                  <a:gd name="T73" fmla="*/ 29 h 8"/>
                  <a:gd name="T74" fmla="*/ 18 w 12"/>
                  <a:gd name="T75" fmla="*/ 29 h 8"/>
                  <a:gd name="T76" fmla="*/ 52 w 12"/>
                  <a:gd name="T77" fmla="*/ 40 h 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" h="8">
                    <a:moveTo>
                      <a:pt x="5" y="8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3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5"/>
                      <a:pt x="12" y="5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7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5" y="8"/>
                      <a:pt x="5" y="8"/>
                    </a:cubicBezTo>
                    <a:close/>
                    <a:moveTo>
                      <a:pt x="6" y="6"/>
                    </a:moveTo>
                    <a:cubicBezTo>
                      <a:pt x="6" y="6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6" y="6"/>
                      <a:pt x="6" y="6"/>
                      <a:pt x="6" y="6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39" name="Freeform 1160"/>
              <p:cNvSpPr>
                <a:spLocks/>
              </p:cNvSpPr>
              <p:nvPr/>
            </p:nvSpPr>
            <p:spPr bwMode="auto">
              <a:xfrm>
                <a:off x="2143" y="1065"/>
                <a:ext cx="15" cy="10"/>
              </a:xfrm>
              <a:custGeom>
                <a:avLst/>
                <a:gdLst>
                  <a:gd name="T0" fmla="*/ 1 w 11"/>
                  <a:gd name="T1" fmla="*/ 39 h 7"/>
                  <a:gd name="T2" fmla="*/ 1 w 11"/>
                  <a:gd name="T3" fmla="*/ 27 h 7"/>
                  <a:gd name="T4" fmla="*/ 26 w 11"/>
                  <a:gd name="T5" fmla="*/ 1 h 7"/>
                  <a:gd name="T6" fmla="*/ 37 w 11"/>
                  <a:gd name="T7" fmla="*/ 1 h 7"/>
                  <a:gd name="T8" fmla="*/ 65 w 11"/>
                  <a:gd name="T9" fmla="*/ 27 h 7"/>
                  <a:gd name="T10" fmla="*/ 65 w 11"/>
                  <a:gd name="T11" fmla="*/ 39 h 7"/>
                  <a:gd name="T12" fmla="*/ 48 w 11"/>
                  <a:gd name="T13" fmla="*/ 56 h 7"/>
                  <a:gd name="T14" fmla="*/ 35 w 11"/>
                  <a:gd name="T15" fmla="*/ 56 h 7"/>
                  <a:gd name="T16" fmla="*/ 1 w 11"/>
                  <a:gd name="T17" fmla="*/ 39 h 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" h="7">
                    <a:moveTo>
                      <a:pt x="1" y="4"/>
                    </a:moveTo>
                    <a:cubicBezTo>
                      <a:pt x="0" y="4"/>
                      <a:pt x="0" y="3"/>
                      <a:pt x="1" y="3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0"/>
                      <a:pt x="6" y="0"/>
                      <a:pt x="6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0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7"/>
                      <a:pt x="5" y="7"/>
                      <a:pt x="5" y="6"/>
                    </a:cubicBez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40" name="Freeform 1161"/>
              <p:cNvSpPr>
                <a:spLocks/>
              </p:cNvSpPr>
              <p:nvPr/>
            </p:nvSpPr>
            <p:spPr bwMode="auto">
              <a:xfrm>
                <a:off x="2141" y="1065"/>
                <a:ext cx="17" cy="10"/>
              </a:xfrm>
              <a:custGeom>
                <a:avLst/>
                <a:gdLst>
                  <a:gd name="T0" fmla="*/ 40 w 12"/>
                  <a:gd name="T1" fmla="*/ 59 h 7"/>
                  <a:gd name="T2" fmla="*/ 1 w 12"/>
                  <a:gd name="T3" fmla="*/ 41 h 7"/>
                  <a:gd name="T4" fmla="*/ 18 w 12"/>
                  <a:gd name="T5" fmla="*/ 39 h 7"/>
                  <a:gd name="T6" fmla="*/ 18 w 12"/>
                  <a:gd name="T7" fmla="*/ 27 h 7"/>
                  <a:gd name="T8" fmla="*/ 52 w 12"/>
                  <a:gd name="T9" fmla="*/ 56 h 7"/>
                  <a:gd name="T10" fmla="*/ 57 w 12"/>
                  <a:gd name="T11" fmla="*/ 56 h 7"/>
                  <a:gd name="T12" fmla="*/ 57 w 12"/>
                  <a:gd name="T13" fmla="*/ 56 h 7"/>
                  <a:gd name="T14" fmla="*/ 57 w 12"/>
                  <a:gd name="T15" fmla="*/ 56 h 7"/>
                  <a:gd name="T16" fmla="*/ 57 w 12"/>
                  <a:gd name="T17" fmla="*/ 56 h 7"/>
                  <a:gd name="T18" fmla="*/ 95 w 12"/>
                  <a:gd name="T19" fmla="*/ 39 h 7"/>
                  <a:gd name="T20" fmla="*/ 95 w 12"/>
                  <a:gd name="T21" fmla="*/ 39 h 7"/>
                  <a:gd name="T22" fmla="*/ 95 w 12"/>
                  <a:gd name="T23" fmla="*/ 39 h 7"/>
                  <a:gd name="T24" fmla="*/ 57 w 12"/>
                  <a:gd name="T25" fmla="*/ 1 h 7"/>
                  <a:gd name="T26" fmla="*/ 52 w 12"/>
                  <a:gd name="T27" fmla="*/ 1 h 7"/>
                  <a:gd name="T28" fmla="*/ 52 w 12"/>
                  <a:gd name="T29" fmla="*/ 1 h 7"/>
                  <a:gd name="T30" fmla="*/ 40 w 12"/>
                  <a:gd name="T31" fmla="*/ 1 h 7"/>
                  <a:gd name="T32" fmla="*/ 40 w 12"/>
                  <a:gd name="T33" fmla="*/ 1 h 7"/>
                  <a:gd name="T34" fmla="*/ 18 w 12"/>
                  <a:gd name="T35" fmla="*/ 27 h 7"/>
                  <a:gd name="T36" fmla="*/ 18 w 12"/>
                  <a:gd name="T37" fmla="*/ 27 h 7"/>
                  <a:gd name="T38" fmla="*/ 18 w 12"/>
                  <a:gd name="T39" fmla="*/ 39 h 7"/>
                  <a:gd name="T40" fmla="*/ 1 w 12"/>
                  <a:gd name="T41" fmla="*/ 41 h 7"/>
                  <a:gd name="T42" fmla="*/ 0 w 12"/>
                  <a:gd name="T43" fmla="*/ 27 h 7"/>
                  <a:gd name="T44" fmla="*/ 0 w 12"/>
                  <a:gd name="T45" fmla="*/ 27 h 7"/>
                  <a:gd name="T46" fmla="*/ 1 w 12"/>
                  <a:gd name="T47" fmla="*/ 19 h 7"/>
                  <a:gd name="T48" fmla="*/ 1 w 12"/>
                  <a:gd name="T49" fmla="*/ 19 h 7"/>
                  <a:gd name="T50" fmla="*/ 40 w 12"/>
                  <a:gd name="T51" fmla="*/ 0 h 7"/>
                  <a:gd name="T52" fmla="*/ 52 w 12"/>
                  <a:gd name="T53" fmla="*/ 0 h 7"/>
                  <a:gd name="T54" fmla="*/ 52 w 12"/>
                  <a:gd name="T55" fmla="*/ 0 h 7"/>
                  <a:gd name="T56" fmla="*/ 67 w 12"/>
                  <a:gd name="T57" fmla="*/ 0 h 7"/>
                  <a:gd name="T58" fmla="*/ 67 w 12"/>
                  <a:gd name="T59" fmla="*/ 0 h 7"/>
                  <a:gd name="T60" fmla="*/ 96 w 12"/>
                  <a:gd name="T61" fmla="*/ 19 h 7"/>
                  <a:gd name="T62" fmla="*/ 96 w 12"/>
                  <a:gd name="T63" fmla="*/ 39 h 7"/>
                  <a:gd name="T64" fmla="*/ 96 w 12"/>
                  <a:gd name="T65" fmla="*/ 39 h 7"/>
                  <a:gd name="T66" fmla="*/ 96 w 12"/>
                  <a:gd name="T67" fmla="*/ 41 h 7"/>
                  <a:gd name="T68" fmla="*/ 96 w 12"/>
                  <a:gd name="T69" fmla="*/ 41 h 7"/>
                  <a:gd name="T70" fmla="*/ 67 w 12"/>
                  <a:gd name="T71" fmla="*/ 59 h 7"/>
                  <a:gd name="T72" fmla="*/ 57 w 12"/>
                  <a:gd name="T73" fmla="*/ 59 h 7"/>
                  <a:gd name="T74" fmla="*/ 57 w 12"/>
                  <a:gd name="T75" fmla="*/ 59 h 7"/>
                  <a:gd name="T76" fmla="*/ 40 w 12"/>
                  <a:gd name="T77" fmla="*/ 59 h 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" h="7">
                    <a:moveTo>
                      <a:pt x="5" y="7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3"/>
                      <a:pt x="12" y="3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6" y="7"/>
                      <a:pt x="5" y="7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41" name="Freeform 1162"/>
              <p:cNvSpPr>
                <a:spLocks/>
              </p:cNvSpPr>
              <p:nvPr/>
            </p:nvSpPr>
            <p:spPr bwMode="auto">
              <a:xfrm>
                <a:off x="2154" y="1060"/>
                <a:ext cx="16" cy="8"/>
              </a:xfrm>
              <a:custGeom>
                <a:avLst/>
                <a:gdLst>
                  <a:gd name="T0" fmla="*/ 1 w 11"/>
                  <a:gd name="T1" fmla="*/ 16 h 6"/>
                  <a:gd name="T2" fmla="*/ 1 w 11"/>
                  <a:gd name="T3" fmla="*/ 12 h 6"/>
                  <a:gd name="T4" fmla="*/ 41 w 11"/>
                  <a:gd name="T5" fmla="*/ 0 h 6"/>
                  <a:gd name="T6" fmla="*/ 60 w 11"/>
                  <a:gd name="T7" fmla="*/ 0 h 6"/>
                  <a:gd name="T8" fmla="*/ 99 w 11"/>
                  <a:gd name="T9" fmla="*/ 12 h 6"/>
                  <a:gd name="T10" fmla="*/ 99 w 11"/>
                  <a:gd name="T11" fmla="*/ 21 h 6"/>
                  <a:gd name="T12" fmla="*/ 68 w 11"/>
                  <a:gd name="T13" fmla="*/ 36 h 6"/>
                  <a:gd name="T14" fmla="*/ 47 w 11"/>
                  <a:gd name="T15" fmla="*/ 36 h 6"/>
                  <a:gd name="T16" fmla="*/ 1 w 11"/>
                  <a:gd name="T17" fmla="*/ 16 h 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" h="6">
                    <a:moveTo>
                      <a:pt x="1" y="3"/>
                    </a:moveTo>
                    <a:cubicBezTo>
                      <a:pt x="0" y="3"/>
                      <a:pt x="0" y="2"/>
                      <a:pt x="1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0"/>
                      <a:pt x="6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1" y="3"/>
                      <a:pt x="11" y="3"/>
                      <a:pt x="10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5" y="6"/>
                      <a:pt x="5" y="6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42" name="Freeform 1163"/>
              <p:cNvSpPr>
                <a:spLocks/>
              </p:cNvSpPr>
              <p:nvPr/>
            </p:nvSpPr>
            <p:spPr bwMode="auto">
              <a:xfrm>
                <a:off x="2153" y="1058"/>
                <a:ext cx="18" cy="12"/>
              </a:xfrm>
              <a:custGeom>
                <a:avLst/>
                <a:gdLst>
                  <a:gd name="T0" fmla="*/ 36 w 13"/>
                  <a:gd name="T1" fmla="*/ 89 h 8"/>
                  <a:gd name="T2" fmla="*/ 1 w 13"/>
                  <a:gd name="T3" fmla="*/ 62 h 8"/>
                  <a:gd name="T4" fmla="*/ 15 w 13"/>
                  <a:gd name="T5" fmla="*/ 48 h 8"/>
                  <a:gd name="T6" fmla="*/ 15 w 13"/>
                  <a:gd name="T7" fmla="*/ 48 h 8"/>
                  <a:gd name="T8" fmla="*/ 40 w 13"/>
                  <a:gd name="T9" fmla="*/ 72 h 8"/>
                  <a:gd name="T10" fmla="*/ 50 w 13"/>
                  <a:gd name="T11" fmla="*/ 72 h 8"/>
                  <a:gd name="T12" fmla="*/ 50 w 13"/>
                  <a:gd name="T13" fmla="*/ 72 h 8"/>
                  <a:gd name="T14" fmla="*/ 50 w 13"/>
                  <a:gd name="T15" fmla="*/ 72 h 8"/>
                  <a:gd name="T16" fmla="*/ 50 w 13"/>
                  <a:gd name="T17" fmla="*/ 72 h 8"/>
                  <a:gd name="T18" fmla="*/ 76 w 13"/>
                  <a:gd name="T19" fmla="*/ 48 h 8"/>
                  <a:gd name="T20" fmla="*/ 76 w 13"/>
                  <a:gd name="T21" fmla="*/ 48 h 8"/>
                  <a:gd name="T22" fmla="*/ 76 w 13"/>
                  <a:gd name="T23" fmla="*/ 48 h 8"/>
                  <a:gd name="T24" fmla="*/ 50 w 13"/>
                  <a:gd name="T25" fmla="*/ 27 h 8"/>
                  <a:gd name="T26" fmla="*/ 40 w 13"/>
                  <a:gd name="T27" fmla="*/ 27 h 8"/>
                  <a:gd name="T28" fmla="*/ 40 w 13"/>
                  <a:gd name="T29" fmla="*/ 27 h 8"/>
                  <a:gd name="T30" fmla="*/ 36 w 13"/>
                  <a:gd name="T31" fmla="*/ 27 h 8"/>
                  <a:gd name="T32" fmla="*/ 36 w 13"/>
                  <a:gd name="T33" fmla="*/ 27 h 8"/>
                  <a:gd name="T34" fmla="*/ 15 w 13"/>
                  <a:gd name="T35" fmla="*/ 48 h 8"/>
                  <a:gd name="T36" fmla="*/ 15 w 13"/>
                  <a:gd name="T37" fmla="*/ 48 h 8"/>
                  <a:gd name="T38" fmla="*/ 1 w 13"/>
                  <a:gd name="T39" fmla="*/ 62 h 8"/>
                  <a:gd name="T40" fmla="*/ 0 w 13"/>
                  <a:gd name="T41" fmla="*/ 48 h 8"/>
                  <a:gd name="T42" fmla="*/ 0 w 13"/>
                  <a:gd name="T43" fmla="*/ 48 h 8"/>
                  <a:gd name="T44" fmla="*/ 1 w 13"/>
                  <a:gd name="T45" fmla="*/ 27 h 8"/>
                  <a:gd name="T46" fmla="*/ 1 w 13"/>
                  <a:gd name="T47" fmla="*/ 27 h 8"/>
                  <a:gd name="T48" fmla="*/ 36 w 13"/>
                  <a:gd name="T49" fmla="*/ 0 h 8"/>
                  <a:gd name="T50" fmla="*/ 40 w 13"/>
                  <a:gd name="T51" fmla="*/ 0 h 8"/>
                  <a:gd name="T52" fmla="*/ 40 w 13"/>
                  <a:gd name="T53" fmla="*/ 0 h 8"/>
                  <a:gd name="T54" fmla="*/ 55 w 13"/>
                  <a:gd name="T55" fmla="*/ 0 h 8"/>
                  <a:gd name="T56" fmla="*/ 55 w 13"/>
                  <a:gd name="T57" fmla="*/ 0 h 8"/>
                  <a:gd name="T58" fmla="*/ 89 w 13"/>
                  <a:gd name="T59" fmla="*/ 41 h 8"/>
                  <a:gd name="T60" fmla="*/ 91 w 13"/>
                  <a:gd name="T61" fmla="*/ 48 h 8"/>
                  <a:gd name="T62" fmla="*/ 91 w 13"/>
                  <a:gd name="T63" fmla="*/ 48 h 8"/>
                  <a:gd name="T64" fmla="*/ 89 w 13"/>
                  <a:gd name="T65" fmla="*/ 62 h 8"/>
                  <a:gd name="T66" fmla="*/ 89 w 13"/>
                  <a:gd name="T67" fmla="*/ 62 h 8"/>
                  <a:gd name="T68" fmla="*/ 55 w 13"/>
                  <a:gd name="T69" fmla="*/ 89 h 8"/>
                  <a:gd name="T70" fmla="*/ 50 w 13"/>
                  <a:gd name="T71" fmla="*/ 93 h 8"/>
                  <a:gd name="T72" fmla="*/ 50 w 13"/>
                  <a:gd name="T73" fmla="*/ 93 h 8"/>
                  <a:gd name="T74" fmla="*/ 36 w 13"/>
                  <a:gd name="T75" fmla="*/ 89 h 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3" h="8">
                    <a:moveTo>
                      <a:pt x="5" y="7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3" y="3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5" y="7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43" name="Freeform 1164"/>
              <p:cNvSpPr>
                <a:spLocks/>
              </p:cNvSpPr>
              <p:nvPr/>
            </p:nvSpPr>
            <p:spPr bwMode="auto">
              <a:xfrm>
                <a:off x="2102" y="1053"/>
                <a:ext cx="27" cy="15"/>
              </a:xfrm>
              <a:custGeom>
                <a:avLst/>
                <a:gdLst>
                  <a:gd name="T0" fmla="*/ 0 w 19"/>
                  <a:gd name="T1" fmla="*/ 50 h 11"/>
                  <a:gd name="T2" fmla="*/ 0 w 19"/>
                  <a:gd name="T3" fmla="*/ 48 h 11"/>
                  <a:gd name="T4" fmla="*/ 97 w 19"/>
                  <a:gd name="T5" fmla="*/ 0 h 11"/>
                  <a:gd name="T6" fmla="*/ 115 w 19"/>
                  <a:gd name="T7" fmla="*/ 0 h 11"/>
                  <a:gd name="T8" fmla="*/ 152 w 19"/>
                  <a:gd name="T9" fmla="*/ 19 h 11"/>
                  <a:gd name="T10" fmla="*/ 152 w 19"/>
                  <a:gd name="T11" fmla="*/ 26 h 11"/>
                  <a:gd name="T12" fmla="*/ 57 w 19"/>
                  <a:gd name="T13" fmla="*/ 68 h 11"/>
                  <a:gd name="T14" fmla="*/ 40 w 19"/>
                  <a:gd name="T15" fmla="*/ 68 h 11"/>
                  <a:gd name="T16" fmla="*/ 0 w 19"/>
                  <a:gd name="T17" fmla="*/ 50 h 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9" h="11">
                    <a:moveTo>
                      <a:pt x="0" y="8"/>
                    </a:moveTo>
                    <a:cubicBezTo>
                      <a:pt x="0" y="8"/>
                      <a:pt x="0" y="7"/>
                      <a:pt x="0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3"/>
                      <a:pt x="19" y="4"/>
                      <a:pt x="18" y="4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6" y="11"/>
                      <a:pt x="5" y="11"/>
                      <a:pt x="5" y="11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44" name="Freeform 1165"/>
              <p:cNvSpPr>
                <a:spLocks/>
              </p:cNvSpPr>
              <p:nvPr/>
            </p:nvSpPr>
            <p:spPr bwMode="auto">
              <a:xfrm>
                <a:off x="2100" y="1051"/>
                <a:ext cx="30" cy="19"/>
              </a:xfrm>
              <a:custGeom>
                <a:avLst/>
                <a:gdLst>
                  <a:gd name="T0" fmla="*/ 41 w 21"/>
                  <a:gd name="T1" fmla="*/ 120 h 13"/>
                  <a:gd name="T2" fmla="*/ 1 w 21"/>
                  <a:gd name="T3" fmla="*/ 101 h 13"/>
                  <a:gd name="T4" fmla="*/ 1 w 21"/>
                  <a:gd name="T5" fmla="*/ 88 h 13"/>
                  <a:gd name="T6" fmla="*/ 19 w 21"/>
                  <a:gd name="T7" fmla="*/ 82 h 13"/>
                  <a:gd name="T8" fmla="*/ 56 w 21"/>
                  <a:gd name="T9" fmla="*/ 107 h 13"/>
                  <a:gd name="T10" fmla="*/ 59 w 21"/>
                  <a:gd name="T11" fmla="*/ 107 h 13"/>
                  <a:gd name="T12" fmla="*/ 59 w 21"/>
                  <a:gd name="T13" fmla="*/ 107 h 13"/>
                  <a:gd name="T14" fmla="*/ 67 w 21"/>
                  <a:gd name="T15" fmla="*/ 107 h 13"/>
                  <a:gd name="T16" fmla="*/ 67 w 21"/>
                  <a:gd name="T17" fmla="*/ 107 h 13"/>
                  <a:gd name="T18" fmla="*/ 163 w 21"/>
                  <a:gd name="T19" fmla="*/ 41 h 13"/>
                  <a:gd name="T20" fmla="*/ 163 w 21"/>
                  <a:gd name="T21" fmla="*/ 41 h 13"/>
                  <a:gd name="T22" fmla="*/ 163 w 21"/>
                  <a:gd name="T23" fmla="*/ 41 h 13"/>
                  <a:gd name="T24" fmla="*/ 163 w 21"/>
                  <a:gd name="T25" fmla="*/ 41 h 13"/>
                  <a:gd name="T26" fmla="*/ 124 w 21"/>
                  <a:gd name="T27" fmla="*/ 19 h 13"/>
                  <a:gd name="T28" fmla="*/ 120 w 21"/>
                  <a:gd name="T29" fmla="*/ 19 h 13"/>
                  <a:gd name="T30" fmla="*/ 120 w 21"/>
                  <a:gd name="T31" fmla="*/ 19 h 13"/>
                  <a:gd name="T32" fmla="*/ 114 w 21"/>
                  <a:gd name="T33" fmla="*/ 19 h 13"/>
                  <a:gd name="T34" fmla="*/ 114 w 21"/>
                  <a:gd name="T35" fmla="*/ 19 h 13"/>
                  <a:gd name="T36" fmla="*/ 19 w 21"/>
                  <a:gd name="T37" fmla="*/ 82 h 13"/>
                  <a:gd name="T38" fmla="*/ 19 w 21"/>
                  <a:gd name="T39" fmla="*/ 82 h 13"/>
                  <a:gd name="T40" fmla="*/ 19 w 21"/>
                  <a:gd name="T41" fmla="*/ 82 h 13"/>
                  <a:gd name="T42" fmla="*/ 1 w 21"/>
                  <a:gd name="T43" fmla="*/ 88 h 13"/>
                  <a:gd name="T44" fmla="*/ 1 w 21"/>
                  <a:gd name="T45" fmla="*/ 101 h 13"/>
                  <a:gd name="T46" fmla="*/ 0 w 21"/>
                  <a:gd name="T47" fmla="*/ 82 h 13"/>
                  <a:gd name="T48" fmla="*/ 0 w 21"/>
                  <a:gd name="T49" fmla="*/ 82 h 13"/>
                  <a:gd name="T50" fmla="*/ 1 w 21"/>
                  <a:gd name="T51" fmla="*/ 69 h 13"/>
                  <a:gd name="T52" fmla="*/ 1 w 21"/>
                  <a:gd name="T53" fmla="*/ 69 h 13"/>
                  <a:gd name="T54" fmla="*/ 100 w 21"/>
                  <a:gd name="T55" fmla="*/ 1 h 13"/>
                  <a:gd name="T56" fmla="*/ 120 w 21"/>
                  <a:gd name="T57" fmla="*/ 0 h 13"/>
                  <a:gd name="T58" fmla="*/ 120 w 21"/>
                  <a:gd name="T59" fmla="*/ 0 h 13"/>
                  <a:gd name="T60" fmla="*/ 124 w 21"/>
                  <a:gd name="T61" fmla="*/ 1 h 13"/>
                  <a:gd name="T62" fmla="*/ 124 w 21"/>
                  <a:gd name="T63" fmla="*/ 1 h 13"/>
                  <a:gd name="T64" fmla="*/ 171 w 21"/>
                  <a:gd name="T65" fmla="*/ 28 h 13"/>
                  <a:gd name="T66" fmla="*/ 177 w 21"/>
                  <a:gd name="T67" fmla="*/ 41 h 13"/>
                  <a:gd name="T68" fmla="*/ 177 w 21"/>
                  <a:gd name="T69" fmla="*/ 41 h 13"/>
                  <a:gd name="T70" fmla="*/ 171 w 21"/>
                  <a:gd name="T71" fmla="*/ 60 h 13"/>
                  <a:gd name="T72" fmla="*/ 171 w 21"/>
                  <a:gd name="T73" fmla="*/ 60 h 13"/>
                  <a:gd name="T74" fmla="*/ 67 w 21"/>
                  <a:gd name="T75" fmla="*/ 120 h 13"/>
                  <a:gd name="T76" fmla="*/ 59 w 21"/>
                  <a:gd name="T77" fmla="*/ 129 h 13"/>
                  <a:gd name="T78" fmla="*/ 59 w 21"/>
                  <a:gd name="T79" fmla="*/ 129 h 13"/>
                  <a:gd name="T80" fmla="*/ 41 w 21"/>
                  <a:gd name="T81" fmla="*/ 120 h 1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1" h="13">
                    <a:moveTo>
                      <a:pt x="5" y="12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9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21" y="4"/>
                      <a:pt x="21" y="4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5"/>
                      <a:pt x="20" y="5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7" y="13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6" y="13"/>
                      <a:pt x="6" y="12"/>
                      <a:pt x="5" y="12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45" name="Freeform 1166"/>
              <p:cNvSpPr>
                <a:spLocks/>
              </p:cNvSpPr>
              <p:nvPr/>
            </p:nvSpPr>
            <p:spPr bwMode="auto">
              <a:xfrm>
                <a:off x="2116" y="1061"/>
                <a:ext cx="25" cy="14"/>
              </a:xfrm>
              <a:custGeom>
                <a:avLst/>
                <a:gdLst>
                  <a:gd name="T0" fmla="*/ 0 w 18"/>
                  <a:gd name="T1" fmla="*/ 57 h 10"/>
                  <a:gd name="T2" fmla="*/ 0 w 18"/>
                  <a:gd name="T3" fmla="*/ 41 h 10"/>
                  <a:gd name="T4" fmla="*/ 78 w 18"/>
                  <a:gd name="T5" fmla="*/ 0 h 10"/>
                  <a:gd name="T6" fmla="*/ 94 w 18"/>
                  <a:gd name="T7" fmla="*/ 0 h 10"/>
                  <a:gd name="T8" fmla="*/ 124 w 18"/>
                  <a:gd name="T9" fmla="*/ 21 h 10"/>
                  <a:gd name="T10" fmla="*/ 124 w 18"/>
                  <a:gd name="T11" fmla="*/ 29 h 10"/>
                  <a:gd name="T12" fmla="*/ 50 w 18"/>
                  <a:gd name="T13" fmla="*/ 77 h 10"/>
                  <a:gd name="T14" fmla="*/ 29 w 18"/>
                  <a:gd name="T15" fmla="*/ 77 h 10"/>
                  <a:gd name="T16" fmla="*/ 0 w 18"/>
                  <a:gd name="T17" fmla="*/ 57 h 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" h="10">
                    <a:moveTo>
                      <a:pt x="0" y="8"/>
                    </a:moveTo>
                    <a:cubicBezTo>
                      <a:pt x="0" y="7"/>
                      <a:pt x="0" y="7"/>
                      <a:pt x="0" y="6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0"/>
                      <a:pt x="13" y="0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8" y="3"/>
                      <a:pt x="18" y="4"/>
                      <a:pt x="17" y="4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10"/>
                      <a:pt x="5" y="10"/>
                      <a:pt x="4" y="10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46" name="Freeform 1167"/>
              <p:cNvSpPr>
                <a:spLocks/>
              </p:cNvSpPr>
              <p:nvPr/>
            </p:nvSpPr>
            <p:spPr bwMode="auto">
              <a:xfrm>
                <a:off x="2115" y="1060"/>
                <a:ext cx="26" cy="17"/>
              </a:xfrm>
              <a:custGeom>
                <a:avLst/>
                <a:gdLst>
                  <a:gd name="T0" fmla="*/ 36 w 19"/>
                  <a:gd name="T1" fmla="*/ 96 h 12"/>
                  <a:gd name="T2" fmla="*/ 1 w 19"/>
                  <a:gd name="T3" fmla="*/ 74 h 12"/>
                  <a:gd name="T4" fmla="*/ 1 w 19"/>
                  <a:gd name="T5" fmla="*/ 74 h 12"/>
                  <a:gd name="T6" fmla="*/ 14 w 19"/>
                  <a:gd name="T7" fmla="*/ 67 h 12"/>
                  <a:gd name="T8" fmla="*/ 40 w 19"/>
                  <a:gd name="T9" fmla="*/ 81 h 12"/>
                  <a:gd name="T10" fmla="*/ 40 w 19"/>
                  <a:gd name="T11" fmla="*/ 95 h 12"/>
                  <a:gd name="T12" fmla="*/ 40 w 19"/>
                  <a:gd name="T13" fmla="*/ 95 h 12"/>
                  <a:gd name="T14" fmla="*/ 49 w 19"/>
                  <a:gd name="T15" fmla="*/ 81 h 12"/>
                  <a:gd name="T16" fmla="*/ 49 w 19"/>
                  <a:gd name="T17" fmla="*/ 81 h 12"/>
                  <a:gd name="T18" fmla="*/ 120 w 19"/>
                  <a:gd name="T19" fmla="*/ 37 h 12"/>
                  <a:gd name="T20" fmla="*/ 120 w 19"/>
                  <a:gd name="T21" fmla="*/ 37 h 12"/>
                  <a:gd name="T22" fmla="*/ 120 w 19"/>
                  <a:gd name="T23" fmla="*/ 37 h 12"/>
                  <a:gd name="T24" fmla="*/ 92 w 19"/>
                  <a:gd name="T25" fmla="*/ 18 h 12"/>
                  <a:gd name="T26" fmla="*/ 88 w 19"/>
                  <a:gd name="T27" fmla="*/ 18 h 12"/>
                  <a:gd name="T28" fmla="*/ 88 w 19"/>
                  <a:gd name="T29" fmla="*/ 18 h 12"/>
                  <a:gd name="T30" fmla="*/ 77 w 19"/>
                  <a:gd name="T31" fmla="*/ 18 h 12"/>
                  <a:gd name="T32" fmla="*/ 77 w 19"/>
                  <a:gd name="T33" fmla="*/ 18 h 12"/>
                  <a:gd name="T34" fmla="*/ 14 w 19"/>
                  <a:gd name="T35" fmla="*/ 67 h 12"/>
                  <a:gd name="T36" fmla="*/ 14 w 19"/>
                  <a:gd name="T37" fmla="*/ 67 h 12"/>
                  <a:gd name="T38" fmla="*/ 1 w 19"/>
                  <a:gd name="T39" fmla="*/ 74 h 12"/>
                  <a:gd name="T40" fmla="*/ 1 w 19"/>
                  <a:gd name="T41" fmla="*/ 74 h 12"/>
                  <a:gd name="T42" fmla="*/ 0 w 19"/>
                  <a:gd name="T43" fmla="*/ 67 h 12"/>
                  <a:gd name="T44" fmla="*/ 0 w 19"/>
                  <a:gd name="T45" fmla="*/ 67 h 12"/>
                  <a:gd name="T46" fmla="*/ 1 w 19"/>
                  <a:gd name="T47" fmla="*/ 57 h 12"/>
                  <a:gd name="T48" fmla="*/ 1 w 19"/>
                  <a:gd name="T49" fmla="*/ 57 h 12"/>
                  <a:gd name="T50" fmla="*/ 77 w 19"/>
                  <a:gd name="T51" fmla="*/ 1 h 12"/>
                  <a:gd name="T52" fmla="*/ 88 w 19"/>
                  <a:gd name="T53" fmla="*/ 0 h 12"/>
                  <a:gd name="T54" fmla="*/ 88 w 19"/>
                  <a:gd name="T55" fmla="*/ 0 h 12"/>
                  <a:gd name="T56" fmla="*/ 103 w 19"/>
                  <a:gd name="T57" fmla="*/ 1 h 12"/>
                  <a:gd name="T58" fmla="*/ 103 w 19"/>
                  <a:gd name="T59" fmla="*/ 1 h 12"/>
                  <a:gd name="T60" fmla="*/ 126 w 19"/>
                  <a:gd name="T61" fmla="*/ 26 h 12"/>
                  <a:gd name="T62" fmla="*/ 126 w 19"/>
                  <a:gd name="T63" fmla="*/ 37 h 12"/>
                  <a:gd name="T64" fmla="*/ 126 w 19"/>
                  <a:gd name="T65" fmla="*/ 37 h 12"/>
                  <a:gd name="T66" fmla="*/ 126 w 19"/>
                  <a:gd name="T67" fmla="*/ 52 h 12"/>
                  <a:gd name="T68" fmla="*/ 126 w 19"/>
                  <a:gd name="T69" fmla="*/ 52 h 12"/>
                  <a:gd name="T70" fmla="*/ 55 w 19"/>
                  <a:gd name="T71" fmla="*/ 96 h 12"/>
                  <a:gd name="T72" fmla="*/ 40 w 19"/>
                  <a:gd name="T73" fmla="*/ 96 h 12"/>
                  <a:gd name="T74" fmla="*/ 40 w 19"/>
                  <a:gd name="T75" fmla="*/ 96 h 12"/>
                  <a:gd name="T76" fmla="*/ 36 w 19"/>
                  <a:gd name="T77" fmla="*/ 96 h 1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9" h="12">
                    <a:moveTo>
                      <a:pt x="5" y="12"/>
                    </a:move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1"/>
                      <a:pt x="7" y="11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9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5"/>
                      <a:pt x="19" y="5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5" y="12"/>
                      <a:pt x="5" y="12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47" name="Freeform 1168"/>
              <p:cNvSpPr>
                <a:spLocks/>
              </p:cNvSpPr>
              <p:nvPr/>
            </p:nvSpPr>
            <p:spPr bwMode="auto">
              <a:xfrm>
                <a:off x="2100" y="987"/>
                <a:ext cx="114" cy="66"/>
              </a:xfrm>
              <a:custGeom>
                <a:avLst/>
                <a:gdLst>
                  <a:gd name="T0" fmla="*/ 1 w 80"/>
                  <a:gd name="T1" fmla="*/ 380 h 46"/>
                  <a:gd name="T2" fmla="*/ 1 w 80"/>
                  <a:gd name="T3" fmla="*/ 379 h 46"/>
                  <a:gd name="T4" fmla="*/ 620 w 80"/>
                  <a:gd name="T5" fmla="*/ 0 h 46"/>
                  <a:gd name="T6" fmla="*/ 634 w 80"/>
                  <a:gd name="T7" fmla="*/ 0 h 46"/>
                  <a:gd name="T8" fmla="*/ 668 w 80"/>
                  <a:gd name="T9" fmla="*/ 27 h 46"/>
                  <a:gd name="T10" fmla="*/ 668 w 80"/>
                  <a:gd name="T11" fmla="*/ 39 h 46"/>
                  <a:gd name="T12" fmla="*/ 58 w 80"/>
                  <a:gd name="T13" fmla="*/ 402 h 46"/>
                  <a:gd name="T14" fmla="*/ 41 w 80"/>
                  <a:gd name="T15" fmla="*/ 402 h 46"/>
                  <a:gd name="T16" fmla="*/ 1 w 80"/>
                  <a:gd name="T17" fmla="*/ 380 h 4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0" h="46">
                    <a:moveTo>
                      <a:pt x="1" y="44"/>
                    </a:moveTo>
                    <a:cubicBezTo>
                      <a:pt x="0" y="44"/>
                      <a:pt x="0" y="43"/>
                      <a:pt x="1" y="43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5" y="0"/>
                      <a:pt x="76" y="0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80" y="3"/>
                      <a:pt x="80" y="4"/>
                      <a:pt x="80" y="4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6" y="46"/>
                      <a:pt x="5" y="46"/>
                      <a:pt x="5" y="46"/>
                    </a:cubicBezTo>
                    <a:lnTo>
                      <a:pt x="1" y="4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48" name="Freeform 1169"/>
              <p:cNvSpPr>
                <a:spLocks noEditPoints="1"/>
              </p:cNvSpPr>
              <p:nvPr/>
            </p:nvSpPr>
            <p:spPr bwMode="auto">
              <a:xfrm>
                <a:off x="2100" y="986"/>
                <a:ext cx="115" cy="68"/>
              </a:xfrm>
              <a:custGeom>
                <a:avLst/>
                <a:gdLst>
                  <a:gd name="T0" fmla="*/ 37 w 81"/>
                  <a:gd name="T1" fmla="*/ 387 h 48"/>
                  <a:gd name="T2" fmla="*/ 1 w 81"/>
                  <a:gd name="T3" fmla="*/ 370 h 48"/>
                  <a:gd name="T4" fmla="*/ 1 w 81"/>
                  <a:gd name="T5" fmla="*/ 367 h 48"/>
                  <a:gd name="T6" fmla="*/ 1 w 81"/>
                  <a:gd name="T7" fmla="*/ 370 h 48"/>
                  <a:gd name="T8" fmla="*/ 0 w 81"/>
                  <a:gd name="T9" fmla="*/ 356 h 48"/>
                  <a:gd name="T10" fmla="*/ 0 w 81"/>
                  <a:gd name="T11" fmla="*/ 356 h 48"/>
                  <a:gd name="T12" fmla="*/ 1 w 81"/>
                  <a:gd name="T13" fmla="*/ 347 h 48"/>
                  <a:gd name="T14" fmla="*/ 1 w 81"/>
                  <a:gd name="T15" fmla="*/ 347 h 48"/>
                  <a:gd name="T16" fmla="*/ 601 w 81"/>
                  <a:gd name="T17" fmla="*/ 1 h 48"/>
                  <a:gd name="T18" fmla="*/ 609 w 81"/>
                  <a:gd name="T19" fmla="*/ 0 h 48"/>
                  <a:gd name="T20" fmla="*/ 609 w 81"/>
                  <a:gd name="T21" fmla="*/ 0 h 48"/>
                  <a:gd name="T22" fmla="*/ 620 w 81"/>
                  <a:gd name="T23" fmla="*/ 1 h 48"/>
                  <a:gd name="T24" fmla="*/ 620 w 81"/>
                  <a:gd name="T25" fmla="*/ 1 h 48"/>
                  <a:gd name="T26" fmla="*/ 659 w 81"/>
                  <a:gd name="T27" fmla="*/ 26 h 48"/>
                  <a:gd name="T28" fmla="*/ 662 w 81"/>
                  <a:gd name="T29" fmla="*/ 37 h 48"/>
                  <a:gd name="T30" fmla="*/ 662 w 81"/>
                  <a:gd name="T31" fmla="*/ 37 h 48"/>
                  <a:gd name="T32" fmla="*/ 659 w 81"/>
                  <a:gd name="T33" fmla="*/ 52 h 48"/>
                  <a:gd name="T34" fmla="*/ 659 w 81"/>
                  <a:gd name="T35" fmla="*/ 52 h 48"/>
                  <a:gd name="T36" fmla="*/ 57 w 81"/>
                  <a:gd name="T37" fmla="*/ 387 h 48"/>
                  <a:gd name="T38" fmla="*/ 53 w 81"/>
                  <a:gd name="T39" fmla="*/ 387 h 48"/>
                  <a:gd name="T40" fmla="*/ 53 w 81"/>
                  <a:gd name="T41" fmla="*/ 387 h 48"/>
                  <a:gd name="T42" fmla="*/ 37 w 81"/>
                  <a:gd name="T43" fmla="*/ 387 h 48"/>
                  <a:gd name="T44" fmla="*/ 40 w 81"/>
                  <a:gd name="T45" fmla="*/ 370 h 48"/>
                  <a:gd name="T46" fmla="*/ 53 w 81"/>
                  <a:gd name="T47" fmla="*/ 384 h 48"/>
                  <a:gd name="T48" fmla="*/ 53 w 81"/>
                  <a:gd name="T49" fmla="*/ 384 h 48"/>
                  <a:gd name="T50" fmla="*/ 57 w 81"/>
                  <a:gd name="T51" fmla="*/ 370 h 48"/>
                  <a:gd name="T52" fmla="*/ 57 w 81"/>
                  <a:gd name="T53" fmla="*/ 370 h 48"/>
                  <a:gd name="T54" fmla="*/ 647 w 81"/>
                  <a:gd name="T55" fmla="*/ 37 h 48"/>
                  <a:gd name="T56" fmla="*/ 659 w 81"/>
                  <a:gd name="T57" fmla="*/ 37 h 48"/>
                  <a:gd name="T58" fmla="*/ 647 w 81"/>
                  <a:gd name="T59" fmla="*/ 37 h 48"/>
                  <a:gd name="T60" fmla="*/ 647 w 81"/>
                  <a:gd name="T61" fmla="*/ 37 h 48"/>
                  <a:gd name="T62" fmla="*/ 620 w 81"/>
                  <a:gd name="T63" fmla="*/ 18 h 48"/>
                  <a:gd name="T64" fmla="*/ 609 w 81"/>
                  <a:gd name="T65" fmla="*/ 18 h 48"/>
                  <a:gd name="T66" fmla="*/ 609 w 81"/>
                  <a:gd name="T67" fmla="*/ 18 h 48"/>
                  <a:gd name="T68" fmla="*/ 606 w 81"/>
                  <a:gd name="T69" fmla="*/ 18 h 48"/>
                  <a:gd name="T70" fmla="*/ 606 w 81"/>
                  <a:gd name="T71" fmla="*/ 18 h 48"/>
                  <a:gd name="T72" fmla="*/ 1 w 81"/>
                  <a:gd name="T73" fmla="*/ 356 h 48"/>
                  <a:gd name="T74" fmla="*/ 1 w 81"/>
                  <a:gd name="T75" fmla="*/ 356 h 48"/>
                  <a:gd name="T76" fmla="*/ 1 w 81"/>
                  <a:gd name="T77" fmla="*/ 356 h 48"/>
                  <a:gd name="T78" fmla="*/ 40 w 81"/>
                  <a:gd name="T79" fmla="*/ 370 h 4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81" h="48">
                    <a:moveTo>
                      <a:pt x="4" y="48"/>
                    </a:move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5"/>
                      <a:pt x="0" y="45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3"/>
                      <a:pt x="1" y="43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4" y="1"/>
                      <a:pt x="74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6" y="0"/>
                      <a:pt x="76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81" y="3"/>
                      <a:pt x="81" y="4"/>
                      <a:pt x="81" y="4"/>
                    </a:cubicBezTo>
                    <a:cubicBezTo>
                      <a:pt x="81" y="4"/>
                      <a:pt x="81" y="4"/>
                      <a:pt x="81" y="4"/>
                    </a:cubicBezTo>
                    <a:cubicBezTo>
                      <a:pt x="81" y="5"/>
                      <a:pt x="81" y="5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7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5" y="48"/>
                      <a:pt x="5" y="48"/>
                      <a:pt x="4" y="48"/>
                    </a:cubicBezTo>
                    <a:close/>
                    <a:moveTo>
                      <a:pt x="5" y="46"/>
                    </a:moveTo>
                    <a:cubicBezTo>
                      <a:pt x="5" y="47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7"/>
                      <a:pt x="7" y="47"/>
                      <a:pt x="7" y="46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79" y="4"/>
                      <a:pt x="79" y="4"/>
                      <a:pt x="79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0" y="4"/>
                      <a:pt x="79" y="4"/>
                      <a:pt x="79" y="4"/>
                    </a:cubicBezTo>
                    <a:cubicBezTo>
                      <a:pt x="79" y="4"/>
                      <a:pt x="79" y="4"/>
                      <a:pt x="79" y="4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5" y="2"/>
                      <a:pt x="74" y="2"/>
                      <a:pt x="74" y="2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5" y="46"/>
                      <a:pt x="5" y="46"/>
                      <a:pt x="5" y="46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49" name="Freeform 1170"/>
              <p:cNvSpPr>
                <a:spLocks/>
              </p:cNvSpPr>
              <p:nvPr/>
            </p:nvSpPr>
            <p:spPr bwMode="auto">
              <a:xfrm>
                <a:off x="2207" y="987"/>
                <a:ext cx="8" cy="5"/>
              </a:xfrm>
              <a:custGeom>
                <a:avLst/>
                <a:gdLst>
                  <a:gd name="T0" fmla="*/ 0 w 8"/>
                  <a:gd name="T1" fmla="*/ 0 h 5"/>
                  <a:gd name="T2" fmla="*/ 8 w 8"/>
                  <a:gd name="T3" fmla="*/ 5 h 5"/>
                  <a:gd name="T4" fmla="*/ 0 w 8"/>
                  <a:gd name="T5" fmla="*/ 0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0" y="0"/>
                    </a:moveTo>
                    <a:lnTo>
                      <a:pt x="8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50" name="Line 1171"/>
              <p:cNvSpPr>
                <a:spLocks noChangeShapeType="1"/>
              </p:cNvSpPr>
              <p:nvPr/>
            </p:nvSpPr>
            <p:spPr bwMode="auto">
              <a:xfrm>
                <a:off x="2207" y="987"/>
                <a:ext cx="8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51" name="Freeform 1172"/>
              <p:cNvSpPr>
                <a:spLocks/>
              </p:cNvSpPr>
              <p:nvPr/>
            </p:nvSpPr>
            <p:spPr bwMode="auto">
              <a:xfrm>
                <a:off x="2207" y="986"/>
                <a:ext cx="8" cy="7"/>
              </a:xfrm>
              <a:custGeom>
                <a:avLst/>
                <a:gdLst>
                  <a:gd name="T0" fmla="*/ 0 w 8"/>
                  <a:gd name="T1" fmla="*/ 1 h 7"/>
                  <a:gd name="T2" fmla="*/ 0 w 8"/>
                  <a:gd name="T3" fmla="*/ 0 h 7"/>
                  <a:gd name="T4" fmla="*/ 8 w 8"/>
                  <a:gd name="T5" fmla="*/ 6 h 7"/>
                  <a:gd name="T6" fmla="*/ 8 w 8"/>
                  <a:gd name="T7" fmla="*/ 7 h 7"/>
                  <a:gd name="T8" fmla="*/ 0 w 8"/>
                  <a:gd name="T9" fmla="*/ 1 h 7"/>
                  <a:gd name="T10" fmla="*/ 0 w 8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" h="7">
                    <a:moveTo>
                      <a:pt x="0" y="1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52" name="Freeform 1173"/>
              <p:cNvSpPr>
                <a:spLocks/>
              </p:cNvSpPr>
              <p:nvPr/>
            </p:nvSpPr>
            <p:spPr bwMode="auto">
              <a:xfrm>
                <a:off x="2198" y="993"/>
                <a:ext cx="7" cy="4"/>
              </a:xfrm>
              <a:custGeom>
                <a:avLst/>
                <a:gdLst>
                  <a:gd name="T0" fmla="*/ 0 w 7"/>
                  <a:gd name="T1" fmla="*/ 0 h 4"/>
                  <a:gd name="T2" fmla="*/ 7 w 7"/>
                  <a:gd name="T3" fmla="*/ 4 h 4"/>
                  <a:gd name="T4" fmla="*/ 0 w 7"/>
                  <a:gd name="T5" fmla="*/ 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7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53" name="Line 1174"/>
              <p:cNvSpPr>
                <a:spLocks noChangeShapeType="1"/>
              </p:cNvSpPr>
              <p:nvPr/>
            </p:nvSpPr>
            <p:spPr bwMode="auto">
              <a:xfrm>
                <a:off x="2198" y="993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54" name="Freeform 1175"/>
              <p:cNvSpPr>
                <a:spLocks/>
              </p:cNvSpPr>
              <p:nvPr/>
            </p:nvSpPr>
            <p:spPr bwMode="auto">
              <a:xfrm>
                <a:off x="2197" y="992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1 w 10"/>
                  <a:gd name="T3" fmla="*/ 0 h 7"/>
                  <a:gd name="T4" fmla="*/ 10 w 10"/>
                  <a:gd name="T5" fmla="*/ 4 h 7"/>
                  <a:gd name="T6" fmla="*/ 8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55" name="Freeform 1176"/>
              <p:cNvSpPr>
                <a:spLocks/>
              </p:cNvSpPr>
              <p:nvPr/>
            </p:nvSpPr>
            <p:spPr bwMode="auto">
              <a:xfrm>
                <a:off x="2190" y="999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5 w 5"/>
                  <a:gd name="T3" fmla="*/ 3 h 3"/>
                  <a:gd name="T4" fmla="*/ 0 w 5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5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56" name="Line 1177"/>
              <p:cNvSpPr>
                <a:spLocks noChangeShapeType="1"/>
              </p:cNvSpPr>
              <p:nvPr/>
            </p:nvSpPr>
            <p:spPr bwMode="auto">
              <a:xfrm>
                <a:off x="2190" y="999"/>
                <a:ext cx="5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57" name="Freeform 1178"/>
              <p:cNvSpPr>
                <a:spLocks/>
              </p:cNvSpPr>
              <p:nvPr/>
            </p:nvSpPr>
            <p:spPr bwMode="auto">
              <a:xfrm>
                <a:off x="2188" y="996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58" name="Freeform 1179"/>
              <p:cNvSpPr>
                <a:spLocks/>
              </p:cNvSpPr>
              <p:nvPr/>
            </p:nvSpPr>
            <p:spPr bwMode="auto">
              <a:xfrm>
                <a:off x="2183" y="1004"/>
                <a:ext cx="4" cy="2"/>
              </a:xfrm>
              <a:custGeom>
                <a:avLst/>
                <a:gdLst>
                  <a:gd name="T0" fmla="*/ 0 w 4"/>
                  <a:gd name="T1" fmla="*/ 0 h 2"/>
                  <a:gd name="T2" fmla="*/ 4 w 4"/>
                  <a:gd name="T3" fmla="*/ 2 h 2"/>
                  <a:gd name="T4" fmla="*/ 0 w 4"/>
                  <a:gd name="T5" fmla="*/ 0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59" name="Line 1180"/>
              <p:cNvSpPr>
                <a:spLocks noChangeShapeType="1"/>
              </p:cNvSpPr>
              <p:nvPr/>
            </p:nvSpPr>
            <p:spPr bwMode="auto">
              <a:xfrm>
                <a:off x="2183" y="1004"/>
                <a:ext cx="4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0" name="Freeform 1181"/>
              <p:cNvSpPr>
                <a:spLocks/>
              </p:cNvSpPr>
              <p:nvPr/>
            </p:nvSpPr>
            <p:spPr bwMode="auto">
              <a:xfrm>
                <a:off x="2180" y="1002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0 w 10"/>
                  <a:gd name="T3" fmla="*/ 0 h 7"/>
                  <a:gd name="T4" fmla="*/ 10 w 10"/>
                  <a:gd name="T5" fmla="*/ 5 h 7"/>
                  <a:gd name="T6" fmla="*/ 8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0" y="0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1" name="Freeform 1182"/>
              <p:cNvSpPr>
                <a:spLocks/>
              </p:cNvSpPr>
              <p:nvPr/>
            </p:nvSpPr>
            <p:spPr bwMode="auto">
              <a:xfrm>
                <a:off x="2174" y="1009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3 w 3"/>
                  <a:gd name="T3" fmla="*/ 3 h 3"/>
                  <a:gd name="T4" fmla="*/ 0 w 3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2" name="Line 1183"/>
              <p:cNvSpPr>
                <a:spLocks noChangeShapeType="1"/>
              </p:cNvSpPr>
              <p:nvPr/>
            </p:nvSpPr>
            <p:spPr bwMode="auto">
              <a:xfrm>
                <a:off x="2174" y="1009"/>
                <a:ext cx="3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3" name="Freeform 1184"/>
              <p:cNvSpPr>
                <a:spLocks/>
              </p:cNvSpPr>
              <p:nvPr/>
            </p:nvSpPr>
            <p:spPr bwMode="auto">
              <a:xfrm>
                <a:off x="2171" y="1007"/>
                <a:ext cx="9" cy="6"/>
              </a:xfrm>
              <a:custGeom>
                <a:avLst/>
                <a:gdLst>
                  <a:gd name="T0" fmla="*/ 0 w 9"/>
                  <a:gd name="T1" fmla="*/ 2 h 6"/>
                  <a:gd name="T2" fmla="*/ 0 w 9"/>
                  <a:gd name="T3" fmla="*/ 0 h 6"/>
                  <a:gd name="T4" fmla="*/ 9 w 9"/>
                  <a:gd name="T5" fmla="*/ 5 h 6"/>
                  <a:gd name="T6" fmla="*/ 9 w 9"/>
                  <a:gd name="T7" fmla="*/ 6 h 6"/>
                  <a:gd name="T8" fmla="*/ 0 w 9"/>
                  <a:gd name="T9" fmla="*/ 2 h 6"/>
                  <a:gd name="T10" fmla="*/ 0 w 9"/>
                  <a:gd name="T11" fmla="*/ 2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6">
                    <a:moveTo>
                      <a:pt x="0" y="2"/>
                    </a:moveTo>
                    <a:lnTo>
                      <a:pt x="0" y="0"/>
                    </a:lnTo>
                    <a:lnTo>
                      <a:pt x="9" y="5"/>
                    </a:lnTo>
                    <a:lnTo>
                      <a:pt x="9" y="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4" name="Freeform 1185"/>
              <p:cNvSpPr>
                <a:spLocks/>
              </p:cNvSpPr>
              <p:nvPr/>
            </p:nvSpPr>
            <p:spPr bwMode="auto">
              <a:xfrm>
                <a:off x="2166" y="1014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5" name="Line 1186"/>
              <p:cNvSpPr>
                <a:spLocks noChangeShapeType="1"/>
              </p:cNvSpPr>
              <p:nvPr/>
            </p:nvSpPr>
            <p:spPr bwMode="auto">
              <a:xfrm>
                <a:off x="2166" y="1014"/>
                <a:ext cx="1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6" name="Freeform 1187"/>
              <p:cNvSpPr>
                <a:spLocks/>
              </p:cNvSpPr>
              <p:nvPr/>
            </p:nvSpPr>
            <p:spPr bwMode="auto">
              <a:xfrm>
                <a:off x="2161" y="1012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2 w 10"/>
                  <a:gd name="T3" fmla="*/ 0 h 7"/>
                  <a:gd name="T4" fmla="*/ 10 w 10"/>
                  <a:gd name="T5" fmla="*/ 5 h 7"/>
                  <a:gd name="T6" fmla="*/ 9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2" y="0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7" name="Line 1188"/>
              <p:cNvSpPr>
                <a:spLocks noChangeShapeType="1"/>
              </p:cNvSpPr>
              <p:nvPr/>
            </p:nvSpPr>
            <p:spPr bwMode="auto">
              <a:xfrm>
                <a:off x="2157" y="1020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8" name="Line 1189"/>
              <p:cNvSpPr>
                <a:spLocks noChangeShapeType="1"/>
              </p:cNvSpPr>
              <p:nvPr/>
            </p:nvSpPr>
            <p:spPr bwMode="auto">
              <a:xfrm>
                <a:off x="2157" y="1020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9" name="Freeform 1190"/>
              <p:cNvSpPr>
                <a:spLocks/>
              </p:cNvSpPr>
              <p:nvPr/>
            </p:nvSpPr>
            <p:spPr bwMode="auto">
              <a:xfrm>
                <a:off x="2153" y="1017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1 w 10"/>
                  <a:gd name="T3" fmla="*/ 0 h 7"/>
                  <a:gd name="T4" fmla="*/ 10 w 10"/>
                  <a:gd name="T5" fmla="*/ 4 h 7"/>
                  <a:gd name="T6" fmla="*/ 8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70" name="Freeform 1191"/>
              <p:cNvSpPr>
                <a:spLocks/>
              </p:cNvSpPr>
              <p:nvPr/>
            </p:nvSpPr>
            <p:spPr bwMode="auto">
              <a:xfrm>
                <a:off x="2149" y="1026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71" name="Line 1192"/>
              <p:cNvSpPr>
                <a:spLocks noChangeShapeType="1"/>
              </p:cNvSpPr>
              <p:nvPr/>
            </p:nvSpPr>
            <p:spPr bwMode="auto">
              <a:xfrm flipH="1">
                <a:off x="2149" y="1026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72" name="Freeform 1193"/>
              <p:cNvSpPr>
                <a:spLocks/>
              </p:cNvSpPr>
              <p:nvPr/>
            </p:nvSpPr>
            <p:spPr bwMode="auto">
              <a:xfrm>
                <a:off x="2144" y="1023"/>
                <a:ext cx="10" cy="6"/>
              </a:xfrm>
              <a:custGeom>
                <a:avLst/>
                <a:gdLst>
                  <a:gd name="T0" fmla="*/ 0 w 10"/>
                  <a:gd name="T1" fmla="*/ 1 h 6"/>
                  <a:gd name="T2" fmla="*/ 0 w 10"/>
                  <a:gd name="T3" fmla="*/ 0 h 6"/>
                  <a:gd name="T4" fmla="*/ 10 w 10"/>
                  <a:gd name="T5" fmla="*/ 4 h 6"/>
                  <a:gd name="T6" fmla="*/ 9 w 10"/>
                  <a:gd name="T7" fmla="*/ 6 h 6"/>
                  <a:gd name="T8" fmla="*/ 0 w 10"/>
                  <a:gd name="T9" fmla="*/ 1 h 6"/>
                  <a:gd name="T10" fmla="*/ 0 w 10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1"/>
                    </a:moveTo>
                    <a:lnTo>
                      <a:pt x="0" y="0"/>
                    </a:lnTo>
                    <a:lnTo>
                      <a:pt x="10" y="4"/>
                    </a:lnTo>
                    <a:lnTo>
                      <a:pt x="9" y="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73" name="Freeform 1194"/>
              <p:cNvSpPr>
                <a:spLocks/>
              </p:cNvSpPr>
              <p:nvPr/>
            </p:nvSpPr>
            <p:spPr bwMode="auto">
              <a:xfrm>
                <a:off x="2139" y="1030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0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74" name="Line 1195"/>
              <p:cNvSpPr>
                <a:spLocks noChangeShapeType="1"/>
              </p:cNvSpPr>
              <p:nvPr/>
            </p:nvSpPr>
            <p:spPr bwMode="auto">
              <a:xfrm flipH="1" flipV="1">
                <a:off x="2139" y="1030"/>
                <a:ext cx="2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75" name="Freeform 1196"/>
              <p:cNvSpPr>
                <a:spLocks/>
              </p:cNvSpPr>
              <p:nvPr/>
            </p:nvSpPr>
            <p:spPr bwMode="auto">
              <a:xfrm>
                <a:off x="2136" y="1027"/>
                <a:ext cx="8" cy="7"/>
              </a:xfrm>
              <a:custGeom>
                <a:avLst/>
                <a:gdLst>
                  <a:gd name="T0" fmla="*/ 0 w 8"/>
                  <a:gd name="T1" fmla="*/ 2 h 7"/>
                  <a:gd name="T2" fmla="*/ 0 w 8"/>
                  <a:gd name="T3" fmla="*/ 0 h 7"/>
                  <a:gd name="T4" fmla="*/ 8 w 8"/>
                  <a:gd name="T5" fmla="*/ 6 h 7"/>
                  <a:gd name="T6" fmla="*/ 8 w 8"/>
                  <a:gd name="T7" fmla="*/ 7 h 7"/>
                  <a:gd name="T8" fmla="*/ 0 w 8"/>
                  <a:gd name="T9" fmla="*/ 2 h 7"/>
                  <a:gd name="T10" fmla="*/ 0 w 8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" h="7">
                    <a:moveTo>
                      <a:pt x="0" y="2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8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76" name="Freeform 1197"/>
              <p:cNvSpPr>
                <a:spLocks/>
              </p:cNvSpPr>
              <p:nvPr/>
            </p:nvSpPr>
            <p:spPr bwMode="auto">
              <a:xfrm>
                <a:off x="2129" y="1034"/>
                <a:ext cx="4" cy="3"/>
              </a:xfrm>
              <a:custGeom>
                <a:avLst/>
                <a:gdLst>
                  <a:gd name="T0" fmla="*/ 4 w 4"/>
                  <a:gd name="T1" fmla="*/ 3 h 3"/>
                  <a:gd name="T2" fmla="*/ 0 w 4"/>
                  <a:gd name="T3" fmla="*/ 0 h 3"/>
                  <a:gd name="T4" fmla="*/ 4 w 4"/>
                  <a:gd name="T5" fmla="*/ 3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3"/>
                    </a:moveTo>
                    <a:lnTo>
                      <a:pt x="0" y="0"/>
                    </a:lnTo>
                    <a:lnTo>
                      <a:pt x="4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77" name="Line 1198"/>
              <p:cNvSpPr>
                <a:spLocks noChangeShapeType="1"/>
              </p:cNvSpPr>
              <p:nvPr/>
            </p:nvSpPr>
            <p:spPr bwMode="auto">
              <a:xfrm flipH="1" flipV="1">
                <a:off x="2129" y="1034"/>
                <a:ext cx="4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78" name="Freeform 1199"/>
              <p:cNvSpPr>
                <a:spLocks/>
              </p:cNvSpPr>
              <p:nvPr/>
            </p:nvSpPr>
            <p:spPr bwMode="auto">
              <a:xfrm>
                <a:off x="2126" y="1033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1 w 10"/>
                  <a:gd name="T3" fmla="*/ 0 h 7"/>
                  <a:gd name="T4" fmla="*/ 10 w 10"/>
                  <a:gd name="T5" fmla="*/ 4 h 7"/>
                  <a:gd name="T6" fmla="*/ 8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79" name="Freeform 1200"/>
              <p:cNvSpPr>
                <a:spLocks/>
              </p:cNvSpPr>
              <p:nvPr/>
            </p:nvSpPr>
            <p:spPr bwMode="auto">
              <a:xfrm>
                <a:off x="2119" y="1040"/>
                <a:ext cx="5" cy="3"/>
              </a:xfrm>
              <a:custGeom>
                <a:avLst/>
                <a:gdLst>
                  <a:gd name="T0" fmla="*/ 5 w 5"/>
                  <a:gd name="T1" fmla="*/ 3 h 3"/>
                  <a:gd name="T2" fmla="*/ 0 w 5"/>
                  <a:gd name="T3" fmla="*/ 0 h 3"/>
                  <a:gd name="T4" fmla="*/ 5 w 5"/>
                  <a:gd name="T5" fmla="*/ 3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5" y="3"/>
                    </a:moveTo>
                    <a:lnTo>
                      <a:pt x="0" y="0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80" name="Line 1201"/>
              <p:cNvSpPr>
                <a:spLocks noChangeShapeType="1"/>
              </p:cNvSpPr>
              <p:nvPr/>
            </p:nvSpPr>
            <p:spPr bwMode="auto">
              <a:xfrm flipH="1" flipV="1">
                <a:off x="2119" y="1040"/>
                <a:ext cx="5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81" name="Freeform 1202"/>
              <p:cNvSpPr>
                <a:spLocks/>
              </p:cNvSpPr>
              <p:nvPr/>
            </p:nvSpPr>
            <p:spPr bwMode="auto">
              <a:xfrm>
                <a:off x="2117" y="1037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82" name="Freeform 1203"/>
              <p:cNvSpPr>
                <a:spLocks/>
              </p:cNvSpPr>
              <p:nvPr/>
            </p:nvSpPr>
            <p:spPr bwMode="auto">
              <a:xfrm>
                <a:off x="2110" y="1044"/>
                <a:ext cx="7" cy="4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4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83" name="Line 1204"/>
              <p:cNvSpPr>
                <a:spLocks noChangeShapeType="1"/>
              </p:cNvSpPr>
              <p:nvPr/>
            </p:nvSpPr>
            <p:spPr bwMode="auto">
              <a:xfrm flipH="1" flipV="1">
                <a:off x="2110" y="1044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84" name="Freeform 1205"/>
              <p:cNvSpPr>
                <a:spLocks/>
              </p:cNvSpPr>
              <p:nvPr/>
            </p:nvSpPr>
            <p:spPr bwMode="auto">
              <a:xfrm>
                <a:off x="2109" y="1043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0 w 10"/>
                  <a:gd name="T3" fmla="*/ 0 h 7"/>
                  <a:gd name="T4" fmla="*/ 10 w 10"/>
                  <a:gd name="T5" fmla="*/ 4 h 7"/>
                  <a:gd name="T6" fmla="*/ 8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0" y="0"/>
                    </a:lnTo>
                    <a:lnTo>
                      <a:pt x="10" y="4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85" name="Freeform 1206"/>
              <p:cNvSpPr>
                <a:spLocks/>
              </p:cNvSpPr>
              <p:nvPr/>
            </p:nvSpPr>
            <p:spPr bwMode="auto">
              <a:xfrm>
                <a:off x="2100" y="1048"/>
                <a:ext cx="9" cy="6"/>
              </a:xfrm>
              <a:custGeom>
                <a:avLst/>
                <a:gdLst>
                  <a:gd name="T0" fmla="*/ 9 w 9"/>
                  <a:gd name="T1" fmla="*/ 6 h 6"/>
                  <a:gd name="T2" fmla="*/ 0 w 9"/>
                  <a:gd name="T3" fmla="*/ 0 h 6"/>
                  <a:gd name="T4" fmla="*/ 9 w 9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9" y="6"/>
                    </a:moveTo>
                    <a:lnTo>
                      <a:pt x="0" y="0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86" name="Line 1207"/>
              <p:cNvSpPr>
                <a:spLocks noChangeShapeType="1"/>
              </p:cNvSpPr>
              <p:nvPr/>
            </p:nvSpPr>
            <p:spPr bwMode="auto">
              <a:xfrm flipH="1" flipV="1">
                <a:off x="2100" y="1048"/>
                <a:ext cx="9" cy="6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87" name="Freeform 1208"/>
              <p:cNvSpPr>
                <a:spLocks/>
              </p:cNvSpPr>
              <p:nvPr/>
            </p:nvSpPr>
            <p:spPr bwMode="auto">
              <a:xfrm>
                <a:off x="2100" y="1048"/>
                <a:ext cx="9" cy="6"/>
              </a:xfrm>
              <a:custGeom>
                <a:avLst/>
                <a:gdLst>
                  <a:gd name="T0" fmla="*/ 0 w 9"/>
                  <a:gd name="T1" fmla="*/ 2 h 6"/>
                  <a:gd name="T2" fmla="*/ 0 w 9"/>
                  <a:gd name="T3" fmla="*/ 0 h 6"/>
                  <a:gd name="T4" fmla="*/ 9 w 9"/>
                  <a:gd name="T5" fmla="*/ 5 h 6"/>
                  <a:gd name="T6" fmla="*/ 9 w 9"/>
                  <a:gd name="T7" fmla="*/ 6 h 6"/>
                  <a:gd name="T8" fmla="*/ 0 w 9"/>
                  <a:gd name="T9" fmla="*/ 2 h 6"/>
                  <a:gd name="T10" fmla="*/ 0 w 9"/>
                  <a:gd name="T11" fmla="*/ 2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6">
                    <a:moveTo>
                      <a:pt x="0" y="2"/>
                    </a:moveTo>
                    <a:lnTo>
                      <a:pt x="0" y="0"/>
                    </a:lnTo>
                    <a:lnTo>
                      <a:pt x="9" y="5"/>
                    </a:lnTo>
                    <a:lnTo>
                      <a:pt x="9" y="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88" name="Freeform 1209"/>
              <p:cNvSpPr>
                <a:spLocks/>
              </p:cNvSpPr>
              <p:nvPr/>
            </p:nvSpPr>
            <p:spPr bwMode="auto">
              <a:xfrm>
                <a:off x="2205" y="973"/>
                <a:ext cx="10" cy="6"/>
              </a:xfrm>
              <a:custGeom>
                <a:avLst/>
                <a:gdLst>
                  <a:gd name="T0" fmla="*/ 0 w 10"/>
                  <a:gd name="T1" fmla="*/ 0 h 6"/>
                  <a:gd name="T2" fmla="*/ 10 w 10"/>
                  <a:gd name="T3" fmla="*/ 6 h 6"/>
                  <a:gd name="T4" fmla="*/ 0 w 10"/>
                  <a:gd name="T5" fmla="*/ 0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" h="6">
                    <a:moveTo>
                      <a:pt x="0" y="0"/>
                    </a:moveTo>
                    <a:lnTo>
                      <a:pt x="1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89" name="Line 1210"/>
              <p:cNvSpPr>
                <a:spLocks noChangeShapeType="1"/>
              </p:cNvSpPr>
              <p:nvPr/>
            </p:nvSpPr>
            <p:spPr bwMode="auto">
              <a:xfrm>
                <a:off x="2205" y="973"/>
                <a:ext cx="10" cy="6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90" name="Freeform 1211"/>
              <p:cNvSpPr>
                <a:spLocks/>
              </p:cNvSpPr>
              <p:nvPr/>
            </p:nvSpPr>
            <p:spPr bwMode="auto">
              <a:xfrm>
                <a:off x="2205" y="972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91" name="Freeform 1212"/>
              <p:cNvSpPr>
                <a:spLocks/>
              </p:cNvSpPr>
              <p:nvPr/>
            </p:nvSpPr>
            <p:spPr bwMode="auto">
              <a:xfrm>
                <a:off x="2197" y="979"/>
                <a:ext cx="7" cy="4"/>
              </a:xfrm>
              <a:custGeom>
                <a:avLst/>
                <a:gdLst>
                  <a:gd name="T0" fmla="*/ 0 w 7"/>
                  <a:gd name="T1" fmla="*/ 0 h 4"/>
                  <a:gd name="T2" fmla="*/ 7 w 7"/>
                  <a:gd name="T3" fmla="*/ 4 h 4"/>
                  <a:gd name="T4" fmla="*/ 0 w 7"/>
                  <a:gd name="T5" fmla="*/ 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7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92" name="Line 1213"/>
              <p:cNvSpPr>
                <a:spLocks noChangeShapeType="1"/>
              </p:cNvSpPr>
              <p:nvPr/>
            </p:nvSpPr>
            <p:spPr bwMode="auto">
              <a:xfrm>
                <a:off x="2197" y="979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93" name="Freeform 1214"/>
              <p:cNvSpPr>
                <a:spLocks/>
              </p:cNvSpPr>
              <p:nvPr/>
            </p:nvSpPr>
            <p:spPr bwMode="auto">
              <a:xfrm>
                <a:off x="2195" y="979"/>
                <a:ext cx="10" cy="6"/>
              </a:xfrm>
              <a:custGeom>
                <a:avLst/>
                <a:gdLst>
                  <a:gd name="T0" fmla="*/ 0 w 10"/>
                  <a:gd name="T1" fmla="*/ 1 h 6"/>
                  <a:gd name="T2" fmla="*/ 2 w 10"/>
                  <a:gd name="T3" fmla="*/ 0 h 6"/>
                  <a:gd name="T4" fmla="*/ 10 w 10"/>
                  <a:gd name="T5" fmla="*/ 4 h 6"/>
                  <a:gd name="T6" fmla="*/ 9 w 10"/>
                  <a:gd name="T7" fmla="*/ 6 h 6"/>
                  <a:gd name="T8" fmla="*/ 0 w 10"/>
                  <a:gd name="T9" fmla="*/ 1 h 6"/>
                  <a:gd name="T10" fmla="*/ 0 w 10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1"/>
                    </a:moveTo>
                    <a:lnTo>
                      <a:pt x="2" y="0"/>
                    </a:lnTo>
                    <a:lnTo>
                      <a:pt x="10" y="4"/>
                    </a:lnTo>
                    <a:lnTo>
                      <a:pt x="9" y="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94" name="Freeform 1215"/>
              <p:cNvSpPr>
                <a:spLocks/>
              </p:cNvSpPr>
              <p:nvPr/>
            </p:nvSpPr>
            <p:spPr bwMode="auto">
              <a:xfrm>
                <a:off x="2187" y="986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5 w 5"/>
                  <a:gd name="T3" fmla="*/ 3 h 3"/>
                  <a:gd name="T4" fmla="*/ 0 w 5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5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95" name="Line 1216"/>
              <p:cNvSpPr>
                <a:spLocks noChangeShapeType="1"/>
              </p:cNvSpPr>
              <p:nvPr/>
            </p:nvSpPr>
            <p:spPr bwMode="auto">
              <a:xfrm>
                <a:off x="2187" y="986"/>
                <a:ext cx="5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96" name="Freeform 1217"/>
              <p:cNvSpPr>
                <a:spLocks/>
              </p:cNvSpPr>
              <p:nvPr/>
            </p:nvSpPr>
            <p:spPr bwMode="auto">
              <a:xfrm>
                <a:off x="2185" y="985"/>
                <a:ext cx="10" cy="5"/>
              </a:xfrm>
              <a:custGeom>
                <a:avLst/>
                <a:gdLst>
                  <a:gd name="T0" fmla="*/ 0 w 10"/>
                  <a:gd name="T1" fmla="*/ 1 h 5"/>
                  <a:gd name="T2" fmla="*/ 2 w 10"/>
                  <a:gd name="T3" fmla="*/ 0 h 5"/>
                  <a:gd name="T4" fmla="*/ 10 w 10"/>
                  <a:gd name="T5" fmla="*/ 4 h 5"/>
                  <a:gd name="T6" fmla="*/ 9 w 10"/>
                  <a:gd name="T7" fmla="*/ 5 h 5"/>
                  <a:gd name="T8" fmla="*/ 0 w 10"/>
                  <a:gd name="T9" fmla="*/ 1 h 5"/>
                  <a:gd name="T10" fmla="*/ 0 w 10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0" y="1"/>
                    </a:moveTo>
                    <a:lnTo>
                      <a:pt x="2" y="0"/>
                    </a:lnTo>
                    <a:lnTo>
                      <a:pt x="10" y="4"/>
                    </a:lnTo>
                    <a:lnTo>
                      <a:pt x="9" y="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97" name="Freeform 1218"/>
              <p:cNvSpPr>
                <a:spLocks/>
              </p:cNvSpPr>
              <p:nvPr/>
            </p:nvSpPr>
            <p:spPr bwMode="auto">
              <a:xfrm>
                <a:off x="2178" y="992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5 w 5"/>
                  <a:gd name="T3" fmla="*/ 3 h 3"/>
                  <a:gd name="T4" fmla="*/ 0 w 5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5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98" name="Line 1219"/>
              <p:cNvSpPr>
                <a:spLocks noChangeShapeType="1"/>
              </p:cNvSpPr>
              <p:nvPr/>
            </p:nvSpPr>
            <p:spPr bwMode="auto">
              <a:xfrm>
                <a:off x="2178" y="992"/>
                <a:ext cx="5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99" name="Freeform 1220"/>
              <p:cNvSpPr>
                <a:spLocks/>
              </p:cNvSpPr>
              <p:nvPr/>
            </p:nvSpPr>
            <p:spPr bwMode="auto">
              <a:xfrm>
                <a:off x="2175" y="990"/>
                <a:ext cx="10" cy="6"/>
              </a:xfrm>
              <a:custGeom>
                <a:avLst/>
                <a:gdLst>
                  <a:gd name="T0" fmla="*/ 0 w 10"/>
                  <a:gd name="T1" fmla="*/ 2 h 6"/>
                  <a:gd name="T2" fmla="*/ 2 w 10"/>
                  <a:gd name="T3" fmla="*/ 0 h 6"/>
                  <a:gd name="T4" fmla="*/ 10 w 10"/>
                  <a:gd name="T5" fmla="*/ 5 h 6"/>
                  <a:gd name="T6" fmla="*/ 9 w 10"/>
                  <a:gd name="T7" fmla="*/ 6 h 6"/>
                  <a:gd name="T8" fmla="*/ 0 w 10"/>
                  <a:gd name="T9" fmla="*/ 2 h 6"/>
                  <a:gd name="T10" fmla="*/ 0 w 10"/>
                  <a:gd name="T11" fmla="*/ 2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2"/>
                    </a:moveTo>
                    <a:lnTo>
                      <a:pt x="2" y="0"/>
                    </a:lnTo>
                    <a:lnTo>
                      <a:pt x="10" y="5"/>
                    </a:lnTo>
                    <a:lnTo>
                      <a:pt x="9" y="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00" name="Freeform 1221"/>
              <p:cNvSpPr>
                <a:spLocks/>
              </p:cNvSpPr>
              <p:nvPr/>
            </p:nvSpPr>
            <p:spPr bwMode="auto">
              <a:xfrm>
                <a:off x="2168" y="999"/>
                <a:ext cx="3" cy="1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1 h 1"/>
                  <a:gd name="T4" fmla="*/ 0 w 3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01" name="Line 1222"/>
              <p:cNvSpPr>
                <a:spLocks noChangeShapeType="1"/>
              </p:cNvSpPr>
              <p:nvPr/>
            </p:nvSpPr>
            <p:spPr bwMode="auto">
              <a:xfrm>
                <a:off x="2168" y="999"/>
                <a:ext cx="3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02" name="Freeform 1223"/>
              <p:cNvSpPr>
                <a:spLocks/>
              </p:cNvSpPr>
              <p:nvPr/>
            </p:nvSpPr>
            <p:spPr bwMode="auto">
              <a:xfrm>
                <a:off x="2166" y="996"/>
                <a:ext cx="9" cy="7"/>
              </a:xfrm>
              <a:custGeom>
                <a:avLst/>
                <a:gdLst>
                  <a:gd name="T0" fmla="*/ 0 w 9"/>
                  <a:gd name="T1" fmla="*/ 1 h 7"/>
                  <a:gd name="T2" fmla="*/ 1 w 9"/>
                  <a:gd name="T3" fmla="*/ 0 h 7"/>
                  <a:gd name="T4" fmla="*/ 9 w 9"/>
                  <a:gd name="T5" fmla="*/ 4 h 7"/>
                  <a:gd name="T6" fmla="*/ 8 w 9"/>
                  <a:gd name="T7" fmla="*/ 7 h 7"/>
                  <a:gd name="T8" fmla="*/ 0 w 9"/>
                  <a:gd name="T9" fmla="*/ 1 h 7"/>
                  <a:gd name="T10" fmla="*/ 0 w 9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1"/>
                    </a:moveTo>
                    <a:lnTo>
                      <a:pt x="1" y="0"/>
                    </a:lnTo>
                    <a:lnTo>
                      <a:pt x="9" y="4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03" name="Freeform 1224"/>
              <p:cNvSpPr>
                <a:spLocks/>
              </p:cNvSpPr>
              <p:nvPr/>
            </p:nvSpPr>
            <p:spPr bwMode="auto">
              <a:xfrm>
                <a:off x="2160" y="1004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04" name="Line 1225"/>
              <p:cNvSpPr>
                <a:spLocks noChangeShapeType="1"/>
              </p:cNvSpPr>
              <p:nvPr/>
            </p:nvSpPr>
            <p:spPr bwMode="auto">
              <a:xfrm>
                <a:off x="2160" y="1004"/>
                <a:ext cx="1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05" name="Freeform 1226"/>
              <p:cNvSpPr>
                <a:spLocks/>
              </p:cNvSpPr>
              <p:nvPr/>
            </p:nvSpPr>
            <p:spPr bwMode="auto">
              <a:xfrm>
                <a:off x="2156" y="1002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1 w 10"/>
                  <a:gd name="T3" fmla="*/ 0 h 7"/>
                  <a:gd name="T4" fmla="*/ 10 w 10"/>
                  <a:gd name="T5" fmla="*/ 4 h 7"/>
                  <a:gd name="T6" fmla="*/ 8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06" name="Line 1227"/>
              <p:cNvSpPr>
                <a:spLocks noChangeShapeType="1"/>
              </p:cNvSpPr>
              <p:nvPr/>
            </p:nvSpPr>
            <p:spPr bwMode="auto">
              <a:xfrm>
                <a:off x="2150" y="1010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07" name="Line 1228"/>
              <p:cNvSpPr>
                <a:spLocks noChangeShapeType="1"/>
              </p:cNvSpPr>
              <p:nvPr/>
            </p:nvSpPr>
            <p:spPr bwMode="auto">
              <a:xfrm>
                <a:off x="2150" y="1010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08" name="Freeform 1229"/>
              <p:cNvSpPr>
                <a:spLocks/>
              </p:cNvSpPr>
              <p:nvPr/>
            </p:nvSpPr>
            <p:spPr bwMode="auto">
              <a:xfrm>
                <a:off x="2146" y="1007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0 w 10"/>
                  <a:gd name="T3" fmla="*/ 0 h 7"/>
                  <a:gd name="T4" fmla="*/ 10 w 10"/>
                  <a:gd name="T5" fmla="*/ 5 h 7"/>
                  <a:gd name="T6" fmla="*/ 8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0" y="0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09" name="Freeform 1230"/>
              <p:cNvSpPr>
                <a:spLocks/>
              </p:cNvSpPr>
              <p:nvPr/>
            </p:nvSpPr>
            <p:spPr bwMode="auto">
              <a:xfrm>
                <a:off x="2140" y="1016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10" name="Line 1231"/>
              <p:cNvSpPr>
                <a:spLocks noChangeShapeType="1"/>
              </p:cNvSpPr>
              <p:nvPr/>
            </p:nvSpPr>
            <p:spPr bwMode="auto">
              <a:xfrm flipH="1" flipV="1">
                <a:off x="2140" y="1016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11" name="Freeform 1232"/>
              <p:cNvSpPr>
                <a:spLocks/>
              </p:cNvSpPr>
              <p:nvPr/>
            </p:nvSpPr>
            <p:spPr bwMode="auto">
              <a:xfrm>
                <a:off x="2136" y="1013"/>
                <a:ext cx="8" cy="7"/>
              </a:xfrm>
              <a:custGeom>
                <a:avLst/>
                <a:gdLst>
                  <a:gd name="T0" fmla="*/ 0 w 8"/>
                  <a:gd name="T1" fmla="*/ 1 h 7"/>
                  <a:gd name="T2" fmla="*/ 0 w 8"/>
                  <a:gd name="T3" fmla="*/ 0 h 7"/>
                  <a:gd name="T4" fmla="*/ 8 w 8"/>
                  <a:gd name="T5" fmla="*/ 6 h 7"/>
                  <a:gd name="T6" fmla="*/ 8 w 8"/>
                  <a:gd name="T7" fmla="*/ 7 h 7"/>
                  <a:gd name="T8" fmla="*/ 0 w 8"/>
                  <a:gd name="T9" fmla="*/ 1 h 7"/>
                  <a:gd name="T10" fmla="*/ 0 w 8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" h="7">
                    <a:moveTo>
                      <a:pt x="0" y="1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12" name="Freeform 1233"/>
              <p:cNvSpPr>
                <a:spLocks/>
              </p:cNvSpPr>
              <p:nvPr/>
            </p:nvSpPr>
            <p:spPr bwMode="auto">
              <a:xfrm>
                <a:off x="2129" y="1021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0 h 2"/>
                  <a:gd name="T4" fmla="*/ 3 w 3"/>
                  <a:gd name="T5" fmla="*/ 2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0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13" name="Line 1234"/>
              <p:cNvSpPr>
                <a:spLocks noChangeShapeType="1"/>
              </p:cNvSpPr>
              <p:nvPr/>
            </p:nvSpPr>
            <p:spPr bwMode="auto">
              <a:xfrm flipH="1" flipV="1">
                <a:off x="2129" y="1021"/>
                <a:ext cx="3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14" name="Freeform 1235"/>
              <p:cNvSpPr>
                <a:spLocks/>
              </p:cNvSpPr>
              <p:nvPr/>
            </p:nvSpPr>
            <p:spPr bwMode="auto">
              <a:xfrm>
                <a:off x="2126" y="1019"/>
                <a:ext cx="8" cy="7"/>
              </a:xfrm>
              <a:custGeom>
                <a:avLst/>
                <a:gdLst>
                  <a:gd name="T0" fmla="*/ 0 w 8"/>
                  <a:gd name="T1" fmla="*/ 1 h 7"/>
                  <a:gd name="T2" fmla="*/ 0 w 8"/>
                  <a:gd name="T3" fmla="*/ 0 h 7"/>
                  <a:gd name="T4" fmla="*/ 8 w 8"/>
                  <a:gd name="T5" fmla="*/ 5 h 7"/>
                  <a:gd name="T6" fmla="*/ 8 w 8"/>
                  <a:gd name="T7" fmla="*/ 7 h 7"/>
                  <a:gd name="T8" fmla="*/ 0 w 8"/>
                  <a:gd name="T9" fmla="*/ 1 h 7"/>
                  <a:gd name="T10" fmla="*/ 0 w 8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" h="7">
                    <a:moveTo>
                      <a:pt x="0" y="1"/>
                    </a:moveTo>
                    <a:lnTo>
                      <a:pt x="0" y="0"/>
                    </a:lnTo>
                    <a:lnTo>
                      <a:pt x="8" y="5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15" name="Freeform 1236"/>
              <p:cNvSpPr>
                <a:spLocks/>
              </p:cNvSpPr>
              <p:nvPr/>
            </p:nvSpPr>
            <p:spPr bwMode="auto">
              <a:xfrm>
                <a:off x="2117" y="1027"/>
                <a:ext cx="5" cy="2"/>
              </a:xfrm>
              <a:custGeom>
                <a:avLst/>
                <a:gdLst>
                  <a:gd name="T0" fmla="*/ 5 w 5"/>
                  <a:gd name="T1" fmla="*/ 2 h 2"/>
                  <a:gd name="T2" fmla="*/ 0 w 5"/>
                  <a:gd name="T3" fmla="*/ 0 h 2"/>
                  <a:gd name="T4" fmla="*/ 5 w 5"/>
                  <a:gd name="T5" fmla="*/ 2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5" y="2"/>
                    </a:moveTo>
                    <a:lnTo>
                      <a:pt x="0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16" name="Line 1237"/>
              <p:cNvSpPr>
                <a:spLocks noChangeShapeType="1"/>
              </p:cNvSpPr>
              <p:nvPr/>
            </p:nvSpPr>
            <p:spPr bwMode="auto">
              <a:xfrm flipH="1" flipV="1">
                <a:off x="2117" y="1027"/>
                <a:ext cx="5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17" name="Freeform 1238"/>
              <p:cNvSpPr>
                <a:spLocks/>
              </p:cNvSpPr>
              <p:nvPr/>
            </p:nvSpPr>
            <p:spPr bwMode="auto">
              <a:xfrm>
                <a:off x="2116" y="1024"/>
                <a:ext cx="8" cy="7"/>
              </a:xfrm>
              <a:custGeom>
                <a:avLst/>
                <a:gdLst>
                  <a:gd name="T0" fmla="*/ 0 w 8"/>
                  <a:gd name="T1" fmla="*/ 2 h 7"/>
                  <a:gd name="T2" fmla="*/ 0 w 8"/>
                  <a:gd name="T3" fmla="*/ 0 h 7"/>
                  <a:gd name="T4" fmla="*/ 8 w 8"/>
                  <a:gd name="T5" fmla="*/ 6 h 7"/>
                  <a:gd name="T6" fmla="*/ 8 w 8"/>
                  <a:gd name="T7" fmla="*/ 7 h 7"/>
                  <a:gd name="T8" fmla="*/ 0 w 8"/>
                  <a:gd name="T9" fmla="*/ 2 h 7"/>
                  <a:gd name="T10" fmla="*/ 0 w 8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" h="7">
                    <a:moveTo>
                      <a:pt x="0" y="2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8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18" name="Freeform 1239"/>
              <p:cNvSpPr>
                <a:spLocks/>
              </p:cNvSpPr>
              <p:nvPr/>
            </p:nvSpPr>
            <p:spPr bwMode="auto">
              <a:xfrm>
                <a:off x="2107" y="1031"/>
                <a:ext cx="6" cy="5"/>
              </a:xfrm>
              <a:custGeom>
                <a:avLst/>
                <a:gdLst>
                  <a:gd name="T0" fmla="*/ 6 w 6"/>
                  <a:gd name="T1" fmla="*/ 5 h 5"/>
                  <a:gd name="T2" fmla="*/ 0 w 6"/>
                  <a:gd name="T3" fmla="*/ 0 h 5"/>
                  <a:gd name="T4" fmla="*/ 6 w 6"/>
                  <a:gd name="T5" fmla="*/ 5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6" y="5"/>
                    </a:moveTo>
                    <a:lnTo>
                      <a:pt x="0" y="0"/>
                    </a:lnTo>
                    <a:lnTo>
                      <a:pt x="6" y="5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19" name="Line 1240"/>
              <p:cNvSpPr>
                <a:spLocks noChangeShapeType="1"/>
              </p:cNvSpPr>
              <p:nvPr/>
            </p:nvSpPr>
            <p:spPr bwMode="auto">
              <a:xfrm flipH="1" flipV="1">
                <a:off x="2107" y="1031"/>
                <a:ext cx="6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20" name="Freeform 1241"/>
              <p:cNvSpPr>
                <a:spLocks/>
              </p:cNvSpPr>
              <p:nvPr/>
            </p:nvSpPr>
            <p:spPr bwMode="auto">
              <a:xfrm>
                <a:off x="2106" y="1030"/>
                <a:ext cx="9" cy="7"/>
              </a:xfrm>
              <a:custGeom>
                <a:avLst/>
                <a:gdLst>
                  <a:gd name="T0" fmla="*/ 0 w 9"/>
                  <a:gd name="T1" fmla="*/ 1 h 7"/>
                  <a:gd name="T2" fmla="*/ 0 w 9"/>
                  <a:gd name="T3" fmla="*/ 0 h 7"/>
                  <a:gd name="T4" fmla="*/ 9 w 9"/>
                  <a:gd name="T5" fmla="*/ 6 h 7"/>
                  <a:gd name="T6" fmla="*/ 9 w 9"/>
                  <a:gd name="T7" fmla="*/ 7 h 7"/>
                  <a:gd name="T8" fmla="*/ 0 w 9"/>
                  <a:gd name="T9" fmla="*/ 1 h 7"/>
                  <a:gd name="T10" fmla="*/ 0 w 9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1"/>
                    </a:moveTo>
                    <a:lnTo>
                      <a:pt x="0" y="0"/>
                    </a:lnTo>
                    <a:lnTo>
                      <a:pt x="9" y="6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21" name="Freeform 1242"/>
              <p:cNvSpPr>
                <a:spLocks/>
              </p:cNvSpPr>
              <p:nvPr/>
            </p:nvSpPr>
            <p:spPr bwMode="auto">
              <a:xfrm>
                <a:off x="2096" y="1037"/>
                <a:ext cx="7" cy="4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4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22" name="Line 1243"/>
              <p:cNvSpPr>
                <a:spLocks noChangeShapeType="1"/>
              </p:cNvSpPr>
              <p:nvPr/>
            </p:nvSpPr>
            <p:spPr bwMode="auto">
              <a:xfrm flipH="1" flipV="1">
                <a:off x="2096" y="1037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23" name="Freeform 1244"/>
              <p:cNvSpPr>
                <a:spLocks/>
              </p:cNvSpPr>
              <p:nvPr/>
            </p:nvSpPr>
            <p:spPr bwMode="auto">
              <a:xfrm>
                <a:off x="2095" y="1036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1 w 10"/>
                  <a:gd name="T3" fmla="*/ 0 h 7"/>
                  <a:gd name="T4" fmla="*/ 10 w 10"/>
                  <a:gd name="T5" fmla="*/ 5 h 7"/>
                  <a:gd name="T6" fmla="*/ 10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1" y="0"/>
                    </a:lnTo>
                    <a:lnTo>
                      <a:pt x="10" y="5"/>
                    </a:lnTo>
                    <a:lnTo>
                      <a:pt x="10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24" name="Freeform 1245"/>
              <p:cNvSpPr>
                <a:spLocks/>
              </p:cNvSpPr>
              <p:nvPr/>
            </p:nvSpPr>
            <p:spPr bwMode="auto">
              <a:xfrm>
                <a:off x="2086" y="1043"/>
                <a:ext cx="9" cy="5"/>
              </a:xfrm>
              <a:custGeom>
                <a:avLst/>
                <a:gdLst>
                  <a:gd name="T0" fmla="*/ 9 w 9"/>
                  <a:gd name="T1" fmla="*/ 5 h 5"/>
                  <a:gd name="T2" fmla="*/ 0 w 9"/>
                  <a:gd name="T3" fmla="*/ 0 h 5"/>
                  <a:gd name="T4" fmla="*/ 9 w 9"/>
                  <a:gd name="T5" fmla="*/ 5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" h="5">
                    <a:moveTo>
                      <a:pt x="9" y="5"/>
                    </a:moveTo>
                    <a:lnTo>
                      <a:pt x="0" y="0"/>
                    </a:ln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25" name="Line 1246"/>
              <p:cNvSpPr>
                <a:spLocks noChangeShapeType="1"/>
              </p:cNvSpPr>
              <p:nvPr/>
            </p:nvSpPr>
            <p:spPr bwMode="auto">
              <a:xfrm flipH="1" flipV="1">
                <a:off x="2086" y="1043"/>
                <a:ext cx="9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26" name="Freeform 1247"/>
              <p:cNvSpPr>
                <a:spLocks/>
              </p:cNvSpPr>
              <p:nvPr/>
            </p:nvSpPr>
            <p:spPr bwMode="auto">
              <a:xfrm>
                <a:off x="2085" y="1041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1 w 10"/>
                  <a:gd name="T3" fmla="*/ 0 h 7"/>
                  <a:gd name="T4" fmla="*/ 10 w 10"/>
                  <a:gd name="T5" fmla="*/ 6 h 7"/>
                  <a:gd name="T6" fmla="*/ 8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8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27" name="Freeform 1248"/>
              <p:cNvSpPr>
                <a:spLocks/>
              </p:cNvSpPr>
              <p:nvPr/>
            </p:nvSpPr>
            <p:spPr bwMode="auto">
              <a:xfrm>
                <a:off x="2124" y="993"/>
                <a:ext cx="107" cy="62"/>
              </a:xfrm>
              <a:custGeom>
                <a:avLst/>
                <a:gdLst>
                  <a:gd name="T0" fmla="*/ 0 w 75"/>
                  <a:gd name="T1" fmla="*/ 324 h 44"/>
                  <a:gd name="T2" fmla="*/ 0 w 75"/>
                  <a:gd name="T3" fmla="*/ 310 h 44"/>
                  <a:gd name="T4" fmla="*/ 572 w 75"/>
                  <a:gd name="T5" fmla="*/ 0 h 44"/>
                  <a:gd name="T6" fmla="*/ 592 w 75"/>
                  <a:gd name="T7" fmla="*/ 0 h 44"/>
                  <a:gd name="T8" fmla="*/ 633 w 75"/>
                  <a:gd name="T9" fmla="*/ 23 h 44"/>
                  <a:gd name="T10" fmla="*/ 633 w 75"/>
                  <a:gd name="T11" fmla="*/ 32 h 44"/>
                  <a:gd name="T12" fmla="*/ 58 w 75"/>
                  <a:gd name="T13" fmla="*/ 340 h 44"/>
                  <a:gd name="T14" fmla="*/ 41 w 75"/>
                  <a:gd name="T15" fmla="*/ 340 h 44"/>
                  <a:gd name="T16" fmla="*/ 0 w 75"/>
                  <a:gd name="T17" fmla="*/ 324 h 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5" h="44">
                    <a:moveTo>
                      <a:pt x="0" y="41"/>
                    </a:moveTo>
                    <a:cubicBezTo>
                      <a:pt x="0" y="41"/>
                      <a:pt x="0" y="40"/>
                      <a:pt x="0" y="4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9" y="0"/>
                      <a:pt x="70" y="0"/>
                      <a:pt x="70" y="0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5" y="3"/>
                      <a:pt x="75" y="4"/>
                      <a:pt x="75" y="4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6" y="44"/>
                      <a:pt x="5" y="44"/>
                      <a:pt x="5" y="43"/>
                    </a:cubicBez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28" name="Freeform 1249"/>
              <p:cNvSpPr>
                <a:spLocks/>
              </p:cNvSpPr>
              <p:nvPr/>
            </p:nvSpPr>
            <p:spPr bwMode="auto">
              <a:xfrm>
                <a:off x="2123" y="992"/>
                <a:ext cx="109" cy="63"/>
              </a:xfrm>
              <a:custGeom>
                <a:avLst/>
                <a:gdLst>
                  <a:gd name="T0" fmla="*/ 40 w 77"/>
                  <a:gd name="T1" fmla="*/ 337 h 45"/>
                  <a:gd name="T2" fmla="*/ 1 w 77"/>
                  <a:gd name="T3" fmla="*/ 318 h 45"/>
                  <a:gd name="T4" fmla="*/ 1 w 77"/>
                  <a:gd name="T5" fmla="*/ 318 h 45"/>
                  <a:gd name="T6" fmla="*/ 16 w 77"/>
                  <a:gd name="T7" fmla="*/ 308 h 45"/>
                  <a:gd name="T8" fmla="*/ 47 w 77"/>
                  <a:gd name="T9" fmla="*/ 335 h 45"/>
                  <a:gd name="T10" fmla="*/ 57 w 77"/>
                  <a:gd name="T11" fmla="*/ 335 h 45"/>
                  <a:gd name="T12" fmla="*/ 57 w 77"/>
                  <a:gd name="T13" fmla="*/ 335 h 45"/>
                  <a:gd name="T14" fmla="*/ 67 w 77"/>
                  <a:gd name="T15" fmla="*/ 335 h 45"/>
                  <a:gd name="T16" fmla="*/ 67 w 77"/>
                  <a:gd name="T17" fmla="*/ 335 h 45"/>
                  <a:gd name="T18" fmla="*/ 602 w 77"/>
                  <a:gd name="T19" fmla="*/ 39 h 45"/>
                  <a:gd name="T20" fmla="*/ 602 w 77"/>
                  <a:gd name="T21" fmla="*/ 39 h 45"/>
                  <a:gd name="T22" fmla="*/ 602 w 77"/>
                  <a:gd name="T23" fmla="*/ 39 h 45"/>
                  <a:gd name="T24" fmla="*/ 602 w 77"/>
                  <a:gd name="T25" fmla="*/ 39 h 45"/>
                  <a:gd name="T26" fmla="*/ 573 w 77"/>
                  <a:gd name="T27" fmla="*/ 15 h 45"/>
                  <a:gd name="T28" fmla="*/ 561 w 77"/>
                  <a:gd name="T29" fmla="*/ 15 h 45"/>
                  <a:gd name="T30" fmla="*/ 561 w 77"/>
                  <a:gd name="T31" fmla="*/ 15 h 45"/>
                  <a:gd name="T32" fmla="*/ 561 w 77"/>
                  <a:gd name="T33" fmla="*/ 15 h 45"/>
                  <a:gd name="T34" fmla="*/ 561 w 77"/>
                  <a:gd name="T35" fmla="*/ 15 h 45"/>
                  <a:gd name="T36" fmla="*/ 16 w 77"/>
                  <a:gd name="T37" fmla="*/ 308 h 45"/>
                  <a:gd name="T38" fmla="*/ 16 w 77"/>
                  <a:gd name="T39" fmla="*/ 308 h 45"/>
                  <a:gd name="T40" fmla="*/ 1 w 77"/>
                  <a:gd name="T41" fmla="*/ 318 h 45"/>
                  <a:gd name="T42" fmla="*/ 1 w 77"/>
                  <a:gd name="T43" fmla="*/ 318 h 45"/>
                  <a:gd name="T44" fmla="*/ 0 w 77"/>
                  <a:gd name="T45" fmla="*/ 308 h 45"/>
                  <a:gd name="T46" fmla="*/ 0 w 77"/>
                  <a:gd name="T47" fmla="*/ 308 h 45"/>
                  <a:gd name="T48" fmla="*/ 1 w 77"/>
                  <a:gd name="T49" fmla="*/ 300 h 45"/>
                  <a:gd name="T50" fmla="*/ 1 w 77"/>
                  <a:gd name="T51" fmla="*/ 300 h 45"/>
                  <a:gd name="T52" fmla="*/ 559 w 77"/>
                  <a:gd name="T53" fmla="*/ 1 h 45"/>
                  <a:gd name="T54" fmla="*/ 561 w 77"/>
                  <a:gd name="T55" fmla="*/ 0 h 45"/>
                  <a:gd name="T56" fmla="*/ 561 w 77"/>
                  <a:gd name="T57" fmla="*/ 0 h 45"/>
                  <a:gd name="T58" fmla="*/ 579 w 77"/>
                  <a:gd name="T59" fmla="*/ 1 h 45"/>
                  <a:gd name="T60" fmla="*/ 579 w 77"/>
                  <a:gd name="T61" fmla="*/ 1 h 45"/>
                  <a:gd name="T62" fmla="*/ 616 w 77"/>
                  <a:gd name="T63" fmla="*/ 21 h 45"/>
                  <a:gd name="T64" fmla="*/ 619 w 77"/>
                  <a:gd name="T65" fmla="*/ 39 h 45"/>
                  <a:gd name="T66" fmla="*/ 619 w 77"/>
                  <a:gd name="T67" fmla="*/ 39 h 45"/>
                  <a:gd name="T68" fmla="*/ 616 w 77"/>
                  <a:gd name="T69" fmla="*/ 41 h 45"/>
                  <a:gd name="T70" fmla="*/ 616 w 77"/>
                  <a:gd name="T71" fmla="*/ 41 h 45"/>
                  <a:gd name="T72" fmla="*/ 67 w 77"/>
                  <a:gd name="T73" fmla="*/ 337 h 45"/>
                  <a:gd name="T74" fmla="*/ 57 w 77"/>
                  <a:gd name="T75" fmla="*/ 337 h 45"/>
                  <a:gd name="T76" fmla="*/ 57 w 77"/>
                  <a:gd name="T77" fmla="*/ 337 h 45"/>
                  <a:gd name="T78" fmla="*/ 40 w 77"/>
                  <a:gd name="T79" fmla="*/ 337 h 4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77" h="45">
                    <a:moveTo>
                      <a:pt x="5" y="45"/>
                    </a:moveTo>
                    <a:cubicBezTo>
                      <a:pt x="1" y="42"/>
                      <a:pt x="1" y="42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4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44"/>
                      <a:pt x="7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0" y="2"/>
                    </a:cubicBezTo>
                    <a:cubicBezTo>
                      <a:pt x="70" y="2"/>
                      <a:pt x="70" y="2"/>
                      <a:pt x="70" y="2"/>
                    </a:cubicBezTo>
                    <a:cubicBezTo>
                      <a:pt x="70" y="2"/>
                      <a:pt x="70" y="2"/>
                      <a:pt x="70" y="2"/>
                    </a:cubicBezTo>
                    <a:cubicBezTo>
                      <a:pt x="70" y="2"/>
                      <a:pt x="70" y="2"/>
                      <a:pt x="70" y="2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2"/>
                      <a:pt x="0" y="42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1" y="40"/>
                      <a:pt x="1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1" y="0"/>
                      <a:pt x="71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6" y="3"/>
                      <a:pt x="76" y="3"/>
                      <a:pt x="76" y="3"/>
                    </a:cubicBezTo>
                    <a:cubicBezTo>
                      <a:pt x="77" y="4"/>
                      <a:pt x="77" y="4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6"/>
                      <a:pt x="76" y="6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6" y="45"/>
                      <a:pt x="6" y="45"/>
                      <a:pt x="5" y="45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29" name="Freeform 1250"/>
              <p:cNvSpPr>
                <a:spLocks/>
              </p:cNvSpPr>
              <p:nvPr/>
            </p:nvSpPr>
            <p:spPr bwMode="auto">
              <a:xfrm>
                <a:off x="2137" y="1007"/>
                <a:ext cx="97" cy="57"/>
              </a:xfrm>
              <a:custGeom>
                <a:avLst/>
                <a:gdLst>
                  <a:gd name="T0" fmla="*/ 1 w 68"/>
                  <a:gd name="T1" fmla="*/ 312 h 40"/>
                  <a:gd name="T2" fmla="*/ 1 w 68"/>
                  <a:gd name="T3" fmla="*/ 301 h 40"/>
                  <a:gd name="T4" fmla="*/ 512 w 68"/>
                  <a:gd name="T5" fmla="*/ 1 h 40"/>
                  <a:gd name="T6" fmla="*/ 538 w 68"/>
                  <a:gd name="T7" fmla="*/ 1 h 40"/>
                  <a:gd name="T8" fmla="*/ 572 w 68"/>
                  <a:gd name="T9" fmla="*/ 27 h 40"/>
                  <a:gd name="T10" fmla="*/ 572 w 68"/>
                  <a:gd name="T11" fmla="*/ 38 h 40"/>
                  <a:gd name="T12" fmla="*/ 58 w 68"/>
                  <a:gd name="T13" fmla="*/ 329 h 40"/>
                  <a:gd name="T14" fmla="*/ 41 w 68"/>
                  <a:gd name="T15" fmla="*/ 329 h 40"/>
                  <a:gd name="T16" fmla="*/ 1 w 68"/>
                  <a:gd name="T17" fmla="*/ 312 h 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8" h="40">
                    <a:moveTo>
                      <a:pt x="1" y="37"/>
                    </a:moveTo>
                    <a:cubicBezTo>
                      <a:pt x="0" y="37"/>
                      <a:pt x="0" y="36"/>
                      <a:pt x="1" y="36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62" y="0"/>
                      <a:pt x="63" y="0"/>
                      <a:pt x="64" y="1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3"/>
                      <a:pt x="68" y="4"/>
                      <a:pt x="68" y="4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0"/>
                      <a:pt x="5" y="40"/>
                      <a:pt x="5" y="39"/>
                    </a:cubicBezTo>
                    <a:lnTo>
                      <a:pt x="1" y="37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30" name="Freeform 1251"/>
              <p:cNvSpPr>
                <a:spLocks noEditPoints="1"/>
              </p:cNvSpPr>
              <p:nvPr/>
            </p:nvSpPr>
            <p:spPr bwMode="auto">
              <a:xfrm>
                <a:off x="2136" y="1007"/>
                <a:ext cx="99" cy="57"/>
              </a:xfrm>
              <a:custGeom>
                <a:avLst/>
                <a:gdLst>
                  <a:gd name="T0" fmla="*/ 40 w 70"/>
                  <a:gd name="T1" fmla="*/ 333 h 40"/>
                  <a:gd name="T2" fmla="*/ 1 w 70"/>
                  <a:gd name="T3" fmla="*/ 319 h 40"/>
                  <a:gd name="T4" fmla="*/ 16 w 70"/>
                  <a:gd name="T5" fmla="*/ 312 h 40"/>
                  <a:gd name="T6" fmla="*/ 1 w 70"/>
                  <a:gd name="T7" fmla="*/ 319 h 40"/>
                  <a:gd name="T8" fmla="*/ 0 w 70"/>
                  <a:gd name="T9" fmla="*/ 301 h 40"/>
                  <a:gd name="T10" fmla="*/ 0 w 70"/>
                  <a:gd name="T11" fmla="*/ 301 h 40"/>
                  <a:gd name="T12" fmla="*/ 1 w 70"/>
                  <a:gd name="T13" fmla="*/ 292 h 40"/>
                  <a:gd name="T14" fmla="*/ 1 w 70"/>
                  <a:gd name="T15" fmla="*/ 292 h 40"/>
                  <a:gd name="T16" fmla="*/ 496 w 70"/>
                  <a:gd name="T17" fmla="*/ 0 h 40"/>
                  <a:gd name="T18" fmla="*/ 513 w 70"/>
                  <a:gd name="T19" fmla="*/ 0 h 40"/>
                  <a:gd name="T20" fmla="*/ 513 w 70"/>
                  <a:gd name="T21" fmla="*/ 0 h 40"/>
                  <a:gd name="T22" fmla="*/ 520 w 70"/>
                  <a:gd name="T23" fmla="*/ 0 h 40"/>
                  <a:gd name="T24" fmla="*/ 520 w 70"/>
                  <a:gd name="T25" fmla="*/ 0 h 40"/>
                  <a:gd name="T26" fmla="*/ 559 w 70"/>
                  <a:gd name="T27" fmla="*/ 19 h 40"/>
                  <a:gd name="T28" fmla="*/ 560 w 70"/>
                  <a:gd name="T29" fmla="*/ 27 h 40"/>
                  <a:gd name="T30" fmla="*/ 560 w 70"/>
                  <a:gd name="T31" fmla="*/ 27 h 40"/>
                  <a:gd name="T32" fmla="*/ 559 w 70"/>
                  <a:gd name="T33" fmla="*/ 41 h 40"/>
                  <a:gd name="T34" fmla="*/ 559 w 70"/>
                  <a:gd name="T35" fmla="*/ 41 h 40"/>
                  <a:gd name="T36" fmla="*/ 66 w 70"/>
                  <a:gd name="T37" fmla="*/ 333 h 40"/>
                  <a:gd name="T38" fmla="*/ 57 w 70"/>
                  <a:gd name="T39" fmla="*/ 333 h 40"/>
                  <a:gd name="T40" fmla="*/ 57 w 70"/>
                  <a:gd name="T41" fmla="*/ 333 h 40"/>
                  <a:gd name="T42" fmla="*/ 40 w 70"/>
                  <a:gd name="T43" fmla="*/ 333 h 40"/>
                  <a:gd name="T44" fmla="*/ 47 w 70"/>
                  <a:gd name="T45" fmla="*/ 329 h 40"/>
                  <a:gd name="T46" fmla="*/ 57 w 70"/>
                  <a:gd name="T47" fmla="*/ 329 h 40"/>
                  <a:gd name="T48" fmla="*/ 57 w 70"/>
                  <a:gd name="T49" fmla="*/ 329 h 40"/>
                  <a:gd name="T50" fmla="*/ 66 w 70"/>
                  <a:gd name="T51" fmla="*/ 329 h 40"/>
                  <a:gd name="T52" fmla="*/ 66 w 70"/>
                  <a:gd name="T53" fmla="*/ 329 h 40"/>
                  <a:gd name="T54" fmla="*/ 545 w 70"/>
                  <a:gd name="T55" fmla="*/ 38 h 40"/>
                  <a:gd name="T56" fmla="*/ 545 w 70"/>
                  <a:gd name="T57" fmla="*/ 27 h 40"/>
                  <a:gd name="T58" fmla="*/ 545 w 70"/>
                  <a:gd name="T59" fmla="*/ 27 h 40"/>
                  <a:gd name="T60" fmla="*/ 545 w 70"/>
                  <a:gd name="T61" fmla="*/ 27 h 40"/>
                  <a:gd name="T62" fmla="*/ 513 w 70"/>
                  <a:gd name="T63" fmla="*/ 1 h 40"/>
                  <a:gd name="T64" fmla="*/ 513 w 70"/>
                  <a:gd name="T65" fmla="*/ 1 h 40"/>
                  <a:gd name="T66" fmla="*/ 513 w 70"/>
                  <a:gd name="T67" fmla="*/ 1 h 40"/>
                  <a:gd name="T68" fmla="*/ 503 w 70"/>
                  <a:gd name="T69" fmla="*/ 1 h 40"/>
                  <a:gd name="T70" fmla="*/ 503 w 70"/>
                  <a:gd name="T71" fmla="*/ 1 h 40"/>
                  <a:gd name="T72" fmla="*/ 16 w 70"/>
                  <a:gd name="T73" fmla="*/ 301 h 40"/>
                  <a:gd name="T74" fmla="*/ 16 w 70"/>
                  <a:gd name="T75" fmla="*/ 301 h 40"/>
                  <a:gd name="T76" fmla="*/ 16 w 70"/>
                  <a:gd name="T77" fmla="*/ 301 h 40"/>
                  <a:gd name="T78" fmla="*/ 47 w 70"/>
                  <a:gd name="T79" fmla="*/ 329 h 40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70" h="40">
                    <a:moveTo>
                      <a:pt x="5" y="40"/>
                    </a:moveTo>
                    <a:cubicBezTo>
                      <a:pt x="1" y="38"/>
                      <a:pt x="1" y="38"/>
                      <a:pt x="1" y="38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7"/>
                      <a:pt x="0" y="37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1" y="35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3" y="0"/>
                      <a:pt x="6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5" y="0"/>
                      <a:pt x="65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70" y="3"/>
                      <a:pt x="70" y="3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4"/>
                      <a:pt x="69" y="4"/>
                      <a:pt x="69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8" y="40"/>
                      <a:pt x="7" y="40"/>
                      <a:pt x="7" y="40"/>
                    </a:cubicBezTo>
                    <a:cubicBezTo>
                      <a:pt x="7" y="40"/>
                      <a:pt x="7" y="40"/>
                      <a:pt x="7" y="40"/>
                    </a:cubicBezTo>
                    <a:cubicBezTo>
                      <a:pt x="6" y="40"/>
                      <a:pt x="6" y="40"/>
                      <a:pt x="5" y="40"/>
                    </a:cubicBezTo>
                    <a:close/>
                    <a:moveTo>
                      <a:pt x="6" y="39"/>
                    </a:moveTo>
                    <a:cubicBezTo>
                      <a:pt x="6" y="39"/>
                      <a:pt x="7" y="39"/>
                      <a:pt x="7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7" y="39"/>
                      <a:pt x="7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6" y="39"/>
                      <a:pt x="6" y="39"/>
                      <a:pt x="6" y="39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31" name="Freeform 1252"/>
              <p:cNvSpPr>
                <a:spLocks/>
              </p:cNvSpPr>
              <p:nvPr/>
            </p:nvSpPr>
            <p:spPr bwMode="auto">
              <a:xfrm>
                <a:off x="2224" y="993"/>
                <a:ext cx="8" cy="6"/>
              </a:xfrm>
              <a:custGeom>
                <a:avLst/>
                <a:gdLst>
                  <a:gd name="T0" fmla="*/ 0 w 8"/>
                  <a:gd name="T1" fmla="*/ 0 h 6"/>
                  <a:gd name="T2" fmla="*/ 8 w 8"/>
                  <a:gd name="T3" fmla="*/ 6 h 6"/>
                  <a:gd name="T4" fmla="*/ 0 w 8"/>
                  <a:gd name="T5" fmla="*/ 0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8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32" name="Line 1253"/>
              <p:cNvSpPr>
                <a:spLocks noChangeShapeType="1"/>
              </p:cNvSpPr>
              <p:nvPr/>
            </p:nvSpPr>
            <p:spPr bwMode="auto">
              <a:xfrm>
                <a:off x="2224" y="993"/>
                <a:ext cx="8" cy="6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33" name="Freeform 1254"/>
              <p:cNvSpPr>
                <a:spLocks/>
              </p:cNvSpPr>
              <p:nvPr/>
            </p:nvSpPr>
            <p:spPr bwMode="auto">
              <a:xfrm>
                <a:off x="2222" y="992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2 w 10"/>
                  <a:gd name="T3" fmla="*/ 0 h 7"/>
                  <a:gd name="T4" fmla="*/ 10 w 10"/>
                  <a:gd name="T5" fmla="*/ 5 h 7"/>
                  <a:gd name="T6" fmla="*/ 9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2" y="0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34" name="Freeform 1255"/>
              <p:cNvSpPr>
                <a:spLocks/>
              </p:cNvSpPr>
              <p:nvPr/>
            </p:nvSpPr>
            <p:spPr bwMode="auto">
              <a:xfrm>
                <a:off x="2215" y="999"/>
                <a:ext cx="7" cy="4"/>
              </a:xfrm>
              <a:custGeom>
                <a:avLst/>
                <a:gdLst>
                  <a:gd name="T0" fmla="*/ 0 w 7"/>
                  <a:gd name="T1" fmla="*/ 0 h 4"/>
                  <a:gd name="T2" fmla="*/ 7 w 7"/>
                  <a:gd name="T3" fmla="*/ 4 h 4"/>
                  <a:gd name="T4" fmla="*/ 0 w 7"/>
                  <a:gd name="T5" fmla="*/ 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7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35" name="Line 1256"/>
              <p:cNvSpPr>
                <a:spLocks noChangeShapeType="1"/>
              </p:cNvSpPr>
              <p:nvPr/>
            </p:nvSpPr>
            <p:spPr bwMode="auto">
              <a:xfrm>
                <a:off x="2215" y="999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36" name="Freeform 1257"/>
              <p:cNvSpPr>
                <a:spLocks/>
              </p:cNvSpPr>
              <p:nvPr/>
            </p:nvSpPr>
            <p:spPr bwMode="auto">
              <a:xfrm>
                <a:off x="2214" y="997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1 w 10"/>
                  <a:gd name="T3" fmla="*/ 0 h 7"/>
                  <a:gd name="T4" fmla="*/ 10 w 10"/>
                  <a:gd name="T5" fmla="*/ 6 h 7"/>
                  <a:gd name="T6" fmla="*/ 8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8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37" name="Freeform 1258"/>
              <p:cNvSpPr>
                <a:spLocks/>
              </p:cNvSpPr>
              <p:nvPr/>
            </p:nvSpPr>
            <p:spPr bwMode="auto">
              <a:xfrm>
                <a:off x="2207" y="1004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5 w 5"/>
                  <a:gd name="T3" fmla="*/ 3 h 3"/>
                  <a:gd name="T4" fmla="*/ 0 w 5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5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38" name="Line 1259"/>
              <p:cNvSpPr>
                <a:spLocks noChangeShapeType="1"/>
              </p:cNvSpPr>
              <p:nvPr/>
            </p:nvSpPr>
            <p:spPr bwMode="auto">
              <a:xfrm>
                <a:off x="2207" y="1004"/>
                <a:ext cx="5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39" name="Freeform 1260"/>
              <p:cNvSpPr>
                <a:spLocks/>
              </p:cNvSpPr>
              <p:nvPr/>
            </p:nvSpPr>
            <p:spPr bwMode="auto">
              <a:xfrm>
                <a:off x="2205" y="1003"/>
                <a:ext cx="9" cy="7"/>
              </a:xfrm>
              <a:custGeom>
                <a:avLst/>
                <a:gdLst>
                  <a:gd name="T0" fmla="*/ 0 w 9"/>
                  <a:gd name="T1" fmla="*/ 1 h 7"/>
                  <a:gd name="T2" fmla="*/ 0 w 9"/>
                  <a:gd name="T3" fmla="*/ 0 h 7"/>
                  <a:gd name="T4" fmla="*/ 9 w 9"/>
                  <a:gd name="T5" fmla="*/ 4 h 7"/>
                  <a:gd name="T6" fmla="*/ 9 w 9"/>
                  <a:gd name="T7" fmla="*/ 7 h 7"/>
                  <a:gd name="T8" fmla="*/ 0 w 9"/>
                  <a:gd name="T9" fmla="*/ 1 h 7"/>
                  <a:gd name="T10" fmla="*/ 0 w 9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1"/>
                    </a:moveTo>
                    <a:lnTo>
                      <a:pt x="0" y="0"/>
                    </a:lnTo>
                    <a:lnTo>
                      <a:pt x="9" y="4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40" name="Freeform 1261"/>
              <p:cNvSpPr>
                <a:spLocks/>
              </p:cNvSpPr>
              <p:nvPr/>
            </p:nvSpPr>
            <p:spPr bwMode="auto">
              <a:xfrm>
                <a:off x="2198" y="1010"/>
                <a:ext cx="4" cy="3"/>
              </a:xfrm>
              <a:custGeom>
                <a:avLst/>
                <a:gdLst>
                  <a:gd name="T0" fmla="*/ 0 w 4"/>
                  <a:gd name="T1" fmla="*/ 0 h 3"/>
                  <a:gd name="T2" fmla="*/ 4 w 4"/>
                  <a:gd name="T3" fmla="*/ 3 h 3"/>
                  <a:gd name="T4" fmla="*/ 0 w 4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lnTo>
                      <a:pt x="4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41" name="Line 1262"/>
              <p:cNvSpPr>
                <a:spLocks noChangeShapeType="1"/>
              </p:cNvSpPr>
              <p:nvPr/>
            </p:nvSpPr>
            <p:spPr bwMode="auto">
              <a:xfrm>
                <a:off x="2198" y="1010"/>
                <a:ext cx="4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42" name="Freeform 1263"/>
              <p:cNvSpPr>
                <a:spLocks/>
              </p:cNvSpPr>
              <p:nvPr/>
            </p:nvSpPr>
            <p:spPr bwMode="auto">
              <a:xfrm>
                <a:off x="2195" y="1007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43" name="Freeform 1264"/>
              <p:cNvSpPr>
                <a:spLocks/>
              </p:cNvSpPr>
              <p:nvPr/>
            </p:nvSpPr>
            <p:spPr bwMode="auto">
              <a:xfrm>
                <a:off x="2191" y="1016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44" name="Line 1265"/>
              <p:cNvSpPr>
                <a:spLocks noChangeShapeType="1"/>
              </p:cNvSpPr>
              <p:nvPr/>
            </p:nvSpPr>
            <p:spPr bwMode="auto">
              <a:xfrm>
                <a:off x="2191" y="1016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45" name="Freeform 1266"/>
              <p:cNvSpPr>
                <a:spLocks/>
              </p:cNvSpPr>
              <p:nvPr/>
            </p:nvSpPr>
            <p:spPr bwMode="auto">
              <a:xfrm>
                <a:off x="2187" y="1013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1 w 10"/>
                  <a:gd name="T3" fmla="*/ 0 h 7"/>
                  <a:gd name="T4" fmla="*/ 10 w 10"/>
                  <a:gd name="T5" fmla="*/ 6 h 7"/>
                  <a:gd name="T6" fmla="*/ 8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46" name="Line 1267"/>
              <p:cNvSpPr>
                <a:spLocks noChangeShapeType="1"/>
              </p:cNvSpPr>
              <p:nvPr/>
            </p:nvSpPr>
            <p:spPr bwMode="auto">
              <a:xfrm>
                <a:off x="2183" y="1021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47" name="Line 1268"/>
              <p:cNvSpPr>
                <a:spLocks noChangeShapeType="1"/>
              </p:cNvSpPr>
              <p:nvPr/>
            </p:nvSpPr>
            <p:spPr bwMode="auto">
              <a:xfrm>
                <a:off x="2183" y="1021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48" name="Freeform 1269"/>
              <p:cNvSpPr>
                <a:spLocks/>
              </p:cNvSpPr>
              <p:nvPr/>
            </p:nvSpPr>
            <p:spPr bwMode="auto">
              <a:xfrm>
                <a:off x="2178" y="1019"/>
                <a:ext cx="9" cy="7"/>
              </a:xfrm>
              <a:custGeom>
                <a:avLst/>
                <a:gdLst>
                  <a:gd name="T0" fmla="*/ 0 w 9"/>
                  <a:gd name="T1" fmla="*/ 1 h 7"/>
                  <a:gd name="T2" fmla="*/ 0 w 9"/>
                  <a:gd name="T3" fmla="*/ 0 h 7"/>
                  <a:gd name="T4" fmla="*/ 9 w 9"/>
                  <a:gd name="T5" fmla="*/ 4 h 7"/>
                  <a:gd name="T6" fmla="*/ 9 w 9"/>
                  <a:gd name="T7" fmla="*/ 7 h 7"/>
                  <a:gd name="T8" fmla="*/ 0 w 9"/>
                  <a:gd name="T9" fmla="*/ 1 h 7"/>
                  <a:gd name="T10" fmla="*/ 0 w 9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1"/>
                    </a:moveTo>
                    <a:lnTo>
                      <a:pt x="0" y="0"/>
                    </a:lnTo>
                    <a:lnTo>
                      <a:pt x="9" y="4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49" name="Freeform 1270"/>
              <p:cNvSpPr>
                <a:spLocks/>
              </p:cNvSpPr>
              <p:nvPr/>
            </p:nvSpPr>
            <p:spPr bwMode="auto">
              <a:xfrm>
                <a:off x="2173" y="1027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50" name="Line 1271"/>
              <p:cNvSpPr>
                <a:spLocks noChangeShapeType="1"/>
              </p:cNvSpPr>
              <p:nvPr/>
            </p:nvSpPr>
            <p:spPr bwMode="auto">
              <a:xfrm flipH="1">
                <a:off x="2173" y="1027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51" name="Freeform 1272"/>
              <p:cNvSpPr>
                <a:spLocks/>
              </p:cNvSpPr>
              <p:nvPr/>
            </p:nvSpPr>
            <p:spPr bwMode="auto">
              <a:xfrm>
                <a:off x="2168" y="1023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52" name="Freeform 1273"/>
              <p:cNvSpPr>
                <a:spLocks/>
              </p:cNvSpPr>
              <p:nvPr/>
            </p:nvSpPr>
            <p:spPr bwMode="auto">
              <a:xfrm>
                <a:off x="2163" y="1031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0 h 2"/>
                  <a:gd name="T4" fmla="*/ 3 w 3"/>
                  <a:gd name="T5" fmla="*/ 2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0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53" name="Line 1274"/>
              <p:cNvSpPr>
                <a:spLocks noChangeShapeType="1"/>
              </p:cNvSpPr>
              <p:nvPr/>
            </p:nvSpPr>
            <p:spPr bwMode="auto">
              <a:xfrm flipH="1" flipV="1">
                <a:off x="2163" y="1031"/>
                <a:ext cx="3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54" name="Freeform 1275"/>
              <p:cNvSpPr>
                <a:spLocks/>
              </p:cNvSpPr>
              <p:nvPr/>
            </p:nvSpPr>
            <p:spPr bwMode="auto">
              <a:xfrm>
                <a:off x="2160" y="1029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1 w 10"/>
                  <a:gd name="T3" fmla="*/ 0 h 7"/>
                  <a:gd name="T4" fmla="*/ 10 w 10"/>
                  <a:gd name="T5" fmla="*/ 5 h 7"/>
                  <a:gd name="T6" fmla="*/ 8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1" y="0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55" name="Freeform 1276"/>
              <p:cNvSpPr>
                <a:spLocks/>
              </p:cNvSpPr>
              <p:nvPr/>
            </p:nvSpPr>
            <p:spPr bwMode="auto">
              <a:xfrm>
                <a:off x="2154" y="1036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0 h 2"/>
                  <a:gd name="T4" fmla="*/ 3 w 3"/>
                  <a:gd name="T5" fmla="*/ 2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0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56" name="Line 1277"/>
              <p:cNvSpPr>
                <a:spLocks noChangeShapeType="1"/>
              </p:cNvSpPr>
              <p:nvPr/>
            </p:nvSpPr>
            <p:spPr bwMode="auto">
              <a:xfrm flipH="1" flipV="1">
                <a:off x="2154" y="1036"/>
                <a:ext cx="3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57" name="Freeform 1278"/>
              <p:cNvSpPr>
                <a:spLocks/>
              </p:cNvSpPr>
              <p:nvPr/>
            </p:nvSpPr>
            <p:spPr bwMode="auto">
              <a:xfrm>
                <a:off x="2150" y="1034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1 w 10"/>
                  <a:gd name="T3" fmla="*/ 0 h 7"/>
                  <a:gd name="T4" fmla="*/ 10 w 10"/>
                  <a:gd name="T5" fmla="*/ 4 h 7"/>
                  <a:gd name="T6" fmla="*/ 10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10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58" name="Freeform 1279"/>
              <p:cNvSpPr>
                <a:spLocks/>
              </p:cNvSpPr>
              <p:nvPr/>
            </p:nvSpPr>
            <p:spPr bwMode="auto">
              <a:xfrm>
                <a:off x="2144" y="1041"/>
                <a:ext cx="5" cy="3"/>
              </a:xfrm>
              <a:custGeom>
                <a:avLst/>
                <a:gdLst>
                  <a:gd name="T0" fmla="*/ 5 w 5"/>
                  <a:gd name="T1" fmla="*/ 3 h 3"/>
                  <a:gd name="T2" fmla="*/ 0 w 5"/>
                  <a:gd name="T3" fmla="*/ 0 h 3"/>
                  <a:gd name="T4" fmla="*/ 5 w 5"/>
                  <a:gd name="T5" fmla="*/ 3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5" y="3"/>
                    </a:moveTo>
                    <a:lnTo>
                      <a:pt x="0" y="0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59" name="Line 1280"/>
              <p:cNvSpPr>
                <a:spLocks noChangeShapeType="1"/>
              </p:cNvSpPr>
              <p:nvPr/>
            </p:nvSpPr>
            <p:spPr bwMode="auto">
              <a:xfrm flipH="1" flipV="1">
                <a:off x="2144" y="1041"/>
                <a:ext cx="5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60" name="Freeform 1281"/>
              <p:cNvSpPr>
                <a:spLocks/>
              </p:cNvSpPr>
              <p:nvPr/>
            </p:nvSpPr>
            <p:spPr bwMode="auto">
              <a:xfrm>
                <a:off x="2141" y="1040"/>
                <a:ext cx="10" cy="6"/>
              </a:xfrm>
              <a:custGeom>
                <a:avLst/>
                <a:gdLst>
                  <a:gd name="T0" fmla="*/ 0 w 10"/>
                  <a:gd name="T1" fmla="*/ 1 h 6"/>
                  <a:gd name="T2" fmla="*/ 2 w 10"/>
                  <a:gd name="T3" fmla="*/ 0 h 6"/>
                  <a:gd name="T4" fmla="*/ 10 w 10"/>
                  <a:gd name="T5" fmla="*/ 4 h 6"/>
                  <a:gd name="T6" fmla="*/ 9 w 10"/>
                  <a:gd name="T7" fmla="*/ 6 h 6"/>
                  <a:gd name="T8" fmla="*/ 0 w 10"/>
                  <a:gd name="T9" fmla="*/ 1 h 6"/>
                  <a:gd name="T10" fmla="*/ 0 w 10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1"/>
                    </a:moveTo>
                    <a:lnTo>
                      <a:pt x="2" y="0"/>
                    </a:lnTo>
                    <a:lnTo>
                      <a:pt x="10" y="4"/>
                    </a:lnTo>
                    <a:lnTo>
                      <a:pt x="9" y="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61" name="Freeform 1282"/>
              <p:cNvSpPr>
                <a:spLocks/>
              </p:cNvSpPr>
              <p:nvPr/>
            </p:nvSpPr>
            <p:spPr bwMode="auto">
              <a:xfrm>
                <a:off x="2134" y="1046"/>
                <a:ext cx="7" cy="4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4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62" name="Line 1283"/>
              <p:cNvSpPr>
                <a:spLocks noChangeShapeType="1"/>
              </p:cNvSpPr>
              <p:nvPr/>
            </p:nvSpPr>
            <p:spPr bwMode="auto">
              <a:xfrm flipH="1" flipV="1">
                <a:off x="2134" y="1046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63" name="Freeform 1284"/>
              <p:cNvSpPr>
                <a:spLocks/>
              </p:cNvSpPr>
              <p:nvPr/>
            </p:nvSpPr>
            <p:spPr bwMode="auto">
              <a:xfrm>
                <a:off x="2133" y="1044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0 w 10"/>
                  <a:gd name="T3" fmla="*/ 0 h 7"/>
                  <a:gd name="T4" fmla="*/ 10 w 10"/>
                  <a:gd name="T5" fmla="*/ 6 h 7"/>
                  <a:gd name="T6" fmla="*/ 8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0" y="0"/>
                    </a:lnTo>
                    <a:lnTo>
                      <a:pt x="10" y="6"/>
                    </a:lnTo>
                    <a:lnTo>
                      <a:pt x="8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64" name="Freeform 1285"/>
              <p:cNvSpPr>
                <a:spLocks/>
              </p:cNvSpPr>
              <p:nvPr/>
            </p:nvSpPr>
            <p:spPr bwMode="auto">
              <a:xfrm>
                <a:off x="2124" y="1050"/>
                <a:ext cx="9" cy="5"/>
              </a:xfrm>
              <a:custGeom>
                <a:avLst/>
                <a:gdLst>
                  <a:gd name="T0" fmla="*/ 9 w 9"/>
                  <a:gd name="T1" fmla="*/ 5 h 5"/>
                  <a:gd name="T2" fmla="*/ 0 w 9"/>
                  <a:gd name="T3" fmla="*/ 0 h 5"/>
                  <a:gd name="T4" fmla="*/ 9 w 9"/>
                  <a:gd name="T5" fmla="*/ 5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" h="5">
                    <a:moveTo>
                      <a:pt x="9" y="5"/>
                    </a:moveTo>
                    <a:lnTo>
                      <a:pt x="0" y="0"/>
                    </a:ln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65" name="Line 1286"/>
              <p:cNvSpPr>
                <a:spLocks noChangeShapeType="1"/>
              </p:cNvSpPr>
              <p:nvPr/>
            </p:nvSpPr>
            <p:spPr bwMode="auto">
              <a:xfrm flipH="1" flipV="1">
                <a:off x="2124" y="1050"/>
                <a:ext cx="9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66" name="Freeform 1287"/>
              <p:cNvSpPr>
                <a:spLocks/>
              </p:cNvSpPr>
              <p:nvPr/>
            </p:nvSpPr>
            <p:spPr bwMode="auto">
              <a:xfrm>
                <a:off x="2123" y="1050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1 w 10"/>
                  <a:gd name="T3" fmla="*/ 0 h 7"/>
                  <a:gd name="T4" fmla="*/ 10 w 10"/>
                  <a:gd name="T5" fmla="*/ 4 h 7"/>
                  <a:gd name="T6" fmla="*/ 9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67" name="Freeform 1288"/>
              <p:cNvSpPr>
                <a:spLocks/>
              </p:cNvSpPr>
              <p:nvPr/>
            </p:nvSpPr>
            <p:spPr bwMode="auto">
              <a:xfrm>
                <a:off x="2226" y="1007"/>
                <a:ext cx="9" cy="5"/>
              </a:xfrm>
              <a:custGeom>
                <a:avLst/>
                <a:gdLst>
                  <a:gd name="T0" fmla="*/ 0 w 9"/>
                  <a:gd name="T1" fmla="*/ 0 h 5"/>
                  <a:gd name="T2" fmla="*/ 9 w 9"/>
                  <a:gd name="T3" fmla="*/ 5 h 5"/>
                  <a:gd name="T4" fmla="*/ 0 w 9"/>
                  <a:gd name="T5" fmla="*/ 0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" h="5">
                    <a:moveTo>
                      <a:pt x="0" y="0"/>
                    </a:move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68" name="Line 1289"/>
              <p:cNvSpPr>
                <a:spLocks noChangeShapeType="1"/>
              </p:cNvSpPr>
              <p:nvPr/>
            </p:nvSpPr>
            <p:spPr bwMode="auto">
              <a:xfrm>
                <a:off x="2226" y="1007"/>
                <a:ext cx="9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69" name="Freeform 1290"/>
              <p:cNvSpPr>
                <a:spLocks/>
              </p:cNvSpPr>
              <p:nvPr/>
            </p:nvSpPr>
            <p:spPr bwMode="auto">
              <a:xfrm>
                <a:off x="2225" y="1006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1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70" name="Freeform 1291"/>
              <p:cNvSpPr>
                <a:spLocks/>
              </p:cNvSpPr>
              <p:nvPr/>
            </p:nvSpPr>
            <p:spPr bwMode="auto">
              <a:xfrm>
                <a:off x="2217" y="1013"/>
                <a:ext cx="7" cy="4"/>
              </a:xfrm>
              <a:custGeom>
                <a:avLst/>
                <a:gdLst>
                  <a:gd name="T0" fmla="*/ 0 w 7"/>
                  <a:gd name="T1" fmla="*/ 0 h 4"/>
                  <a:gd name="T2" fmla="*/ 7 w 7"/>
                  <a:gd name="T3" fmla="*/ 4 h 4"/>
                  <a:gd name="T4" fmla="*/ 0 w 7"/>
                  <a:gd name="T5" fmla="*/ 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7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71" name="Line 1292"/>
              <p:cNvSpPr>
                <a:spLocks noChangeShapeType="1"/>
              </p:cNvSpPr>
              <p:nvPr/>
            </p:nvSpPr>
            <p:spPr bwMode="auto">
              <a:xfrm>
                <a:off x="2217" y="1013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72" name="Freeform 1293"/>
              <p:cNvSpPr>
                <a:spLocks/>
              </p:cNvSpPr>
              <p:nvPr/>
            </p:nvSpPr>
            <p:spPr bwMode="auto">
              <a:xfrm>
                <a:off x="2215" y="1012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2 w 10"/>
                  <a:gd name="T3" fmla="*/ 0 h 7"/>
                  <a:gd name="T4" fmla="*/ 10 w 10"/>
                  <a:gd name="T5" fmla="*/ 5 h 7"/>
                  <a:gd name="T6" fmla="*/ 9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2" y="0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73" name="Freeform 1294"/>
              <p:cNvSpPr>
                <a:spLocks/>
              </p:cNvSpPr>
              <p:nvPr/>
            </p:nvSpPr>
            <p:spPr bwMode="auto">
              <a:xfrm>
                <a:off x="2208" y="1020"/>
                <a:ext cx="4" cy="3"/>
              </a:xfrm>
              <a:custGeom>
                <a:avLst/>
                <a:gdLst>
                  <a:gd name="T0" fmla="*/ 0 w 4"/>
                  <a:gd name="T1" fmla="*/ 0 h 3"/>
                  <a:gd name="T2" fmla="*/ 4 w 4"/>
                  <a:gd name="T3" fmla="*/ 3 h 3"/>
                  <a:gd name="T4" fmla="*/ 0 w 4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lnTo>
                      <a:pt x="4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74" name="Line 1295"/>
              <p:cNvSpPr>
                <a:spLocks noChangeShapeType="1"/>
              </p:cNvSpPr>
              <p:nvPr/>
            </p:nvSpPr>
            <p:spPr bwMode="auto">
              <a:xfrm>
                <a:off x="2208" y="1020"/>
                <a:ext cx="4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75" name="Freeform 1296"/>
              <p:cNvSpPr>
                <a:spLocks/>
              </p:cNvSpPr>
              <p:nvPr/>
            </p:nvSpPr>
            <p:spPr bwMode="auto">
              <a:xfrm>
                <a:off x="2205" y="1017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76" name="Freeform 1297"/>
              <p:cNvSpPr>
                <a:spLocks/>
              </p:cNvSpPr>
              <p:nvPr/>
            </p:nvSpPr>
            <p:spPr bwMode="auto">
              <a:xfrm>
                <a:off x="2200" y="1026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2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77" name="Line 1298"/>
              <p:cNvSpPr>
                <a:spLocks noChangeShapeType="1"/>
              </p:cNvSpPr>
              <p:nvPr/>
            </p:nvSpPr>
            <p:spPr bwMode="auto">
              <a:xfrm>
                <a:off x="2200" y="1026"/>
                <a:ext cx="2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78" name="Freeform 1299"/>
              <p:cNvSpPr>
                <a:spLocks/>
              </p:cNvSpPr>
              <p:nvPr/>
            </p:nvSpPr>
            <p:spPr bwMode="auto">
              <a:xfrm>
                <a:off x="2195" y="1023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79" name="Freeform 1300"/>
              <p:cNvSpPr>
                <a:spLocks/>
              </p:cNvSpPr>
              <p:nvPr/>
            </p:nvSpPr>
            <p:spPr bwMode="auto">
              <a:xfrm>
                <a:off x="2190" y="103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80" name="Line 1301"/>
              <p:cNvSpPr>
                <a:spLocks noChangeShapeType="1"/>
              </p:cNvSpPr>
              <p:nvPr/>
            </p:nvSpPr>
            <p:spPr bwMode="auto">
              <a:xfrm>
                <a:off x="2190" y="1033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81" name="Freeform 1302"/>
              <p:cNvSpPr>
                <a:spLocks/>
              </p:cNvSpPr>
              <p:nvPr/>
            </p:nvSpPr>
            <p:spPr bwMode="auto">
              <a:xfrm>
                <a:off x="2185" y="1029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2 w 10"/>
                  <a:gd name="T3" fmla="*/ 0 h 7"/>
                  <a:gd name="T4" fmla="*/ 10 w 10"/>
                  <a:gd name="T5" fmla="*/ 5 h 7"/>
                  <a:gd name="T6" fmla="*/ 9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2" y="0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82" name="Freeform 1303"/>
              <p:cNvSpPr>
                <a:spLocks/>
              </p:cNvSpPr>
              <p:nvPr/>
            </p:nvSpPr>
            <p:spPr bwMode="auto">
              <a:xfrm>
                <a:off x="2180" y="1038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83" name="Line 1304"/>
              <p:cNvSpPr>
                <a:spLocks noChangeShapeType="1"/>
              </p:cNvSpPr>
              <p:nvPr/>
            </p:nvSpPr>
            <p:spPr bwMode="auto">
              <a:xfrm flipH="1">
                <a:off x="2180" y="1038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84" name="Freeform 1305"/>
              <p:cNvSpPr>
                <a:spLocks/>
              </p:cNvSpPr>
              <p:nvPr/>
            </p:nvSpPr>
            <p:spPr bwMode="auto">
              <a:xfrm>
                <a:off x="2175" y="1036"/>
                <a:ext cx="10" cy="5"/>
              </a:xfrm>
              <a:custGeom>
                <a:avLst/>
                <a:gdLst>
                  <a:gd name="T0" fmla="*/ 0 w 10"/>
                  <a:gd name="T1" fmla="*/ 1 h 5"/>
                  <a:gd name="T2" fmla="*/ 2 w 10"/>
                  <a:gd name="T3" fmla="*/ 0 h 5"/>
                  <a:gd name="T4" fmla="*/ 10 w 10"/>
                  <a:gd name="T5" fmla="*/ 4 h 5"/>
                  <a:gd name="T6" fmla="*/ 9 w 10"/>
                  <a:gd name="T7" fmla="*/ 5 h 5"/>
                  <a:gd name="T8" fmla="*/ 0 w 10"/>
                  <a:gd name="T9" fmla="*/ 1 h 5"/>
                  <a:gd name="T10" fmla="*/ 0 w 10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0" y="1"/>
                    </a:moveTo>
                    <a:lnTo>
                      <a:pt x="2" y="0"/>
                    </a:lnTo>
                    <a:lnTo>
                      <a:pt x="10" y="4"/>
                    </a:lnTo>
                    <a:lnTo>
                      <a:pt x="9" y="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85" name="Freeform 1306"/>
              <p:cNvSpPr>
                <a:spLocks/>
              </p:cNvSpPr>
              <p:nvPr/>
            </p:nvSpPr>
            <p:spPr bwMode="auto">
              <a:xfrm>
                <a:off x="2170" y="1043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0 w 3"/>
                  <a:gd name="T3" fmla="*/ 0 h 3"/>
                  <a:gd name="T4" fmla="*/ 3 w 3"/>
                  <a:gd name="T5" fmla="*/ 3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0" y="0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86" name="Line 1307"/>
              <p:cNvSpPr>
                <a:spLocks noChangeShapeType="1"/>
              </p:cNvSpPr>
              <p:nvPr/>
            </p:nvSpPr>
            <p:spPr bwMode="auto">
              <a:xfrm flipH="1" flipV="1">
                <a:off x="2170" y="1043"/>
                <a:ext cx="3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87" name="Freeform 1308"/>
              <p:cNvSpPr>
                <a:spLocks/>
              </p:cNvSpPr>
              <p:nvPr/>
            </p:nvSpPr>
            <p:spPr bwMode="auto">
              <a:xfrm>
                <a:off x="2166" y="1041"/>
                <a:ext cx="9" cy="6"/>
              </a:xfrm>
              <a:custGeom>
                <a:avLst/>
                <a:gdLst>
                  <a:gd name="T0" fmla="*/ 0 w 9"/>
                  <a:gd name="T1" fmla="*/ 2 h 6"/>
                  <a:gd name="T2" fmla="*/ 1 w 9"/>
                  <a:gd name="T3" fmla="*/ 0 h 6"/>
                  <a:gd name="T4" fmla="*/ 9 w 9"/>
                  <a:gd name="T5" fmla="*/ 5 h 6"/>
                  <a:gd name="T6" fmla="*/ 8 w 9"/>
                  <a:gd name="T7" fmla="*/ 6 h 6"/>
                  <a:gd name="T8" fmla="*/ 0 w 9"/>
                  <a:gd name="T9" fmla="*/ 2 h 6"/>
                  <a:gd name="T10" fmla="*/ 0 w 9"/>
                  <a:gd name="T11" fmla="*/ 2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6">
                    <a:moveTo>
                      <a:pt x="0" y="2"/>
                    </a:moveTo>
                    <a:lnTo>
                      <a:pt x="1" y="0"/>
                    </a:lnTo>
                    <a:lnTo>
                      <a:pt x="9" y="5"/>
                    </a:lnTo>
                    <a:lnTo>
                      <a:pt x="8" y="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88" name="Freeform 1309"/>
              <p:cNvSpPr>
                <a:spLocks/>
              </p:cNvSpPr>
              <p:nvPr/>
            </p:nvSpPr>
            <p:spPr bwMode="auto">
              <a:xfrm>
                <a:off x="2158" y="1048"/>
                <a:ext cx="5" cy="3"/>
              </a:xfrm>
              <a:custGeom>
                <a:avLst/>
                <a:gdLst>
                  <a:gd name="T0" fmla="*/ 5 w 5"/>
                  <a:gd name="T1" fmla="*/ 3 h 3"/>
                  <a:gd name="T2" fmla="*/ 0 w 5"/>
                  <a:gd name="T3" fmla="*/ 0 h 3"/>
                  <a:gd name="T4" fmla="*/ 5 w 5"/>
                  <a:gd name="T5" fmla="*/ 3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5" y="3"/>
                    </a:moveTo>
                    <a:lnTo>
                      <a:pt x="0" y="0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89" name="Line 1310"/>
              <p:cNvSpPr>
                <a:spLocks noChangeShapeType="1"/>
              </p:cNvSpPr>
              <p:nvPr/>
            </p:nvSpPr>
            <p:spPr bwMode="auto">
              <a:xfrm flipH="1" flipV="1">
                <a:off x="2158" y="1048"/>
                <a:ext cx="5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0" name="Freeform 1311"/>
              <p:cNvSpPr>
                <a:spLocks/>
              </p:cNvSpPr>
              <p:nvPr/>
            </p:nvSpPr>
            <p:spPr bwMode="auto">
              <a:xfrm>
                <a:off x="2156" y="1047"/>
                <a:ext cx="10" cy="6"/>
              </a:xfrm>
              <a:custGeom>
                <a:avLst/>
                <a:gdLst>
                  <a:gd name="T0" fmla="*/ 0 w 10"/>
                  <a:gd name="T1" fmla="*/ 1 h 6"/>
                  <a:gd name="T2" fmla="*/ 1 w 10"/>
                  <a:gd name="T3" fmla="*/ 0 h 6"/>
                  <a:gd name="T4" fmla="*/ 10 w 10"/>
                  <a:gd name="T5" fmla="*/ 4 h 6"/>
                  <a:gd name="T6" fmla="*/ 8 w 10"/>
                  <a:gd name="T7" fmla="*/ 6 h 6"/>
                  <a:gd name="T8" fmla="*/ 0 w 10"/>
                  <a:gd name="T9" fmla="*/ 1 h 6"/>
                  <a:gd name="T10" fmla="*/ 0 w 10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1" name="Freeform 1312"/>
              <p:cNvSpPr>
                <a:spLocks/>
              </p:cNvSpPr>
              <p:nvPr/>
            </p:nvSpPr>
            <p:spPr bwMode="auto">
              <a:xfrm>
                <a:off x="2147" y="1054"/>
                <a:ext cx="7" cy="3"/>
              </a:xfrm>
              <a:custGeom>
                <a:avLst/>
                <a:gdLst>
                  <a:gd name="T0" fmla="*/ 7 w 7"/>
                  <a:gd name="T1" fmla="*/ 3 h 3"/>
                  <a:gd name="T2" fmla="*/ 0 w 7"/>
                  <a:gd name="T3" fmla="*/ 0 h 3"/>
                  <a:gd name="T4" fmla="*/ 7 w 7"/>
                  <a:gd name="T5" fmla="*/ 3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3"/>
                    </a:moveTo>
                    <a:lnTo>
                      <a:pt x="0" y="0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2" name="Line 1313"/>
              <p:cNvSpPr>
                <a:spLocks noChangeShapeType="1"/>
              </p:cNvSpPr>
              <p:nvPr/>
            </p:nvSpPr>
            <p:spPr bwMode="auto">
              <a:xfrm flipH="1" flipV="1">
                <a:off x="2147" y="1054"/>
                <a:ext cx="7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3" name="Freeform 1314"/>
              <p:cNvSpPr>
                <a:spLocks/>
              </p:cNvSpPr>
              <p:nvPr/>
            </p:nvSpPr>
            <p:spPr bwMode="auto">
              <a:xfrm>
                <a:off x="2146" y="1053"/>
                <a:ext cx="10" cy="5"/>
              </a:xfrm>
              <a:custGeom>
                <a:avLst/>
                <a:gdLst>
                  <a:gd name="T0" fmla="*/ 0 w 10"/>
                  <a:gd name="T1" fmla="*/ 1 h 5"/>
                  <a:gd name="T2" fmla="*/ 1 w 10"/>
                  <a:gd name="T3" fmla="*/ 0 h 5"/>
                  <a:gd name="T4" fmla="*/ 10 w 10"/>
                  <a:gd name="T5" fmla="*/ 4 h 5"/>
                  <a:gd name="T6" fmla="*/ 8 w 10"/>
                  <a:gd name="T7" fmla="*/ 5 h 5"/>
                  <a:gd name="T8" fmla="*/ 0 w 10"/>
                  <a:gd name="T9" fmla="*/ 1 h 5"/>
                  <a:gd name="T10" fmla="*/ 0 w 10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4" name="Freeform 1315"/>
              <p:cNvSpPr>
                <a:spLocks/>
              </p:cNvSpPr>
              <p:nvPr/>
            </p:nvSpPr>
            <p:spPr bwMode="auto">
              <a:xfrm>
                <a:off x="2137" y="1058"/>
                <a:ext cx="9" cy="6"/>
              </a:xfrm>
              <a:custGeom>
                <a:avLst/>
                <a:gdLst>
                  <a:gd name="T0" fmla="*/ 9 w 9"/>
                  <a:gd name="T1" fmla="*/ 6 h 6"/>
                  <a:gd name="T2" fmla="*/ 0 w 9"/>
                  <a:gd name="T3" fmla="*/ 0 h 6"/>
                  <a:gd name="T4" fmla="*/ 9 w 9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9" y="6"/>
                    </a:moveTo>
                    <a:lnTo>
                      <a:pt x="0" y="0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5" name="Line 1316"/>
              <p:cNvSpPr>
                <a:spLocks noChangeShapeType="1"/>
              </p:cNvSpPr>
              <p:nvPr/>
            </p:nvSpPr>
            <p:spPr bwMode="auto">
              <a:xfrm flipH="1" flipV="1">
                <a:off x="2137" y="1058"/>
                <a:ext cx="9" cy="6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6" name="Freeform 1317"/>
              <p:cNvSpPr>
                <a:spLocks/>
              </p:cNvSpPr>
              <p:nvPr/>
            </p:nvSpPr>
            <p:spPr bwMode="auto">
              <a:xfrm>
                <a:off x="2136" y="1058"/>
                <a:ext cx="10" cy="6"/>
              </a:xfrm>
              <a:custGeom>
                <a:avLst/>
                <a:gdLst>
                  <a:gd name="T0" fmla="*/ 0 w 10"/>
                  <a:gd name="T1" fmla="*/ 2 h 6"/>
                  <a:gd name="T2" fmla="*/ 1 w 10"/>
                  <a:gd name="T3" fmla="*/ 0 h 6"/>
                  <a:gd name="T4" fmla="*/ 10 w 10"/>
                  <a:gd name="T5" fmla="*/ 5 h 6"/>
                  <a:gd name="T6" fmla="*/ 8 w 10"/>
                  <a:gd name="T7" fmla="*/ 6 h 6"/>
                  <a:gd name="T8" fmla="*/ 0 w 10"/>
                  <a:gd name="T9" fmla="*/ 2 h 6"/>
                  <a:gd name="T10" fmla="*/ 0 w 10"/>
                  <a:gd name="T11" fmla="*/ 2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2"/>
                    </a:moveTo>
                    <a:lnTo>
                      <a:pt x="1" y="0"/>
                    </a:lnTo>
                    <a:lnTo>
                      <a:pt x="10" y="5"/>
                    </a:lnTo>
                    <a:lnTo>
                      <a:pt x="8" y="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814" name="Group 1318"/>
            <p:cNvGrpSpPr>
              <a:grpSpLocks/>
            </p:cNvGrpSpPr>
            <p:nvPr/>
          </p:nvGrpSpPr>
          <p:grpSpPr bwMode="auto">
            <a:xfrm>
              <a:off x="2003" y="833"/>
              <a:ext cx="2083" cy="292"/>
              <a:chOff x="2003" y="833"/>
              <a:chExt cx="2083" cy="292"/>
            </a:xfrm>
          </p:grpSpPr>
          <p:sp>
            <p:nvSpPr>
              <p:cNvPr id="34097" name="Freeform 1319"/>
              <p:cNvSpPr>
                <a:spLocks/>
              </p:cNvSpPr>
              <p:nvPr/>
            </p:nvSpPr>
            <p:spPr bwMode="auto">
              <a:xfrm>
                <a:off x="2166" y="1020"/>
                <a:ext cx="72" cy="41"/>
              </a:xfrm>
              <a:custGeom>
                <a:avLst/>
                <a:gdLst>
                  <a:gd name="T0" fmla="*/ 1 w 51"/>
                  <a:gd name="T1" fmla="*/ 213 h 29"/>
                  <a:gd name="T2" fmla="*/ 1 w 51"/>
                  <a:gd name="T3" fmla="*/ 209 h 29"/>
                  <a:gd name="T4" fmla="*/ 349 w 51"/>
                  <a:gd name="T5" fmla="*/ 0 h 29"/>
                  <a:gd name="T6" fmla="*/ 368 w 51"/>
                  <a:gd name="T7" fmla="*/ 0 h 29"/>
                  <a:gd name="T8" fmla="*/ 405 w 51"/>
                  <a:gd name="T9" fmla="*/ 23 h 29"/>
                  <a:gd name="T10" fmla="*/ 405 w 51"/>
                  <a:gd name="T11" fmla="*/ 33 h 29"/>
                  <a:gd name="T12" fmla="*/ 56 w 51"/>
                  <a:gd name="T13" fmla="*/ 232 h 29"/>
                  <a:gd name="T14" fmla="*/ 40 w 51"/>
                  <a:gd name="T15" fmla="*/ 232 h 29"/>
                  <a:gd name="T16" fmla="*/ 1 w 51"/>
                  <a:gd name="T17" fmla="*/ 213 h 2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1" h="29">
                    <a:moveTo>
                      <a:pt x="1" y="27"/>
                    </a:moveTo>
                    <a:cubicBezTo>
                      <a:pt x="0" y="26"/>
                      <a:pt x="0" y="26"/>
                      <a:pt x="1" y="2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5" y="0"/>
                      <a:pt x="46" y="0"/>
                      <a:pt x="47" y="0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4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6" y="29"/>
                      <a:pt x="5" y="29"/>
                      <a:pt x="5" y="29"/>
                    </a:cubicBezTo>
                    <a:lnTo>
                      <a:pt x="1" y="27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98" name="Freeform 1320"/>
              <p:cNvSpPr>
                <a:spLocks/>
              </p:cNvSpPr>
              <p:nvPr/>
            </p:nvSpPr>
            <p:spPr bwMode="auto">
              <a:xfrm>
                <a:off x="2166" y="1019"/>
                <a:ext cx="73" cy="44"/>
              </a:xfrm>
              <a:custGeom>
                <a:avLst/>
                <a:gdLst>
                  <a:gd name="T0" fmla="*/ 29 w 52"/>
                  <a:gd name="T1" fmla="*/ 251 h 31"/>
                  <a:gd name="T2" fmla="*/ 0 w 52"/>
                  <a:gd name="T3" fmla="*/ 231 h 31"/>
                  <a:gd name="T4" fmla="*/ 1 w 52"/>
                  <a:gd name="T5" fmla="*/ 231 h 31"/>
                  <a:gd name="T6" fmla="*/ 1 w 52"/>
                  <a:gd name="T7" fmla="*/ 220 h 31"/>
                  <a:gd name="T8" fmla="*/ 39 w 52"/>
                  <a:gd name="T9" fmla="*/ 234 h 31"/>
                  <a:gd name="T10" fmla="*/ 41 w 52"/>
                  <a:gd name="T11" fmla="*/ 248 h 31"/>
                  <a:gd name="T12" fmla="*/ 41 w 52"/>
                  <a:gd name="T13" fmla="*/ 248 h 31"/>
                  <a:gd name="T14" fmla="*/ 55 w 52"/>
                  <a:gd name="T15" fmla="*/ 234 h 31"/>
                  <a:gd name="T16" fmla="*/ 55 w 52"/>
                  <a:gd name="T17" fmla="*/ 234 h 31"/>
                  <a:gd name="T18" fmla="*/ 382 w 52"/>
                  <a:gd name="T19" fmla="*/ 37 h 31"/>
                  <a:gd name="T20" fmla="*/ 382 w 52"/>
                  <a:gd name="T21" fmla="*/ 37 h 31"/>
                  <a:gd name="T22" fmla="*/ 382 w 52"/>
                  <a:gd name="T23" fmla="*/ 37 h 31"/>
                  <a:gd name="T24" fmla="*/ 382 w 52"/>
                  <a:gd name="T25" fmla="*/ 37 h 31"/>
                  <a:gd name="T26" fmla="*/ 355 w 52"/>
                  <a:gd name="T27" fmla="*/ 18 h 31"/>
                  <a:gd name="T28" fmla="*/ 343 w 52"/>
                  <a:gd name="T29" fmla="*/ 18 h 31"/>
                  <a:gd name="T30" fmla="*/ 343 w 52"/>
                  <a:gd name="T31" fmla="*/ 18 h 31"/>
                  <a:gd name="T32" fmla="*/ 343 w 52"/>
                  <a:gd name="T33" fmla="*/ 18 h 31"/>
                  <a:gd name="T34" fmla="*/ 343 w 52"/>
                  <a:gd name="T35" fmla="*/ 18 h 31"/>
                  <a:gd name="T36" fmla="*/ 1 w 52"/>
                  <a:gd name="T37" fmla="*/ 220 h 31"/>
                  <a:gd name="T38" fmla="*/ 1 w 52"/>
                  <a:gd name="T39" fmla="*/ 220 h 31"/>
                  <a:gd name="T40" fmla="*/ 1 w 52"/>
                  <a:gd name="T41" fmla="*/ 220 h 31"/>
                  <a:gd name="T42" fmla="*/ 1 w 52"/>
                  <a:gd name="T43" fmla="*/ 231 h 31"/>
                  <a:gd name="T44" fmla="*/ 0 w 52"/>
                  <a:gd name="T45" fmla="*/ 231 h 31"/>
                  <a:gd name="T46" fmla="*/ 0 w 52"/>
                  <a:gd name="T47" fmla="*/ 220 h 31"/>
                  <a:gd name="T48" fmla="*/ 0 w 52"/>
                  <a:gd name="T49" fmla="*/ 220 h 31"/>
                  <a:gd name="T50" fmla="*/ 0 w 52"/>
                  <a:gd name="T51" fmla="*/ 213 h 31"/>
                  <a:gd name="T52" fmla="*/ 0 w 52"/>
                  <a:gd name="T53" fmla="*/ 213 h 31"/>
                  <a:gd name="T54" fmla="*/ 337 w 52"/>
                  <a:gd name="T55" fmla="*/ 1 h 31"/>
                  <a:gd name="T56" fmla="*/ 343 w 52"/>
                  <a:gd name="T57" fmla="*/ 0 h 31"/>
                  <a:gd name="T58" fmla="*/ 343 w 52"/>
                  <a:gd name="T59" fmla="*/ 0 h 31"/>
                  <a:gd name="T60" fmla="*/ 362 w 52"/>
                  <a:gd name="T61" fmla="*/ 1 h 31"/>
                  <a:gd name="T62" fmla="*/ 362 w 52"/>
                  <a:gd name="T63" fmla="*/ 1 h 31"/>
                  <a:gd name="T64" fmla="*/ 392 w 52"/>
                  <a:gd name="T65" fmla="*/ 26 h 31"/>
                  <a:gd name="T66" fmla="*/ 396 w 52"/>
                  <a:gd name="T67" fmla="*/ 37 h 31"/>
                  <a:gd name="T68" fmla="*/ 396 w 52"/>
                  <a:gd name="T69" fmla="*/ 37 h 31"/>
                  <a:gd name="T70" fmla="*/ 392 w 52"/>
                  <a:gd name="T71" fmla="*/ 40 h 31"/>
                  <a:gd name="T72" fmla="*/ 392 w 52"/>
                  <a:gd name="T73" fmla="*/ 40 h 31"/>
                  <a:gd name="T74" fmla="*/ 55 w 52"/>
                  <a:gd name="T75" fmla="*/ 251 h 31"/>
                  <a:gd name="T76" fmla="*/ 41 w 52"/>
                  <a:gd name="T77" fmla="*/ 251 h 31"/>
                  <a:gd name="T78" fmla="*/ 41 w 52"/>
                  <a:gd name="T79" fmla="*/ 251 h 31"/>
                  <a:gd name="T80" fmla="*/ 29 w 52"/>
                  <a:gd name="T81" fmla="*/ 251 h 3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52" h="31">
                    <a:moveTo>
                      <a:pt x="4" y="31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6" y="0"/>
                      <a:pt x="47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2" y="4"/>
                      <a:pt x="52" y="4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5"/>
                      <a:pt x="51" y="5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5" y="31"/>
                      <a:pt x="5" y="31"/>
                      <a:pt x="4" y="31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99" name="Freeform 1321"/>
              <p:cNvSpPr>
                <a:spLocks/>
              </p:cNvSpPr>
              <p:nvPr/>
            </p:nvSpPr>
            <p:spPr bwMode="auto">
              <a:xfrm>
                <a:off x="2211" y="975"/>
                <a:ext cx="25" cy="15"/>
              </a:xfrm>
              <a:custGeom>
                <a:avLst/>
                <a:gdLst>
                  <a:gd name="T0" fmla="*/ 0 w 18"/>
                  <a:gd name="T1" fmla="*/ 50 h 11"/>
                  <a:gd name="T2" fmla="*/ 0 w 18"/>
                  <a:gd name="T3" fmla="*/ 48 h 11"/>
                  <a:gd name="T4" fmla="*/ 89 w 18"/>
                  <a:gd name="T5" fmla="*/ 0 h 11"/>
                  <a:gd name="T6" fmla="*/ 96 w 18"/>
                  <a:gd name="T7" fmla="*/ 0 h 11"/>
                  <a:gd name="T8" fmla="*/ 131 w 18"/>
                  <a:gd name="T9" fmla="*/ 19 h 11"/>
                  <a:gd name="T10" fmla="*/ 131 w 18"/>
                  <a:gd name="T11" fmla="*/ 26 h 11"/>
                  <a:gd name="T12" fmla="*/ 40 w 18"/>
                  <a:gd name="T13" fmla="*/ 65 h 11"/>
                  <a:gd name="T14" fmla="*/ 29 w 18"/>
                  <a:gd name="T15" fmla="*/ 65 h 11"/>
                  <a:gd name="T16" fmla="*/ 0 w 18"/>
                  <a:gd name="T17" fmla="*/ 50 h 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" h="11">
                    <a:moveTo>
                      <a:pt x="0" y="8"/>
                    </a:moveTo>
                    <a:cubicBezTo>
                      <a:pt x="0" y="8"/>
                      <a:pt x="0" y="7"/>
                      <a:pt x="0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4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5" y="11"/>
                      <a:pt x="4" y="10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00" name="Freeform 1322"/>
              <p:cNvSpPr>
                <a:spLocks/>
              </p:cNvSpPr>
              <p:nvPr/>
            </p:nvSpPr>
            <p:spPr bwMode="auto">
              <a:xfrm>
                <a:off x="2209" y="973"/>
                <a:ext cx="29" cy="17"/>
              </a:xfrm>
              <a:custGeom>
                <a:avLst/>
                <a:gdLst>
                  <a:gd name="T0" fmla="*/ 46 w 20"/>
                  <a:gd name="T1" fmla="*/ 96 h 12"/>
                  <a:gd name="T2" fmla="*/ 1 w 20"/>
                  <a:gd name="T3" fmla="*/ 81 h 12"/>
                  <a:gd name="T4" fmla="*/ 1 w 20"/>
                  <a:gd name="T5" fmla="*/ 74 h 12"/>
                  <a:gd name="T6" fmla="*/ 19 w 20"/>
                  <a:gd name="T7" fmla="*/ 67 h 12"/>
                  <a:gd name="T8" fmla="*/ 59 w 20"/>
                  <a:gd name="T9" fmla="*/ 95 h 12"/>
                  <a:gd name="T10" fmla="*/ 59 w 20"/>
                  <a:gd name="T11" fmla="*/ 95 h 12"/>
                  <a:gd name="T12" fmla="*/ 59 w 20"/>
                  <a:gd name="T13" fmla="*/ 95 h 12"/>
                  <a:gd name="T14" fmla="*/ 67 w 20"/>
                  <a:gd name="T15" fmla="*/ 95 h 12"/>
                  <a:gd name="T16" fmla="*/ 67 w 20"/>
                  <a:gd name="T17" fmla="*/ 95 h 12"/>
                  <a:gd name="T18" fmla="*/ 168 w 20"/>
                  <a:gd name="T19" fmla="*/ 37 h 12"/>
                  <a:gd name="T20" fmla="*/ 168 w 20"/>
                  <a:gd name="T21" fmla="*/ 37 h 12"/>
                  <a:gd name="T22" fmla="*/ 168 w 20"/>
                  <a:gd name="T23" fmla="*/ 37 h 12"/>
                  <a:gd name="T24" fmla="*/ 141 w 20"/>
                  <a:gd name="T25" fmla="*/ 18 h 12"/>
                  <a:gd name="T26" fmla="*/ 128 w 20"/>
                  <a:gd name="T27" fmla="*/ 18 h 12"/>
                  <a:gd name="T28" fmla="*/ 128 w 20"/>
                  <a:gd name="T29" fmla="*/ 18 h 12"/>
                  <a:gd name="T30" fmla="*/ 125 w 20"/>
                  <a:gd name="T31" fmla="*/ 18 h 12"/>
                  <a:gd name="T32" fmla="*/ 125 w 20"/>
                  <a:gd name="T33" fmla="*/ 18 h 12"/>
                  <a:gd name="T34" fmla="*/ 19 w 20"/>
                  <a:gd name="T35" fmla="*/ 67 h 12"/>
                  <a:gd name="T36" fmla="*/ 19 w 20"/>
                  <a:gd name="T37" fmla="*/ 67 h 12"/>
                  <a:gd name="T38" fmla="*/ 1 w 20"/>
                  <a:gd name="T39" fmla="*/ 74 h 12"/>
                  <a:gd name="T40" fmla="*/ 1 w 20"/>
                  <a:gd name="T41" fmla="*/ 81 h 12"/>
                  <a:gd name="T42" fmla="*/ 0 w 20"/>
                  <a:gd name="T43" fmla="*/ 67 h 12"/>
                  <a:gd name="T44" fmla="*/ 0 w 20"/>
                  <a:gd name="T45" fmla="*/ 67 h 12"/>
                  <a:gd name="T46" fmla="*/ 1 w 20"/>
                  <a:gd name="T47" fmla="*/ 57 h 12"/>
                  <a:gd name="T48" fmla="*/ 1 w 20"/>
                  <a:gd name="T49" fmla="*/ 57 h 12"/>
                  <a:gd name="T50" fmla="*/ 109 w 20"/>
                  <a:gd name="T51" fmla="*/ 1 h 12"/>
                  <a:gd name="T52" fmla="*/ 128 w 20"/>
                  <a:gd name="T53" fmla="*/ 0 h 12"/>
                  <a:gd name="T54" fmla="*/ 128 w 20"/>
                  <a:gd name="T55" fmla="*/ 0 h 12"/>
                  <a:gd name="T56" fmla="*/ 141 w 20"/>
                  <a:gd name="T57" fmla="*/ 1 h 12"/>
                  <a:gd name="T58" fmla="*/ 141 w 20"/>
                  <a:gd name="T59" fmla="*/ 1 h 12"/>
                  <a:gd name="T60" fmla="*/ 181 w 20"/>
                  <a:gd name="T61" fmla="*/ 26 h 12"/>
                  <a:gd name="T62" fmla="*/ 186 w 20"/>
                  <a:gd name="T63" fmla="*/ 37 h 12"/>
                  <a:gd name="T64" fmla="*/ 186 w 20"/>
                  <a:gd name="T65" fmla="*/ 37 h 12"/>
                  <a:gd name="T66" fmla="*/ 181 w 20"/>
                  <a:gd name="T67" fmla="*/ 40 h 12"/>
                  <a:gd name="T68" fmla="*/ 181 w 20"/>
                  <a:gd name="T69" fmla="*/ 40 h 12"/>
                  <a:gd name="T70" fmla="*/ 75 w 20"/>
                  <a:gd name="T71" fmla="*/ 96 h 12"/>
                  <a:gd name="T72" fmla="*/ 59 w 20"/>
                  <a:gd name="T73" fmla="*/ 96 h 12"/>
                  <a:gd name="T74" fmla="*/ 59 w 20"/>
                  <a:gd name="T75" fmla="*/ 96 h 12"/>
                  <a:gd name="T76" fmla="*/ 46 w 20"/>
                  <a:gd name="T77" fmla="*/ 96 h 1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20" h="12">
                    <a:moveTo>
                      <a:pt x="5" y="12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5" y="12"/>
                      <a:pt x="5" y="12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01" name="Freeform 1323"/>
              <p:cNvSpPr>
                <a:spLocks/>
              </p:cNvSpPr>
              <p:nvPr/>
            </p:nvSpPr>
            <p:spPr bwMode="auto">
              <a:xfrm>
                <a:off x="2226" y="982"/>
                <a:ext cx="25" cy="14"/>
              </a:xfrm>
              <a:custGeom>
                <a:avLst/>
                <a:gdLst>
                  <a:gd name="T0" fmla="*/ 1 w 17"/>
                  <a:gd name="T1" fmla="*/ 55 h 10"/>
                  <a:gd name="T2" fmla="*/ 1 w 17"/>
                  <a:gd name="T3" fmla="*/ 41 h 10"/>
                  <a:gd name="T4" fmla="*/ 101 w 17"/>
                  <a:gd name="T5" fmla="*/ 1 h 10"/>
                  <a:gd name="T6" fmla="*/ 121 w 17"/>
                  <a:gd name="T7" fmla="*/ 1 h 10"/>
                  <a:gd name="T8" fmla="*/ 162 w 17"/>
                  <a:gd name="T9" fmla="*/ 21 h 10"/>
                  <a:gd name="T10" fmla="*/ 162 w 17"/>
                  <a:gd name="T11" fmla="*/ 29 h 10"/>
                  <a:gd name="T12" fmla="*/ 82 w 17"/>
                  <a:gd name="T13" fmla="*/ 69 h 10"/>
                  <a:gd name="T14" fmla="*/ 47 w 17"/>
                  <a:gd name="T15" fmla="*/ 69 h 10"/>
                  <a:gd name="T16" fmla="*/ 1 w 17"/>
                  <a:gd name="T17" fmla="*/ 55 h 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" y="7"/>
                    </a:moveTo>
                    <a:cubicBezTo>
                      <a:pt x="0" y="7"/>
                      <a:pt x="0" y="6"/>
                      <a:pt x="1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4"/>
                      <a:pt x="16" y="4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10"/>
                      <a:pt x="6" y="10"/>
                      <a:pt x="5" y="9"/>
                    </a:cubicBezTo>
                    <a:lnTo>
                      <a:pt x="1" y="7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02" name="Freeform 1324"/>
              <p:cNvSpPr>
                <a:spLocks/>
              </p:cNvSpPr>
              <p:nvPr/>
            </p:nvSpPr>
            <p:spPr bwMode="auto">
              <a:xfrm>
                <a:off x="2226" y="982"/>
                <a:ext cx="26" cy="14"/>
              </a:xfrm>
              <a:custGeom>
                <a:avLst/>
                <a:gdLst>
                  <a:gd name="T0" fmla="*/ 42 w 18"/>
                  <a:gd name="T1" fmla="*/ 77 h 10"/>
                  <a:gd name="T2" fmla="*/ 1 w 18"/>
                  <a:gd name="T3" fmla="*/ 57 h 10"/>
                  <a:gd name="T4" fmla="*/ 1 w 18"/>
                  <a:gd name="T5" fmla="*/ 55 h 10"/>
                  <a:gd name="T6" fmla="*/ 1 w 18"/>
                  <a:gd name="T7" fmla="*/ 41 h 10"/>
                  <a:gd name="T8" fmla="*/ 56 w 18"/>
                  <a:gd name="T9" fmla="*/ 69 h 10"/>
                  <a:gd name="T10" fmla="*/ 61 w 18"/>
                  <a:gd name="T11" fmla="*/ 69 h 10"/>
                  <a:gd name="T12" fmla="*/ 61 w 18"/>
                  <a:gd name="T13" fmla="*/ 69 h 10"/>
                  <a:gd name="T14" fmla="*/ 61 w 18"/>
                  <a:gd name="T15" fmla="*/ 69 h 10"/>
                  <a:gd name="T16" fmla="*/ 61 w 18"/>
                  <a:gd name="T17" fmla="*/ 69 h 10"/>
                  <a:gd name="T18" fmla="*/ 144 w 18"/>
                  <a:gd name="T19" fmla="*/ 29 h 10"/>
                  <a:gd name="T20" fmla="*/ 144 w 18"/>
                  <a:gd name="T21" fmla="*/ 29 h 10"/>
                  <a:gd name="T22" fmla="*/ 144 w 18"/>
                  <a:gd name="T23" fmla="*/ 29 h 10"/>
                  <a:gd name="T24" fmla="*/ 108 w 18"/>
                  <a:gd name="T25" fmla="*/ 1 h 10"/>
                  <a:gd name="T26" fmla="*/ 100 w 18"/>
                  <a:gd name="T27" fmla="*/ 1 h 10"/>
                  <a:gd name="T28" fmla="*/ 100 w 18"/>
                  <a:gd name="T29" fmla="*/ 1 h 10"/>
                  <a:gd name="T30" fmla="*/ 88 w 18"/>
                  <a:gd name="T31" fmla="*/ 1 h 10"/>
                  <a:gd name="T32" fmla="*/ 88 w 18"/>
                  <a:gd name="T33" fmla="*/ 1 h 10"/>
                  <a:gd name="T34" fmla="*/ 1 w 18"/>
                  <a:gd name="T35" fmla="*/ 41 h 10"/>
                  <a:gd name="T36" fmla="*/ 1 w 18"/>
                  <a:gd name="T37" fmla="*/ 41 h 10"/>
                  <a:gd name="T38" fmla="*/ 1 w 18"/>
                  <a:gd name="T39" fmla="*/ 55 h 10"/>
                  <a:gd name="T40" fmla="*/ 1 w 18"/>
                  <a:gd name="T41" fmla="*/ 57 h 10"/>
                  <a:gd name="T42" fmla="*/ 0 w 18"/>
                  <a:gd name="T43" fmla="*/ 41 h 10"/>
                  <a:gd name="T44" fmla="*/ 0 w 18"/>
                  <a:gd name="T45" fmla="*/ 41 h 10"/>
                  <a:gd name="T46" fmla="*/ 1 w 18"/>
                  <a:gd name="T47" fmla="*/ 39 h 10"/>
                  <a:gd name="T48" fmla="*/ 1 w 18"/>
                  <a:gd name="T49" fmla="*/ 39 h 10"/>
                  <a:gd name="T50" fmla="*/ 81 w 18"/>
                  <a:gd name="T51" fmla="*/ 0 h 10"/>
                  <a:gd name="T52" fmla="*/ 100 w 18"/>
                  <a:gd name="T53" fmla="*/ 0 h 10"/>
                  <a:gd name="T54" fmla="*/ 100 w 18"/>
                  <a:gd name="T55" fmla="*/ 0 h 10"/>
                  <a:gd name="T56" fmla="*/ 108 w 18"/>
                  <a:gd name="T57" fmla="*/ 0 h 10"/>
                  <a:gd name="T58" fmla="*/ 108 w 18"/>
                  <a:gd name="T59" fmla="*/ 0 h 10"/>
                  <a:gd name="T60" fmla="*/ 156 w 18"/>
                  <a:gd name="T61" fmla="*/ 15 h 10"/>
                  <a:gd name="T62" fmla="*/ 165 w 18"/>
                  <a:gd name="T63" fmla="*/ 29 h 10"/>
                  <a:gd name="T64" fmla="*/ 165 w 18"/>
                  <a:gd name="T65" fmla="*/ 29 h 10"/>
                  <a:gd name="T66" fmla="*/ 156 w 18"/>
                  <a:gd name="T67" fmla="*/ 39 h 10"/>
                  <a:gd name="T68" fmla="*/ 156 w 18"/>
                  <a:gd name="T69" fmla="*/ 39 h 10"/>
                  <a:gd name="T70" fmla="*/ 75 w 18"/>
                  <a:gd name="T71" fmla="*/ 77 h 10"/>
                  <a:gd name="T72" fmla="*/ 61 w 18"/>
                  <a:gd name="T73" fmla="*/ 77 h 10"/>
                  <a:gd name="T74" fmla="*/ 61 w 18"/>
                  <a:gd name="T75" fmla="*/ 77 h 10"/>
                  <a:gd name="T76" fmla="*/ 42 w 18"/>
                  <a:gd name="T77" fmla="*/ 77 h 1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8" h="10">
                    <a:moveTo>
                      <a:pt x="5" y="10"/>
                    </a:moveTo>
                    <a:cubicBezTo>
                      <a:pt x="1" y="8"/>
                      <a:pt x="1" y="8"/>
                      <a:pt x="1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7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3"/>
                      <a:pt x="18" y="3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10"/>
                      <a:pt x="6" y="10"/>
                      <a:pt x="5" y="10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03" name="Freeform 1325"/>
              <p:cNvSpPr>
                <a:spLocks/>
              </p:cNvSpPr>
              <p:nvPr/>
            </p:nvSpPr>
            <p:spPr bwMode="auto">
              <a:xfrm>
                <a:off x="2129" y="1072"/>
                <a:ext cx="18" cy="12"/>
              </a:xfrm>
              <a:custGeom>
                <a:avLst/>
                <a:gdLst>
                  <a:gd name="T0" fmla="*/ 0 w 13"/>
                  <a:gd name="T1" fmla="*/ 62 h 8"/>
                  <a:gd name="T2" fmla="*/ 0 w 13"/>
                  <a:gd name="T3" fmla="*/ 48 h 8"/>
                  <a:gd name="T4" fmla="*/ 40 w 13"/>
                  <a:gd name="T5" fmla="*/ 0 h 8"/>
                  <a:gd name="T6" fmla="*/ 64 w 13"/>
                  <a:gd name="T7" fmla="*/ 0 h 8"/>
                  <a:gd name="T8" fmla="*/ 89 w 13"/>
                  <a:gd name="T9" fmla="*/ 41 h 8"/>
                  <a:gd name="T10" fmla="*/ 89 w 13"/>
                  <a:gd name="T11" fmla="*/ 48 h 8"/>
                  <a:gd name="T12" fmla="*/ 40 w 13"/>
                  <a:gd name="T13" fmla="*/ 89 h 8"/>
                  <a:gd name="T14" fmla="*/ 29 w 13"/>
                  <a:gd name="T15" fmla="*/ 89 h 8"/>
                  <a:gd name="T16" fmla="*/ 0 w 13"/>
                  <a:gd name="T17" fmla="*/ 62 h 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3" h="8">
                    <a:moveTo>
                      <a:pt x="0" y="5"/>
                    </a:moveTo>
                    <a:cubicBezTo>
                      <a:pt x="0" y="5"/>
                      <a:pt x="0" y="4"/>
                      <a:pt x="0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0"/>
                      <a:pt x="9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3"/>
                      <a:pt x="13" y="4"/>
                      <a:pt x="12" y="4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5" y="8"/>
                      <a:pt x="4" y="7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04" name="Freeform 1326"/>
              <p:cNvSpPr>
                <a:spLocks/>
              </p:cNvSpPr>
              <p:nvPr/>
            </p:nvSpPr>
            <p:spPr bwMode="auto">
              <a:xfrm>
                <a:off x="2127" y="1071"/>
                <a:ext cx="22" cy="13"/>
              </a:xfrm>
              <a:custGeom>
                <a:avLst/>
                <a:gdLst>
                  <a:gd name="T0" fmla="*/ 47 w 15"/>
                  <a:gd name="T1" fmla="*/ 81 h 9"/>
                  <a:gd name="T2" fmla="*/ 1 w 15"/>
                  <a:gd name="T3" fmla="*/ 61 h 9"/>
                  <a:gd name="T4" fmla="*/ 1 w 15"/>
                  <a:gd name="T5" fmla="*/ 56 h 9"/>
                  <a:gd name="T6" fmla="*/ 19 w 15"/>
                  <a:gd name="T7" fmla="*/ 42 h 9"/>
                  <a:gd name="T8" fmla="*/ 60 w 15"/>
                  <a:gd name="T9" fmla="*/ 75 h 9"/>
                  <a:gd name="T10" fmla="*/ 60 w 15"/>
                  <a:gd name="T11" fmla="*/ 75 h 9"/>
                  <a:gd name="T12" fmla="*/ 60 w 15"/>
                  <a:gd name="T13" fmla="*/ 75 h 9"/>
                  <a:gd name="T14" fmla="*/ 69 w 15"/>
                  <a:gd name="T15" fmla="*/ 75 h 9"/>
                  <a:gd name="T16" fmla="*/ 69 w 15"/>
                  <a:gd name="T17" fmla="*/ 75 h 9"/>
                  <a:gd name="T18" fmla="*/ 129 w 15"/>
                  <a:gd name="T19" fmla="*/ 39 h 9"/>
                  <a:gd name="T20" fmla="*/ 129 w 15"/>
                  <a:gd name="T21" fmla="*/ 39 h 9"/>
                  <a:gd name="T22" fmla="*/ 129 w 15"/>
                  <a:gd name="T23" fmla="*/ 39 h 9"/>
                  <a:gd name="T24" fmla="*/ 129 w 15"/>
                  <a:gd name="T25" fmla="*/ 39 h 9"/>
                  <a:gd name="T26" fmla="*/ 88 w 15"/>
                  <a:gd name="T27" fmla="*/ 19 h 9"/>
                  <a:gd name="T28" fmla="*/ 82 w 15"/>
                  <a:gd name="T29" fmla="*/ 19 h 9"/>
                  <a:gd name="T30" fmla="*/ 82 w 15"/>
                  <a:gd name="T31" fmla="*/ 19 h 9"/>
                  <a:gd name="T32" fmla="*/ 82 w 15"/>
                  <a:gd name="T33" fmla="*/ 19 h 9"/>
                  <a:gd name="T34" fmla="*/ 82 w 15"/>
                  <a:gd name="T35" fmla="*/ 19 h 9"/>
                  <a:gd name="T36" fmla="*/ 19 w 15"/>
                  <a:gd name="T37" fmla="*/ 42 h 9"/>
                  <a:gd name="T38" fmla="*/ 19 w 15"/>
                  <a:gd name="T39" fmla="*/ 42 h 9"/>
                  <a:gd name="T40" fmla="*/ 1 w 15"/>
                  <a:gd name="T41" fmla="*/ 56 h 9"/>
                  <a:gd name="T42" fmla="*/ 1 w 15"/>
                  <a:gd name="T43" fmla="*/ 61 h 9"/>
                  <a:gd name="T44" fmla="*/ 0 w 15"/>
                  <a:gd name="T45" fmla="*/ 42 h 9"/>
                  <a:gd name="T46" fmla="*/ 0 w 15"/>
                  <a:gd name="T47" fmla="*/ 42 h 9"/>
                  <a:gd name="T48" fmla="*/ 1 w 15"/>
                  <a:gd name="T49" fmla="*/ 39 h 9"/>
                  <a:gd name="T50" fmla="*/ 1 w 15"/>
                  <a:gd name="T51" fmla="*/ 39 h 9"/>
                  <a:gd name="T52" fmla="*/ 69 w 15"/>
                  <a:gd name="T53" fmla="*/ 1 h 9"/>
                  <a:gd name="T54" fmla="*/ 82 w 15"/>
                  <a:gd name="T55" fmla="*/ 0 h 9"/>
                  <a:gd name="T56" fmla="*/ 82 w 15"/>
                  <a:gd name="T57" fmla="*/ 0 h 9"/>
                  <a:gd name="T58" fmla="*/ 101 w 15"/>
                  <a:gd name="T59" fmla="*/ 1 h 9"/>
                  <a:gd name="T60" fmla="*/ 101 w 15"/>
                  <a:gd name="T61" fmla="*/ 1 h 9"/>
                  <a:gd name="T62" fmla="*/ 142 w 15"/>
                  <a:gd name="T63" fmla="*/ 27 h 9"/>
                  <a:gd name="T64" fmla="*/ 148 w 15"/>
                  <a:gd name="T65" fmla="*/ 39 h 9"/>
                  <a:gd name="T66" fmla="*/ 148 w 15"/>
                  <a:gd name="T67" fmla="*/ 39 h 9"/>
                  <a:gd name="T68" fmla="*/ 142 w 15"/>
                  <a:gd name="T69" fmla="*/ 56 h 9"/>
                  <a:gd name="T70" fmla="*/ 142 w 15"/>
                  <a:gd name="T71" fmla="*/ 56 h 9"/>
                  <a:gd name="T72" fmla="*/ 82 w 15"/>
                  <a:gd name="T73" fmla="*/ 81 h 9"/>
                  <a:gd name="T74" fmla="*/ 60 w 15"/>
                  <a:gd name="T75" fmla="*/ 81 h 9"/>
                  <a:gd name="T76" fmla="*/ 60 w 15"/>
                  <a:gd name="T77" fmla="*/ 81 h 9"/>
                  <a:gd name="T78" fmla="*/ 47 w 15"/>
                  <a:gd name="T79" fmla="*/ 81 h 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5" h="9">
                    <a:moveTo>
                      <a:pt x="5" y="9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6"/>
                      <a:pt x="0" y="6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9" y="0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5" y="9"/>
                      <a:pt x="5" y="9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05" name="Freeform 1327"/>
              <p:cNvSpPr>
                <a:spLocks/>
              </p:cNvSpPr>
              <p:nvPr/>
            </p:nvSpPr>
            <p:spPr bwMode="auto">
              <a:xfrm>
                <a:off x="2245" y="1007"/>
                <a:ext cx="15" cy="9"/>
              </a:xfrm>
              <a:custGeom>
                <a:avLst/>
                <a:gdLst>
                  <a:gd name="T0" fmla="*/ 68 w 11"/>
                  <a:gd name="T1" fmla="*/ 27 h 6"/>
                  <a:gd name="T2" fmla="*/ 68 w 11"/>
                  <a:gd name="T3" fmla="*/ 48 h 6"/>
                  <a:gd name="T4" fmla="*/ 48 w 11"/>
                  <a:gd name="T5" fmla="*/ 72 h 6"/>
                  <a:gd name="T6" fmla="*/ 35 w 11"/>
                  <a:gd name="T7" fmla="*/ 72 h 6"/>
                  <a:gd name="T8" fmla="*/ 1 w 11"/>
                  <a:gd name="T9" fmla="*/ 41 h 6"/>
                  <a:gd name="T10" fmla="*/ 1 w 11"/>
                  <a:gd name="T11" fmla="*/ 27 h 6"/>
                  <a:gd name="T12" fmla="*/ 35 w 11"/>
                  <a:gd name="T13" fmla="*/ 0 h 6"/>
                  <a:gd name="T14" fmla="*/ 48 w 11"/>
                  <a:gd name="T15" fmla="*/ 0 h 6"/>
                  <a:gd name="T16" fmla="*/ 68 w 11"/>
                  <a:gd name="T17" fmla="*/ 27 h 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" h="6">
                    <a:moveTo>
                      <a:pt x="11" y="2"/>
                    </a:moveTo>
                    <a:cubicBezTo>
                      <a:pt x="11" y="3"/>
                      <a:pt x="11" y="3"/>
                      <a:pt x="11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6"/>
                      <a:pt x="5" y="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1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1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06" name="Freeform 1328"/>
              <p:cNvSpPr>
                <a:spLocks noEditPoints="1"/>
              </p:cNvSpPr>
              <p:nvPr/>
            </p:nvSpPr>
            <p:spPr bwMode="auto">
              <a:xfrm>
                <a:off x="2245" y="1006"/>
                <a:ext cx="17" cy="11"/>
              </a:xfrm>
              <a:custGeom>
                <a:avLst/>
                <a:gdLst>
                  <a:gd name="T0" fmla="*/ 40 w 12"/>
                  <a:gd name="T1" fmla="*/ 50 h 8"/>
                  <a:gd name="T2" fmla="*/ 1 w 12"/>
                  <a:gd name="T3" fmla="*/ 36 h 8"/>
                  <a:gd name="T4" fmla="*/ 0 w 12"/>
                  <a:gd name="T5" fmla="*/ 29 h 8"/>
                  <a:gd name="T6" fmla="*/ 0 w 12"/>
                  <a:gd name="T7" fmla="*/ 29 h 8"/>
                  <a:gd name="T8" fmla="*/ 1 w 12"/>
                  <a:gd name="T9" fmla="*/ 15 h 8"/>
                  <a:gd name="T10" fmla="*/ 1 w 12"/>
                  <a:gd name="T11" fmla="*/ 15 h 8"/>
                  <a:gd name="T12" fmla="*/ 37 w 12"/>
                  <a:gd name="T13" fmla="*/ 0 h 8"/>
                  <a:gd name="T14" fmla="*/ 52 w 12"/>
                  <a:gd name="T15" fmla="*/ 0 h 8"/>
                  <a:gd name="T16" fmla="*/ 52 w 12"/>
                  <a:gd name="T17" fmla="*/ 0 h 8"/>
                  <a:gd name="T18" fmla="*/ 57 w 12"/>
                  <a:gd name="T19" fmla="*/ 0 h 8"/>
                  <a:gd name="T20" fmla="*/ 57 w 12"/>
                  <a:gd name="T21" fmla="*/ 0 h 8"/>
                  <a:gd name="T22" fmla="*/ 95 w 12"/>
                  <a:gd name="T23" fmla="*/ 21 h 8"/>
                  <a:gd name="T24" fmla="*/ 95 w 12"/>
                  <a:gd name="T25" fmla="*/ 21 h 8"/>
                  <a:gd name="T26" fmla="*/ 96 w 12"/>
                  <a:gd name="T27" fmla="*/ 29 h 8"/>
                  <a:gd name="T28" fmla="*/ 96 w 12"/>
                  <a:gd name="T29" fmla="*/ 29 h 8"/>
                  <a:gd name="T30" fmla="*/ 95 w 12"/>
                  <a:gd name="T31" fmla="*/ 36 h 8"/>
                  <a:gd name="T32" fmla="*/ 95 w 12"/>
                  <a:gd name="T33" fmla="*/ 36 h 8"/>
                  <a:gd name="T34" fmla="*/ 67 w 12"/>
                  <a:gd name="T35" fmla="*/ 50 h 8"/>
                  <a:gd name="T36" fmla="*/ 52 w 12"/>
                  <a:gd name="T37" fmla="*/ 55 h 8"/>
                  <a:gd name="T38" fmla="*/ 52 w 12"/>
                  <a:gd name="T39" fmla="*/ 55 h 8"/>
                  <a:gd name="T40" fmla="*/ 40 w 12"/>
                  <a:gd name="T41" fmla="*/ 50 h 8"/>
                  <a:gd name="T42" fmla="*/ 40 w 12"/>
                  <a:gd name="T43" fmla="*/ 40 h 8"/>
                  <a:gd name="T44" fmla="*/ 52 w 12"/>
                  <a:gd name="T45" fmla="*/ 40 h 8"/>
                  <a:gd name="T46" fmla="*/ 52 w 12"/>
                  <a:gd name="T47" fmla="*/ 40 h 8"/>
                  <a:gd name="T48" fmla="*/ 57 w 12"/>
                  <a:gd name="T49" fmla="*/ 40 h 8"/>
                  <a:gd name="T50" fmla="*/ 57 w 12"/>
                  <a:gd name="T51" fmla="*/ 40 h 8"/>
                  <a:gd name="T52" fmla="*/ 81 w 12"/>
                  <a:gd name="T53" fmla="*/ 29 h 8"/>
                  <a:gd name="T54" fmla="*/ 81 w 12"/>
                  <a:gd name="T55" fmla="*/ 29 h 8"/>
                  <a:gd name="T56" fmla="*/ 81 w 12"/>
                  <a:gd name="T57" fmla="*/ 29 h 8"/>
                  <a:gd name="T58" fmla="*/ 95 w 12"/>
                  <a:gd name="T59" fmla="*/ 21 h 8"/>
                  <a:gd name="T60" fmla="*/ 81 w 12"/>
                  <a:gd name="T61" fmla="*/ 29 h 8"/>
                  <a:gd name="T62" fmla="*/ 52 w 12"/>
                  <a:gd name="T63" fmla="*/ 15 h 8"/>
                  <a:gd name="T64" fmla="*/ 52 w 12"/>
                  <a:gd name="T65" fmla="*/ 1 h 8"/>
                  <a:gd name="T66" fmla="*/ 52 w 12"/>
                  <a:gd name="T67" fmla="*/ 1 h 8"/>
                  <a:gd name="T68" fmla="*/ 40 w 12"/>
                  <a:gd name="T69" fmla="*/ 15 h 8"/>
                  <a:gd name="T70" fmla="*/ 40 w 12"/>
                  <a:gd name="T71" fmla="*/ 15 h 8"/>
                  <a:gd name="T72" fmla="*/ 1 w 12"/>
                  <a:gd name="T73" fmla="*/ 29 h 8"/>
                  <a:gd name="T74" fmla="*/ 40 w 12"/>
                  <a:gd name="T75" fmla="*/ 40 h 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2" h="8">
                    <a:moveTo>
                      <a:pt x="5" y="7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3"/>
                      <a:pt x="12" y="3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5" y="7"/>
                      <a:pt x="5" y="7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5" y="6"/>
                      <a:pt x="5" y="6"/>
                      <a:pt x="5" y="6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07" name="Freeform 1329"/>
              <p:cNvSpPr>
                <a:spLocks/>
              </p:cNvSpPr>
              <p:nvPr/>
            </p:nvSpPr>
            <p:spPr bwMode="auto">
              <a:xfrm>
                <a:off x="2234" y="1013"/>
                <a:ext cx="15" cy="10"/>
              </a:xfrm>
              <a:custGeom>
                <a:avLst/>
                <a:gdLst>
                  <a:gd name="T0" fmla="*/ 68 w 11"/>
                  <a:gd name="T1" fmla="*/ 27 h 7"/>
                  <a:gd name="T2" fmla="*/ 68 w 11"/>
                  <a:gd name="T3" fmla="*/ 39 h 7"/>
                  <a:gd name="T4" fmla="*/ 48 w 11"/>
                  <a:gd name="T5" fmla="*/ 56 h 7"/>
                  <a:gd name="T6" fmla="*/ 35 w 11"/>
                  <a:gd name="T7" fmla="*/ 56 h 7"/>
                  <a:gd name="T8" fmla="*/ 1 w 11"/>
                  <a:gd name="T9" fmla="*/ 39 h 7"/>
                  <a:gd name="T10" fmla="*/ 1 w 11"/>
                  <a:gd name="T11" fmla="*/ 27 h 7"/>
                  <a:gd name="T12" fmla="*/ 26 w 11"/>
                  <a:gd name="T13" fmla="*/ 1 h 7"/>
                  <a:gd name="T14" fmla="*/ 48 w 11"/>
                  <a:gd name="T15" fmla="*/ 1 h 7"/>
                  <a:gd name="T16" fmla="*/ 68 w 11"/>
                  <a:gd name="T17" fmla="*/ 27 h 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" h="7">
                    <a:moveTo>
                      <a:pt x="11" y="3"/>
                    </a:moveTo>
                    <a:cubicBezTo>
                      <a:pt x="11" y="3"/>
                      <a:pt x="11" y="4"/>
                      <a:pt x="11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5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0"/>
                      <a:pt x="6" y="0"/>
                      <a:pt x="7" y="1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08" name="Freeform 1330"/>
              <p:cNvSpPr>
                <a:spLocks noEditPoints="1"/>
              </p:cNvSpPr>
              <p:nvPr/>
            </p:nvSpPr>
            <p:spPr bwMode="auto">
              <a:xfrm>
                <a:off x="2234" y="1013"/>
                <a:ext cx="17" cy="10"/>
              </a:xfrm>
              <a:custGeom>
                <a:avLst/>
                <a:gdLst>
                  <a:gd name="T0" fmla="*/ 40 w 12"/>
                  <a:gd name="T1" fmla="*/ 59 h 7"/>
                  <a:gd name="T2" fmla="*/ 1 w 12"/>
                  <a:gd name="T3" fmla="*/ 41 h 7"/>
                  <a:gd name="T4" fmla="*/ 0 w 12"/>
                  <a:gd name="T5" fmla="*/ 27 h 7"/>
                  <a:gd name="T6" fmla="*/ 0 w 12"/>
                  <a:gd name="T7" fmla="*/ 27 h 7"/>
                  <a:gd name="T8" fmla="*/ 1 w 12"/>
                  <a:gd name="T9" fmla="*/ 19 h 7"/>
                  <a:gd name="T10" fmla="*/ 1 w 12"/>
                  <a:gd name="T11" fmla="*/ 19 h 7"/>
                  <a:gd name="T12" fmla="*/ 37 w 12"/>
                  <a:gd name="T13" fmla="*/ 0 h 7"/>
                  <a:gd name="T14" fmla="*/ 52 w 12"/>
                  <a:gd name="T15" fmla="*/ 0 h 7"/>
                  <a:gd name="T16" fmla="*/ 52 w 12"/>
                  <a:gd name="T17" fmla="*/ 0 h 7"/>
                  <a:gd name="T18" fmla="*/ 57 w 12"/>
                  <a:gd name="T19" fmla="*/ 0 h 7"/>
                  <a:gd name="T20" fmla="*/ 57 w 12"/>
                  <a:gd name="T21" fmla="*/ 0 h 7"/>
                  <a:gd name="T22" fmla="*/ 95 w 12"/>
                  <a:gd name="T23" fmla="*/ 19 h 7"/>
                  <a:gd name="T24" fmla="*/ 95 w 12"/>
                  <a:gd name="T25" fmla="*/ 27 h 7"/>
                  <a:gd name="T26" fmla="*/ 95 w 12"/>
                  <a:gd name="T27" fmla="*/ 19 h 7"/>
                  <a:gd name="T28" fmla="*/ 96 w 12"/>
                  <a:gd name="T29" fmla="*/ 39 h 7"/>
                  <a:gd name="T30" fmla="*/ 96 w 12"/>
                  <a:gd name="T31" fmla="*/ 39 h 7"/>
                  <a:gd name="T32" fmla="*/ 95 w 12"/>
                  <a:gd name="T33" fmla="*/ 41 h 7"/>
                  <a:gd name="T34" fmla="*/ 95 w 12"/>
                  <a:gd name="T35" fmla="*/ 41 h 7"/>
                  <a:gd name="T36" fmla="*/ 57 w 12"/>
                  <a:gd name="T37" fmla="*/ 59 h 7"/>
                  <a:gd name="T38" fmla="*/ 52 w 12"/>
                  <a:gd name="T39" fmla="*/ 59 h 7"/>
                  <a:gd name="T40" fmla="*/ 52 w 12"/>
                  <a:gd name="T41" fmla="*/ 59 h 7"/>
                  <a:gd name="T42" fmla="*/ 40 w 12"/>
                  <a:gd name="T43" fmla="*/ 59 h 7"/>
                  <a:gd name="T44" fmla="*/ 40 w 12"/>
                  <a:gd name="T45" fmla="*/ 56 h 7"/>
                  <a:gd name="T46" fmla="*/ 52 w 12"/>
                  <a:gd name="T47" fmla="*/ 56 h 7"/>
                  <a:gd name="T48" fmla="*/ 52 w 12"/>
                  <a:gd name="T49" fmla="*/ 56 h 7"/>
                  <a:gd name="T50" fmla="*/ 57 w 12"/>
                  <a:gd name="T51" fmla="*/ 56 h 7"/>
                  <a:gd name="T52" fmla="*/ 57 w 12"/>
                  <a:gd name="T53" fmla="*/ 56 h 7"/>
                  <a:gd name="T54" fmla="*/ 81 w 12"/>
                  <a:gd name="T55" fmla="*/ 39 h 7"/>
                  <a:gd name="T56" fmla="*/ 81 w 12"/>
                  <a:gd name="T57" fmla="*/ 39 h 7"/>
                  <a:gd name="T58" fmla="*/ 81 w 12"/>
                  <a:gd name="T59" fmla="*/ 39 h 7"/>
                  <a:gd name="T60" fmla="*/ 81 w 12"/>
                  <a:gd name="T61" fmla="*/ 27 h 7"/>
                  <a:gd name="T62" fmla="*/ 52 w 12"/>
                  <a:gd name="T63" fmla="*/ 1 h 7"/>
                  <a:gd name="T64" fmla="*/ 52 w 12"/>
                  <a:gd name="T65" fmla="*/ 1 h 7"/>
                  <a:gd name="T66" fmla="*/ 52 w 12"/>
                  <a:gd name="T67" fmla="*/ 1 h 7"/>
                  <a:gd name="T68" fmla="*/ 40 w 12"/>
                  <a:gd name="T69" fmla="*/ 1 h 7"/>
                  <a:gd name="T70" fmla="*/ 40 w 12"/>
                  <a:gd name="T71" fmla="*/ 1 h 7"/>
                  <a:gd name="T72" fmla="*/ 1 w 12"/>
                  <a:gd name="T73" fmla="*/ 27 h 7"/>
                  <a:gd name="T74" fmla="*/ 1 w 12"/>
                  <a:gd name="T75" fmla="*/ 27 h 7"/>
                  <a:gd name="T76" fmla="*/ 1 w 12"/>
                  <a:gd name="T77" fmla="*/ 27 h 7"/>
                  <a:gd name="T78" fmla="*/ 1 w 12"/>
                  <a:gd name="T79" fmla="*/ 27 h 7"/>
                  <a:gd name="T80" fmla="*/ 40 w 12"/>
                  <a:gd name="T81" fmla="*/ 56 h 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2" h="7">
                    <a:moveTo>
                      <a:pt x="5" y="7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3"/>
                      <a:pt x="12" y="3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7"/>
                      <a:pt x="5" y="7"/>
                      <a:pt x="5" y="7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5" y="6"/>
                      <a:pt x="5" y="6"/>
                      <a:pt x="5" y="6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09" name="Freeform 1331"/>
              <p:cNvSpPr>
                <a:spLocks/>
              </p:cNvSpPr>
              <p:nvPr/>
            </p:nvSpPr>
            <p:spPr bwMode="auto">
              <a:xfrm>
                <a:off x="2256" y="999"/>
                <a:ext cx="20" cy="10"/>
              </a:xfrm>
              <a:custGeom>
                <a:avLst/>
                <a:gdLst>
                  <a:gd name="T0" fmla="*/ 114 w 14"/>
                  <a:gd name="T1" fmla="*/ 19 h 7"/>
                  <a:gd name="T2" fmla="*/ 114 w 14"/>
                  <a:gd name="T3" fmla="*/ 27 h 7"/>
                  <a:gd name="T4" fmla="*/ 59 w 14"/>
                  <a:gd name="T5" fmla="*/ 59 h 7"/>
                  <a:gd name="T6" fmla="*/ 41 w 14"/>
                  <a:gd name="T7" fmla="*/ 59 h 7"/>
                  <a:gd name="T8" fmla="*/ 1 w 14"/>
                  <a:gd name="T9" fmla="*/ 41 h 7"/>
                  <a:gd name="T10" fmla="*/ 1 w 14"/>
                  <a:gd name="T11" fmla="*/ 27 h 7"/>
                  <a:gd name="T12" fmla="*/ 59 w 14"/>
                  <a:gd name="T13" fmla="*/ 0 h 7"/>
                  <a:gd name="T14" fmla="*/ 80 w 14"/>
                  <a:gd name="T15" fmla="*/ 0 h 7"/>
                  <a:gd name="T16" fmla="*/ 114 w 14"/>
                  <a:gd name="T17" fmla="*/ 19 h 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4" h="7">
                    <a:moveTo>
                      <a:pt x="13" y="2"/>
                    </a:moveTo>
                    <a:cubicBezTo>
                      <a:pt x="14" y="3"/>
                      <a:pt x="14" y="3"/>
                      <a:pt x="13" y="3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4"/>
                      <a:pt x="1" y="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8" y="0"/>
                      <a:pt x="9" y="0"/>
                    </a:cubicBez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10" name="Freeform 1332"/>
              <p:cNvSpPr>
                <a:spLocks noEditPoints="1"/>
              </p:cNvSpPr>
              <p:nvPr/>
            </p:nvSpPr>
            <p:spPr bwMode="auto">
              <a:xfrm>
                <a:off x="2256" y="997"/>
                <a:ext cx="20" cy="13"/>
              </a:xfrm>
              <a:custGeom>
                <a:avLst/>
                <a:gdLst>
                  <a:gd name="T0" fmla="*/ 39 w 14"/>
                  <a:gd name="T1" fmla="*/ 81 h 9"/>
                  <a:gd name="T2" fmla="*/ 1 w 14"/>
                  <a:gd name="T3" fmla="*/ 56 h 9"/>
                  <a:gd name="T4" fmla="*/ 0 w 14"/>
                  <a:gd name="T5" fmla="*/ 42 h 9"/>
                  <a:gd name="T6" fmla="*/ 0 w 14"/>
                  <a:gd name="T7" fmla="*/ 42 h 9"/>
                  <a:gd name="T8" fmla="*/ 1 w 14"/>
                  <a:gd name="T9" fmla="*/ 39 h 9"/>
                  <a:gd name="T10" fmla="*/ 1 w 14"/>
                  <a:gd name="T11" fmla="*/ 39 h 9"/>
                  <a:gd name="T12" fmla="*/ 56 w 14"/>
                  <a:gd name="T13" fmla="*/ 0 h 9"/>
                  <a:gd name="T14" fmla="*/ 67 w 14"/>
                  <a:gd name="T15" fmla="*/ 0 h 9"/>
                  <a:gd name="T16" fmla="*/ 67 w 14"/>
                  <a:gd name="T17" fmla="*/ 0 h 9"/>
                  <a:gd name="T18" fmla="*/ 80 w 14"/>
                  <a:gd name="T19" fmla="*/ 0 h 9"/>
                  <a:gd name="T20" fmla="*/ 80 w 14"/>
                  <a:gd name="T21" fmla="*/ 0 h 9"/>
                  <a:gd name="T22" fmla="*/ 114 w 14"/>
                  <a:gd name="T23" fmla="*/ 27 h 9"/>
                  <a:gd name="T24" fmla="*/ 114 w 14"/>
                  <a:gd name="T25" fmla="*/ 27 h 9"/>
                  <a:gd name="T26" fmla="*/ 120 w 14"/>
                  <a:gd name="T27" fmla="*/ 39 h 9"/>
                  <a:gd name="T28" fmla="*/ 120 w 14"/>
                  <a:gd name="T29" fmla="*/ 39 h 9"/>
                  <a:gd name="T30" fmla="*/ 114 w 14"/>
                  <a:gd name="T31" fmla="*/ 42 h 9"/>
                  <a:gd name="T32" fmla="*/ 114 w 14"/>
                  <a:gd name="T33" fmla="*/ 42 h 9"/>
                  <a:gd name="T34" fmla="*/ 59 w 14"/>
                  <a:gd name="T35" fmla="*/ 81 h 9"/>
                  <a:gd name="T36" fmla="*/ 56 w 14"/>
                  <a:gd name="T37" fmla="*/ 81 h 9"/>
                  <a:gd name="T38" fmla="*/ 56 w 14"/>
                  <a:gd name="T39" fmla="*/ 81 h 9"/>
                  <a:gd name="T40" fmla="*/ 39 w 14"/>
                  <a:gd name="T41" fmla="*/ 81 h 9"/>
                  <a:gd name="T42" fmla="*/ 1 w 14"/>
                  <a:gd name="T43" fmla="*/ 42 h 9"/>
                  <a:gd name="T44" fmla="*/ 41 w 14"/>
                  <a:gd name="T45" fmla="*/ 61 h 9"/>
                  <a:gd name="T46" fmla="*/ 56 w 14"/>
                  <a:gd name="T47" fmla="*/ 61 h 9"/>
                  <a:gd name="T48" fmla="*/ 56 w 14"/>
                  <a:gd name="T49" fmla="*/ 61 h 9"/>
                  <a:gd name="T50" fmla="*/ 59 w 14"/>
                  <a:gd name="T51" fmla="*/ 61 h 9"/>
                  <a:gd name="T52" fmla="*/ 59 w 14"/>
                  <a:gd name="T53" fmla="*/ 61 h 9"/>
                  <a:gd name="T54" fmla="*/ 100 w 14"/>
                  <a:gd name="T55" fmla="*/ 39 h 9"/>
                  <a:gd name="T56" fmla="*/ 114 w 14"/>
                  <a:gd name="T57" fmla="*/ 39 h 9"/>
                  <a:gd name="T58" fmla="*/ 114 w 14"/>
                  <a:gd name="T59" fmla="*/ 39 h 9"/>
                  <a:gd name="T60" fmla="*/ 114 w 14"/>
                  <a:gd name="T61" fmla="*/ 27 h 9"/>
                  <a:gd name="T62" fmla="*/ 114 w 14"/>
                  <a:gd name="T63" fmla="*/ 39 h 9"/>
                  <a:gd name="T64" fmla="*/ 80 w 14"/>
                  <a:gd name="T65" fmla="*/ 19 h 9"/>
                  <a:gd name="T66" fmla="*/ 67 w 14"/>
                  <a:gd name="T67" fmla="*/ 1 h 9"/>
                  <a:gd name="T68" fmla="*/ 67 w 14"/>
                  <a:gd name="T69" fmla="*/ 1 h 9"/>
                  <a:gd name="T70" fmla="*/ 59 w 14"/>
                  <a:gd name="T71" fmla="*/ 19 h 9"/>
                  <a:gd name="T72" fmla="*/ 59 w 14"/>
                  <a:gd name="T73" fmla="*/ 19 h 9"/>
                  <a:gd name="T74" fmla="*/ 1 w 14"/>
                  <a:gd name="T75" fmla="*/ 42 h 9"/>
                  <a:gd name="T76" fmla="*/ 1 w 14"/>
                  <a:gd name="T77" fmla="*/ 42 h 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4" h="9">
                    <a:moveTo>
                      <a:pt x="4" y="9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6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3"/>
                      <a:pt x="14" y="3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5" y="9"/>
                      <a:pt x="5" y="9"/>
                      <a:pt x="4" y="9"/>
                    </a:cubicBezTo>
                    <a:close/>
                    <a:moveTo>
                      <a:pt x="1" y="5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11" name="Freeform 1333"/>
              <p:cNvSpPr>
                <a:spLocks/>
              </p:cNvSpPr>
              <p:nvPr/>
            </p:nvSpPr>
            <p:spPr bwMode="auto">
              <a:xfrm>
                <a:off x="2265" y="1016"/>
                <a:ext cx="18" cy="11"/>
              </a:xfrm>
              <a:custGeom>
                <a:avLst/>
                <a:gdLst>
                  <a:gd name="T0" fmla="*/ 89 w 13"/>
                  <a:gd name="T1" fmla="*/ 21 h 8"/>
                  <a:gd name="T2" fmla="*/ 89 w 13"/>
                  <a:gd name="T3" fmla="*/ 29 h 8"/>
                  <a:gd name="T4" fmla="*/ 40 w 13"/>
                  <a:gd name="T5" fmla="*/ 55 h 8"/>
                  <a:gd name="T6" fmla="*/ 29 w 13"/>
                  <a:gd name="T7" fmla="*/ 55 h 8"/>
                  <a:gd name="T8" fmla="*/ 0 w 13"/>
                  <a:gd name="T9" fmla="*/ 36 h 8"/>
                  <a:gd name="T10" fmla="*/ 0 w 13"/>
                  <a:gd name="T11" fmla="*/ 29 h 8"/>
                  <a:gd name="T12" fmla="*/ 40 w 13"/>
                  <a:gd name="T13" fmla="*/ 1 h 8"/>
                  <a:gd name="T14" fmla="*/ 64 w 13"/>
                  <a:gd name="T15" fmla="*/ 1 h 8"/>
                  <a:gd name="T16" fmla="*/ 89 w 13"/>
                  <a:gd name="T17" fmla="*/ 21 h 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3" h="8">
                    <a:moveTo>
                      <a:pt x="12" y="3"/>
                    </a:moveTo>
                    <a:cubicBezTo>
                      <a:pt x="13" y="3"/>
                      <a:pt x="13" y="4"/>
                      <a:pt x="12" y="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5" y="8"/>
                      <a:pt x="4" y="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1"/>
                    </a:cubicBezTo>
                    <a:lnTo>
                      <a:pt x="12" y="3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12" name="Freeform 1334"/>
              <p:cNvSpPr>
                <a:spLocks noEditPoints="1"/>
              </p:cNvSpPr>
              <p:nvPr/>
            </p:nvSpPr>
            <p:spPr bwMode="auto">
              <a:xfrm>
                <a:off x="2263" y="1014"/>
                <a:ext cx="22" cy="15"/>
              </a:xfrm>
              <a:custGeom>
                <a:avLst/>
                <a:gdLst>
                  <a:gd name="T0" fmla="*/ 47 w 15"/>
                  <a:gd name="T1" fmla="*/ 120 h 10"/>
                  <a:gd name="T2" fmla="*/ 1 w 15"/>
                  <a:gd name="T3" fmla="*/ 89 h 10"/>
                  <a:gd name="T4" fmla="*/ 0 w 15"/>
                  <a:gd name="T5" fmla="*/ 72 h 10"/>
                  <a:gd name="T6" fmla="*/ 0 w 15"/>
                  <a:gd name="T7" fmla="*/ 72 h 10"/>
                  <a:gd name="T8" fmla="*/ 1 w 15"/>
                  <a:gd name="T9" fmla="*/ 48 h 10"/>
                  <a:gd name="T10" fmla="*/ 1 w 15"/>
                  <a:gd name="T11" fmla="*/ 48 h 10"/>
                  <a:gd name="T12" fmla="*/ 69 w 15"/>
                  <a:gd name="T13" fmla="*/ 18 h 10"/>
                  <a:gd name="T14" fmla="*/ 82 w 15"/>
                  <a:gd name="T15" fmla="*/ 0 h 10"/>
                  <a:gd name="T16" fmla="*/ 82 w 15"/>
                  <a:gd name="T17" fmla="*/ 0 h 10"/>
                  <a:gd name="T18" fmla="*/ 101 w 15"/>
                  <a:gd name="T19" fmla="*/ 18 h 10"/>
                  <a:gd name="T20" fmla="*/ 101 w 15"/>
                  <a:gd name="T21" fmla="*/ 18 h 10"/>
                  <a:gd name="T22" fmla="*/ 142 w 15"/>
                  <a:gd name="T23" fmla="*/ 41 h 10"/>
                  <a:gd name="T24" fmla="*/ 129 w 15"/>
                  <a:gd name="T25" fmla="*/ 48 h 10"/>
                  <a:gd name="T26" fmla="*/ 129 w 15"/>
                  <a:gd name="T27" fmla="*/ 62 h 10"/>
                  <a:gd name="T28" fmla="*/ 129 w 15"/>
                  <a:gd name="T29" fmla="*/ 62 h 10"/>
                  <a:gd name="T30" fmla="*/ 129 w 15"/>
                  <a:gd name="T31" fmla="*/ 48 h 10"/>
                  <a:gd name="T32" fmla="*/ 142 w 15"/>
                  <a:gd name="T33" fmla="*/ 41 h 10"/>
                  <a:gd name="T34" fmla="*/ 148 w 15"/>
                  <a:gd name="T35" fmla="*/ 62 h 10"/>
                  <a:gd name="T36" fmla="*/ 148 w 15"/>
                  <a:gd name="T37" fmla="*/ 62 h 10"/>
                  <a:gd name="T38" fmla="*/ 142 w 15"/>
                  <a:gd name="T39" fmla="*/ 72 h 10"/>
                  <a:gd name="T40" fmla="*/ 142 w 15"/>
                  <a:gd name="T41" fmla="*/ 72 h 10"/>
                  <a:gd name="T42" fmla="*/ 82 w 15"/>
                  <a:gd name="T43" fmla="*/ 120 h 10"/>
                  <a:gd name="T44" fmla="*/ 60 w 15"/>
                  <a:gd name="T45" fmla="*/ 120 h 10"/>
                  <a:gd name="T46" fmla="*/ 60 w 15"/>
                  <a:gd name="T47" fmla="*/ 120 h 10"/>
                  <a:gd name="T48" fmla="*/ 47 w 15"/>
                  <a:gd name="T49" fmla="*/ 120 h 10"/>
                  <a:gd name="T50" fmla="*/ 60 w 15"/>
                  <a:gd name="T51" fmla="*/ 93 h 10"/>
                  <a:gd name="T52" fmla="*/ 60 w 15"/>
                  <a:gd name="T53" fmla="*/ 93 h 10"/>
                  <a:gd name="T54" fmla="*/ 60 w 15"/>
                  <a:gd name="T55" fmla="*/ 93 h 10"/>
                  <a:gd name="T56" fmla="*/ 69 w 15"/>
                  <a:gd name="T57" fmla="*/ 93 h 10"/>
                  <a:gd name="T58" fmla="*/ 69 w 15"/>
                  <a:gd name="T59" fmla="*/ 93 h 10"/>
                  <a:gd name="T60" fmla="*/ 120 w 15"/>
                  <a:gd name="T61" fmla="*/ 62 h 10"/>
                  <a:gd name="T62" fmla="*/ 88 w 15"/>
                  <a:gd name="T63" fmla="*/ 41 h 10"/>
                  <a:gd name="T64" fmla="*/ 82 w 15"/>
                  <a:gd name="T65" fmla="*/ 41 h 10"/>
                  <a:gd name="T66" fmla="*/ 82 w 15"/>
                  <a:gd name="T67" fmla="*/ 41 h 10"/>
                  <a:gd name="T68" fmla="*/ 82 w 15"/>
                  <a:gd name="T69" fmla="*/ 41 h 10"/>
                  <a:gd name="T70" fmla="*/ 82 w 15"/>
                  <a:gd name="T71" fmla="*/ 41 h 10"/>
                  <a:gd name="T72" fmla="*/ 28 w 15"/>
                  <a:gd name="T73" fmla="*/ 72 h 10"/>
                  <a:gd name="T74" fmla="*/ 60 w 15"/>
                  <a:gd name="T75" fmla="*/ 93 h 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5" h="10">
                    <a:moveTo>
                      <a:pt x="5" y="10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0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10" y="0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5" y="3"/>
                      <a:pt x="15" y="4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5" y="10"/>
                      <a:pt x="5" y="10"/>
                    </a:cubicBezTo>
                    <a:close/>
                    <a:moveTo>
                      <a:pt x="6" y="8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6" y="8"/>
                      <a:pt x="6" y="8"/>
                      <a:pt x="6" y="8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13" name="Freeform 1335"/>
              <p:cNvSpPr>
                <a:spLocks/>
              </p:cNvSpPr>
              <p:nvPr/>
            </p:nvSpPr>
            <p:spPr bwMode="auto">
              <a:xfrm>
                <a:off x="2229" y="990"/>
                <a:ext cx="36" cy="20"/>
              </a:xfrm>
              <a:custGeom>
                <a:avLst/>
                <a:gdLst>
                  <a:gd name="T0" fmla="*/ 1 w 25"/>
                  <a:gd name="T1" fmla="*/ 96 h 14"/>
                  <a:gd name="T2" fmla="*/ 1 w 25"/>
                  <a:gd name="T3" fmla="*/ 84 h 14"/>
                  <a:gd name="T4" fmla="*/ 157 w 25"/>
                  <a:gd name="T5" fmla="*/ 0 h 14"/>
                  <a:gd name="T6" fmla="*/ 179 w 25"/>
                  <a:gd name="T7" fmla="*/ 0 h 14"/>
                  <a:gd name="T8" fmla="*/ 216 w 25"/>
                  <a:gd name="T9" fmla="*/ 27 h 14"/>
                  <a:gd name="T10" fmla="*/ 216 w 25"/>
                  <a:gd name="T11" fmla="*/ 39 h 14"/>
                  <a:gd name="T12" fmla="*/ 60 w 25"/>
                  <a:gd name="T13" fmla="*/ 114 h 14"/>
                  <a:gd name="T14" fmla="*/ 42 w 25"/>
                  <a:gd name="T15" fmla="*/ 114 h 14"/>
                  <a:gd name="T16" fmla="*/ 1 w 25"/>
                  <a:gd name="T17" fmla="*/ 96 h 1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5" h="14">
                    <a:moveTo>
                      <a:pt x="1" y="11"/>
                    </a:moveTo>
                    <a:cubicBezTo>
                      <a:pt x="0" y="11"/>
                      <a:pt x="0" y="10"/>
                      <a:pt x="1" y="1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9" y="0"/>
                      <a:pt x="20" y="0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"/>
                      <a:pt x="25" y="3"/>
                      <a:pt x="24" y="4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5" y="13"/>
                    </a:cubicBezTo>
                    <a:lnTo>
                      <a:pt x="1" y="1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14" name="Freeform 1336"/>
              <p:cNvSpPr>
                <a:spLocks/>
              </p:cNvSpPr>
              <p:nvPr/>
            </p:nvSpPr>
            <p:spPr bwMode="auto">
              <a:xfrm>
                <a:off x="2229" y="989"/>
                <a:ext cx="36" cy="21"/>
              </a:xfrm>
              <a:custGeom>
                <a:avLst/>
                <a:gdLst>
                  <a:gd name="T0" fmla="*/ 42 w 25"/>
                  <a:gd name="T1" fmla="*/ 112 h 15"/>
                  <a:gd name="T2" fmla="*/ 1 w 25"/>
                  <a:gd name="T3" fmla="*/ 97 h 15"/>
                  <a:gd name="T4" fmla="*/ 1 w 25"/>
                  <a:gd name="T5" fmla="*/ 94 h 15"/>
                  <a:gd name="T6" fmla="*/ 1 w 25"/>
                  <a:gd name="T7" fmla="*/ 80 h 15"/>
                  <a:gd name="T8" fmla="*/ 42 w 25"/>
                  <a:gd name="T9" fmla="*/ 108 h 15"/>
                  <a:gd name="T10" fmla="*/ 56 w 25"/>
                  <a:gd name="T11" fmla="*/ 108 h 15"/>
                  <a:gd name="T12" fmla="*/ 56 w 25"/>
                  <a:gd name="T13" fmla="*/ 108 h 15"/>
                  <a:gd name="T14" fmla="*/ 60 w 25"/>
                  <a:gd name="T15" fmla="*/ 108 h 15"/>
                  <a:gd name="T16" fmla="*/ 60 w 25"/>
                  <a:gd name="T17" fmla="*/ 108 h 15"/>
                  <a:gd name="T18" fmla="*/ 206 w 25"/>
                  <a:gd name="T19" fmla="*/ 29 h 15"/>
                  <a:gd name="T20" fmla="*/ 216 w 25"/>
                  <a:gd name="T21" fmla="*/ 29 h 15"/>
                  <a:gd name="T22" fmla="*/ 216 w 25"/>
                  <a:gd name="T23" fmla="*/ 29 h 15"/>
                  <a:gd name="T24" fmla="*/ 216 w 25"/>
                  <a:gd name="T25" fmla="*/ 29 h 15"/>
                  <a:gd name="T26" fmla="*/ 168 w 25"/>
                  <a:gd name="T27" fmla="*/ 15 h 15"/>
                  <a:gd name="T28" fmla="*/ 168 w 25"/>
                  <a:gd name="T29" fmla="*/ 15 h 15"/>
                  <a:gd name="T30" fmla="*/ 168 w 25"/>
                  <a:gd name="T31" fmla="*/ 15 h 15"/>
                  <a:gd name="T32" fmla="*/ 157 w 25"/>
                  <a:gd name="T33" fmla="*/ 15 h 15"/>
                  <a:gd name="T34" fmla="*/ 157 w 25"/>
                  <a:gd name="T35" fmla="*/ 15 h 15"/>
                  <a:gd name="T36" fmla="*/ 1 w 25"/>
                  <a:gd name="T37" fmla="*/ 80 h 15"/>
                  <a:gd name="T38" fmla="*/ 1 w 25"/>
                  <a:gd name="T39" fmla="*/ 80 h 15"/>
                  <a:gd name="T40" fmla="*/ 1 w 25"/>
                  <a:gd name="T41" fmla="*/ 94 h 15"/>
                  <a:gd name="T42" fmla="*/ 1 w 25"/>
                  <a:gd name="T43" fmla="*/ 97 h 15"/>
                  <a:gd name="T44" fmla="*/ 0 w 25"/>
                  <a:gd name="T45" fmla="*/ 80 h 15"/>
                  <a:gd name="T46" fmla="*/ 0 w 25"/>
                  <a:gd name="T47" fmla="*/ 80 h 15"/>
                  <a:gd name="T48" fmla="*/ 1 w 25"/>
                  <a:gd name="T49" fmla="*/ 77 h 15"/>
                  <a:gd name="T50" fmla="*/ 1 w 25"/>
                  <a:gd name="T51" fmla="*/ 77 h 15"/>
                  <a:gd name="T52" fmla="*/ 150 w 25"/>
                  <a:gd name="T53" fmla="*/ 1 h 15"/>
                  <a:gd name="T54" fmla="*/ 168 w 25"/>
                  <a:gd name="T55" fmla="*/ 0 h 15"/>
                  <a:gd name="T56" fmla="*/ 168 w 25"/>
                  <a:gd name="T57" fmla="*/ 0 h 15"/>
                  <a:gd name="T58" fmla="*/ 179 w 25"/>
                  <a:gd name="T59" fmla="*/ 1 h 15"/>
                  <a:gd name="T60" fmla="*/ 179 w 25"/>
                  <a:gd name="T61" fmla="*/ 1 h 15"/>
                  <a:gd name="T62" fmla="*/ 216 w 25"/>
                  <a:gd name="T63" fmla="*/ 21 h 15"/>
                  <a:gd name="T64" fmla="*/ 225 w 25"/>
                  <a:gd name="T65" fmla="*/ 29 h 15"/>
                  <a:gd name="T66" fmla="*/ 225 w 25"/>
                  <a:gd name="T67" fmla="*/ 29 h 15"/>
                  <a:gd name="T68" fmla="*/ 216 w 25"/>
                  <a:gd name="T69" fmla="*/ 39 h 15"/>
                  <a:gd name="T70" fmla="*/ 216 w 25"/>
                  <a:gd name="T71" fmla="*/ 39 h 15"/>
                  <a:gd name="T72" fmla="*/ 72 w 25"/>
                  <a:gd name="T73" fmla="*/ 112 h 15"/>
                  <a:gd name="T74" fmla="*/ 56 w 25"/>
                  <a:gd name="T75" fmla="*/ 112 h 15"/>
                  <a:gd name="T76" fmla="*/ 56 w 25"/>
                  <a:gd name="T77" fmla="*/ 112 h 15"/>
                  <a:gd name="T78" fmla="*/ 42 w 25"/>
                  <a:gd name="T79" fmla="*/ 112 h 1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25" h="15">
                    <a:moveTo>
                      <a:pt x="5" y="15"/>
                    </a:moveTo>
                    <a:cubicBezTo>
                      <a:pt x="1" y="13"/>
                      <a:pt x="1" y="13"/>
                      <a:pt x="1" y="1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8" y="0"/>
                      <a:pt x="18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20" y="0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5"/>
                      <a:pt x="25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7" y="15"/>
                      <a:pt x="7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5" y="15"/>
                      <a:pt x="5" y="15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15" name="Freeform 1337"/>
              <p:cNvSpPr>
                <a:spLocks/>
              </p:cNvSpPr>
              <p:nvPr/>
            </p:nvSpPr>
            <p:spPr bwMode="auto">
              <a:xfrm>
                <a:off x="2014" y="833"/>
                <a:ext cx="201" cy="214"/>
              </a:xfrm>
              <a:custGeom>
                <a:avLst/>
                <a:gdLst>
                  <a:gd name="T0" fmla="*/ 41 w 201"/>
                  <a:gd name="T1" fmla="*/ 214 h 214"/>
                  <a:gd name="T2" fmla="*/ 201 w 201"/>
                  <a:gd name="T3" fmla="*/ 122 h 214"/>
                  <a:gd name="T4" fmla="*/ 160 w 201"/>
                  <a:gd name="T5" fmla="*/ 0 h 214"/>
                  <a:gd name="T6" fmla="*/ 0 w 201"/>
                  <a:gd name="T7" fmla="*/ 94 h 214"/>
                  <a:gd name="T8" fmla="*/ 41 w 2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1" h="214">
                    <a:moveTo>
                      <a:pt x="41" y="214"/>
                    </a:moveTo>
                    <a:lnTo>
                      <a:pt x="201" y="122"/>
                    </a:lnTo>
                    <a:lnTo>
                      <a:pt x="160" y="0"/>
                    </a:lnTo>
                    <a:lnTo>
                      <a:pt x="0" y="94"/>
                    </a:lnTo>
                    <a:lnTo>
                      <a:pt x="41" y="214"/>
                    </a:ln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16" name="Freeform 1338"/>
              <p:cNvSpPr>
                <a:spLocks/>
              </p:cNvSpPr>
              <p:nvPr/>
            </p:nvSpPr>
            <p:spPr bwMode="auto">
              <a:xfrm>
                <a:off x="2054" y="953"/>
                <a:ext cx="163" cy="97"/>
              </a:xfrm>
              <a:custGeom>
                <a:avLst/>
                <a:gdLst>
                  <a:gd name="T0" fmla="*/ 0 w 115"/>
                  <a:gd name="T1" fmla="*/ 566 h 68"/>
                  <a:gd name="T2" fmla="*/ 1 w 115"/>
                  <a:gd name="T3" fmla="*/ 552 h 68"/>
                  <a:gd name="T4" fmla="*/ 1 w 115"/>
                  <a:gd name="T5" fmla="*/ 552 h 68"/>
                  <a:gd name="T6" fmla="*/ 916 w 115"/>
                  <a:gd name="T7" fmla="*/ 0 h 68"/>
                  <a:gd name="T8" fmla="*/ 930 w 115"/>
                  <a:gd name="T9" fmla="*/ 0 h 68"/>
                  <a:gd name="T10" fmla="*/ 930 w 115"/>
                  <a:gd name="T11" fmla="*/ 0 h 68"/>
                  <a:gd name="T12" fmla="*/ 928 w 115"/>
                  <a:gd name="T13" fmla="*/ 19 h 68"/>
                  <a:gd name="T14" fmla="*/ 928 w 115"/>
                  <a:gd name="T15" fmla="*/ 19 h 68"/>
                  <a:gd name="T16" fmla="*/ 18 w 115"/>
                  <a:gd name="T17" fmla="*/ 566 h 68"/>
                  <a:gd name="T18" fmla="*/ 1 w 115"/>
                  <a:gd name="T19" fmla="*/ 572 h 68"/>
                  <a:gd name="T20" fmla="*/ 1 w 115"/>
                  <a:gd name="T21" fmla="*/ 572 h 68"/>
                  <a:gd name="T22" fmla="*/ 0 w 115"/>
                  <a:gd name="T23" fmla="*/ 566 h 6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15" h="68">
                    <a:moveTo>
                      <a:pt x="0" y="67"/>
                    </a:moveTo>
                    <a:cubicBezTo>
                      <a:pt x="0" y="66"/>
                      <a:pt x="0" y="66"/>
                      <a:pt x="1" y="65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4" y="0"/>
                      <a:pt x="114" y="0"/>
                      <a:pt x="115" y="0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15" y="1"/>
                      <a:pt x="115" y="2"/>
                      <a:pt x="114" y="2"/>
                    </a:cubicBezTo>
                    <a:cubicBezTo>
                      <a:pt x="114" y="2"/>
                      <a:pt x="114" y="2"/>
                      <a:pt x="114" y="2"/>
                    </a:cubicBezTo>
                    <a:cubicBezTo>
                      <a:pt x="2" y="67"/>
                      <a:pt x="2" y="67"/>
                      <a:pt x="2" y="67"/>
                    </a:cubicBezTo>
                    <a:cubicBezTo>
                      <a:pt x="2" y="68"/>
                      <a:pt x="1" y="68"/>
                      <a:pt x="1" y="68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1" y="68"/>
                      <a:pt x="0" y="67"/>
                      <a:pt x="0" y="67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17" name="Freeform 1339"/>
              <p:cNvSpPr>
                <a:spLocks/>
              </p:cNvSpPr>
              <p:nvPr/>
            </p:nvSpPr>
            <p:spPr bwMode="auto">
              <a:xfrm>
                <a:off x="2003" y="925"/>
                <a:ext cx="52" cy="122"/>
              </a:xfrm>
              <a:custGeom>
                <a:avLst/>
                <a:gdLst>
                  <a:gd name="T0" fmla="*/ 11 w 52"/>
                  <a:gd name="T1" fmla="*/ 2 h 122"/>
                  <a:gd name="T2" fmla="*/ 0 w 52"/>
                  <a:gd name="T3" fmla="*/ 0 h 122"/>
                  <a:gd name="T4" fmla="*/ 41 w 52"/>
                  <a:gd name="T5" fmla="*/ 122 h 122"/>
                  <a:gd name="T6" fmla="*/ 52 w 52"/>
                  <a:gd name="T7" fmla="*/ 122 h 122"/>
                  <a:gd name="T8" fmla="*/ 11 w 52"/>
                  <a:gd name="T9" fmla="*/ 2 h 1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2" h="122">
                    <a:moveTo>
                      <a:pt x="11" y="2"/>
                    </a:moveTo>
                    <a:lnTo>
                      <a:pt x="0" y="0"/>
                    </a:lnTo>
                    <a:lnTo>
                      <a:pt x="41" y="122"/>
                    </a:lnTo>
                    <a:lnTo>
                      <a:pt x="52" y="122"/>
                    </a:lnTo>
                    <a:lnTo>
                      <a:pt x="11" y="2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18" name="Freeform 1340"/>
              <p:cNvSpPr>
                <a:spLocks/>
              </p:cNvSpPr>
              <p:nvPr/>
            </p:nvSpPr>
            <p:spPr bwMode="auto">
              <a:xfrm>
                <a:off x="2003" y="833"/>
                <a:ext cx="171" cy="94"/>
              </a:xfrm>
              <a:custGeom>
                <a:avLst/>
                <a:gdLst>
                  <a:gd name="T0" fmla="*/ 11 w 171"/>
                  <a:gd name="T1" fmla="*/ 94 h 94"/>
                  <a:gd name="T2" fmla="*/ 0 w 171"/>
                  <a:gd name="T3" fmla="*/ 92 h 94"/>
                  <a:gd name="T4" fmla="*/ 160 w 171"/>
                  <a:gd name="T5" fmla="*/ 0 h 94"/>
                  <a:gd name="T6" fmla="*/ 171 w 171"/>
                  <a:gd name="T7" fmla="*/ 0 h 94"/>
                  <a:gd name="T8" fmla="*/ 11 w 171"/>
                  <a:gd name="T9" fmla="*/ 94 h 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1" h="94">
                    <a:moveTo>
                      <a:pt x="11" y="94"/>
                    </a:moveTo>
                    <a:lnTo>
                      <a:pt x="0" y="92"/>
                    </a:lnTo>
                    <a:lnTo>
                      <a:pt x="160" y="0"/>
                    </a:lnTo>
                    <a:lnTo>
                      <a:pt x="171" y="0"/>
                    </a:lnTo>
                    <a:lnTo>
                      <a:pt x="11" y="94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19" name="Freeform 1341"/>
              <p:cNvSpPr>
                <a:spLocks/>
              </p:cNvSpPr>
              <p:nvPr/>
            </p:nvSpPr>
            <p:spPr bwMode="auto">
              <a:xfrm>
                <a:off x="2282" y="1007"/>
                <a:ext cx="14" cy="9"/>
              </a:xfrm>
              <a:custGeom>
                <a:avLst/>
                <a:gdLst>
                  <a:gd name="T0" fmla="*/ 15 w 10"/>
                  <a:gd name="T1" fmla="*/ 62 h 6"/>
                  <a:gd name="T2" fmla="*/ 15 w 10"/>
                  <a:gd name="T3" fmla="*/ 18 h 6"/>
                  <a:gd name="T4" fmla="*/ 57 w 10"/>
                  <a:gd name="T5" fmla="*/ 18 h 6"/>
                  <a:gd name="T6" fmla="*/ 57 w 10"/>
                  <a:gd name="T7" fmla="*/ 62 h 6"/>
                  <a:gd name="T8" fmla="*/ 15 w 10"/>
                  <a:gd name="T9" fmla="*/ 62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2" y="5"/>
                    </a:moveTo>
                    <a:cubicBezTo>
                      <a:pt x="0" y="4"/>
                      <a:pt x="0" y="2"/>
                      <a:pt x="2" y="1"/>
                    </a:cubicBezTo>
                    <a:cubicBezTo>
                      <a:pt x="4" y="0"/>
                      <a:pt x="6" y="0"/>
                      <a:pt x="8" y="1"/>
                    </a:cubicBezTo>
                    <a:cubicBezTo>
                      <a:pt x="10" y="2"/>
                      <a:pt x="10" y="4"/>
                      <a:pt x="8" y="5"/>
                    </a:cubicBezTo>
                    <a:cubicBezTo>
                      <a:pt x="7" y="6"/>
                      <a:pt x="4" y="6"/>
                      <a:pt x="2" y="5"/>
                    </a:cubicBezTo>
                    <a:close/>
                  </a:path>
                </a:pathLst>
              </a:custGeom>
              <a:solidFill>
                <a:srgbClr val="5E5E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20" name="Freeform 1342"/>
              <p:cNvSpPr>
                <a:spLocks/>
              </p:cNvSpPr>
              <p:nvPr/>
            </p:nvSpPr>
            <p:spPr bwMode="auto">
              <a:xfrm>
                <a:off x="2088" y="1014"/>
                <a:ext cx="21" cy="15"/>
              </a:xfrm>
              <a:custGeom>
                <a:avLst/>
                <a:gdLst>
                  <a:gd name="T0" fmla="*/ 0 w 21"/>
                  <a:gd name="T1" fmla="*/ 10 h 15"/>
                  <a:gd name="T2" fmla="*/ 2 w 21"/>
                  <a:gd name="T3" fmla="*/ 12 h 15"/>
                  <a:gd name="T4" fmla="*/ 4 w 21"/>
                  <a:gd name="T5" fmla="*/ 15 h 15"/>
                  <a:gd name="T6" fmla="*/ 21 w 21"/>
                  <a:gd name="T7" fmla="*/ 5 h 15"/>
                  <a:gd name="T8" fmla="*/ 19 w 21"/>
                  <a:gd name="T9" fmla="*/ 2 h 15"/>
                  <a:gd name="T10" fmla="*/ 17 w 21"/>
                  <a:gd name="T11" fmla="*/ 0 h 15"/>
                  <a:gd name="T12" fmla="*/ 0 w 21"/>
                  <a:gd name="T13" fmla="*/ 10 h 1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" h="15">
                    <a:moveTo>
                      <a:pt x="0" y="10"/>
                    </a:moveTo>
                    <a:lnTo>
                      <a:pt x="2" y="12"/>
                    </a:lnTo>
                    <a:lnTo>
                      <a:pt x="4" y="15"/>
                    </a:lnTo>
                    <a:lnTo>
                      <a:pt x="21" y="5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21" name="Freeform 1343"/>
              <p:cNvSpPr>
                <a:spLocks/>
              </p:cNvSpPr>
              <p:nvPr/>
            </p:nvSpPr>
            <p:spPr bwMode="auto">
              <a:xfrm>
                <a:off x="2168" y="969"/>
                <a:ext cx="22" cy="14"/>
              </a:xfrm>
              <a:custGeom>
                <a:avLst/>
                <a:gdLst>
                  <a:gd name="T0" fmla="*/ 0 w 22"/>
                  <a:gd name="T1" fmla="*/ 10 h 14"/>
                  <a:gd name="T2" fmla="*/ 5 w 22"/>
                  <a:gd name="T3" fmla="*/ 11 h 14"/>
                  <a:gd name="T4" fmla="*/ 5 w 22"/>
                  <a:gd name="T5" fmla="*/ 14 h 14"/>
                  <a:gd name="T6" fmla="*/ 22 w 22"/>
                  <a:gd name="T7" fmla="*/ 4 h 14"/>
                  <a:gd name="T8" fmla="*/ 20 w 22"/>
                  <a:gd name="T9" fmla="*/ 1 h 14"/>
                  <a:gd name="T10" fmla="*/ 17 w 22"/>
                  <a:gd name="T11" fmla="*/ 0 h 14"/>
                  <a:gd name="T12" fmla="*/ 0 w 22"/>
                  <a:gd name="T13" fmla="*/ 10 h 1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" h="14">
                    <a:moveTo>
                      <a:pt x="0" y="10"/>
                    </a:moveTo>
                    <a:lnTo>
                      <a:pt x="5" y="11"/>
                    </a:lnTo>
                    <a:lnTo>
                      <a:pt x="5" y="14"/>
                    </a:lnTo>
                    <a:lnTo>
                      <a:pt x="22" y="4"/>
                    </a:lnTo>
                    <a:lnTo>
                      <a:pt x="20" y="1"/>
                    </a:lnTo>
                    <a:lnTo>
                      <a:pt x="17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22" name="Freeform 1344"/>
              <p:cNvSpPr>
                <a:spLocks/>
              </p:cNvSpPr>
              <p:nvPr/>
            </p:nvSpPr>
            <p:spPr bwMode="auto">
              <a:xfrm>
                <a:off x="2092" y="884"/>
                <a:ext cx="10" cy="7"/>
              </a:xfrm>
              <a:custGeom>
                <a:avLst/>
                <a:gdLst>
                  <a:gd name="T0" fmla="*/ 0 w 7"/>
                  <a:gd name="T1" fmla="*/ 29 h 5"/>
                  <a:gd name="T2" fmla="*/ 39 w 7"/>
                  <a:gd name="T3" fmla="*/ 29 h 5"/>
                  <a:gd name="T4" fmla="*/ 59 w 7"/>
                  <a:gd name="T5" fmla="*/ 1 h 5"/>
                  <a:gd name="T6" fmla="*/ 27 w 7"/>
                  <a:gd name="T7" fmla="*/ 1 h 5"/>
                  <a:gd name="T8" fmla="*/ 0 w 7"/>
                  <a:gd name="T9" fmla="*/ 29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0" y="4"/>
                    </a:moveTo>
                    <a:cubicBezTo>
                      <a:pt x="0" y="5"/>
                      <a:pt x="2" y="5"/>
                      <a:pt x="4" y="4"/>
                    </a:cubicBezTo>
                    <a:cubicBezTo>
                      <a:pt x="6" y="3"/>
                      <a:pt x="7" y="2"/>
                      <a:pt x="7" y="1"/>
                    </a:cubicBezTo>
                    <a:cubicBezTo>
                      <a:pt x="6" y="0"/>
                      <a:pt x="5" y="0"/>
                      <a:pt x="3" y="1"/>
                    </a:cubicBezTo>
                    <a:cubicBezTo>
                      <a:pt x="1" y="2"/>
                      <a:pt x="0" y="3"/>
                      <a:pt x="0" y="4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23" name="Freeform 1345"/>
              <p:cNvSpPr>
                <a:spLocks/>
              </p:cNvSpPr>
              <p:nvPr/>
            </p:nvSpPr>
            <p:spPr bwMode="auto">
              <a:xfrm>
                <a:off x="2088" y="881"/>
                <a:ext cx="12" cy="10"/>
              </a:xfrm>
              <a:custGeom>
                <a:avLst/>
                <a:gdLst>
                  <a:gd name="T0" fmla="*/ 1 w 9"/>
                  <a:gd name="T1" fmla="*/ 56 h 7"/>
                  <a:gd name="T2" fmla="*/ 28 w 9"/>
                  <a:gd name="T3" fmla="*/ 41 h 7"/>
                  <a:gd name="T4" fmla="*/ 49 w 9"/>
                  <a:gd name="T5" fmla="*/ 1 h 7"/>
                  <a:gd name="T6" fmla="*/ 28 w 9"/>
                  <a:gd name="T7" fmla="*/ 19 h 7"/>
                  <a:gd name="T8" fmla="*/ 1 w 9"/>
                  <a:gd name="T9" fmla="*/ 56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7">
                    <a:moveTo>
                      <a:pt x="1" y="6"/>
                    </a:moveTo>
                    <a:cubicBezTo>
                      <a:pt x="1" y="7"/>
                      <a:pt x="3" y="7"/>
                      <a:pt x="5" y="5"/>
                    </a:cubicBezTo>
                    <a:cubicBezTo>
                      <a:pt x="8" y="4"/>
                      <a:pt x="9" y="2"/>
                      <a:pt x="9" y="1"/>
                    </a:cubicBezTo>
                    <a:cubicBezTo>
                      <a:pt x="9" y="0"/>
                      <a:pt x="7" y="1"/>
                      <a:pt x="5" y="2"/>
                    </a:cubicBezTo>
                    <a:cubicBezTo>
                      <a:pt x="2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rgbClr val="323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24" name="Freeform 1346"/>
              <p:cNvSpPr>
                <a:spLocks/>
              </p:cNvSpPr>
              <p:nvPr/>
            </p:nvSpPr>
            <p:spPr bwMode="auto">
              <a:xfrm>
                <a:off x="2098" y="883"/>
                <a:ext cx="4" cy="4"/>
              </a:xfrm>
              <a:custGeom>
                <a:avLst/>
                <a:gdLst>
                  <a:gd name="T0" fmla="*/ 4 w 4"/>
                  <a:gd name="T1" fmla="*/ 4 h 4"/>
                  <a:gd name="T2" fmla="*/ 1 w 4"/>
                  <a:gd name="T3" fmla="*/ 4 h 4"/>
                  <a:gd name="T4" fmla="*/ 0 w 4"/>
                  <a:gd name="T5" fmla="*/ 0 h 4"/>
                  <a:gd name="T6" fmla="*/ 2 w 4"/>
                  <a:gd name="T7" fmla="*/ 0 h 4"/>
                  <a:gd name="T8" fmla="*/ 4 w 4"/>
                  <a:gd name="T9" fmla="*/ 4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1" y="4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25" name="Freeform 1347"/>
              <p:cNvSpPr>
                <a:spLocks/>
              </p:cNvSpPr>
              <p:nvPr/>
            </p:nvSpPr>
            <p:spPr bwMode="auto">
              <a:xfrm>
                <a:off x="2160" y="846"/>
                <a:ext cx="6" cy="8"/>
              </a:xfrm>
              <a:custGeom>
                <a:avLst/>
                <a:gdLst>
                  <a:gd name="T0" fmla="*/ 3 w 6"/>
                  <a:gd name="T1" fmla="*/ 8 h 8"/>
                  <a:gd name="T2" fmla="*/ 6 w 6"/>
                  <a:gd name="T3" fmla="*/ 7 h 8"/>
                  <a:gd name="T4" fmla="*/ 3 w 6"/>
                  <a:gd name="T5" fmla="*/ 0 h 8"/>
                  <a:gd name="T6" fmla="*/ 0 w 6"/>
                  <a:gd name="T7" fmla="*/ 1 h 8"/>
                  <a:gd name="T8" fmla="*/ 3 w 6"/>
                  <a:gd name="T9" fmla="*/ 8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3" y="8"/>
                    </a:moveTo>
                    <a:lnTo>
                      <a:pt x="6" y="7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3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26" name="Freeform 1348"/>
              <p:cNvSpPr>
                <a:spLocks/>
              </p:cNvSpPr>
              <p:nvPr/>
            </p:nvSpPr>
            <p:spPr bwMode="auto">
              <a:xfrm>
                <a:off x="2157" y="849"/>
                <a:ext cx="4" cy="8"/>
              </a:xfrm>
              <a:custGeom>
                <a:avLst/>
                <a:gdLst>
                  <a:gd name="T0" fmla="*/ 3 w 4"/>
                  <a:gd name="T1" fmla="*/ 8 h 8"/>
                  <a:gd name="T2" fmla="*/ 4 w 4"/>
                  <a:gd name="T3" fmla="*/ 7 h 8"/>
                  <a:gd name="T4" fmla="*/ 1 w 4"/>
                  <a:gd name="T5" fmla="*/ 0 h 8"/>
                  <a:gd name="T6" fmla="*/ 0 w 4"/>
                  <a:gd name="T7" fmla="*/ 1 h 8"/>
                  <a:gd name="T8" fmla="*/ 3 w 4"/>
                  <a:gd name="T9" fmla="*/ 8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3" y="8"/>
                    </a:moveTo>
                    <a:lnTo>
                      <a:pt x="4" y="7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3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27" name="Freeform 1349"/>
              <p:cNvSpPr>
                <a:spLocks/>
              </p:cNvSpPr>
              <p:nvPr/>
            </p:nvSpPr>
            <p:spPr bwMode="auto">
              <a:xfrm>
                <a:off x="2153" y="850"/>
                <a:ext cx="5" cy="9"/>
              </a:xfrm>
              <a:custGeom>
                <a:avLst/>
                <a:gdLst>
                  <a:gd name="T0" fmla="*/ 3 w 5"/>
                  <a:gd name="T1" fmla="*/ 9 h 9"/>
                  <a:gd name="T2" fmla="*/ 5 w 5"/>
                  <a:gd name="T3" fmla="*/ 7 h 9"/>
                  <a:gd name="T4" fmla="*/ 3 w 5"/>
                  <a:gd name="T5" fmla="*/ 0 h 9"/>
                  <a:gd name="T6" fmla="*/ 0 w 5"/>
                  <a:gd name="T7" fmla="*/ 1 h 9"/>
                  <a:gd name="T8" fmla="*/ 3 w 5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" h="9">
                    <a:moveTo>
                      <a:pt x="3" y="9"/>
                    </a:moveTo>
                    <a:lnTo>
                      <a:pt x="5" y="7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3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28" name="Freeform 1350"/>
              <p:cNvSpPr>
                <a:spLocks/>
              </p:cNvSpPr>
              <p:nvPr/>
            </p:nvSpPr>
            <p:spPr bwMode="auto">
              <a:xfrm>
                <a:off x="2153" y="850"/>
                <a:ext cx="5" cy="9"/>
              </a:xfrm>
              <a:custGeom>
                <a:avLst/>
                <a:gdLst>
                  <a:gd name="T0" fmla="*/ 3 w 5"/>
                  <a:gd name="T1" fmla="*/ 9 h 9"/>
                  <a:gd name="T2" fmla="*/ 5 w 5"/>
                  <a:gd name="T3" fmla="*/ 7 h 9"/>
                  <a:gd name="T4" fmla="*/ 3 w 5"/>
                  <a:gd name="T5" fmla="*/ 0 h 9"/>
                  <a:gd name="T6" fmla="*/ 0 w 5"/>
                  <a:gd name="T7" fmla="*/ 1 h 9"/>
                  <a:gd name="T8" fmla="*/ 3 w 5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" h="9">
                    <a:moveTo>
                      <a:pt x="3" y="9"/>
                    </a:moveTo>
                    <a:lnTo>
                      <a:pt x="5" y="7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3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29" name="Freeform 1351"/>
              <p:cNvSpPr>
                <a:spLocks/>
              </p:cNvSpPr>
              <p:nvPr/>
            </p:nvSpPr>
            <p:spPr bwMode="auto">
              <a:xfrm>
                <a:off x="2035" y="918"/>
                <a:ext cx="4" cy="9"/>
              </a:xfrm>
              <a:custGeom>
                <a:avLst/>
                <a:gdLst>
                  <a:gd name="T0" fmla="*/ 3 w 4"/>
                  <a:gd name="T1" fmla="*/ 9 h 9"/>
                  <a:gd name="T2" fmla="*/ 4 w 4"/>
                  <a:gd name="T3" fmla="*/ 7 h 9"/>
                  <a:gd name="T4" fmla="*/ 3 w 4"/>
                  <a:gd name="T5" fmla="*/ 0 h 9"/>
                  <a:gd name="T6" fmla="*/ 0 w 4"/>
                  <a:gd name="T7" fmla="*/ 1 h 9"/>
                  <a:gd name="T8" fmla="*/ 3 w 4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9">
                    <a:moveTo>
                      <a:pt x="3" y="9"/>
                    </a:moveTo>
                    <a:lnTo>
                      <a:pt x="4" y="7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3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30" name="Freeform 1352"/>
              <p:cNvSpPr>
                <a:spLocks/>
              </p:cNvSpPr>
              <p:nvPr/>
            </p:nvSpPr>
            <p:spPr bwMode="auto">
              <a:xfrm>
                <a:off x="2032" y="921"/>
                <a:ext cx="5" cy="8"/>
              </a:xfrm>
              <a:custGeom>
                <a:avLst/>
                <a:gdLst>
                  <a:gd name="T0" fmla="*/ 2 w 5"/>
                  <a:gd name="T1" fmla="*/ 8 h 8"/>
                  <a:gd name="T2" fmla="*/ 5 w 5"/>
                  <a:gd name="T3" fmla="*/ 7 h 8"/>
                  <a:gd name="T4" fmla="*/ 2 w 5"/>
                  <a:gd name="T5" fmla="*/ 0 h 8"/>
                  <a:gd name="T6" fmla="*/ 0 w 5"/>
                  <a:gd name="T7" fmla="*/ 1 h 8"/>
                  <a:gd name="T8" fmla="*/ 2 w 5"/>
                  <a:gd name="T9" fmla="*/ 8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2" y="8"/>
                    </a:moveTo>
                    <a:lnTo>
                      <a:pt x="5" y="7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31" name="Freeform 1353"/>
              <p:cNvSpPr>
                <a:spLocks/>
              </p:cNvSpPr>
              <p:nvPr/>
            </p:nvSpPr>
            <p:spPr bwMode="auto">
              <a:xfrm>
                <a:off x="2028" y="922"/>
                <a:ext cx="4" cy="9"/>
              </a:xfrm>
              <a:custGeom>
                <a:avLst/>
                <a:gdLst>
                  <a:gd name="T0" fmla="*/ 3 w 4"/>
                  <a:gd name="T1" fmla="*/ 9 h 9"/>
                  <a:gd name="T2" fmla="*/ 4 w 4"/>
                  <a:gd name="T3" fmla="*/ 7 h 9"/>
                  <a:gd name="T4" fmla="*/ 2 w 4"/>
                  <a:gd name="T5" fmla="*/ 0 h 9"/>
                  <a:gd name="T6" fmla="*/ 0 w 4"/>
                  <a:gd name="T7" fmla="*/ 2 h 9"/>
                  <a:gd name="T8" fmla="*/ 3 w 4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9">
                    <a:moveTo>
                      <a:pt x="3" y="9"/>
                    </a:moveTo>
                    <a:lnTo>
                      <a:pt x="4" y="7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3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32" name="Freeform 1354"/>
              <p:cNvSpPr>
                <a:spLocks/>
              </p:cNvSpPr>
              <p:nvPr/>
            </p:nvSpPr>
            <p:spPr bwMode="auto">
              <a:xfrm>
                <a:off x="2028" y="854"/>
                <a:ext cx="176" cy="179"/>
              </a:xfrm>
              <a:custGeom>
                <a:avLst/>
                <a:gdLst>
                  <a:gd name="T0" fmla="*/ 33 w 176"/>
                  <a:gd name="T1" fmla="*/ 179 h 179"/>
                  <a:gd name="T2" fmla="*/ 176 w 176"/>
                  <a:gd name="T3" fmla="*/ 97 h 179"/>
                  <a:gd name="T4" fmla="*/ 143 w 176"/>
                  <a:gd name="T5" fmla="*/ 0 h 179"/>
                  <a:gd name="T6" fmla="*/ 0 w 176"/>
                  <a:gd name="T7" fmla="*/ 84 h 179"/>
                  <a:gd name="T8" fmla="*/ 33 w 176"/>
                  <a:gd name="T9" fmla="*/ 179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6" h="179">
                    <a:moveTo>
                      <a:pt x="33" y="179"/>
                    </a:moveTo>
                    <a:lnTo>
                      <a:pt x="176" y="97"/>
                    </a:lnTo>
                    <a:lnTo>
                      <a:pt x="143" y="0"/>
                    </a:lnTo>
                    <a:lnTo>
                      <a:pt x="0" y="84"/>
                    </a:lnTo>
                    <a:lnTo>
                      <a:pt x="33" y="179"/>
                    </a:lnTo>
                    <a:close/>
                  </a:path>
                </a:pathLst>
              </a:custGeom>
              <a:solidFill>
                <a:srgbClr val="00A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33" name="Freeform 1355"/>
              <p:cNvSpPr>
                <a:spLocks noEditPoints="1"/>
              </p:cNvSpPr>
              <p:nvPr/>
            </p:nvSpPr>
            <p:spPr bwMode="auto">
              <a:xfrm>
                <a:off x="2024" y="851"/>
                <a:ext cx="184" cy="186"/>
              </a:xfrm>
              <a:custGeom>
                <a:avLst/>
                <a:gdLst>
                  <a:gd name="T0" fmla="*/ 201 w 130"/>
                  <a:gd name="T1" fmla="*/ 1072 h 131"/>
                  <a:gd name="T2" fmla="*/ 192 w 130"/>
                  <a:gd name="T3" fmla="*/ 1056 h 131"/>
                  <a:gd name="T4" fmla="*/ 192 w 130"/>
                  <a:gd name="T5" fmla="*/ 1056 h 131"/>
                  <a:gd name="T6" fmla="*/ 0 w 130"/>
                  <a:gd name="T7" fmla="*/ 504 h 131"/>
                  <a:gd name="T8" fmla="*/ 16 w 130"/>
                  <a:gd name="T9" fmla="*/ 471 h 131"/>
                  <a:gd name="T10" fmla="*/ 16 w 130"/>
                  <a:gd name="T11" fmla="*/ 471 h 131"/>
                  <a:gd name="T12" fmla="*/ 820 w 130"/>
                  <a:gd name="T13" fmla="*/ 0 h 131"/>
                  <a:gd name="T14" fmla="*/ 834 w 130"/>
                  <a:gd name="T15" fmla="*/ 0 h 131"/>
                  <a:gd name="T16" fmla="*/ 834 w 130"/>
                  <a:gd name="T17" fmla="*/ 0 h 131"/>
                  <a:gd name="T18" fmla="*/ 852 w 130"/>
                  <a:gd name="T19" fmla="*/ 18 h 131"/>
                  <a:gd name="T20" fmla="*/ 852 w 130"/>
                  <a:gd name="T21" fmla="*/ 18 h 131"/>
                  <a:gd name="T22" fmla="*/ 1040 w 130"/>
                  <a:gd name="T23" fmla="*/ 565 h 131"/>
                  <a:gd name="T24" fmla="*/ 1026 w 130"/>
                  <a:gd name="T25" fmla="*/ 589 h 131"/>
                  <a:gd name="T26" fmla="*/ 1026 w 130"/>
                  <a:gd name="T27" fmla="*/ 589 h 131"/>
                  <a:gd name="T28" fmla="*/ 217 w 130"/>
                  <a:gd name="T29" fmla="*/ 1069 h 131"/>
                  <a:gd name="T30" fmla="*/ 211 w 130"/>
                  <a:gd name="T31" fmla="*/ 1072 h 131"/>
                  <a:gd name="T32" fmla="*/ 211 w 130"/>
                  <a:gd name="T33" fmla="*/ 1072 h 131"/>
                  <a:gd name="T34" fmla="*/ 201 w 130"/>
                  <a:gd name="T35" fmla="*/ 1072 h 131"/>
                  <a:gd name="T36" fmla="*/ 211 w 130"/>
                  <a:gd name="T37" fmla="*/ 1048 h 131"/>
                  <a:gd name="T38" fmla="*/ 231 w 130"/>
                  <a:gd name="T39" fmla="*/ 1048 h 131"/>
                  <a:gd name="T40" fmla="*/ 211 w 130"/>
                  <a:gd name="T41" fmla="*/ 1048 h 131"/>
                  <a:gd name="T42" fmla="*/ 47 w 130"/>
                  <a:gd name="T43" fmla="*/ 505 h 131"/>
                  <a:gd name="T44" fmla="*/ 217 w 130"/>
                  <a:gd name="T45" fmla="*/ 1018 h 131"/>
                  <a:gd name="T46" fmla="*/ 998 w 130"/>
                  <a:gd name="T47" fmla="*/ 565 h 131"/>
                  <a:gd name="T48" fmla="*/ 820 w 130"/>
                  <a:gd name="T49" fmla="*/ 53 h 131"/>
                  <a:gd name="T50" fmla="*/ 47 w 130"/>
                  <a:gd name="T51" fmla="*/ 505 h 13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30" h="131">
                    <a:moveTo>
                      <a:pt x="25" y="131"/>
                    </a:moveTo>
                    <a:cubicBezTo>
                      <a:pt x="25" y="130"/>
                      <a:pt x="24" y="130"/>
                      <a:pt x="24" y="129"/>
                    </a:cubicBezTo>
                    <a:cubicBezTo>
                      <a:pt x="24" y="129"/>
                      <a:pt x="24" y="129"/>
                      <a:pt x="24" y="129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0"/>
                      <a:pt x="1" y="59"/>
                      <a:pt x="2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3" y="0"/>
                      <a:pt x="104" y="0"/>
                      <a:pt x="10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5" y="0"/>
                      <a:pt x="106" y="1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30" y="70"/>
                      <a:pt x="129" y="72"/>
                      <a:pt x="128" y="72"/>
                    </a:cubicBezTo>
                    <a:cubicBezTo>
                      <a:pt x="128" y="72"/>
                      <a:pt x="128" y="72"/>
                      <a:pt x="128" y="72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27" y="131"/>
                      <a:pt x="27" y="131"/>
                      <a:pt x="26" y="131"/>
                    </a:cubicBezTo>
                    <a:cubicBezTo>
                      <a:pt x="26" y="131"/>
                      <a:pt x="26" y="131"/>
                      <a:pt x="26" y="131"/>
                    </a:cubicBezTo>
                    <a:cubicBezTo>
                      <a:pt x="26" y="131"/>
                      <a:pt x="26" y="131"/>
                      <a:pt x="25" y="131"/>
                    </a:cubicBezTo>
                    <a:close/>
                    <a:moveTo>
                      <a:pt x="26" y="128"/>
                    </a:moveTo>
                    <a:cubicBezTo>
                      <a:pt x="28" y="128"/>
                      <a:pt x="28" y="128"/>
                      <a:pt x="28" y="128"/>
                    </a:cubicBezTo>
                    <a:cubicBezTo>
                      <a:pt x="26" y="128"/>
                      <a:pt x="26" y="128"/>
                      <a:pt x="26" y="128"/>
                    </a:cubicBezTo>
                    <a:close/>
                    <a:moveTo>
                      <a:pt x="6" y="62"/>
                    </a:moveTo>
                    <a:cubicBezTo>
                      <a:pt x="27" y="125"/>
                      <a:pt x="27" y="125"/>
                      <a:pt x="27" y="125"/>
                    </a:cubicBezTo>
                    <a:cubicBezTo>
                      <a:pt x="124" y="69"/>
                      <a:pt x="124" y="69"/>
                      <a:pt x="124" y="69"/>
                    </a:cubicBezTo>
                    <a:cubicBezTo>
                      <a:pt x="102" y="6"/>
                      <a:pt x="102" y="6"/>
                      <a:pt x="102" y="6"/>
                    </a:cubicBezTo>
                    <a:cubicBezTo>
                      <a:pt x="6" y="62"/>
                      <a:pt x="6" y="62"/>
                      <a:pt x="6" y="62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34" name="Freeform 1356"/>
              <p:cNvSpPr>
                <a:spLocks/>
              </p:cNvSpPr>
              <p:nvPr/>
            </p:nvSpPr>
            <p:spPr bwMode="auto">
              <a:xfrm>
                <a:off x="2055" y="1047"/>
                <a:ext cx="99" cy="78"/>
              </a:xfrm>
              <a:custGeom>
                <a:avLst/>
                <a:gdLst>
                  <a:gd name="T0" fmla="*/ 537 w 70"/>
                  <a:gd name="T1" fmla="*/ 442 h 55"/>
                  <a:gd name="T2" fmla="*/ 537 w 70"/>
                  <a:gd name="T3" fmla="*/ 442 h 55"/>
                  <a:gd name="T4" fmla="*/ 560 w 70"/>
                  <a:gd name="T5" fmla="*/ 448 h 55"/>
                  <a:gd name="T6" fmla="*/ 560 w 70"/>
                  <a:gd name="T7" fmla="*/ 332 h 55"/>
                  <a:gd name="T8" fmla="*/ 0 w 70"/>
                  <a:gd name="T9" fmla="*/ 0 h 55"/>
                  <a:gd name="T10" fmla="*/ 0 w 70"/>
                  <a:gd name="T11" fmla="*/ 105 h 55"/>
                  <a:gd name="T12" fmla="*/ 16 w 70"/>
                  <a:gd name="T13" fmla="*/ 135 h 55"/>
                  <a:gd name="T14" fmla="*/ 537 w 70"/>
                  <a:gd name="T15" fmla="*/ 442 h 5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0" h="55">
                    <a:moveTo>
                      <a:pt x="67" y="54"/>
                    </a:moveTo>
                    <a:cubicBezTo>
                      <a:pt x="67" y="54"/>
                      <a:pt x="67" y="54"/>
                      <a:pt x="67" y="54"/>
                    </a:cubicBezTo>
                    <a:cubicBezTo>
                      <a:pt x="68" y="55"/>
                      <a:pt x="69" y="55"/>
                      <a:pt x="70" y="55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1" y="15"/>
                      <a:pt x="2" y="16"/>
                    </a:cubicBezTo>
                    <a:lnTo>
                      <a:pt x="67" y="5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35" name="Freeform 1357"/>
              <p:cNvSpPr>
                <a:spLocks/>
              </p:cNvSpPr>
              <p:nvPr/>
            </p:nvSpPr>
            <p:spPr bwMode="auto">
              <a:xfrm>
                <a:off x="2197" y="1041"/>
                <a:ext cx="39" cy="23"/>
              </a:xfrm>
              <a:custGeom>
                <a:avLst/>
                <a:gdLst>
                  <a:gd name="T0" fmla="*/ 0 w 39"/>
                  <a:gd name="T1" fmla="*/ 16 h 23"/>
                  <a:gd name="T2" fmla="*/ 27 w 39"/>
                  <a:gd name="T3" fmla="*/ 0 h 23"/>
                  <a:gd name="T4" fmla="*/ 39 w 39"/>
                  <a:gd name="T5" fmla="*/ 7 h 23"/>
                  <a:gd name="T6" fmla="*/ 12 w 39"/>
                  <a:gd name="T7" fmla="*/ 23 h 23"/>
                  <a:gd name="T8" fmla="*/ 0 w 39"/>
                  <a:gd name="T9" fmla="*/ 16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" h="23">
                    <a:moveTo>
                      <a:pt x="0" y="16"/>
                    </a:moveTo>
                    <a:lnTo>
                      <a:pt x="27" y="0"/>
                    </a:lnTo>
                    <a:lnTo>
                      <a:pt x="39" y="7"/>
                    </a:lnTo>
                    <a:lnTo>
                      <a:pt x="12" y="23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36" name="Freeform 1358"/>
              <p:cNvSpPr>
                <a:spLocks noEditPoints="1"/>
              </p:cNvSpPr>
              <p:nvPr/>
            </p:nvSpPr>
            <p:spPr bwMode="auto">
              <a:xfrm>
                <a:off x="2194" y="1040"/>
                <a:ext cx="45" cy="27"/>
              </a:xfrm>
              <a:custGeom>
                <a:avLst/>
                <a:gdLst>
                  <a:gd name="T0" fmla="*/ 77 w 32"/>
                  <a:gd name="T1" fmla="*/ 155 h 19"/>
                  <a:gd name="T2" fmla="*/ 1 w 32"/>
                  <a:gd name="T3" fmla="*/ 107 h 19"/>
                  <a:gd name="T4" fmla="*/ 15 w 32"/>
                  <a:gd name="T5" fmla="*/ 97 h 19"/>
                  <a:gd name="T6" fmla="*/ 21 w 32"/>
                  <a:gd name="T7" fmla="*/ 107 h 19"/>
                  <a:gd name="T8" fmla="*/ 15 w 32"/>
                  <a:gd name="T9" fmla="*/ 97 h 19"/>
                  <a:gd name="T10" fmla="*/ 1 w 32"/>
                  <a:gd name="T11" fmla="*/ 107 h 19"/>
                  <a:gd name="T12" fmla="*/ 0 w 32"/>
                  <a:gd name="T13" fmla="*/ 97 h 19"/>
                  <a:gd name="T14" fmla="*/ 0 w 32"/>
                  <a:gd name="T15" fmla="*/ 97 h 19"/>
                  <a:gd name="T16" fmla="*/ 1 w 32"/>
                  <a:gd name="T17" fmla="*/ 81 h 19"/>
                  <a:gd name="T18" fmla="*/ 1 w 32"/>
                  <a:gd name="T19" fmla="*/ 81 h 19"/>
                  <a:gd name="T20" fmla="*/ 152 w 32"/>
                  <a:gd name="T21" fmla="*/ 0 h 19"/>
                  <a:gd name="T22" fmla="*/ 172 w 32"/>
                  <a:gd name="T23" fmla="*/ 0 h 19"/>
                  <a:gd name="T24" fmla="*/ 242 w 32"/>
                  <a:gd name="T25" fmla="*/ 40 h 19"/>
                  <a:gd name="T26" fmla="*/ 248 w 32"/>
                  <a:gd name="T27" fmla="*/ 53 h 19"/>
                  <a:gd name="T28" fmla="*/ 248 w 32"/>
                  <a:gd name="T29" fmla="*/ 53 h 19"/>
                  <a:gd name="T30" fmla="*/ 242 w 32"/>
                  <a:gd name="T31" fmla="*/ 67 h 19"/>
                  <a:gd name="T32" fmla="*/ 242 w 32"/>
                  <a:gd name="T33" fmla="*/ 67 h 19"/>
                  <a:gd name="T34" fmla="*/ 96 w 32"/>
                  <a:gd name="T35" fmla="*/ 155 h 19"/>
                  <a:gd name="T36" fmla="*/ 77 w 32"/>
                  <a:gd name="T37" fmla="*/ 155 h 19"/>
                  <a:gd name="T38" fmla="*/ 83 w 32"/>
                  <a:gd name="T39" fmla="*/ 124 h 19"/>
                  <a:gd name="T40" fmla="*/ 208 w 32"/>
                  <a:gd name="T41" fmla="*/ 53 h 19"/>
                  <a:gd name="T42" fmla="*/ 165 w 32"/>
                  <a:gd name="T43" fmla="*/ 26 h 19"/>
                  <a:gd name="T44" fmla="*/ 39 w 32"/>
                  <a:gd name="T45" fmla="*/ 97 h 19"/>
                  <a:gd name="T46" fmla="*/ 83 w 32"/>
                  <a:gd name="T47" fmla="*/ 124 h 1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2" h="19">
                    <a:moveTo>
                      <a:pt x="10" y="19"/>
                    </a:moveTo>
                    <a:cubicBezTo>
                      <a:pt x="1" y="13"/>
                      <a:pt x="1" y="13"/>
                      <a:pt x="1" y="13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0" y="13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1"/>
                      <a:pt x="1" y="11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2" y="5"/>
                      <a:pt x="32" y="6"/>
                      <a:pt x="32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7"/>
                      <a:pt x="32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0" y="19"/>
                      <a:pt x="10" y="19"/>
                      <a:pt x="10" y="19"/>
                    </a:cubicBezTo>
                    <a:close/>
                    <a:moveTo>
                      <a:pt x="11" y="15"/>
                    </a:moveTo>
                    <a:cubicBezTo>
                      <a:pt x="27" y="6"/>
                      <a:pt x="27" y="6"/>
                      <a:pt x="27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11" y="15"/>
                      <a:pt x="11" y="15"/>
                      <a:pt x="11" y="15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37" name="Freeform 1359"/>
              <p:cNvSpPr>
                <a:spLocks/>
              </p:cNvSpPr>
              <p:nvPr/>
            </p:nvSpPr>
            <p:spPr bwMode="auto">
              <a:xfrm>
                <a:off x="2154" y="1012"/>
                <a:ext cx="160" cy="113"/>
              </a:xfrm>
              <a:custGeom>
                <a:avLst/>
                <a:gdLst>
                  <a:gd name="T0" fmla="*/ 906 w 113"/>
                  <a:gd name="T1" fmla="*/ 127 h 80"/>
                  <a:gd name="T2" fmla="*/ 912 w 113"/>
                  <a:gd name="T3" fmla="*/ 97 h 80"/>
                  <a:gd name="T4" fmla="*/ 912 w 113"/>
                  <a:gd name="T5" fmla="*/ 0 h 80"/>
                  <a:gd name="T6" fmla="*/ 0 w 113"/>
                  <a:gd name="T7" fmla="*/ 521 h 80"/>
                  <a:gd name="T8" fmla="*/ 0 w 113"/>
                  <a:gd name="T9" fmla="*/ 637 h 80"/>
                  <a:gd name="T10" fmla="*/ 23 w 113"/>
                  <a:gd name="T11" fmla="*/ 629 h 80"/>
                  <a:gd name="T12" fmla="*/ 405 w 113"/>
                  <a:gd name="T13" fmla="*/ 410 h 80"/>
                  <a:gd name="T14" fmla="*/ 405 w 113"/>
                  <a:gd name="T15" fmla="*/ 397 h 80"/>
                  <a:gd name="T16" fmla="*/ 405 w 113"/>
                  <a:gd name="T17" fmla="*/ 397 h 80"/>
                  <a:gd name="T18" fmla="*/ 405 w 113"/>
                  <a:gd name="T19" fmla="*/ 387 h 80"/>
                  <a:gd name="T20" fmla="*/ 541 w 113"/>
                  <a:gd name="T21" fmla="*/ 309 h 80"/>
                  <a:gd name="T22" fmla="*/ 559 w 113"/>
                  <a:gd name="T23" fmla="*/ 309 h 80"/>
                  <a:gd name="T24" fmla="*/ 559 w 113"/>
                  <a:gd name="T25" fmla="*/ 309 h 80"/>
                  <a:gd name="T26" fmla="*/ 579 w 113"/>
                  <a:gd name="T27" fmla="*/ 309 h 80"/>
                  <a:gd name="T28" fmla="*/ 906 w 113"/>
                  <a:gd name="T29" fmla="*/ 127 h 8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13" h="80">
                    <a:moveTo>
                      <a:pt x="112" y="16"/>
                    </a:moveTo>
                    <a:cubicBezTo>
                      <a:pt x="113" y="15"/>
                      <a:pt x="113" y="15"/>
                      <a:pt x="113" y="13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1" y="80"/>
                      <a:pt x="2" y="80"/>
                      <a:pt x="3" y="79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1" y="51"/>
                      <a:pt x="51" y="51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9" y="50"/>
                      <a:pt x="49" y="49"/>
                      <a:pt x="50" y="4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7" y="39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40"/>
                      <a:pt x="71" y="40"/>
                      <a:pt x="72" y="39"/>
                    </a:cubicBezTo>
                    <a:lnTo>
                      <a:pt x="112" y="16"/>
                    </a:ln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38" name="Freeform 1360"/>
              <p:cNvSpPr>
                <a:spLocks/>
              </p:cNvSpPr>
              <p:nvPr/>
            </p:nvSpPr>
            <p:spPr bwMode="auto">
              <a:xfrm>
                <a:off x="2224" y="1064"/>
                <a:ext cx="24" cy="14"/>
              </a:xfrm>
              <a:custGeom>
                <a:avLst/>
                <a:gdLst>
                  <a:gd name="T0" fmla="*/ 0 w 24"/>
                  <a:gd name="T1" fmla="*/ 14 h 14"/>
                  <a:gd name="T2" fmla="*/ 24 w 24"/>
                  <a:gd name="T3" fmla="*/ 0 h 14"/>
                  <a:gd name="T4" fmla="*/ 0 w 24"/>
                  <a:gd name="T5" fmla="*/ 14 h 1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" h="14">
                    <a:moveTo>
                      <a:pt x="0" y="14"/>
                    </a:moveTo>
                    <a:lnTo>
                      <a:pt x="24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39" name="Line 1361"/>
              <p:cNvSpPr>
                <a:spLocks noChangeShapeType="1"/>
              </p:cNvSpPr>
              <p:nvPr/>
            </p:nvSpPr>
            <p:spPr bwMode="auto">
              <a:xfrm flipV="1">
                <a:off x="2224" y="1064"/>
                <a:ext cx="24" cy="1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40" name="Freeform 1362"/>
              <p:cNvSpPr>
                <a:spLocks/>
              </p:cNvSpPr>
              <p:nvPr/>
            </p:nvSpPr>
            <p:spPr bwMode="auto">
              <a:xfrm>
                <a:off x="2222" y="1063"/>
                <a:ext cx="27" cy="17"/>
              </a:xfrm>
              <a:custGeom>
                <a:avLst/>
                <a:gdLst>
                  <a:gd name="T0" fmla="*/ 0 w 19"/>
                  <a:gd name="T1" fmla="*/ 96 h 12"/>
                  <a:gd name="T2" fmla="*/ 0 w 19"/>
                  <a:gd name="T3" fmla="*/ 81 h 12"/>
                  <a:gd name="T4" fmla="*/ 0 w 19"/>
                  <a:gd name="T5" fmla="*/ 81 h 12"/>
                  <a:gd name="T6" fmla="*/ 138 w 19"/>
                  <a:gd name="T7" fmla="*/ 0 h 12"/>
                  <a:gd name="T8" fmla="*/ 155 w 19"/>
                  <a:gd name="T9" fmla="*/ 1 h 12"/>
                  <a:gd name="T10" fmla="*/ 155 w 19"/>
                  <a:gd name="T11" fmla="*/ 1 h 12"/>
                  <a:gd name="T12" fmla="*/ 152 w 19"/>
                  <a:gd name="T13" fmla="*/ 18 h 12"/>
                  <a:gd name="T14" fmla="*/ 152 w 19"/>
                  <a:gd name="T15" fmla="*/ 18 h 12"/>
                  <a:gd name="T16" fmla="*/ 18 w 19"/>
                  <a:gd name="T17" fmla="*/ 96 h 12"/>
                  <a:gd name="T18" fmla="*/ 1 w 19"/>
                  <a:gd name="T19" fmla="*/ 96 h 12"/>
                  <a:gd name="T20" fmla="*/ 1 w 19"/>
                  <a:gd name="T21" fmla="*/ 96 h 12"/>
                  <a:gd name="T22" fmla="*/ 0 w 19"/>
                  <a:gd name="T23" fmla="*/ 96 h 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" h="12">
                    <a:moveTo>
                      <a:pt x="0" y="12"/>
                    </a:moveTo>
                    <a:cubicBezTo>
                      <a:pt x="0" y="11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8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2"/>
                      <a:pt x="18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0" y="12"/>
                      <a:pt x="0" y="12"/>
                    </a:cubicBezTo>
                    <a:close/>
                  </a:path>
                </a:pathLst>
              </a:custGeom>
              <a:solidFill>
                <a:srgbClr val="8486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41" name="Freeform 1363"/>
              <p:cNvSpPr>
                <a:spLocks/>
              </p:cNvSpPr>
              <p:nvPr/>
            </p:nvSpPr>
            <p:spPr bwMode="auto">
              <a:xfrm>
                <a:off x="2285" y="1010"/>
                <a:ext cx="8" cy="4"/>
              </a:xfrm>
              <a:custGeom>
                <a:avLst/>
                <a:gdLst>
                  <a:gd name="T0" fmla="*/ 1 w 6"/>
                  <a:gd name="T1" fmla="*/ 12 h 3"/>
                  <a:gd name="T2" fmla="*/ 28 w 6"/>
                  <a:gd name="T3" fmla="*/ 12 h 3"/>
                  <a:gd name="T4" fmla="*/ 28 w 6"/>
                  <a:gd name="T5" fmla="*/ 0 h 3"/>
                  <a:gd name="T6" fmla="*/ 1 w 6"/>
                  <a:gd name="T7" fmla="*/ 0 h 3"/>
                  <a:gd name="T8" fmla="*/ 1 w 6"/>
                  <a:gd name="T9" fmla="*/ 12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" h="3">
                    <a:moveTo>
                      <a:pt x="1" y="2"/>
                    </a:moveTo>
                    <a:cubicBezTo>
                      <a:pt x="2" y="3"/>
                      <a:pt x="4" y="3"/>
                      <a:pt x="5" y="2"/>
                    </a:cubicBezTo>
                    <a:cubicBezTo>
                      <a:pt x="6" y="2"/>
                      <a:pt x="6" y="1"/>
                      <a:pt x="5" y="0"/>
                    </a:cubicBezTo>
                    <a:cubicBezTo>
                      <a:pt x="4" y="0"/>
                      <a:pt x="2" y="0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42" name="Freeform 1364"/>
              <p:cNvSpPr>
                <a:spLocks/>
              </p:cNvSpPr>
              <p:nvPr/>
            </p:nvSpPr>
            <p:spPr bwMode="auto">
              <a:xfrm>
                <a:off x="2306" y="1024"/>
                <a:ext cx="4" cy="6"/>
              </a:xfrm>
              <a:custGeom>
                <a:avLst/>
                <a:gdLst>
                  <a:gd name="T0" fmla="*/ 16 w 3"/>
                  <a:gd name="T1" fmla="*/ 27 h 4"/>
                  <a:gd name="T2" fmla="*/ 1 w 3"/>
                  <a:gd name="T3" fmla="*/ 48 h 4"/>
                  <a:gd name="T4" fmla="*/ 0 w 3"/>
                  <a:gd name="T5" fmla="*/ 41 h 4"/>
                  <a:gd name="T6" fmla="*/ 1 w 3"/>
                  <a:gd name="T7" fmla="*/ 18 h 4"/>
                  <a:gd name="T8" fmla="*/ 16 w 3"/>
                  <a:gd name="T9" fmla="*/ 27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3" y="2"/>
                      <a:pt x="2" y="3"/>
                      <a:pt x="1" y="4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2" y="0"/>
                      <a:pt x="3" y="1"/>
                      <a:pt x="3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43" name="Freeform 1365"/>
              <p:cNvSpPr>
                <a:spLocks/>
              </p:cNvSpPr>
              <p:nvPr/>
            </p:nvSpPr>
            <p:spPr bwMode="auto">
              <a:xfrm>
                <a:off x="2297" y="1030"/>
                <a:ext cx="5" cy="4"/>
              </a:xfrm>
              <a:custGeom>
                <a:avLst/>
                <a:gdLst>
                  <a:gd name="T0" fmla="*/ 62 w 3"/>
                  <a:gd name="T1" fmla="*/ 1 h 3"/>
                  <a:gd name="T2" fmla="*/ 22 w 3"/>
                  <a:gd name="T3" fmla="*/ 16 h 3"/>
                  <a:gd name="T4" fmla="*/ 0 w 3"/>
                  <a:gd name="T5" fmla="*/ 12 h 3"/>
                  <a:gd name="T6" fmla="*/ 22 w 3"/>
                  <a:gd name="T7" fmla="*/ 0 h 3"/>
                  <a:gd name="T8" fmla="*/ 62 w 3"/>
                  <a:gd name="T9" fmla="*/ 1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3" y="2"/>
                      <a:pt x="2" y="3"/>
                      <a:pt x="1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3" y="0"/>
                      <a:pt x="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44" name="Freeform 1366"/>
              <p:cNvSpPr>
                <a:spLocks/>
              </p:cNvSpPr>
              <p:nvPr/>
            </p:nvSpPr>
            <p:spPr bwMode="auto">
              <a:xfrm>
                <a:off x="2054" y="1012"/>
                <a:ext cx="260" cy="94"/>
              </a:xfrm>
              <a:custGeom>
                <a:avLst/>
                <a:gdLst>
                  <a:gd name="T0" fmla="*/ 1 w 184"/>
                  <a:gd name="T1" fmla="*/ 199 h 67"/>
                  <a:gd name="T2" fmla="*/ 0 w 184"/>
                  <a:gd name="T3" fmla="*/ 191 h 67"/>
                  <a:gd name="T4" fmla="*/ 0 w 184"/>
                  <a:gd name="T5" fmla="*/ 191 h 67"/>
                  <a:gd name="T6" fmla="*/ 16 w 184"/>
                  <a:gd name="T7" fmla="*/ 185 h 67"/>
                  <a:gd name="T8" fmla="*/ 16 w 184"/>
                  <a:gd name="T9" fmla="*/ 185 h 67"/>
                  <a:gd name="T10" fmla="*/ 561 w 184"/>
                  <a:gd name="T11" fmla="*/ 488 h 67"/>
                  <a:gd name="T12" fmla="*/ 1460 w 184"/>
                  <a:gd name="T13" fmla="*/ 0 h 67"/>
                  <a:gd name="T14" fmla="*/ 1464 w 184"/>
                  <a:gd name="T15" fmla="*/ 0 h 67"/>
                  <a:gd name="T16" fmla="*/ 1464 w 184"/>
                  <a:gd name="T17" fmla="*/ 15 h 67"/>
                  <a:gd name="T18" fmla="*/ 561 w 184"/>
                  <a:gd name="T19" fmla="*/ 512 h 67"/>
                  <a:gd name="T20" fmla="*/ 1 w 184"/>
                  <a:gd name="T21" fmla="*/ 199 h 6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4" h="67">
                    <a:moveTo>
                      <a:pt x="1" y="26"/>
                    </a:moveTo>
                    <a:cubicBezTo>
                      <a:pt x="0" y="26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" y="24"/>
                      <a:pt x="1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71" y="64"/>
                      <a:pt x="71" y="64"/>
                      <a:pt x="71" y="64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184" y="2"/>
                      <a:pt x="184" y="2"/>
                      <a:pt x="184" y="2"/>
                    </a:cubicBezTo>
                    <a:cubicBezTo>
                      <a:pt x="71" y="67"/>
                      <a:pt x="71" y="67"/>
                      <a:pt x="71" y="67"/>
                    </a:cubicBezTo>
                    <a:cubicBezTo>
                      <a:pt x="1" y="26"/>
                      <a:pt x="1" y="26"/>
                      <a:pt x="1" y="26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45" name="Freeform 1367"/>
              <p:cNvSpPr>
                <a:spLocks/>
              </p:cNvSpPr>
              <p:nvPr/>
            </p:nvSpPr>
            <p:spPr bwMode="auto">
              <a:xfrm>
                <a:off x="2011" y="833"/>
                <a:ext cx="163" cy="217"/>
              </a:xfrm>
              <a:custGeom>
                <a:avLst/>
                <a:gdLst>
                  <a:gd name="T0" fmla="*/ 245 w 115"/>
                  <a:gd name="T1" fmla="*/ 1240 h 153"/>
                  <a:gd name="T2" fmla="*/ 0 w 115"/>
                  <a:gd name="T3" fmla="*/ 525 h 153"/>
                  <a:gd name="T4" fmla="*/ 916 w 115"/>
                  <a:gd name="T5" fmla="*/ 0 h 153"/>
                  <a:gd name="T6" fmla="*/ 930 w 115"/>
                  <a:gd name="T7" fmla="*/ 0 h 153"/>
                  <a:gd name="T8" fmla="*/ 930 w 115"/>
                  <a:gd name="T9" fmla="*/ 18 h 153"/>
                  <a:gd name="T10" fmla="*/ 26 w 115"/>
                  <a:gd name="T11" fmla="*/ 539 h 153"/>
                  <a:gd name="T12" fmla="*/ 259 w 115"/>
                  <a:gd name="T13" fmla="*/ 1230 h 153"/>
                  <a:gd name="T14" fmla="*/ 259 w 115"/>
                  <a:gd name="T15" fmla="*/ 1247 h 153"/>
                  <a:gd name="T16" fmla="*/ 259 w 115"/>
                  <a:gd name="T17" fmla="*/ 1247 h 153"/>
                  <a:gd name="T18" fmla="*/ 251 w 115"/>
                  <a:gd name="T19" fmla="*/ 1247 h 153"/>
                  <a:gd name="T20" fmla="*/ 251 w 115"/>
                  <a:gd name="T21" fmla="*/ 1247 h 153"/>
                  <a:gd name="T22" fmla="*/ 245 w 115"/>
                  <a:gd name="T23" fmla="*/ 1240 h 15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15" h="153">
                    <a:moveTo>
                      <a:pt x="30" y="152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15" y="2"/>
                      <a:pt x="115" y="2"/>
                      <a:pt x="115" y="2"/>
                    </a:cubicBezTo>
                    <a:cubicBezTo>
                      <a:pt x="3" y="66"/>
                      <a:pt x="3" y="66"/>
                      <a:pt x="3" y="66"/>
                    </a:cubicBezTo>
                    <a:cubicBezTo>
                      <a:pt x="32" y="151"/>
                      <a:pt x="32" y="151"/>
                      <a:pt x="32" y="151"/>
                    </a:cubicBezTo>
                    <a:cubicBezTo>
                      <a:pt x="33" y="152"/>
                      <a:pt x="32" y="152"/>
                      <a:pt x="32" y="153"/>
                    </a:cubicBezTo>
                    <a:cubicBezTo>
                      <a:pt x="32" y="153"/>
                      <a:pt x="32" y="153"/>
                      <a:pt x="32" y="153"/>
                    </a:cubicBezTo>
                    <a:cubicBezTo>
                      <a:pt x="32" y="153"/>
                      <a:pt x="31" y="153"/>
                      <a:pt x="31" y="153"/>
                    </a:cubicBezTo>
                    <a:cubicBezTo>
                      <a:pt x="31" y="153"/>
                      <a:pt x="31" y="153"/>
                      <a:pt x="31" y="153"/>
                    </a:cubicBezTo>
                    <a:cubicBezTo>
                      <a:pt x="31" y="153"/>
                      <a:pt x="30" y="152"/>
                      <a:pt x="30" y="152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46" name="Freeform 1368"/>
              <p:cNvSpPr>
                <a:spLocks/>
              </p:cNvSpPr>
              <p:nvPr/>
            </p:nvSpPr>
            <p:spPr bwMode="auto">
              <a:xfrm>
                <a:off x="2153" y="1104"/>
                <a:ext cx="3" cy="21"/>
              </a:xfrm>
              <a:custGeom>
                <a:avLst/>
                <a:gdLst>
                  <a:gd name="T0" fmla="*/ 0 w 2"/>
                  <a:gd name="T1" fmla="*/ 1 h 15"/>
                  <a:gd name="T2" fmla="*/ 18 w 2"/>
                  <a:gd name="T3" fmla="*/ 0 h 15"/>
                  <a:gd name="T4" fmla="*/ 18 w 2"/>
                  <a:gd name="T5" fmla="*/ 0 h 15"/>
                  <a:gd name="T6" fmla="*/ 27 w 2"/>
                  <a:gd name="T7" fmla="*/ 1 h 15"/>
                  <a:gd name="T8" fmla="*/ 27 w 2"/>
                  <a:gd name="T9" fmla="*/ 1 h 15"/>
                  <a:gd name="T10" fmla="*/ 27 w 2"/>
                  <a:gd name="T11" fmla="*/ 112 h 15"/>
                  <a:gd name="T12" fmla="*/ 18 w 2"/>
                  <a:gd name="T13" fmla="*/ 112 h 15"/>
                  <a:gd name="T14" fmla="*/ 0 w 2"/>
                  <a:gd name="T15" fmla="*/ 112 h 15"/>
                  <a:gd name="T16" fmla="*/ 0 w 2"/>
                  <a:gd name="T17" fmla="*/ 1 h 1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" h="15">
                    <a:moveTo>
                      <a:pt x="0" y="1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1" y="15"/>
                    </a:cubicBezTo>
                    <a:cubicBezTo>
                      <a:pt x="0" y="15"/>
                      <a:pt x="0" y="15"/>
                      <a:pt x="0" y="1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47" name="Freeform 1369"/>
              <p:cNvSpPr>
                <a:spLocks/>
              </p:cNvSpPr>
              <p:nvPr/>
            </p:nvSpPr>
            <p:spPr bwMode="auto">
              <a:xfrm>
                <a:off x="2003" y="924"/>
                <a:ext cx="12" cy="4"/>
              </a:xfrm>
              <a:custGeom>
                <a:avLst/>
                <a:gdLst>
                  <a:gd name="T0" fmla="*/ 37 w 9"/>
                  <a:gd name="T1" fmla="*/ 16 h 3"/>
                  <a:gd name="T2" fmla="*/ 1 w 9"/>
                  <a:gd name="T3" fmla="*/ 12 h 3"/>
                  <a:gd name="T4" fmla="*/ 0 w 9"/>
                  <a:gd name="T5" fmla="*/ 1 h 3"/>
                  <a:gd name="T6" fmla="*/ 12 w 9"/>
                  <a:gd name="T7" fmla="*/ 0 h 3"/>
                  <a:gd name="T8" fmla="*/ 48 w 9"/>
                  <a:gd name="T9" fmla="*/ 0 h 3"/>
                  <a:gd name="T10" fmla="*/ 49 w 9"/>
                  <a:gd name="T11" fmla="*/ 12 h 3"/>
                  <a:gd name="T12" fmla="*/ 49 w 9"/>
                  <a:gd name="T13" fmla="*/ 12 h 3"/>
                  <a:gd name="T14" fmla="*/ 48 w 9"/>
                  <a:gd name="T15" fmla="*/ 16 h 3"/>
                  <a:gd name="T16" fmla="*/ 48 w 9"/>
                  <a:gd name="T17" fmla="*/ 16 h 3"/>
                  <a:gd name="T18" fmla="*/ 37 w 9"/>
                  <a:gd name="T19" fmla="*/ 16 h 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" h="3">
                    <a:moveTo>
                      <a:pt x="7" y="3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9" y="1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48" name="Freeform 1370"/>
              <p:cNvSpPr>
                <a:spLocks/>
              </p:cNvSpPr>
              <p:nvPr/>
            </p:nvSpPr>
            <p:spPr bwMode="auto">
              <a:xfrm>
                <a:off x="4055" y="1009"/>
                <a:ext cx="11" cy="5"/>
              </a:xfrm>
              <a:custGeom>
                <a:avLst/>
                <a:gdLst>
                  <a:gd name="T0" fmla="*/ 15 w 8"/>
                  <a:gd name="T1" fmla="*/ 16 h 4"/>
                  <a:gd name="T2" fmla="*/ 40 w 8"/>
                  <a:gd name="T3" fmla="*/ 16 h 4"/>
                  <a:gd name="T4" fmla="*/ 40 w 8"/>
                  <a:gd name="T5" fmla="*/ 1 h 4"/>
                  <a:gd name="T6" fmla="*/ 1 w 8"/>
                  <a:gd name="T7" fmla="*/ 1 h 4"/>
                  <a:gd name="T8" fmla="*/ 15 w 8"/>
                  <a:gd name="T9" fmla="*/ 16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" h="4">
                    <a:moveTo>
                      <a:pt x="2" y="4"/>
                    </a:moveTo>
                    <a:cubicBezTo>
                      <a:pt x="3" y="4"/>
                      <a:pt x="5" y="4"/>
                      <a:pt x="6" y="4"/>
                    </a:cubicBezTo>
                    <a:cubicBezTo>
                      <a:pt x="8" y="3"/>
                      <a:pt x="8" y="2"/>
                      <a:pt x="6" y="1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0" y="2"/>
                      <a:pt x="0" y="3"/>
                      <a:pt x="2" y="4"/>
                    </a:cubicBez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49" name="Freeform 1371"/>
              <p:cNvSpPr>
                <a:spLocks/>
              </p:cNvSpPr>
              <p:nvPr/>
            </p:nvSpPr>
            <p:spPr bwMode="auto">
              <a:xfrm>
                <a:off x="3826" y="955"/>
                <a:ext cx="260" cy="150"/>
              </a:xfrm>
              <a:custGeom>
                <a:avLst/>
                <a:gdLst>
                  <a:gd name="T0" fmla="*/ 0 w 260"/>
                  <a:gd name="T1" fmla="*/ 92 h 150"/>
                  <a:gd name="T2" fmla="*/ 161 w 260"/>
                  <a:gd name="T3" fmla="*/ 0 h 150"/>
                  <a:gd name="T4" fmla="*/ 260 w 260"/>
                  <a:gd name="T5" fmla="*/ 57 h 150"/>
                  <a:gd name="T6" fmla="*/ 100 w 260"/>
                  <a:gd name="T7" fmla="*/ 150 h 150"/>
                  <a:gd name="T8" fmla="*/ 0 w 260"/>
                  <a:gd name="T9" fmla="*/ 92 h 1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0" h="150">
                    <a:moveTo>
                      <a:pt x="0" y="92"/>
                    </a:moveTo>
                    <a:lnTo>
                      <a:pt x="161" y="0"/>
                    </a:lnTo>
                    <a:lnTo>
                      <a:pt x="260" y="57"/>
                    </a:lnTo>
                    <a:lnTo>
                      <a:pt x="100" y="150"/>
                    </a:lnTo>
                    <a:lnTo>
                      <a:pt x="0" y="92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0" name="Freeform 1372"/>
              <p:cNvSpPr>
                <a:spLocks/>
              </p:cNvSpPr>
              <p:nvPr/>
            </p:nvSpPr>
            <p:spPr bwMode="auto">
              <a:xfrm>
                <a:off x="3848" y="968"/>
                <a:ext cx="148" cy="86"/>
              </a:xfrm>
              <a:custGeom>
                <a:avLst/>
                <a:gdLst>
                  <a:gd name="T0" fmla="*/ 0 w 105"/>
                  <a:gd name="T1" fmla="*/ 462 h 61"/>
                  <a:gd name="T2" fmla="*/ 0 w 105"/>
                  <a:gd name="T3" fmla="*/ 446 h 61"/>
                  <a:gd name="T4" fmla="*/ 779 w 105"/>
                  <a:gd name="T5" fmla="*/ 0 h 61"/>
                  <a:gd name="T6" fmla="*/ 789 w 105"/>
                  <a:gd name="T7" fmla="*/ 0 h 61"/>
                  <a:gd name="T8" fmla="*/ 819 w 105"/>
                  <a:gd name="T9" fmla="*/ 16 h 61"/>
                  <a:gd name="T10" fmla="*/ 819 w 105"/>
                  <a:gd name="T11" fmla="*/ 32 h 61"/>
                  <a:gd name="T12" fmla="*/ 45 w 105"/>
                  <a:gd name="T13" fmla="*/ 479 h 61"/>
                  <a:gd name="T14" fmla="*/ 32 w 105"/>
                  <a:gd name="T15" fmla="*/ 479 h 61"/>
                  <a:gd name="T16" fmla="*/ 0 w 105"/>
                  <a:gd name="T17" fmla="*/ 462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5" h="61">
                    <a:moveTo>
                      <a:pt x="0" y="59"/>
                    </a:moveTo>
                    <a:cubicBezTo>
                      <a:pt x="0" y="58"/>
                      <a:pt x="0" y="58"/>
                      <a:pt x="0" y="57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99" y="0"/>
                      <a:pt x="100" y="0"/>
                      <a:pt x="101" y="0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5" y="3"/>
                      <a:pt x="105" y="3"/>
                      <a:pt x="104" y="4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5" y="61"/>
                      <a:pt x="4" y="61"/>
                      <a:pt x="4" y="61"/>
                    </a:cubicBez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1" name="Freeform 1373"/>
              <p:cNvSpPr>
                <a:spLocks noEditPoints="1"/>
              </p:cNvSpPr>
              <p:nvPr/>
            </p:nvSpPr>
            <p:spPr bwMode="auto">
              <a:xfrm>
                <a:off x="3846" y="966"/>
                <a:ext cx="150" cy="88"/>
              </a:xfrm>
              <a:custGeom>
                <a:avLst/>
                <a:gdLst>
                  <a:gd name="T0" fmla="*/ 33 w 106"/>
                  <a:gd name="T1" fmla="*/ 505 h 62"/>
                  <a:gd name="T2" fmla="*/ 1 w 106"/>
                  <a:gd name="T3" fmla="*/ 491 h 62"/>
                  <a:gd name="T4" fmla="*/ 1 w 106"/>
                  <a:gd name="T5" fmla="*/ 491 h 62"/>
                  <a:gd name="T6" fmla="*/ 0 w 106"/>
                  <a:gd name="T7" fmla="*/ 484 h 62"/>
                  <a:gd name="T8" fmla="*/ 0 w 106"/>
                  <a:gd name="T9" fmla="*/ 484 h 62"/>
                  <a:gd name="T10" fmla="*/ 1 w 106"/>
                  <a:gd name="T11" fmla="*/ 471 h 62"/>
                  <a:gd name="T12" fmla="*/ 1 w 106"/>
                  <a:gd name="T13" fmla="*/ 471 h 62"/>
                  <a:gd name="T14" fmla="*/ 792 w 106"/>
                  <a:gd name="T15" fmla="*/ 1 h 62"/>
                  <a:gd name="T16" fmla="*/ 811 w 106"/>
                  <a:gd name="T17" fmla="*/ 0 h 62"/>
                  <a:gd name="T18" fmla="*/ 811 w 106"/>
                  <a:gd name="T19" fmla="*/ 0 h 62"/>
                  <a:gd name="T20" fmla="*/ 819 w 106"/>
                  <a:gd name="T21" fmla="*/ 1 h 62"/>
                  <a:gd name="T22" fmla="*/ 819 w 106"/>
                  <a:gd name="T23" fmla="*/ 1 h 62"/>
                  <a:gd name="T24" fmla="*/ 850 w 106"/>
                  <a:gd name="T25" fmla="*/ 26 h 62"/>
                  <a:gd name="T26" fmla="*/ 850 w 106"/>
                  <a:gd name="T27" fmla="*/ 37 h 62"/>
                  <a:gd name="T28" fmla="*/ 850 w 106"/>
                  <a:gd name="T29" fmla="*/ 37 h 62"/>
                  <a:gd name="T30" fmla="*/ 850 w 106"/>
                  <a:gd name="T31" fmla="*/ 40 h 62"/>
                  <a:gd name="T32" fmla="*/ 850 w 106"/>
                  <a:gd name="T33" fmla="*/ 40 h 62"/>
                  <a:gd name="T34" fmla="*/ 57 w 106"/>
                  <a:gd name="T35" fmla="*/ 505 h 62"/>
                  <a:gd name="T36" fmla="*/ 47 w 106"/>
                  <a:gd name="T37" fmla="*/ 505 h 62"/>
                  <a:gd name="T38" fmla="*/ 47 w 106"/>
                  <a:gd name="T39" fmla="*/ 505 h 62"/>
                  <a:gd name="T40" fmla="*/ 33 w 106"/>
                  <a:gd name="T41" fmla="*/ 505 h 62"/>
                  <a:gd name="T42" fmla="*/ 40 w 106"/>
                  <a:gd name="T43" fmla="*/ 500 h 62"/>
                  <a:gd name="T44" fmla="*/ 47 w 106"/>
                  <a:gd name="T45" fmla="*/ 500 h 62"/>
                  <a:gd name="T46" fmla="*/ 47 w 106"/>
                  <a:gd name="T47" fmla="*/ 500 h 62"/>
                  <a:gd name="T48" fmla="*/ 57 w 106"/>
                  <a:gd name="T49" fmla="*/ 500 h 62"/>
                  <a:gd name="T50" fmla="*/ 57 w 106"/>
                  <a:gd name="T51" fmla="*/ 500 h 62"/>
                  <a:gd name="T52" fmla="*/ 848 w 106"/>
                  <a:gd name="T53" fmla="*/ 37 h 62"/>
                  <a:gd name="T54" fmla="*/ 848 w 106"/>
                  <a:gd name="T55" fmla="*/ 37 h 62"/>
                  <a:gd name="T56" fmla="*/ 848 w 106"/>
                  <a:gd name="T57" fmla="*/ 37 h 62"/>
                  <a:gd name="T58" fmla="*/ 819 w 106"/>
                  <a:gd name="T59" fmla="*/ 18 h 62"/>
                  <a:gd name="T60" fmla="*/ 811 w 106"/>
                  <a:gd name="T61" fmla="*/ 18 h 62"/>
                  <a:gd name="T62" fmla="*/ 811 w 106"/>
                  <a:gd name="T63" fmla="*/ 18 h 62"/>
                  <a:gd name="T64" fmla="*/ 805 w 106"/>
                  <a:gd name="T65" fmla="*/ 18 h 62"/>
                  <a:gd name="T66" fmla="*/ 805 w 106"/>
                  <a:gd name="T67" fmla="*/ 18 h 62"/>
                  <a:gd name="T68" fmla="*/ 16 w 106"/>
                  <a:gd name="T69" fmla="*/ 484 h 62"/>
                  <a:gd name="T70" fmla="*/ 16 w 106"/>
                  <a:gd name="T71" fmla="*/ 484 h 62"/>
                  <a:gd name="T72" fmla="*/ 1 w 106"/>
                  <a:gd name="T73" fmla="*/ 491 h 62"/>
                  <a:gd name="T74" fmla="*/ 16 w 106"/>
                  <a:gd name="T75" fmla="*/ 484 h 62"/>
                  <a:gd name="T76" fmla="*/ 40 w 106"/>
                  <a:gd name="T77" fmla="*/ 500 h 6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6" h="62">
                    <a:moveTo>
                      <a:pt x="4" y="62"/>
                    </a:moveTo>
                    <a:cubicBezTo>
                      <a:pt x="1" y="60"/>
                      <a:pt x="1" y="60"/>
                      <a:pt x="1" y="6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0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8"/>
                      <a:pt x="0" y="58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99" y="1"/>
                      <a:pt x="99" y="1"/>
                      <a:pt x="99" y="1"/>
                    </a:cubicBezTo>
                    <a:cubicBezTo>
                      <a:pt x="100" y="1"/>
                      <a:pt x="100" y="0"/>
                      <a:pt x="101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1" y="0"/>
                      <a:pt x="102" y="1"/>
                      <a:pt x="102" y="1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3"/>
                      <a:pt x="106" y="3"/>
                      <a:pt x="106" y="3"/>
                    </a:cubicBezTo>
                    <a:cubicBezTo>
                      <a:pt x="106" y="3"/>
                      <a:pt x="106" y="3"/>
                      <a:pt x="106" y="4"/>
                    </a:cubicBezTo>
                    <a:cubicBezTo>
                      <a:pt x="106" y="4"/>
                      <a:pt x="106" y="4"/>
                      <a:pt x="106" y="4"/>
                    </a:cubicBezTo>
                    <a:cubicBezTo>
                      <a:pt x="106" y="5"/>
                      <a:pt x="106" y="5"/>
                      <a:pt x="106" y="5"/>
                    </a:cubicBezTo>
                    <a:cubicBezTo>
                      <a:pt x="106" y="5"/>
                      <a:pt x="106" y="5"/>
                      <a:pt x="106" y="5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7" y="62"/>
                      <a:pt x="6" y="62"/>
                      <a:pt x="6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2"/>
                      <a:pt x="5" y="62"/>
                      <a:pt x="4" y="62"/>
                    </a:cubicBezTo>
                    <a:close/>
                    <a:moveTo>
                      <a:pt x="5" y="61"/>
                    </a:moveTo>
                    <a:cubicBezTo>
                      <a:pt x="5" y="61"/>
                      <a:pt x="6" y="61"/>
                      <a:pt x="6" y="61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6" y="61"/>
                      <a:pt x="6" y="61"/>
                      <a:pt x="7" y="61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105" y="4"/>
                      <a:pt x="105" y="4"/>
                      <a:pt x="105" y="4"/>
                    </a:cubicBezTo>
                    <a:cubicBezTo>
                      <a:pt x="105" y="4"/>
                      <a:pt x="105" y="4"/>
                      <a:pt x="105" y="4"/>
                    </a:cubicBezTo>
                    <a:cubicBezTo>
                      <a:pt x="105" y="4"/>
                      <a:pt x="105" y="4"/>
                      <a:pt x="105" y="4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1" y="2"/>
                      <a:pt x="101" y="2"/>
                      <a:pt x="101" y="2"/>
                    </a:cubicBezTo>
                    <a:cubicBezTo>
                      <a:pt x="101" y="2"/>
                      <a:pt x="101" y="2"/>
                      <a:pt x="101" y="2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5" y="61"/>
                      <a:pt x="5" y="61"/>
                      <a:pt x="5" y="61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2" name="Freeform 1374"/>
              <p:cNvSpPr>
                <a:spLocks/>
              </p:cNvSpPr>
              <p:nvPr/>
            </p:nvSpPr>
            <p:spPr bwMode="auto">
              <a:xfrm>
                <a:off x="3860" y="1051"/>
                <a:ext cx="16" cy="9"/>
              </a:xfrm>
              <a:custGeom>
                <a:avLst/>
                <a:gdLst>
                  <a:gd name="T0" fmla="*/ 0 w 11"/>
                  <a:gd name="T1" fmla="*/ 48 h 6"/>
                  <a:gd name="T2" fmla="*/ 0 w 11"/>
                  <a:gd name="T3" fmla="*/ 27 h 6"/>
                  <a:gd name="T4" fmla="*/ 41 w 11"/>
                  <a:gd name="T5" fmla="*/ 0 h 6"/>
                  <a:gd name="T6" fmla="*/ 60 w 11"/>
                  <a:gd name="T7" fmla="*/ 0 h 6"/>
                  <a:gd name="T8" fmla="*/ 99 w 11"/>
                  <a:gd name="T9" fmla="*/ 41 h 6"/>
                  <a:gd name="T10" fmla="*/ 99 w 11"/>
                  <a:gd name="T11" fmla="*/ 48 h 6"/>
                  <a:gd name="T12" fmla="*/ 60 w 11"/>
                  <a:gd name="T13" fmla="*/ 72 h 6"/>
                  <a:gd name="T14" fmla="*/ 41 w 11"/>
                  <a:gd name="T15" fmla="*/ 72 h 6"/>
                  <a:gd name="T16" fmla="*/ 0 w 11"/>
                  <a:gd name="T17" fmla="*/ 48 h 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" h="6">
                    <a:moveTo>
                      <a:pt x="0" y="4"/>
                    </a:moveTo>
                    <a:cubicBezTo>
                      <a:pt x="0" y="3"/>
                      <a:pt x="0" y="3"/>
                      <a:pt x="0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0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5" y="6"/>
                      <a:pt x="4" y="6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3" name="Freeform 1375"/>
              <p:cNvSpPr>
                <a:spLocks noEditPoints="1"/>
              </p:cNvSpPr>
              <p:nvPr/>
            </p:nvSpPr>
            <p:spPr bwMode="auto">
              <a:xfrm>
                <a:off x="3859" y="1050"/>
                <a:ext cx="17" cy="11"/>
              </a:xfrm>
              <a:custGeom>
                <a:avLst/>
                <a:gdLst>
                  <a:gd name="T0" fmla="*/ 40 w 12"/>
                  <a:gd name="T1" fmla="*/ 55 h 8"/>
                  <a:gd name="T2" fmla="*/ 1 w 12"/>
                  <a:gd name="T3" fmla="*/ 36 h 8"/>
                  <a:gd name="T4" fmla="*/ 1 w 12"/>
                  <a:gd name="T5" fmla="*/ 36 h 8"/>
                  <a:gd name="T6" fmla="*/ 1 w 12"/>
                  <a:gd name="T7" fmla="*/ 36 h 8"/>
                  <a:gd name="T8" fmla="*/ 0 w 12"/>
                  <a:gd name="T9" fmla="*/ 29 h 8"/>
                  <a:gd name="T10" fmla="*/ 0 w 12"/>
                  <a:gd name="T11" fmla="*/ 29 h 8"/>
                  <a:gd name="T12" fmla="*/ 1 w 12"/>
                  <a:gd name="T13" fmla="*/ 21 h 8"/>
                  <a:gd name="T14" fmla="*/ 1 w 12"/>
                  <a:gd name="T15" fmla="*/ 21 h 8"/>
                  <a:gd name="T16" fmla="*/ 37 w 12"/>
                  <a:gd name="T17" fmla="*/ 1 h 8"/>
                  <a:gd name="T18" fmla="*/ 52 w 12"/>
                  <a:gd name="T19" fmla="*/ 0 h 8"/>
                  <a:gd name="T20" fmla="*/ 52 w 12"/>
                  <a:gd name="T21" fmla="*/ 0 h 8"/>
                  <a:gd name="T22" fmla="*/ 57 w 12"/>
                  <a:gd name="T23" fmla="*/ 1 h 8"/>
                  <a:gd name="T24" fmla="*/ 57 w 12"/>
                  <a:gd name="T25" fmla="*/ 1 h 8"/>
                  <a:gd name="T26" fmla="*/ 95 w 12"/>
                  <a:gd name="T27" fmla="*/ 21 h 8"/>
                  <a:gd name="T28" fmla="*/ 96 w 12"/>
                  <a:gd name="T29" fmla="*/ 29 h 8"/>
                  <a:gd name="T30" fmla="*/ 96 w 12"/>
                  <a:gd name="T31" fmla="*/ 29 h 8"/>
                  <a:gd name="T32" fmla="*/ 95 w 12"/>
                  <a:gd name="T33" fmla="*/ 40 h 8"/>
                  <a:gd name="T34" fmla="*/ 95 w 12"/>
                  <a:gd name="T35" fmla="*/ 40 h 8"/>
                  <a:gd name="T36" fmla="*/ 67 w 12"/>
                  <a:gd name="T37" fmla="*/ 55 h 8"/>
                  <a:gd name="T38" fmla="*/ 52 w 12"/>
                  <a:gd name="T39" fmla="*/ 55 h 8"/>
                  <a:gd name="T40" fmla="*/ 52 w 12"/>
                  <a:gd name="T41" fmla="*/ 55 h 8"/>
                  <a:gd name="T42" fmla="*/ 40 w 12"/>
                  <a:gd name="T43" fmla="*/ 55 h 8"/>
                  <a:gd name="T44" fmla="*/ 52 w 12"/>
                  <a:gd name="T45" fmla="*/ 40 h 8"/>
                  <a:gd name="T46" fmla="*/ 52 w 12"/>
                  <a:gd name="T47" fmla="*/ 50 h 8"/>
                  <a:gd name="T48" fmla="*/ 52 w 12"/>
                  <a:gd name="T49" fmla="*/ 50 h 8"/>
                  <a:gd name="T50" fmla="*/ 57 w 12"/>
                  <a:gd name="T51" fmla="*/ 40 h 8"/>
                  <a:gd name="T52" fmla="*/ 57 w 12"/>
                  <a:gd name="T53" fmla="*/ 40 h 8"/>
                  <a:gd name="T54" fmla="*/ 95 w 12"/>
                  <a:gd name="T55" fmla="*/ 29 h 8"/>
                  <a:gd name="T56" fmla="*/ 95 w 12"/>
                  <a:gd name="T57" fmla="*/ 29 h 8"/>
                  <a:gd name="T58" fmla="*/ 95 w 12"/>
                  <a:gd name="T59" fmla="*/ 29 h 8"/>
                  <a:gd name="T60" fmla="*/ 57 w 12"/>
                  <a:gd name="T61" fmla="*/ 15 h 8"/>
                  <a:gd name="T62" fmla="*/ 52 w 12"/>
                  <a:gd name="T63" fmla="*/ 15 h 8"/>
                  <a:gd name="T64" fmla="*/ 52 w 12"/>
                  <a:gd name="T65" fmla="*/ 15 h 8"/>
                  <a:gd name="T66" fmla="*/ 40 w 12"/>
                  <a:gd name="T67" fmla="*/ 15 h 8"/>
                  <a:gd name="T68" fmla="*/ 40 w 12"/>
                  <a:gd name="T69" fmla="*/ 15 h 8"/>
                  <a:gd name="T70" fmla="*/ 18 w 12"/>
                  <a:gd name="T71" fmla="*/ 29 h 8"/>
                  <a:gd name="T72" fmla="*/ 18 w 12"/>
                  <a:gd name="T73" fmla="*/ 29 h 8"/>
                  <a:gd name="T74" fmla="*/ 18 w 12"/>
                  <a:gd name="T75" fmla="*/ 29 h 8"/>
                  <a:gd name="T76" fmla="*/ 52 w 12"/>
                  <a:gd name="T77" fmla="*/ 40 h 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" h="8">
                    <a:moveTo>
                      <a:pt x="5" y="8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3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5"/>
                      <a:pt x="12" y="5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7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5" y="8"/>
                      <a:pt x="5" y="8"/>
                    </a:cubicBezTo>
                    <a:close/>
                    <a:moveTo>
                      <a:pt x="6" y="6"/>
                    </a:moveTo>
                    <a:cubicBezTo>
                      <a:pt x="6" y="6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6" y="6"/>
                      <a:pt x="6" y="6"/>
                      <a:pt x="6" y="6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4" name="Freeform 1376"/>
              <p:cNvSpPr>
                <a:spLocks/>
              </p:cNvSpPr>
              <p:nvPr/>
            </p:nvSpPr>
            <p:spPr bwMode="auto">
              <a:xfrm>
                <a:off x="3914" y="1065"/>
                <a:ext cx="16" cy="10"/>
              </a:xfrm>
              <a:custGeom>
                <a:avLst/>
                <a:gdLst>
                  <a:gd name="T0" fmla="*/ 0 w 11"/>
                  <a:gd name="T1" fmla="*/ 39 h 7"/>
                  <a:gd name="T2" fmla="*/ 0 w 11"/>
                  <a:gd name="T3" fmla="*/ 27 h 7"/>
                  <a:gd name="T4" fmla="*/ 41 w 11"/>
                  <a:gd name="T5" fmla="*/ 1 h 7"/>
                  <a:gd name="T6" fmla="*/ 60 w 11"/>
                  <a:gd name="T7" fmla="*/ 1 h 7"/>
                  <a:gd name="T8" fmla="*/ 99 w 11"/>
                  <a:gd name="T9" fmla="*/ 27 h 7"/>
                  <a:gd name="T10" fmla="*/ 99 w 11"/>
                  <a:gd name="T11" fmla="*/ 39 h 7"/>
                  <a:gd name="T12" fmla="*/ 68 w 11"/>
                  <a:gd name="T13" fmla="*/ 56 h 7"/>
                  <a:gd name="T14" fmla="*/ 41 w 11"/>
                  <a:gd name="T15" fmla="*/ 56 h 7"/>
                  <a:gd name="T16" fmla="*/ 0 w 11"/>
                  <a:gd name="T17" fmla="*/ 39 h 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" h="7">
                    <a:moveTo>
                      <a:pt x="0" y="4"/>
                    </a:moveTo>
                    <a:cubicBezTo>
                      <a:pt x="0" y="4"/>
                      <a:pt x="0" y="3"/>
                      <a:pt x="0" y="3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0"/>
                      <a:pt x="6" y="0"/>
                      <a:pt x="6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0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7"/>
                      <a:pt x="5" y="7"/>
                      <a:pt x="4" y="6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5" name="Freeform 1377"/>
              <p:cNvSpPr>
                <a:spLocks/>
              </p:cNvSpPr>
              <p:nvPr/>
            </p:nvSpPr>
            <p:spPr bwMode="auto">
              <a:xfrm>
                <a:off x="3913" y="1065"/>
                <a:ext cx="17" cy="10"/>
              </a:xfrm>
              <a:custGeom>
                <a:avLst/>
                <a:gdLst>
                  <a:gd name="T0" fmla="*/ 40 w 12"/>
                  <a:gd name="T1" fmla="*/ 59 h 7"/>
                  <a:gd name="T2" fmla="*/ 1 w 12"/>
                  <a:gd name="T3" fmla="*/ 41 h 7"/>
                  <a:gd name="T4" fmla="*/ 1 w 12"/>
                  <a:gd name="T5" fmla="*/ 39 h 7"/>
                  <a:gd name="T6" fmla="*/ 18 w 12"/>
                  <a:gd name="T7" fmla="*/ 27 h 7"/>
                  <a:gd name="T8" fmla="*/ 52 w 12"/>
                  <a:gd name="T9" fmla="*/ 56 h 7"/>
                  <a:gd name="T10" fmla="*/ 57 w 12"/>
                  <a:gd name="T11" fmla="*/ 56 h 7"/>
                  <a:gd name="T12" fmla="*/ 57 w 12"/>
                  <a:gd name="T13" fmla="*/ 56 h 7"/>
                  <a:gd name="T14" fmla="*/ 57 w 12"/>
                  <a:gd name="T15" fmla="*/ 56 h 7"/>
                  <a:gd name="T16" fmla="*/ 57 w 12"/>
                  <a:gd name="T17" fmla="*/ 56 h 7"/>
                  <a:gd name="T18" fmla="*/ 95 w 12"/>
                  <a:gd name="T19" fmla="*/ 39 h 7"/>
                  <a:gd name="T20" fmla="*/ 95 w 12"/>
                  <a:gd name="T21" fmla="*/ 39 h 7"/>
                  <a:gd name="T22" fmla="*/ 95 w 12"/>
                  <a:gd name="T23" fmla="*/ 39 h 7"/>
                  <a:gd name="T24" fmla="*/ 57 w 12"/>
                  <a:gd name="T25" fmla="*/ 1 h 7"/>
                  <a:gd name="T26" fmla="*/ 52 w 12"/>
                  <a:gd name="T27" fmla="*/ 1 h 7"/>
                  <a:gd name="T28" fmla="*/ 52 w 12"/>
                  <a:gd name="T29" fmla="*/ 1 h 7"/>
                  <a:gd name="T30" fmla="*/ 40 w 12"/>
                  <a:gd name="T31" fmla="*/ 1 h 7"/>
                  <a:gd name="T32" fmla="*/ 40 w 12"/>
                  <a:gd name="T33" fmla="*/ 1 h 7"/>
                  <a:gd name="T34" fmla="*/ 18 w 12"/>
                  <a:gd name="T35" fmla="*/ 27 h 7"/>
                  <a:gd name="T36" fmla="*/ 18 w 12"/>
                  <a:gd name="T37" fmla="*/ 27 h 7"/>
                  <a:gd name="T38" fmla="*/ 1 w 12"/>
                  <a:gd name="T39" fmla="*/ 39 h 7"/>
                  <a:gd name="T40" fmla="*/ 1 w 12"/>
                  <a:gd name="T41" fmla="*/ 41 h 7"/>
                  <a:gd name="T42" fmla="*/ 0 w 12"/>
                  <a:gd name="T43" fmla="*/ 27 h 7"/>
                  <a:gd name="T44" fmla="*/ 0 w 12"/>
                  <a:gd name="T45" fmla="*/ 27 h 7"/>
                  <a:gd name="T46" fmla="*/ 1 w 12"/>
                  <a:gd name="T47" fmla="*/ 19 h 7"/>
                  <a:gd name="T48" fmla="*/ 1 w 12"/>
                  <a:gd name="T49" fmla="*/ 19 h 7"/>
                  <a:gd name="T50" fmla="*/ 40 w 12"/>
                  <a:gd name="T51" fmla="*/ 0 h 7"/>
                  <a:gd name="T52" fmla="*/ 52 w 12"/>
                  <a:gd name="T53" fmla="*/ 0 h 7"/>
                  <a:gd name="T54" fmla="*/ 52 w 12"/>
                  <a:gd name="T55" fmla="*/ 0 h 7"/>
                  <a:gd name="T56" fmla="*/ 67 w 12"/>
                  <a:gd name="T57" fmla="*/ 0 h 7"/>
                  <a:gd name="T58" fmla="*/ 67 w 12"/>
                  <a:gd name="T59" fmla="*/ 0 h 7"/>
                  <a:gd name="T60" fmla="*/ 96 w 12"/>
                  <a:gd name="T61" fmla="*/ 19 h 7"/>
                  <a:gd name="T62" fmla="*/ 96 w 12"/>
                  <a:gd name="T63" fmla="*/ 39 h 7"/>
                  <a:gd name="T64" fmla="*/ 96 w 12"/>
                  <a:gd name="T65" fmla="*/ 39 h 7"/>
                  <a:gd name="T66" fmla="*/ 96 w 12"/>
                  <a:gd name="T67" fmla="*/ 41 h 7"/>
                  <a:gd name="T68" fmla="*/ 96 w 12"/>
                  <a:gd name="T69" fmla="*/ 41 h 7"/>
                  <a:gd name="T70" fmla="*/ 67 w 12"/>
                  <a:gd name="T71" fmla="*/ 59 h 7"/>
                  <a:gd name="T72" fmla="*/ 57 w 12"/>
                  <a:gd name="T73" fmla="*/ 59 h 7"/>
                  <a:gd name="T74" fmla="*/ 57 w 12"/>
                  <a:gd name="T75" fmla="*/ 59 h 7"/>
                  <a:gd name="T76" fmla="*/ 40 w 12"/>
                  <a:gd name="T77" fmla="*/ 59 h 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" h="7">
                    <a:moveTo>
                      <a:pt x="5" y="7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3"/>
                      <a:pt x="12" y="3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6" y="7"/>
                      <a:pt x="5" y="7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6" name="Freeform 1378"/>
              <p:cNvSpPr>
                <a:spLocks/>
              </p:cNvSpPr>
              <p:nvPr/>
            </p:nvSpPr>
            <p:spPr bwMode="auto">
              <a:xfrm>
                <a:off x="3926" y="1060"/>
                <a:ext cx="15" cy="8"/>
              </a:xfrm>
              <a:custGeom>
                <a:avLst/>
                <a:gdLst>
                  <a:gd name="T0" fmla="*/ 1 w 11"/>
                  <a:gd name="T1" fmla="*/ 16 h 6"/>
                  <a:gd name="T2" fmla="*/ 1 w 11"/>
                  <a:gd name="T3" fmla="*/ 12 h 6"/>
                  <a:gd name="T4" fmla="*/ 26 w 11"/>
                  <a:gd name="T5" fmla="*/ 0 h 6"/>
                  <a:gd name="T6" fmla="*/ 37 w 11"/>
                  <a:gd name="T7" fmla="*/ 0 h 6"/>
                  <a:gd name="T8" fmla="*/ 65 w 11"/>
                  <a:gd name="T9" fmla="*/ 12 h 6"/>
                  <a:gd name="T10" fmla="*/ 65 w 11"/>
                  <a:gd name="T11" fmla="*/ 21 h 6"/>
                  <a:gd name="T12" fmla="*/ 48 w 11"/>
                  <a:gd name="T13" fmla="*/ 36 h 6"/>
                  <a:gd name="T14" fmla="*/ 35 w 11"/>
                  <a:gd name="T15" fmla="*/ 36 h 6"/>
                  <a:gd name="T16" fmla="*/ 1 w 11"/>
                  <a:gd name="T17" fmla="*/ 16 h 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" h="6">
                    <a:moveTo>
                      <a:pt x="1" y="3"/>
                    </a:moveTo>
                    <a:cubicBezTo>
                      <a:pt x="0" y="3"/>
                      <a:pt x="0" y="2"/>
                      <a:pt x="1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0"/>
                      <a:pt x="6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1" y="3"/>
                      <a:pt x="11" y="3"/>
                      <a:pt x="10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5" y="6"/>
                      <a:pt x="5" y="6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7" name="Freeform 1379"/>
              <p:cNvSpPr>
                <a:spLocks/>
              </p:cNvSpPr>
              <p:nvPr/>
            </p:nvSpPr>
            <p:spPr bwMode="auto">
              <a:xfrm>
                <a:off x="3924" y="1058"/>
                <a:ext cx="17" cy="12"/>
              </a:xfrm>
              <a:custGeom>
                <a:avLst/>
                <a:gdLst>
                  <a:gd name="T0" fmla="*/ 40 w 12"/>
                  <a:gd name="T1" fmla="*/ 89 h 8"/>
                  <a:gd name="T2" fmla="*/ 1 w 12"/>
                  <a:gd name="T3" fmla="*/ 62 h 8"/>
                  <a:gd name="T4" fmla="*/ 18 w 12"/>
                  <a:gd name="T5" fmla="*/ 48 h 8"/>
                  <a:gd name="T6" fmla="*/ 18 w 12"/>
                  <a:gd name="T7" fmla="*/ 48 h 8"/>
                  <a:gd name="T8" fmla="*/ 52 w 12"/>
                  <a:gd name="T9" fmla="*/ 72 h 8"/>
                  <a:gd name="T10" fmla="*/ 57 w 12"/>
                  <a:gd name="T11" fmla="*/ 72 h 8"/>
                  <a:gd name="T12" fmla="*/ 57 w 12"/>
                  <a:gd name="T13" fmla="*/ 72 h 8"/>
                  <a:gd name="T14" fmla="*/ 57 w 12"/>
                  <a:gd name="T15" fmla="*/ 72 h 8"/>
                  <a:gd name="T16" fmla="*/ 57 w 12"/>
                  <a:gd name="T17" fmla="*/ 72 h 8"/>
                  <a:gd name="T18" fmla="*/ 95 w 12"/>
                  <a:gd name="T19" fmla="*/ 48 h 8"/>
                  <a:gd name="T20" fmla="*/ 95 w 12"/>
                  <a:gd name="T21" fmla="*/ 48 h 8"/>
                  <a:gd name="T22" fmla="*/ 95 w 12"/>
                  <a:gd name="T23" fmla="*/ 48 h 8"/>
                  <a:gd name="T24" fmla="*/ 57 w 12"/>
                  <a:gd name="T25" fmla="*/ 27 h 8"/>
                  <a:gd name="T26" fmla="*/ 52 w 12"/>
                  <a:gd name="T27" fmla="*/ 27 h 8"/>
                  <a:gd name="T28" fmla="*/ 52 w 12"/>
                  <a:gd name="T29" fmla="*/ 27 h 8"/>
                  <a:gd name="T30" fmla="*/ 40 w 12"/>
                  <a:gd name="T31" fmla="*/ 27 h 8"/>
                  <a:gd name="T32" fmla="*/ 40 w 12"/>
                  <a:gd name="T33" fmla="*/ 27 h 8"/>
                  <a:gd name="T34" fmla="*/ 18 w 12"/>
                  <a:gd name="T35" fmla="*/ 48 h 8"/>
                  <a:gd name="T36" fmla="*/ 18 w 12"/>
                  <a:gd name="T37" fmla="*/ 48 h 8"/>
                  <a:gd name="T38" fmla="*/ 1 w 12"/>
                  <a:gd name="T39" fmla="*/ 62 h 8"/>
                  <a:gd name="T40" fmla="*/ 0 w 12"/>
                  <a:gd name="T41" fmla="*/ 48 h 8"/>
                  <a:gd name="T42" fmla="*/ 0 w 12"/>
                  <a:gd name="T43" fmla="*/ 48 h 8"/>
                  <a:gd name="T44" fmla="*/ 1 w 12"/>
                  <a:gd name="T45" fmla="*/ 27 h 8"/>
                  <a:gd name="T46" fmla="*/ 1 w 12"/>
                  <a:gd name="T47" fmla="*/ 27 h 8"/>
                  <a:gd name="T48" fmla="*/ 40 w 12"/>
                  <a:gd name="T49" fmla="*/ 0 h 8"/>
                  <a:gd name="T50" fmla="*/ 52 w 12"/>
                  <a:gd name="T51" fmla="*/ 0 h 8"/>
                  <a:gd name="T52" fmla="*/ 52 w 12"/>
                  <a:gd name="T53" fmla="*/ 0 h 8"/>
                  <a:gd name="T54" fmla="*/ 67 w 12"/>
                  <a:gd name="T55" fmla="*/ 0 h 8"/>
                  <a:gd name="T56" fmla="*/ 67 w 12"/>
                  <a:gd name="T57" fmla="*/ 0 h 8"/>
                  <a:gd name="T58" fmla="*/ 96 w 12"/>
                  <a:gd name="T59" fmla="*/ 41 h 8"/>
                  <a:gd name="T60" fmla="*/ 96 w 12"/>
                  <a:gd name="T61" fmla="*/ 48 h 8"/>
                  <a:gd name="T62" fmla="*/ 96 w 12"/>
                  <a:gd name="T63" fmla="*/ 48 h 8"/>
                  <a:gd name="T64" fmla="*/ 96 w 12"/>
                  <a:gd name="T65" fmla="*/ 62 h 8"/>
                  <a:gd name="T66" fmla="*/ 96 w 12"/>
                  <a:gd name="T67" fmla="*/ 62 h 8"/>
                  <a:gd name="T68" fmla="*/ 67 w 12"/>
                  <a:gd name="T69" fmla="*/ 89 h 8"/>
                  <a:gd name="T70" fmla="*/ 57 w 12"/>
                  <a:gd name="T71" fmla="*/ 93 h 8"/>
                  <a:gd name="T72" fmla="*/ 57 w 12"/>
                  <a:gd name="T73" fmla="*/ 93 h 8"/>
                  <a:gd name="T74" fmla="*/ 40 w 12"/>
                  <a:gd name="T75" fmla="*/ 89 h 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2" h="8">
                    <a:moveTo>
                      <a:pt x="5" y="7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5" y="7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8" name="Freeform 1380"/>
              <p:cNvSpPr>
                <a:spLocks/>
              </p:cNvSpPr>
              <p:nvPr/>
            </p:nvSpPr>
            <p:spPr bwMode="auto">
              <a:xfrm>
                <a:off x="3873" y="1053"/>
                <a:ext cx="27" cy="15"/>
              </a:xfrm>
              <a:custGeom>
                <a:avLst/>
                <a:gdLst>
                  <a:gd name="T0" fmla="*/ 0 w 19"/>
                  <a:gd name="T1" fmla="*/ 50 h 11"/>
                  <a:gd name="T2" fmla="*/ 0 w 19"/>
                  <a:gd name="T3" fmla="*/ 48 h 11"/>
                  <a:gd name="T4" fmla="*/ 97 w 19"/>
                  <a:gd name="T5" fmla="*/ 0 h 11"/>
                  <a:gd name="T6" fmla="*/ 115 w 19"/>
                  <a:gd name="T7" fmla="*/ 0 h 11"/>
                  <a:gd name="T8" fmla="*/ 152 w 19"/>
                  <a:gd name="T9" fmla="*/ 19 h 11"/>
                  <a:gd name="T10" fmla="*/ 152 w 19"/>
                  <a:gd name="T11" fmla="*/ 26 h 11"/>
                  <a:gd name="T12" fmla="*/ 57 w 19"/>
                  <a:gd name="T13" fmla="*/ 68 h 11"/>
                  <a:gd name="T14" fmla="*/ 40 w 19"/>
                  <a:gd name="T15" fmla="*/ 68 h 11"/>
                  <a:gd name="T16" fmla="*/ 0 w 19"/>
                  <a:gd name="T17" fmla="*/ 50 h 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9" h="11">
                    <a:moveTo>
                      <a:pt x="0" y="8"/>
                    </a:moveTo>
                    <a:cubicBezTo>
                      <a:pt x="0" y="8"/>
                      <a:pt x="0" y="7"/>
                      <a:pt x="0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3"/>
                      <a:pt x="19" y="4"/>
                      <a:pt x="18" y="4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6" y="11"/>
                      <a:pt x="5" y="11"/>
                      <a:pt x="5" y="11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9" name="Freeform 1381"/>
              <p:cNvSpPr>
                <a:spLocks/>
              </p:cNvSpPr>
              <p:nvPr/>
            </p:nvSpPr>
            <p:spPr bwMode="auto">
              <a:xfrm>
                <a:off x="3872" y="1051"/>
                <a:ext cx="28" cy="19"/>
              </a:xfrm>
              <a:custGeom>
                <a:avLst/>
                <a:gdLst>
                  <a:gd name="T0" fmla="*/ 39 w 20"/>
                  <a:gd name="T1" fmla="*/ 120 h 13"/>
                  <a:gd name="T2" fmla="*/ 1 w 20"/>
                  <a:gd name="T3" fmla="*/ 101 h 13"/>
                  <a:gd name="T4" fmla="*/ 1 w 20"/>
                  <a:gd name="T5" fmla="*/ 88 h 13"/>
                  <a:gd name="T6" fmla="*/ 15 w 20"/>
                  <a:gd name="T7" fmla="*/ 82 h 13"/>
                  <a:gd name="T8" fmla="*/ 41 w 20"/>
                  <a:gd name="T9" fmla="*/ 107 h 13"/>
                  <a:gd name="T10" fmla="*/ 55 w 20"/>
                  <a:gd name="T11" fmla="*/ 107 h 13"/>
                  <a:gd name="T12" fmla="*/ 55 w 20"/>
                  <a:gd name="T13" fmla="*/ 107 h 13"/>
                  <a:gd name="T14" fmla="*/ 57 w 20"/>
                  <a:gd name="T15" fmla="*/ 107 h 13"/>
                  <a:gd name="T16" fmla="*/ 57 w 20"/>
                  <a:gd name="T17" fmla="*/ 107 h 13"/>
                  <a:gd name="T18" fmla="*/ 146 w 20"/>
                  <a:gd name="T19" fmla="*/ 41 h 13"/>
                  <a:gd name="T20" fmla="*/ 146 w 20"/>
                  <a:gd name="T21" fmla="*/ 41 h 13"/>
                  <a:gd name="T22" fmla="*/ 146 w 20"/>
                  <a:gd name="T23" fmla="*/ 41 h 13"/>
                  <a:gd name="T24" fmla="*/ 146 w 20"/>
                  <a:gd name="T25" fmla="*/ 41 h 13"/>
                  <a:gd name="T26" fmla="*/ 112 w 20"/>
                  <a:gd name="T27" fmla="*/ 19 h 13"/>
                  <a:gd name="T28" fmla="*/ 108 w 20"/>
                  <a:gd name="T29" fmla="*/ 19 h 13"/>
                  <a:gd name="T30" fmla="*/ 108 w 20"/>
                  <a:gd name="T31" fmla="*/ 19 h 13"/>
                  <a:gd name="T32" fmla="*/ 97 w 20"/>
                  <a:gd name="T33" fmla="*/ 19 h 13"/>
                  <a:gd name="T34" fmla="*/ 97 w 20"/>
                  <a:gd name="T35" fmla="*/ 19 h 13"/>
                  <a:gd name="T36" fmla="*/ 15 w 20"/>
                  <a:gd name="T37" fmla="*/ 82 h 13"/>
                  <a:gd name="T38" fmla="*/ 15 w 20"/>
                  <a:gd name="T39" fmla="*/ 82 h 13"/>
                  <a:gd name="T40" fmla="*/ 15 w 20"/>
                  <a:gd name="T41" fmla="*/ 82 h 13"/>
                  <a:gd name="T42" fmla="*/ 1 w 20"/>
                  <a:gd name="T43" fmla="*/ 88 h 13"/>
                  <a:gd name="T44" fmla="*/ 1 w 20"/>
                  <a:gd name="T45" fmla="*/ 101 h 13"/>
                  <a:gd name="T46" fmla="*/ 0 w 20"/>
                  <a:gd name="T47" fmla="*/ 82 h 13"/>
                  <a:gd name="T48" fmla="*/ 0 w 20"/>
                  <a:gd name="T49" fmla="*/ 82 h 13"/>
                  <a:gd name="T50" fmla="*/ 1 w 20"/>
                  <a:gd name="T51" fmla="*/ 69 h 13"/>
                  <a:gd name="T52" fmla="*/ 1 w 20"/>
                  <a:gd name="T53" fmla="*/ 69 h 13"/>
                  <a:gd name="T54" fmla="*/ 94 w 20"/>
                  <a:gd name="T55" fmla="*/ 1 h 13"/>
                  <a:gd name="T56" fmla="*/ 108 w 20"/>
                  <a:gd name="T57" fmla="*/ 0 h 13"/>
                  <a:gd name="T58" fmla="*/ 108 w 20"/>
                  <a:gd name="T59" fmla="*/ 0 h 13"/>
                  <a:gd name="T60" fmla="*/ 112 w 20"/>
                  <a:gd name="T61" fmla="*/ 1 h 13"/>
                  <a:gd name="T62" fmla="*/ 112 w 20"/>
                  <a:gd name="T63" fmla="*/ 1 h 13"/>
                  <a:gd name="T64" fmla="*/ 151 w 20"/>
                  <a:gd name="T65" fmla="*/ 28 h 13"/>
                  <a:gd name="T66" fmla="*/ 151 w 20"/>
                  <a:gd name="T67" fmla="*/ 41 h 13"/>
                  <a:gd name="T68" fmla="*/ 151 w 20"/>
                  <a:gd name="T69" fmla="*/ 41 h 13"/>
                  <a:gd name="T70" fmla="*/ 151 w 20"/>
                  <a:gd name="T71" fmla="*/ 60 h 13"/>
                  <a:gd name="T72" fmla="*/ 151 w 20"/>
                  <a:gd name="T73" fmla="*/ 60 h 13"/>
                  <a:gd name="T74" fmla="*/ 57 w 20"/>
                  <a:gd name="T75" fmla="*/ 120 h 13"/>
                  <a:gd name="T76" fmla="*/ 55 w 20"/>
                  <a:gd name="T77" fmla="*/ 129 h 13"/>
                  <a:gd name="T78" fmla="*/ 55 w 20"/>
                  <a:gd name="T79" fmla="*/ 129 h 13"/>
                  <a:gd name="T80" fmla="*/ 39 w 20"/>
                  <a:gd name="T81" fmla="*/ 120 h 1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0" h="13">
                    <a:moveTo>
                      <a:pt x="5" y="12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9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0" y="5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7" y="13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6" y="13"/>
                      <a:pt x="6" y="12"/>
                      <a:pt x="5" y="12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60" name="Freeform 1382"/>
              <p:cNvSpPr>
                <a:spLocks/>
              </p:cNvSpPr>
              <p:nvPr/>
            </p:nvSpPr>
            <p:spPr bwMode="auto">
              <a:xfrm>
                <a:off x="3887" y="1061"/>
                <a:ext cx="26" cy="14"/>
              </a:xfrm>
              <a:custGeom>
                <a:avLst/>
                <a:gdLst>
                  <a:gd name="T0" fmla="*/ 0 w 18"/>
                  <a:gd name="T1" fmla="*/ 57 h 10"/>
                  <a:gd name="T2" fmla="*/ 0 w 18"/>
                  <a:gd name="T3" fmla="*/ 41 h 10"/>
                  <a:gd name="T4" fmla="*/ 100 w 18"/>
                  <a:gd name="T5" fmla="*/ 0 h 10"/>
                  <a:gd name="T6" fmla="*/ 117 w 18"/>
                  <a:gd name="T7" fmla="*/ 0 h 10"/>
                  <a:gd name="T8" fmla="*/ 156 w 18"/>
                  <a:gd name="T9" fmla="*/ 21 h 10"/>
                  <a:gd name="T10" fmla="*/ 156 w 18"/>
                  <a:gd name="T11" fmla="*/ 29 h 10"/>
                  <a:gd name="T12" fmla="*/ 56 w 18"/>
                  <a:gd name="T13" fmla="*/ 77 h 10"/>
                  <a:gd name="T14" fmla="*/ 39 w 18"/>
                  <a:gd name="T15" fmla="*/ 77 h 10"/>
                  <a:gd name="T16" fmla="*/ 0 w 18"/>
                  <a:gd name="T17" fmla="*/ 57 h 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" h="10">
                    <a:moveTo>
                      <a:pt x="0" y="8"/>
                    </a:moveTo>
                    <a:cubicBezTo>
                      <a:pt x="0" y="7"/>
                      <a:pt x="0" y="7"/>
                      <a:pt x="0" y="6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3" y="0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8" y="3"/>
                      <a:pt x="18" y="4"/>
                      <a:pt x="17" y="4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5" y="10"/>
                      <a:pt x="4" y="10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61" name="Freeform 1383"/>
              <p:cNvSpPr>
                <a:spLocks/>
              </p:cNvSpPr>
              <p:nvPr/>
            </p:nvSpPr>
            <p:spPr bwMode="auto">
              <a:xfrm>
                <a:off x="3886" y="1060"/>
                <a:ext cx="27" cy="17"/>
              </a:xfrm>
              <a:custGeom>
                <a:avLst/>
                <a:gdLst>
                  <a:gd name="T0" fmla="*/ 40 w 19"/>
                  <a:gd name="T1" fmla="*/ 96 h 12"/>
                  <a:gd name="T2" fmla="*/ 1 w 19"/>
                  <a:gd name="T3" fmla="*/ 74 h 12"/>
                  <a:gd name="T4" fmla="*/ 1 w 19"/>
                  <a:gd name="T5" fmla="*/ 74 h 12"/>
                  <a:gd name="T6" fmla="*/ 18 w 19"/>
                  <a:gd name="T7" fmla="*/ 67 h 12"/>
                  <a:gd name="T8" fmla="*/ 53 w 19"/>
                  <a:gd name="T9" fmla="*/ 81 h 12"/>
                  <a:gd name="T10" fmla="*/ 53 w 19"/>
                  <a:gd name="T11" fmla="*/ 95 h 12"/>
                  <a:gd name="T12" fmla="*/ 53 w 19"/>
                  <a:gd name="T13" fmla="*/ 95 h 12"/>
                  <a:gd name="T14" fmla="*/ 57 w 19"/>
                  <a:gd name="T15" fmla="*/ 81 h 12"/>
                  <a:gd name="T16" fmla="*/ 57 w 19"/>
                  <a:gd name="T17" fmla="*/ 81 h 12"/>
                  <a:gd name="T18" fmla="*/ 152 w 19"/>
                  <a:gd name="T19" fmla="*/ 37 h 12"/>
                  <a:gd name="T20" fmla="*/ 152 w 19"/>
                  <a:gd name="T21" fmla="*/ 37 h 12"/>
                  <a:gd name="T22" fmla="*/ 152 w 19"/>
                  <a:gd name="T23" fmla="*/ 37 h 12"/>
                  <a:gd name="T24" fmla="*/ 115 w 19"/>
                  <a:gd name="T25" fmla="*/ 18 h 12"/>
                  <a:gd name="T26" fmla="*/ 107 w 19"/>
                  <a:gd name="T27" fmla="*/ 18 h 12"/>
                  <a:gd name="T28" fmla="*/ 107 w 19"/>
                  <a:gd name="T29" fmla="*/ 18 h 12"/>
                  <a:gd name="T30" fmla="*/ 97 w 19"/>
                  <a:gd name="T31" fmla="*/ 18 h 12"/>
                  <a:gd name="T32" fmla="*/ 97 w 19"/>
                  <a:gd name="T33" fmla="*/ 18 h 12"/>
                  <a:gd name="T34" fmla="*/ 18 w 19"/>
                  <a:gd name="T35" fmla="*/ 67 h 12"/>
                  <a:gd name="T36" fmla="*/ 18 w 19"/>
                  <a:gd name="T37" fmla="*/ 67 h 12"/>
                  <a:gd name="T38" fmla="*/ 1 w 19"/>
                  <a:gd name="T39" fmla="*/ 74 h 12"/>
                  <a:gd name="T40" fmla="*/ 1 w 19"/>
                  <a:gd name="T41" fmla="*/ 74 h 12"/>
                  <a:gd name="T42" fmla="*/ 0 w 19"/>
                  <a:gd name="T43" fmla="*/ 67 h 12"/>
                  <a:gd name="T44" fmla="*/ 0 w 19"/>
                  <a:gd name="T45" fmla="*/ 67 h 12"/>
                  <a:gd name="T46" fmla="*/ 1 w 19"/>
                  <a:gd name="T47" fmla="*/ 57 h 12"/>
                  <a:gd name="T48" fmla="*/ 1 w 19"/>
                  <a:gd name="T49" fmla="*/ 57 h 12"/>
                  <a:gd name="T50" fmla="*/ 95 w 19"/>
                  <a:gd name="T51" fmla="*/ 1 h 12"/>
                  <a:gd name="T52" fmla="*/ 107 w 19"/>
                  <a:gd name="T53" fmla="*/ 0 h 12"/>
                  <a:gd name="T54" fmla="*/ 107 w 19"/>
                  <a:gd name="T55" fmla="*/ 0 h 12"/>
                  <a:gd name="T56" fmla="*/ 115 w 19"/>
                  <a:gd name="T57" fmla="*/ 1 h 12"/>
                  <a:gd name="T58" fmla="*/ 115 w 19"/>
                  <a:gd name="T59" fmla="*/ 1 h 12"/>
                  <a:gd name="T60" fmla="*/ 152 w 19"/>
                  <a:gd name="T61" fmla="*/ 26 h 12"/>
                  <a:gd name="T62" fmla="*/ 155 w 19"/>
                  <a:gd name="T63" fmla="*/ 37 h 12"/>
                  <a:gd name="T64" fmla="*/ 155 w 19"/>
                  <a:gd name="T65" fmla="*/ 37 h 12"/>
                  <a:gd name="T66" fmla="*/ 152 w 19"/>
                  <a:gd name="T67" fmla="*/ 52 h 12"/>
                  <a:gd name="T68" fmla="*/ 152 w 19"/>
                  <a:gd name="T69" fmla="*/ 52 h 12"/>
                  <a:gd name="T70" fmla="*/ 67 w 19"/>
                  <a:gd name="T71" fmla="*/ 96 h 12"/>
                  <a:gd name="T72" fmla="*/ 53 w 19"/>
                  <a:gd name="T73" fmla="*/ 96 h 12"/>
                  <a:gd name="T74" fmla="*/ 53 w 19"/>
                  <a:gd name="T75" fmla="*/ 96 h 12"/>
                  <a:gd name="T76" fmla="*/ 40 w 19"/>
                  <a:gd name="T77" fmla="*/ 96 h 1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9" h="12">
                    <a:moveTo>
                      <a:pt x="5" y="12"/>
                    </a:move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1"/>
                      <a:pt x="7" y="11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9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4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3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5"/>
                      <a:pt x="19" y="5"/>
                      <a:pt x="18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5" y="12"/>
                      <a:pt x="5" y="12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62" name="Freeform 1384"/>
              <p:cNvSpPr>
                <a:spLocks/>
              </p:cNvSpPr>
              <p:nvPr/>
            </p:nvSpPr>
            <p:spPr bwMode="auto">
              <a:xfrm>
                <a:off x="3872" y="987"/>
                <a:ext cx="113" cy="66"/>
              </a:xfrm>
              <a:custGeom>
                <a:avLst/>
                <a:gdLst>
                  <a:gd name="T0" fmla="*/ 1 w 80"/>
                  <a:gd name="T1" fmla="*/ 380 h 46"/>
                  <a:gd name="T2" fmla="*/ 1 w 80"/>
                  <a:gd name="T3" fmla="*/ 379 h 46"/>
                  <a:gd name="T4" fmla="*/ 589 w 80"/>
                  <a:gd name="T5" fmla="*/ 0 h 46"/>
                  <a:gd name="T6" fmla="*/ 600 w 80"/>
                  <a:gd name="T7" fmla="*/ 0 h 46"/>
                  <a:gd name="T8" fmla="*/ 637 w 80"/>
                  <a:gd name="T9" fmla="*/ 27 h 46"/>
                  <a:gd name="T10" fmla="*/ 637 w 80"/>
                  <a:gd name="T11" fmla="*/ 39 h 46"/>
                  <a:gd name="T12" fmla="*/ 57 w 80"/>
                  <a:gd name="T13" fmla="*/ 402 h 46"/>
                  <a:gd name="T14" fmla="*/ 40 w 80"/>
                  <a:gd name="T15" fmla="*/ 402 h 46"/>
                  <a:gd name="T16" fmla="*/ 1 w 80"/>
                  <a:gd name="T17" fmla="*/ 380 h 4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0" h="46">
                    <a:moveTo>
                      <a:pt x="1" y="44"/>
                    </a:moveTo>
                    <a:cubicBezTo>
                      <a:pt x="0" y="44"/>
                      <a:pt x="0" y="43"/>
                      <a:pt x="1" y="43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5" y="0"/>
                      <a:pt x="76" y="0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80" y="3"/>
                      <a:pt x="80" y="4"/>
                      <a:pt x="80" y="4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6" y="46"/>
                      <a:pt x="5" y="46"/>
                      <a:pt x="5" y="46"/>
                    </a:cubicBezTo>
                    <a:lnTo>
                      <a:pt x="1" y="4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63" name="Freeform 1385"/>
              <p:cNvSpPr>
                <a:spLocks noEditPoints="1"/>
              </p:cNvSpPr>
              <p:nvPr/>
            </p:nvSpPr>
            <p:spPr bwMode="auto">
              <a:xfrm>
                <a:off x="3872" y="986"/>
                <a:ext cx="115" cy="68"/>
              </a:xfrm>
              <a:custGeom>
                <a:avLst/>
                <a:gdLst>
                  <a:gd name="T0" fmla="*/ 37 w 81"/>
                  <a:gd name="T1" fmla="*/ 387 h 48"/>
                  <a:gd name="T2" fmla="*/ 1 w 81"/>
                  <a:gd name="T3" fmla="*/ 370 h 48"/>
                  <a:gd name="T4" fmla="*/ 1 w 81"/>
                  <a:gd name="T5" fmla="*/ 367 h 48"/>
                  <a:gd name="T6" fmla="*/ 1 w 81"/>
                  <a:gd name="T7" fmla="*/ 370 h 48"/>
                  <a:gd name="T8" fmla="*/ 0 w 81"/>
                  <a:gd name="T9" fmla="*/ 356 h 48"/>
                  <a:gd name="T10" fmla="*/ 0 w 81"/>
                  <a:gd name="T11" fmla="*/ 356 h 48"/>
                  <a:gd name="T12" fmla="*/ 1 w 81"/>
                  <a:gd name="T13" fmla="*/ 347 h 48"/>
                  <a:gd name="T14" fmla="*/ 1 w 81"/>
                  <a:gd name="T15" fmla="*/ 347 h 48"/>
                  <a:gd name="T16" fmla="*/ 601 w 81"/>
                  <a:gd name="T17" fmla="*/ 1 h 48"/>
                  <a:gd name="T18" fmla="*/ 609 w 81"/>
                  <a:gd name="T19" fmla="*/ 0 h 48"/>
                  <a:gd name="T20" fmla="*/ 609 w 81"/>
                  <a:gd name="T21" fmla="*/ 0 h 48"/>
                  <a:gd name="T22" fmla="*/ 620 w 81"/>
                  <a:gd name="T23" fmla="*/ 1 h 48"/>
                  <a:gd name="T24" fmla="*/ 620 w 81"/>
                  <a:gd name="T25" fmla="*/ 1 h 48"/>
                  <a:gd name="T26" fmla="*/ 659 w 81"/>
                  <a:gd name="T27" fmla="*/ 26 h 48"/>
                  <a:gd name="T28" fmla="*/ 662 w 81"/>
                  <a:gd name="T29" fmla="*/ 37 h 48"/>
                  <a:gd name="T30" fmla="*/ 662 w 81"/>
                  <a:gd name="T31" fmla="*/ 37 h 48"/>
                  <a:gd name="T32" fmla="*/ 659 w 81"/>
                  <a:gd name="T33" fmla="*/ 52 h 48"/>
                  <a:gd name="T34" fmla="*/ 659 w 81"/>
                  <a:gd name="T35" fmla="*/ 52 h 48"/>
                  <a:gd name="T36" fmla="*/ 57 w 81"/>
                  <a:gd name="T37" fmla="*/ 387 h 48"/>
                  <a:gd name="T38" fmla="*/ 53 w 81"/>
                  <a:gd name="T39" fmla="*/ 387 h 48"/>
                  <a:gd name="T40" fmla="*/ 53 w 81"/>
                  <a:gd name="T41" fmla="*/ 387 h 48"/>
                  <a:gd name="T42" fmla="*/ 37 w 81"/>
                  <a:gd name="T43" fmla="*/ 387 h 48"/>
                  <a:gd name="T44" fmla="*/ 40 w 81"/>
                  <a:gd name="T45" fmla="*/ 370 h 48"/>
                  <a:gd name="T46" fmla="*/ 53 w 81"/>
                  <a:gd name="T47" fmla="*/ 384 h 48"/>
                  <a:gd name="T48" fmla="*/ 53 w 81"/>
                  <a:gd name="T49" fmla="*/ 384 h 48"/>
                  <a:gd name="T50" fmla="*/ 57 w 81"/>
                  <a:gd name="T51" fmla="*/ 370 h 48"/>
                  <a:gd name="T52" fmla="*/ 57 w 81"/>
                  <a:gd name="T53" fmla="*/ 370 h 48"/>
                  <a:gd name="T54" fmla="*/ 647 w 81"/>
                  <a:gd name="T55" fmla="*/ 37 h 48"/>
                  <a:gd name="T56" fmla="*/ 647 w 81"/>
                  <a:gd name="T57" fmla="*/ 37 h 48"/>
                  <a:gd name="T58" fmla="*/ 647 w 81"/>
                  <a:gd name="T59" fmla="*/ 37 h 48"/>
                  <a:gd name="T60" fmla="*/ 647 w 81"/>
                  <a:gd name="T61" fmla="*/ 37 h 48"/>
                  <a:gd name="T62" fmla="*/ 620 w 81"/>
                  <a:gd name="T63" fmla="*/ 18 h 48"/>
                  <a:gd name="T64" fmla="*/ 609 w 81"/>
                  <a:gd name="T65" fmla="*/ 18 h 48"/>
                  <a:gd name="T66" fmla="*/ 609 w 81"/>
                  <a:gd name="T67" fmla="*/ 18 h 48"/>
                  <a:gd name="T68" fmla="*/ 606 w 81"/>
                  <a:gd name="T69" fmla="*/ 18 h 48"/>
                  <a:gd name="T70" fmla="*/ 606 w 81"/>
                  <a:gd name="T71" fmla="*/ 18 h 48"/>
                  <a:gd name="T72" fmla="*/ 1 w 81"/>
                  <a:gd name="T73" fmla="*/ 356 h 48"/>
                  <a:gd name="T74" fmla="*/ 1 w 81"/>
                  <a:gd name="T75" fmla="*/ 356 h 48"/>
                  <a:gd name="T76" fmla="*/ 1 w 81"/>
                  <a:gd name="T77" fmla="*/ 356 h 48"/>
                  <a:gd name="T78" fmla="*/ 40 w 81"/>
                  <a:gd name="T79" fmla="*/ 370 h 4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81" h="48">
                    <a:moveTo>
                      <a:pt x="4" y="48"/>
                    </a:move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5"/>
                      <a:pt x="0" y="45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3"/>
                      <a:pt x="1" y="43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4" y="1"/>
                      <a:pt x="74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6" y="0"/>
                      <a:pt x="76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81" y="3"/>
                      <a:pt x="81" y="4"/>
                      <a:pt x="81" y="4"/>
                    </a:cubicBezTo>
                    <a:cubicBezTo>
                      <a:pt x="81" y="4"/>
                      <a:pt x="81" y="4"/>
                      <a:pt x="81" y="4"/>
                    </a:cubicBezTo>
                    <a:cubicBezTo>
                      <a:pt x="81" y="5"/>
                      <a:pt x="81" y="5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7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5" y="48"/>
                      <a:pt x="5" y="48"/>
                      <a:pt x="4" y="48"/>
                    </a:cubicBezTo>
                    <a:close/>
                    <a:moveTo>
                      <a:pt x="5" y="46"/>
                    </a:moveTo>
                    <a:cubicBezTo>
                      <a:pt x="5" y="47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7"/>
                      <a:pt x="6" y="47"/>
                      <a:pt x="7" y="46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79" y="4"/>
                      <a:pt x="79" y="4"/>
                      <a:pt x="79" y="4"/>
                    </a:cubicBezTo>
                    <a:cubicBezTo>
                      <a:pt x="79" y="4"/>
                      <a:pt x="79" y="4"/>
                      <a:pt x="79" y="4"/>
                    </a:cubicBezTo>
                    <a:cubicBezTo>
                      <a:pt x="79" y="4"/>
                      <a:pt x="79" y="4"/>
                      <a:pt x="79" y="4"/>
                    </a:cubicBezTo>
                    <a:cubicBezTo>
                      <a:pt x="79" y="4"/>
                      <a:pt x="79" y="4"/>
                      <a:pt x="79" y="4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5" y="2"/>
                      <a:pt x="74" y="2"/>
                      <a:pt x="74" y="2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5" y="46"/>
                      <a:pt x="5" y="46"/>
                      <a:pt x="5" y="46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64" name="Freeform 1386"/>
              <p:cNvSpPr>
                <a:spLocks/>
              </p:cNvSpPr>
              <p:nvPr/>
            </p:nvSpPr>
            <p:spPr bwMode="auto">
              <a:xfrm>
                <a:off x="3978" y="987"/>
                <a:ext cx="9" cy="5"/>
              </a:xfrm>
              <a:custGeom>
                <a:avLst/>
                <a:gdLst>
                  <a:gd name="T0" fmla="*/ 0 w 9"/>
                  <a:gd name="T1" fmla="*/ 0 h 5"/>
                  <a:gd name="T2" fmla="*/ 9 w 9"/>
                  <a:gd name="T3" fmla="*/ 5 h 5"/>
                  <a:gd name="T4" fmla="*/ 0 w 9"/>
                  <a:gd name="T5" fmla="*/ 0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" h="5">
                    <a:moveTo>
                      <a:pt x="0" y="0"/>
                    </a:move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65" name="Line 1387"/>
              <p:cNvSpPr>
                <a:spLocks noChangeShapeType="1"/>
              </p:cNvSpPr>
              <p:nvPr/>
            </p:nvSpPr>
            <p:spPr bwMode="auto">
              <a:xfrm>
                <a:off x="3978" y="987"/>
                <a:ext cx="9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66" name="Freeform 1388"/>
              <p:cNvSpPr>
                <a:spLocks/>
              </p:cNvSpPr>
              <p:nvPr/>
            </p:nvSpPr>
            <p:spPr bwMode="auto">
              <a:xfrm>
                <a:off x="3977" y="986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1 w 10"/>
                  <a:gd name="T3" fmla="*/ 0 h 7"/>
                  <a:gd name="T4" fmla="*/ 10 w 10"/>
                  <a:gd name="T5" fmla="*/ 6 h 7"/>
                  <a:gd name="T6" fmla="*/ 10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10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67" name="Freeform 1389"/>
              <p:cNvSpPr>
                <a:spLocks/>
              </p:cNvSpPr>
              <p:nvPr/>
            </p:nvSpPr>
            <p:spPr bwMode="auto">
              <a:xfrm>
                <a:off x="3970" y="993"/>
                <a:ext cx="7" cy="4"/>
              </a:xfrm>
              <a:custGeom>
                <a:avLst/>
                <a:gdLst>
                  <a:gd name="T0" fmla="*/ 0 w 7"/>
                  <a:gd name="T1" fmla="*/ 0 h 4"/>
                  <a:gd name="T2" fmla="*/ 7 w 7"/>
                  <a:gd name="T3" fmla="*/ 4 h 4"/>
                  <a:gd name="T4" fmla="*/ 0 w 7"/>
                  <a:gd name="T5" fmla="*/ 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7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68" name="Line 1390"/>
              <p:cNvSpPr>
                <a:spLocks noChangeShapeType="1"/>
              </p:cNvSpPr>
              <p:nvPr/>
            </p:nvSpPr>
            <p:spPr bwMode="auto">
              <a:xfrm>
                <a:off x="3970" y="993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69" name="Freeform 1391"/>
              <p:cNvSpPr>
                <a:spLocks/>
              </p:cNvSpPr>
              <p:nvPr/>
            </p:nvSpPr>
            <p:spPr bwMode="auto">
              <a:xfrm>
                <a:off x="3968" y="992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2 w 10"/>
                  <a:gd name="T3" fmla="*/ 0 h 7"/>
                  <a:gd name="T4" fmla="*/ 10 w 10"/>
                  <a:gd name="T5" fmla="*/ 4 h 7"/>
                  <a:gd name="T6" fmla="*/ 9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2" y="0"/>
                    </a:lnTo>
                    <a:lnTo>
                      <a:pt x="10" y="4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70" name="Freeform 1392"/>
              <p:cNvSpPr>
                <a:spLocks/>
              </p:cNvSpPr>
              <p:nvPr/>
            </p:nvSpPr>
            <p:spPr bwMode="auto">
              <a:xfrm>
                <a:off x="3961" y="999"/>
                <a:ext cx="6" cy="3"/>
              </a:xfrm>
              <a:custGeom>
                <a:avLst/>
                <a:gdLst>
                  <a:gd name="T0" fmla="*/ 0 w 6"/>
                  <a:gd name="T1" fmla="*/ 0 h 3"/>
                  <a:gd name="T2" fmla="*/ 6 w 6"/>
                  <a:gd name="T3" fmla="*/ 3 h 3"/>
                  <a:gd name="T4" fmla="*/ 0 w 6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lnTo>
                      <a:pt x="6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71" name="Line 1393"/>
              <p:cNvSpPr>
                <a:spLocks noChangeShapeType="1"/>
              </p:cNvSpPr>
              <p:nvPr/>
            </p:nvSpPr>
            <p:spPr bwMode="auto">
              <a:xfrm>
                <a:off x="3961" y="999"/>
                <a:ext cx="6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72" name="Freeform 1394"/>
              <p:cNvSpPr>
                <a:spLocks/>
              </p:cNvSpPr>
              <p:nvPr/>
            </p:nvSpPr>
            <p:spPr bwMode="auto">
              <a:xfrm>
                <a:off x="3960" y="996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1 w 10"/>
                  <a:gd name="T3" fmla="*/ 0 h 7"/>
                  <a:gd name="T4" fmla="*/ 10 w 10"/>
                  <a:gd name="T5" fmla="*/ 6 h 7"/>
                  <a:gd name="T6" fmla="*/ 8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8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73" name="Freeform 1395"/>
              <p:cNvSpPr>
                <a:spLocks/>
              </p:cNvSpPr>
              <p:nvPr/>
            </p:nvSpPr>
            <p:spPr bwMode="auto">
              <a:xfrm>
                <a:off x="3954" y="1004"/>
                <a:ext cx="4" cy="2"/>
              </a:xfrm>
              <a:custGeom>
                <a:avLst/>
                <a:gdLst>
                  <a:gd name="T0" fmla="*/ 0 w 4"/>
                  <a:gd name="T1" fmla="*/ 0 h 2"/>
                  <a:gd name="T2" fmla="*/ 4 w 4"/>
                  <a:gd name="T3" fmla="*/ 2 h 2"/>
                  <a:gd name="T4" fmla="*/ 0 w 4"/>
                  <a:gd name="T5" fmla="*/ 0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74" name="Line 1396"/>
              <p:cNvSpPr>
                <a:spLocks noChangeShapeType="1"/>
              </p:cNvSpPr>
              <p:nvPr/>
            </p:nvSpPr>
            <p:spPr bwMode="auto">
              <a:xfrm>
                <a:off x="3954" y="1004"/>
                <a:ext cx="4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75" name="Freeform 1397"/>
              <p:cNvSpPr>
                <a:spLocks/>
              </p:cNvSpPr>
              <p:nvPr/>
            </p:nvSpPr>
            <p:spPr bwMode="auto">
              <a:xfrm>
                <a:off x="3951" y="1002"/>
                <a:ext cx="9" cy="7"/>
              </a:xfrm>
              <a:custGeom>
                <a:avLst/>
                <a:gdLst>
                  <a:gd name="T0" fmla="*/ 0 w 9"/>
                  <a:gd name="T1" fmla="*/ 1 h 7"/>
                  <a:gd name="T2" fmla="*/ 0 w 9"/>
                  <a:gd name="T3" fmla="*/ 0 h 7"/>
                  <a:gd name="T4" fmla="*/ 9 w 9"/>
                  <a:gd name="T5" fmla="*/ 5 h 7"/>
                  <a:gd name="T6" fmla="*/ 9 w 9"/>
                  <a:gd name="T7" fmla="*/ 7 h 7"/>
                  <a:gd name="T8" fmla="*/ 0 w 9"/>
                  <a:gd name="T9" fmla="*/ 1 h 7"/>
                  <a:gd name="T10" fmla="*/ 0 w 9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1"/>
                    </a:moveTo>
                    <a:lnTo>
                      <a:pt x="0" y="0"/>
                    </a:lnTo>
                    <a:lnTo>
                      <a:pt x="9" y="5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76" name="Freeform 1398"/>
              <p:cNvSpPr>
                <a:spLocks/>
              </p:cNvSpPr>
              <p:nvPr/>
            </p:nvSpPr>
            <p:spPr bwMode="auto">
              <a:xfrm>
                <a:off x="3945" y="1009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3 w 3"/>
                  <a:gd name="T3" fmla="*/ 3 h 3"/>
                  <a:gd name="T4" fmla="*/ 0 w 3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77" name="Line 1399"/>
              <p:cNvSpPr>
                <a:spLocks noChangeShapeType="1"/>
              </p:cNvSpPr>
              <p:nvPr/>
            </p:nvSpPr>
            <p:spPr bwMode="auto">
              <a:xfrm>
                <a:off x="3945" y="1009"/>
                <a:ext cx="3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78" name="Freeform 1400"/>
              <p:cNvSpPr>
                <a:spLocks/>
              </p:cNvSpPr>
              <p:nvPr/>
            </p:nvSpPr>
            <p:spPr bwMode="auto">
              <a:xfrm>
                <a:off x="3941" y="1007"/>
                <a:ext cx="10" cy="6"/>
              </a:xfrm>
              <a:custGeom>
                <a:avLst/>
                <a:gdLst>
                  <a:gd name="T0" fmla="*/ 0 w 10"/>
                  <a:gd name="T1" fmla="*/ 2 h 6"/>
                  <a:gd name="T2" fmla="*/ 2 w 10"/>
                  <a:gd name="T3" fmla="*/ 0 h 6"/>
                  <a:gd name="T4" fmla="*/ 10 w 10"/>
                  <a:gd name="T5" fmla="*/ 5 h 6"/>
                  <a:gd name="T6" fmla="*/ 10 w 10"/>
                  <a:gd name="T7" fmla="*/ 6 h 6"/>
                  <a:gd name="T8" fmla="*/ 0 w 10"/>
                  <a:gd name="T9" fmla="*/ 2 h 6"/>
                  <a:gd name="T10" fmla="*/ 0 w 10"/>
                  <a:gd name="T11" fmla="*/ 2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2"/>
                    </a:moveTo>
                    <a:lnTo>
                      <a:pt x="2" y="0"/>
                    </a:lnTo>
                    <a:lnTo>
                      <a:pt x="10" y="5"/>
                    </a:lnTo>
                    <a:lnTo>
                      <a:pt x="10" y="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79" name="Freeform 1401"/>
              <p:cNvSpPr>
                <a:spLocks/>
              </p:cNvSpPr>
              <p:nvPr/>
            </p:nvSpPr>
            <p:spPr bwMode="auto">
              <a:xfrm>
                <a:off x="3937" y="1014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80" name="Line 1402"/>
              <p:cNvSpPr>
                <a:spLocks noChangeShapeType="1"/>
              </p:cNvSpPr>
              <p:nvPr/>
            </p:nvSpPr>
            <p:spPr bwMode="auto">
              <a:xfrm>
                <a:off x="3937" y="1014"/>
                <a:ext cx="1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81" name="Freeform 1403"/>
              <p:cNvSpPr>
                <a:spLocks/>
              </p:cNvSpPr>
              <p:nvPr/>
            </p:nvSpPr>
            <p:spPr bwMode="auto">
              <a:xfrm>
                <a:off x="3933" y="1012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1 w 10"/>
                  <a:gd name="T3" fmla="*/ 0 h 7"/>
                  <a:gd name="T4" fmla="*/ 10 w 10"/>
                  <a:gd name="T5" fmla="*/ 5 h 7"/>
                  <a:gd name="T6" fmla="*/ 8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1" y="0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82" name="Line 1404"/>
              <p:cNvSpPr>
                <a:spLocks noChangeShapeType="1"/>
              </p:cNvSpPr>
              <p:nvPr/>
            </p:nvSpPr>
            <p:spPr bwMode="auto">
              <a:xfrm>
                <a:off x="3928" y="1020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83" name="Line 1405"/>
              <p:cNvSpPr>
                <a:spLocks noChangeShapeType="1"/>
              </p:cNvSpPr>
              <p:nvPr/>
            </p:nvSpPr>
            <p:spPr bwMode="auto">
              <a:xfrm>
                <a:off x="3928" y="1020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84" name="Freeform 1406"/>
              <p:cNvSpPr>
                <a:spLocks/>
              </p:cNvSpPr>
              <p:nvPr/>
            </p:nvSpPr>
            <p:spPr bwMode="auto">
              <a:xfrm>
                <a:off x="3924" y="1017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2 w 10"/>
                  <a:gd name="T3" fmla="*/ 0 h 7"/>
                  <a:gd name="T4" fmla="*/ 10 w 10"/>
                  <a:gd name="T5" fmla="*/ 4 h 7"/>
                  <a:gd name="T6" fmla="*/ 9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2" y="0"/>
                    </a:lnTo>
                    <a:lnTo>
                      <a:pt x="10" y="4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85" name="Freeform 1407"/>
              <p:cNvSpPr>
                <a:spLocks/>
              </p:cNvSpPr>
              <p:nvPr/>
            </p:nvSpPr>
            <p:spPr bwMode="auto">
              <a:xfrm>
                <a:off x="3920" y="1026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86" name="Line 1408"/>
              <p:cNvSpPr>
                <a:spLocks noChangeShapeType="1"/>
              </p:cNvSpPr>
              <p:nvPr/>
            </p:nvSpPr>
            <p:spPr bwMode="auto">
              <a:xfrm flipH="1">
                <a:off x="3920" y="1026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87" name="Freeform 1409"/>
              <p:cNvSpPr>
                <a:spLocks/>
              </p:cNvSpPr>
              <p:nvPr/>
            </p:nvSpPr>
            <p:spPr bwMode="auto">
              <a:xfrm>
                <a:off x="3916" y="1023"/>
                <a:ext cx="8" cy="6"/>
              </a:xfrm>
              <a:custGeom>
                <a:avLst/>
                <a:gdLst>
                  <a:gd name="T0" fmla="*/ 0 w 8"/>
                  <a:gd name="T1" fmla="*/ 1 h 6"/>
                  <a:gd name="T2" fmla="*/ 0 w 8"/>
                  <a:gd name="T3" fmla="*/ 0 h 6"/>
                  <a:gd name="T4" fmla="*/ 8 w 8"/>
                  <a:gd name="T5" fmla="*/ 4 h 6"/>
                  <a:gd name="T6" fmla="*/ 8 w 8"/>
                  <a:gd name="T7" fmla="*/ 6 h 6"/>
                  <a:gd name="T8" fmla="*/ 0 w 8"/>
                  <a:gd name="T9" fmla="*/ 1 h 6"/>
                  <a:gd name="T10" fmla="*/ 0 w 8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0" y="1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88" name="Freeform 1410"/>
              <p:cNvSpPr>
                <a:spLocks/>
              </p:cNvSpPr>
              <p:nvPr/>
            </p:nvSpPr>
            <p:spPr bwMode="auto">
              <a:xfrm>
                <a:off x="3910" y="1030"/>
                <a:ext cx="3" cy="1"/>
              </a:xfrm>
              <a:custGeom>
                <a:avLst/>
                <a:gdLst>
                  <a:gd name="T0" fmla="*/ 3 w 3"/>
                  <a:gd name="T1" fmla="*/ 1 h 1"/>
                  <a:gd name="T2" fmla="*/ 0 w 3"/>
                  <a:gd name="T3" fmla="*/ 0 h 1"/>
                  <a:gd name="T4" fmla="*/ 3 w 3"/>
                  <a:gd name="T5" fmla="*/ 1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lnTo>
                      <a:pt x="0" y="0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89" name="Line 1411"/>
              <p:cNvSpPr>
                <a:spLocks noChangeShapeType="1"/>
              </p:cNvSpPr>
              <p:nvPr/>
            </p:nvSpPr>
            <p:spPr bwMode="auto">
              <a:xfrm flipH="1" flipV="1">
                <a:off x="3910" y="1030"/>
                <a:ext cx="3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90" name="Freeform 1412"/>
              <p:cNvSpPr>
                <a:spLocks/>
              </p:cNvSpPr>
              <p:nvPr/>
            </p:nvSpPr>
            <p:spPr bwMode="auto">
              <a:xfrm>
                <a:off x="3906" y="1027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1 w 10"/>
                  <a:gd name="T3" fmla="*/ 0 h 7"/>
                  <a:gd name="T4" fmla="*/ 10 w 10"/>
                  <a:gd name="T5" fmla="*/ 6 h 7"/>
                  <a:gd name="T6" fmla="*/ 10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10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91" name="Freeform 1413"/>
              <p:cNvSpPr>
                <a:spLocks/>
              </p:cNvSpPr>
              <p:nvPr/>
            </p:nvSpPr>
            <p:spPr bwMode="auto">
              <a:xfrm>
                <a:off x="3900" y="1034"/>
                <a:ext cx="4" cy="3"/>
              </a:xfrm>
              <a:custGeom>
                <a:avLst/>
                <a:gdLst>
                  <a:gd name="T0" fmla="*/ 4 w 4"/>
                  <a:gd name="T1" fmla="*/ 3 h 3"/>
                  <a:gd name="T2" fmla="*/ 0 w 4"/>
                  <a:gd name="T3" fmla="*/ 0 h 3"/>
                  <a:gd name="T4" fmla="*/ 4 w 4"/>
                  <a:gd name="T5" fmla="*/ 3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3"/>
                    </a:moveTo>
                    <a:lnTo>
                      <a:pt x="0" y="0"/>
                    </a:lnTo>
                    <a:lnTo>
                      <a:pt x="4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92" name="Line 1414"/>
              <p:cNvSpPr>
                <a:spLocks noChangeShapeType="1"/>
              </p:cNvSpPr>
              <p:nvPr/>
            </p:nvSpPr>
            <p:spPr bwMode="auto">
              <a:xfrm flipH="1" flipV="1">
                <a:off x="3900" y="1034"/>
                <a:ext cx="4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93" name="Freeform 1415"/>
              <p:cNvSpPr>
                <a:spLocks/>
              </p:cNvSpPr>
              <p:nvPr/>
            </p:nvSpPr>
            <p:spPr bwMode="auto">
              <a:xfrm>
                <a:off x="3897" y="1033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2 w 10"/>
                  <a:gd name="T3" fmla="*/ 0 h 7"/>
                  <a:gd name="T4" fmla="*/ 10 w 10"/>
                  <a:gd name="T5" fmla="*/ 4 h 7"/>
                  <a:gd name="T6" fmla="*/ 9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2" y="0"/>
                    </a:lnTo>
                    <a:lnTo>
                      <a:pt x="10" y="4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94" name="Freeform 1416"/>
              <p:cNvSpPr>
                <a:spLocks/>
              </p:cNvSpPr>
              <p:nvPr/>
            </p:nvSpPr>
            <p:spPr bwMode="auto">
              <a:xfrm>
                <a:off x="3890" y="1040"/>
                <a:ext cx="6" cy="3"/>
              </a:xfrm>
              <a:custGeom>
                <a:avLst/>
                <a:gdLst>
                  <a:gd name="T0" fmla="*/ 6 w 6"/>
                  <a:gd name="T1" fmla="*/ 3 h 3"/>
                  <a:gd name="T2" fmla="*/ 0 w 6"/>
                  <a:gd name="T3" fmla="*/ 0 h 3"/>
                  <a:gd name="T4" fmla="*/ 6 w 6"/>
                  <a:gd name="T5" fmla="*/ 3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0" y="0"/>
                    </a:ln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95" name="Line 1417"/>
              <p:cNvSpPr>
                <a:spLocks noChangeShapeType="1"/>
              </p:cNvSpPr>
              <p:nvPr/>
            </p:nvSpPr>
            <p:spPr bwMode="auto">
              <a:xfrm flipH="1" flipV="1">
                <a:off x="3890" y="1040"/>
                <a:ext cx="6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96" name="Freeform 1418"/>
              <p:cNvSpPr>
                <a:spLocks/>
              </p:cNvSpPr>
              <p:nvPr/>
            </p:nvSpPr>
            <p:spPr bwMode="auto">
              <a:xfrm>
                <a:off x="3889" y="1037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1 w 10"/>
                  <a:gd name="T3" fmla="*/ 0 h 7"/>
                  <a:gd name="T4" fmla="*/ 10 w 10"/>
                  <a:gd name="T5" fmla="*/ 6 h 7"/>
                  <a:gd name="T6" fmla="*/ 8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8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97" name="Freeform 1419"/>
              <p:cNvSpPr>
                <a:spLocks/>
              </p:cNvSpPr>
              <p:nvPr/>
            </p:nvSpPr>
            <p:spPr bwMode="auto">
              <a:xfrm>
                <a:off x="3882" y="1044"/>
                <a:ext cx="7" cy="4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4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98" name="Line 1420"/>
              <p:cNvSpPr>
                <a:spLocks noChangeShapeType="1"/>
              </p:cNvSpPr>
              <p:nvPr/>
            </p:nvSpPr>
            <p:spPr bwMode="auto">
              <a:xfrm flipH="1" flipV="1">
                <a:off x="3882" y="1044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99" name="Freeform 1421"/>
              <p:cNvSpPr>
                <a:spLocks/>
              </p:cNvSpPr>
              <p:nvPr/>
            </p:nvSpPr>
            <p:spPr bwMode="auto">
              <a:xfrm>
                <a:off x="3880" y="1043"/>
                <a:ext cx="9" cy="7"/>
              </a:xfrm>
              <a:custGeom>
                <a:avLst/>
                <a:gdLst>
                  <a:gd name="T0" fmla="*/ 0 w 9"/>
                  <a:gd name="T1" fmla="*/ 1 h 7"/>
                  <a:gd name="T2" fmla="*/ 0 w 9"/>
                  <a:gd name="T3" fmla="*/ 0 h 7"/>
                  <a:gd name="T4" fmla="*/ 9 w 9"/>
                  <a:gd name="T5" fmla="*/ 4 h 7"/>
                  <a:gd name="T6" fmla="*/ 9 w 9"/>
                  <a:gd name="T7" fmla="*/ 7 h 7"/>
                  <a:gd name="T8" fmla="*/ 0 w 9"/>
                  <a:gd name="T9" fmla="*/ 1 h 7"/>
                  <a:gd name="T10" fmla="*/ 0 w 9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1"/>
                    </a:moveTo>
                    <a:lnTo>
                      <a:pt x="0" y="0"/>
                    </a:lnTo>
                    <a:lnTo>
                      <a:pt x="9" y="4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0" name="Freeform 1422"/>
              <p:cNvSpPr>
                <a:spLocks/>
              </p:cNvSpPr>
              <p:nvPr/>
            </p:nvSpPr>
            <p:spPr bwMode="auto">
              <a:xfrm>
                <a:off x="3872" y="1048"/>
                <a:ext cx="8" cy="6"/>
              </a:xfrm>
              <a:custGeom>
                <a:avLst/>
                <a:gdLst>
                  <a:gd name="T0" fmla="*/ 8 w 8"/>
                  <a:gd name="T1" fmla="*/ 6 h 6"/>
                  <a:gd name="T2" fmla="*/ 0 w 8"/>
                  <a:gd name="T3" fmla="*/ 0 h 6"/>
                  <a:gd name="T4" fmla="*/ 8 w 8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0" y="0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1" name="Line 1423"/>
              <p:cNvSpPr>
                <a:spLocks noChangeShapeType="1"/>
              </p:cNvSpPr>
              <p:nvPr/>
            </p:nvSpPr>
            <p:spPr bwMode="auto">
              <a:xfrm flipH="1" flipV="1">
                <a:off x="3872" y="1048"/>
                <a:ext cx="8" cy="6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2" name="Freeform 1424"/>
              <p:cNvSpPr>
                <a:spLocks/>
              </p:cNvSpPr>
              <p:nvPr/>
            </p:nvSpPr>
            <p:spPr bwMode="auto">
              <a:xfrm>
                <a:off x="3870" y="1048"/>
                <a:ext cx="10" cy="6"/>
              </a:xfrm>
              <a:custGeom>
                <a:avLst/>
                <a:gdLst>
                  <a:gd name="T0" fmla="*/ 0 w 10"/>
                  <a:gd name="T1" fmla="*/ 2 h 6"/>
                  <a:gd name="T2" fmla="*/ 2 w 10"/>
                  <a:gd name="T3" fmla="*/ 0 h 6"/>
                  <a:gd name="T4" fmla="*/ 10 w 10"/>
                  <a:gd name="T5" fmla="*/ 5 h 6"/>
                  <a:gd name="T6" fmla="*/ 9 w 10"/>
                  <a:gd name="T7" fmla="*/ 6 h 6"/>
                  <a:gd name="T8" fmla="*/ 0 w 10"/>
                  <a:gd name="T9" fmla="*/ 2 h 6"/>
                  <a:gd name="T10" fmla="*/ 0 w 10"/>
                  <a:gd name="T11" fmla="*/ 2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2"/>
                    </a:moveTo>
                    <a:lnTo>
                      <a:pt x="2" y="0"/>
                    </a:lnTo>
                    <a:lnTo>
                      <a:pt x="10" y="5"/>
                    </a:lnTo>
                    <a:lnTo>
                      <a:pt x="9" y="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3" name="Freeform 1425"/>
              <p:cNvSpPr>
                <a:spLocks/>
              </p:cNvSpPr>
              <p:nvPr/>
            </p:nvSpPr>
            <p:spPr bwMode="auto">
              <a:xfrm>
                <a:off x="3977" y="973"/>
                <a:ext cx="8" cy="6"/>
              </a:xfrm>
              <a:custGeom>
                <a:avLst/>
                <a:gdLst>
                  <a:gd name="T0" fmla="*/ 0 w 8"/>
                  <a:gd name="T1" fmla="*/ 0 h 6"/>
                  <a:gd name="T2" fmla="*/ 8 w 8"/>
                  <a:gd name="T3" fmla="*/ 6 h 6"/>
                  <a:gd name="T4" fmla="*/ 0 w 8"/>
                  <a:gd name="T5" fmla="*/ 0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8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4" name="Line 1426"/>
              <p:cNvSpPr>
                <a:spLocks noChangeShapeType="1"/>
              </p:cNvSpPr>
              <p:nvPr/>
            </p:nvSpPr>
            <p:spPr bwMode="auto">
              <a:xfrm>
                <a:off x="3977" y="973"/>
                <a:ext cx="8" cy="6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5" name="Freeform 1427"/>
              <p:cNvSpPr>
                <a:spLocks/>
              </p:cNvSpPr>
              <p:nvPr/>
            </p:nvSpPr>
            <p:spPr bwMode="auto">
              <a:xfrm>
                <a:off x="3977" y="972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1 w 10"/>
                  <a:gd name="T3" fmla="*/ 0 h 7"/>
                  <a:gd name="T4" fmla="*/ 10 w 10"/>
                  <a:gd name="T5" fmla="*/ 6 h 7"/>
                  <a:gd name="T6" fmla="*/ 8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8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6" name="Freeform 1428"/>
              <p:cNvSpPr>
                <a:spLocks/>
              </p:cNvSpPr>
              <p:nvPr/>
            </p:nvSpPr>
            <p:spPr bwMode="auto">
              <a:xfrm>
                <a:off x="3968" y="979"/>
                <a:ext cx="7" cy="4"/>
              </a:xfrm>
              <a:custGeom>
                <a:avLst/>
                <a:gdLst>
                  <a:gd name="T0" fmla="*/ 0 w 7"/>
                  <a:gd name="T1" fmla="*/ 0 h 4"/>
                  <a:gd name="T2" fmla="*/ 7 w 7"/>
                  <a:gd name="T3" fmla="*/ 4 h 4"/>
                  <a:gd name="T4" fmla="*/ 0 w 7"/>
                  <a:gd name="T5" fmla="*/ 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7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7" name="Line 1429"/>
              <p:cNvSpPr>
                <a:spLocks noChangeShapeType="1"/>
              </p:cNvSpPr>
              <p:nvPr/>
            </p:nvSpPr>
            <p:spPr bwMode="auto">
              <a:xfrm>
                <a:off x="3968" y="979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8" name="Freeform 1430"/>
              <p:cNvSpPr>
                <a:spLocks/>
              </p:cNvSpPr>
              <p:nvPr/>
            </p:nvSpPr>
            <p:spPr bwMode="auto">
              <a:xfrm>
                <a:off x="3967" y="979"/>
                <a:ext cx="10" cy="6"/>
              </a:xfrm>
              <a:custGeom>
                <a:avLst/>
                <a:gdLst>
                  <a:gd name="T0" fmla="*/ 0 w 10"/>
                  <a:gd name="T1" fmla="*/ 1 h 6"/>
                  <a:gd name="T2" fmla="*/ 1 w 10"/>
                  <a:gd name="T3" fmla="*/ 0 h 6"/>
                  <a:gd name="T4" fmla="*/ 10 w 10"/>
                  <a:gd name="T5" fmla="*/ 4 h 6"/>
                  <a:gd name="T6" fmla="*/ 8 w 10"/>
                  <a:gd name="T7" fmla="*/ 6 h 6"/>
                  <a:gd name="T8" fmla="*/ 0 w 10"/>
                  <a:gd name="T9" fmla="*/ 1 h 6"/>
                  <a:gd name="T10" fmla="*/ 0 w 10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9" name="Freeform 1431"/>
              <p:cNvSpPr>
                <a:spLocks/>
              </p:cNvSpPr>
              <p:nvPr/>
            </p:nvSpPr>
            <p:spPr bwMode="auto">
              <a:xfrm>
                <a:off x="3958" y="986"/>
                <a:ext cx="6" cy="3"/>
              </a:xfrm>
              <a:custGeom>
                <a:avLst/>
                <a:gdLst>
                  <a:gd name="T0" fmla="*/ 0 w 6"/>
                  <a:gd name="T1" fmla="*/ 0 h 3"/>
                  <a:gd name="T2" fmla="*/ 6 w 6"/>
                  <a:gd name="T3" fmla="*/ 3 h 3"/>
                  <a:gd name="T4" fmla="*/ 0 w 6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lnTo>
                      <a:pt x="6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10" name="Line 1432"/>
              <p:cNvSpPr>
                <a:spLocks noChangeShapeType="1"/>
              </p:cNvSpPr>
              <p:nvPr/>
            </p:nvSpPr>
            <p:spPr bwMode="auto">
              <a:xfrm>
                <a:off x="3958" y="986"/>
                <a:ext cx="6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11" name="Freeform 1433"/>
              <p:cNvSpPr>
                <a:spLocks/>
              </p:cNvSpPr>
              <p:nvPr/>
            </p:nvSpPr>
            <p:spPr bwMode="auto">
              <a:xfrm>
                <a:off x="3957" y="985"/>
                <a:ext cx="10" cy="5"/>
              </a:xfrm>
              <a:custGeom>
                <a:avLst/>
                <a:gdLst>
                  <a:gd name="T0" fmla="*/ 0 w 10"/>
                  <a:gd name="T1" fmla="*/ 1 h 5"/>
                  <a:gd name="T2" fmla="*/ 1 w 10"/>
                  <a:gd name="T3" fmla="*/ 0 h 5"/>
                  <a:gd name="T4" fmla="*/ 10 w 10"/>
                  <a:gd name="T5" fmla="*/ 4 h 5"/>
                  <a:gd name="T6" fmla="*/ 8 w 10"/>
                  <a:gd name="T7" fmla="*/ 5 h 5"/>
                  <a:gd name="T8" fmla="*/ 0 w 10"/>
                  <a:gd name="T9" fmla="*/ 1 h 5"/>
                  <a:gd name="T10" fmla="*/ 0 w 10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12" name="Freeform 1434"/>
              <p:cNvSpPr>
                <a:spLocks/>
              </p:cNvSpPr>
              <p:nvPr/>
            </p:nvSpPr>
            <p:spPr bwMode="auto">
              <a:xfrm>
                <a:off x="3950" y="992"/>
                <a:ext cx="4" cy="3"/>
              </a:xfrm>
              <a:custGeom>
                <a:avLst/>
                <a:gdLst>
                  <a:gd name="T0" fmla="*/ 0 w 4"/>
                  <a:gd name="T1" fmla="*/ 0 h 3"/>
                  <a:gd name="T2" fmla="*/ 4 w 4"/>
                  <a:gd name="T3" fmla="*/ 3 h 3"/>
                  <a:gd name="T4" fmla="*/ 0 w 4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lnTo>
                      <a:pt x="4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13" name="Line 1435"/>
              <p:cNvSpPr>
                <a:spLocks noChangeShapeType="1"/>
              </p:cNvSpPr>
              <p:nvPr/>
            </p:nvSpPr>
            <p:spPr bwMode="auto">
              <a:xfrm>
                <a:off x="3950" y="992"/>
                <a:ext cx="4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14" name="Freeform 1436"/>
              <p:cNvSpPr>
                <a:spLocks/>
              </p:cNvSpPr>
              <p:nvPr/>
            </p:nvSpPr>
            <p:spPr bwMode="auto">
              <a:xfrm>
                <a:off x="3947" y="990"/>
                <a:ext cx="10" cy="6"/>
              </a:xfrm>
              <a:custGeom>
                <a:avLst/>
                <a:gdLst>
                  <a:gd name="T0" fmla="*/ 0 w 10"/>
                  <a:gd name="T1" fmla="*/ 2 h 6"/>
                  <a:gd name="T2" fmla="*/ 1 w 10"/>
                  <a:gd name="T3" fmla="*/ 0 h 6"/>
                  <a:gd name="T4" fmla="*/ 10 w 10"/>
                  <a:gd name="T5" fmla="*/ 5 h 6"/>
                  <a:gd name="T6" fmla="*/ 8 w 10"/>
                  <a:gd name="T7" fmla="*/ 6 h 6"/>
                  <a:gd name="T8" fmla="*/ 0 w 10"/>
                  <a:gd name="T9" fmla="*/ 2 h 6"/>
                  <a:gd name="T10" fmla="*/ 0 w 10"/>
                  <a:gd name="T11" fmla="*/ 2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2"/>
                    </a:moveTo>
                    <a:lnTo>
                      <a:pt x="1" y="0"/>
                    </a:lnTo>
                    <a:lnTo>
                      <a:pt x="10" y="5"/>
                    </a:lnTo>
                    <a:lnTo>
                      <a:pt x="8" y="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15" name="Freeform 1437"/>
              <p:cNvSpPr>
                <a:spLocks/>
              </p:cNvSpPr>
              <p:nvPr/>
            </p:nvSpPr>
            <p:spPr bwMode="auto">
              <a:xfrm>
                <a:off x="3940" y="999"/>
                <a:ext cx="3" cy="1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1 h 1"/>
                  <a:gd name="T4" fmla="*/ 0 w 3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16" name="Line 1438"/>
              <p:cNvSpPr>
                <a:spLocks noChangeShapeType="1"/>
              </p:cNvSpPr>
              <p:nvPr/>
            </p:nvSpPr>
            <p:spPr bwMode="auto">
              <a:xfrm>
                <a:off x="3940" y="999"/>
                <a:ext cx="3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17" name="Freeform 1439"/>
              <p:cNvSpPr>
                <a:spLocks/>
              </p:cNvSpPr>
              <p:nvPr/>
            </p:nvSpPr>
            <p:spPr bwMode="auto">
              <a:xfrm>
                <a:off x="3937" y="996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1 w 10"/>
                  <a:gd name="T3" fmla="*/ 0 h 7"/>
                  <a:gd name="T4" fmla="*/ 10 w 10"/>
                  <a:gd name="T5" fmla="*/ 4 h 7"/>
                  <a:gd name="T6" fmla="*/ 8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18" name="Freeform 1440"/>
              <p:cNvSpPr>
                <a:spLocks/>
              </p:cNvSpPr>
              <p:nvPr/>
            </p:nvSpPr>
            <p:spPr bwMode="auto">
              <a:xfrm>
                <a:off x="3931" y="1004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19" name="Line 1441"/>
              <p:cNvSpPr>
                <a:spLocks noChangeShapeType="1"/>
              </p:cNvSpPr>
              <p:nvPr/>
            </p:nvSpPr>
            <p:spPr bwMode="auto">
              <a:xfrm>
                <a:off x="3931" y="1004"/>
                <a:ext cx="2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0" name="Freeform 1442"/>
              <p:cNvSpPr>
                <a:spLocks/>
              </p:cNvSpPr>
              <p:nvPr/>
            </p:nvSpPr>
            <p:spPr bwMode="auto">
              <a:xfrm>
                <a:off x="3927" y="1002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0 w 10"/>
                  <a:gd name="T3" fmla="*/ 0 h 7"/>
                  <a:gd name="T4" fmla="*/ 10 w 10"/>
                  <a:gd name="T5" fmla="*/ 4 h 7"/>
                  <a:gd name="T6" fmla="*/ 9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0" y="0"/>
                    </a:lnTo>
                    <a:lnTo>
                      <a:pt x="10" y="4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1" name="Line 1443"/>
              <p:cNvSpPr>
                <a:spLocks noChangeShapeType="1"/>
              </p:cNvSpPr>
              <p:nvPr/>
            </p:nvSpPr>
            <p:spPr bwMode="auto">
              <a:xfrm>
                <a:off x="3921" y="1010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2" name="Line 1444"/>
              <p:cNvSpPr>
                <a:spLocks noChangeShapeType="1"/>
              </p:cNvSpPr>
              <p:nvPr/>
            </p:nvSpPr>
            <p:spPr bwMode="auto">
              <a:xfrm>
                <a:off x="3921" y="1010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3" name="Freeform 1445"/>
              <p:cNvSpPr>
                <a:spLocks/>
              </p:cNvSpPr>
              <p:nvPr/>
            </p:nvSpPr>
            <p:spPr bwMode="auto">
              <a:xfrm>
                <a:off x="3917" y="1007"/>
                <a:ext cx="9" cy="7"/>
              </a:xfrm>
              <a:custGeom>
                <a:avLst/>
                <a:gdLst>
                  <a:gd name="T0" fmla="*/ 0 w 9"/>
                  <a:gd name="T1" fmla="*/ 2 h 7"/>
                  <a:gd name="T2" fmla="*/ 0 w 9"/>
                  <a:gd name="T3" fmla="*/ 0 h 7"/>
                  <a:gd name="T4" fmla="*/ 9 w 9"/>
                  <a:gd name="T5" fmla="*/ 5 h 7"/>
                  <a:gd name="T6" fmla="*/ 9 w 9"/>
                  <a:gd name="T7" fmla="*/ 7 h 7"/>
                  <a:gd name="T8" fmla="*/ 0 w 9"/>
                  <a:gd name="T9" fmla="*/ 2 h 7"/>
                  <a:gd name="T10" fmla="*/ 0 w 9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2"/>
                    </a:moveTo>
                    <a:lnTo>
                      <a:pt x="0" y="0"/>
                    </a:lnTo>
                    <a:lnTo>
                      <a:pt x="9" y="5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4" name="Freeform 1446"/>
              <p:cNvSpPr>
                <a:spLocks/>
              </p:cNvSpPr>
              <p:nvPr/>
            </p:nvSpPr>
            <p:spPr bwMode="auto">
              <a:xfrm>
                <a:off x="3911" y="1016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0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5" name="Line 1447"/>
              <p:cNvSpPr>
                <a:spLocks noChangeShapeType="1"/>
              </p:cNvSpPr>
              <p:nvPr/>
            </p:nvSpPr>
            <p:spPr bwMode="auto">
              <a:xfrm flipH="1" flipV="1">
                <a:off x="3911" y="1016"/>
                <a:ext cx="2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6" name="Freeform 1448"/>
              <p:cNvSpPr>
                <a:spLocks/>
              </p:cNvSpPr>
              <p:nvPr/>
            </p:nvSpPr>
            <p:spPr bwMode="auto">
              <a:xfrm>
                <a:off x="3907" y="1013"/>
                <a:ext cx="9" cy="7"/>
              </a:xfrm>
              <a:custGeom>
                <a:avLst/>
                <a:gdLst>
                  <a:gd name="T0" fmla="*/ 0 w 9"/>
                  <a:gd name="T1" fmla="*/ 1 h 7"/>
                  <a:gd name="T2" fmla="*/ 0 w 9"/>
                  <a:gd name="T3" fmla="*/ 0 h 7"/>
                  <a:gd name="T4" fmla="*/ 9 w 9"/>
                  <a:gd name="T5" fmla="*/ 6 h 7"/>
                  <a:gd name="T6" fmla="*/ 9 w 9"/>
                  <a:gd name="T7" fmla="*/ 7 h 7"/>
                  <a:gd name="T8" fmla="*/ 0 w 9"/>
                  <a:gd name="T9" fmla="*/ 1 h 7"/>
                  <a:gd name="T10" fmla="*/ 0 w 9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1"/>
                    </a:moveTo>
                    <a:lnTo>
                      <a:pt x="0" y="0"/>
                    </a:lnTo>
                    <a:lnTo>
                      <a:pt x="9" y="6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7" name="Freeform 1449"/>
              <p:cNvSpPr>
                <a:spLocks/>
              </p:cNvSpPr>
              <p:nvPr/>
            </p:nvSpPr>
            <p:spPr bwMode="auto">
              <a:xfrm>
                <a:off x="3900" y="1021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0 h 2"/>
                  <a:gd name="T4" fmla="*/ 3 w 3"/>
                  <a:gd name="T5" fmla="*/ 2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0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8" name="Line 1450"/>
              <p:cNvSpPr>
                <a:spLocks noChangeShapeType="1"/>
              </p:cNvSpPr>
              <p:nvPr/>
            </p:nvSpPr>
            <p:spPr bwMode="auto">
              <a:xfrm flipH="1" flipV="1">
                <a:off x="3900" y="1021"/>
                <a:ext cx="3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9" name="Freeform 1451"/>
              <p:cNvSpPr>
                <a:spLocks/>
              </p:cNvSpPr>
              <p:nvPr/>
            </p:nvSpPr>
            <p:spPr bwMode="auto">
              <a:xfrm>
                <a:off x="3897" y="1019"/>
                <a:ext cx="9" cy="7"/>
              </a:xfrm>
              <a:custGeom>
                <a:avLst/>
                <a:gdLst>
                  <a:gd name="T0" fmla="*/ 0 w 9"/>
                  <a:gd name="T1" fmla="*/ 1 h 7"/>
                  <a:gd name="T2" fmla="*/ 0 w 9"/>
                  <a:gd name="T3" fmla="*/ 0 h 7"/>
                  <a:gd name="T4" fmla="*/ 9 w 9"/>
                  <a:gd name="T5" fmla="*/ 5 h 7"/>
                  <a:gd name="T6" fmla="*/ 9 w 9"/>
                  <a:gd name="T7" fmla="*/ 7 h 7"/>
                  <a:gd name="T8" fmla="*/ 0 w 9"/>
                  <a:gd name="T9" fmla="*/ 1 h 7"/>
                  <a:gd name="T10" fmla="*/ 0 w 9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1"/>
                    </a:moveTo>
                    <a:lnTo>
                      <a:pt x="0" y="0"/>
                    </a:lnTo>
                    <a:lnTo>
                      <a:pt x="9" y="5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30" name="Freeform 1452"/>
              <p:cNvSpPr>
                <a:spLocks/>
              </p:cNvSpPr>
              <p:nvPr/>
            </p:nvSpPr>
            <p:spPr bwMode="auto">
              <a:xfrm>
                <a:off x="3889" y="1027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0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31" name="Line 1453"/>
              <p:cNvSpPr>
                <a:spLocks noChangeShapeType="1"/>
              </p:cNvSpPr>
              <p:nvPr/>
            </p:nvSpPr>
            <p:spPr bwMode="auto">
              <a:xfrm flipH="1" flipV="1">
                <a:off x="3889" y="1027"/>
                <a:ext cx="4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32" name="Freeform 1454"/>
              <p:cNvSpPr>
                <a:spLocks/>
              </p:cNvSpPr>
              <p:nvPr/>
            </p:nvSpPr>
            <p:spPr bwMode="auto">
              <a:xfrm>
                <a:off x="3886" y="1024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1 w 10"/>
                  <a:gd name="T3" fmla="*/ 0 h 7"/>
                  <a:gd name="T4" fmla="*/ 10 w 10"/>
                  <a:gd name="T5" fmla="*/ 6 h 7"/>
                  <a:gd name="T6" fmla="*/ 10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10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33" name="Freeform 1455"/>
              <p:cNvSpPr>
                <a:spLocks/>
              </p:cNvSpPr>
              <p:nvPr/>
            </p:nvSpPr>
            <p:spPr bwMode="auto">
              <a:xfrm>
                <a:off x="3879" y="1031"/>
                <a:ext cx="6" cy="5"/>
              </a:xfrm>
              <a:custGeom>
                <a:avLst/>
                <a:gdLst>
                  <a:gd name="T0" fmla="*/ 6 w 6"/>
                  <a:gd name="T1" fmla="*/ 5 h 5"/>
                  <a:gd name="T2" fmla="*/ 0 w 6"/>
                  <a:gd name="T3" fmla="*/ 0 h 5"/>
                  <a:gd name="T4" fmla="*/ 6 w 6"/>
                  <a:gd name="T5" fmla="*/ 5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6" y="5"/>
                    </a:moveTo>
                    <a:lnTo>
                      <a:pt x="0" y="0"/>
                    </a:lnTo>
                    <a:lnTo>
                      <a:pt x="6" y="5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34" name="Line 1456"/>
              <p:cNvSpPr>
                <a:spLocks noChangeShapeType="1"/>
              </p:cNvSpPr>
              <p:nvPr/>
            </p:nvSpPr>
            <p:spPr bwMode="auto">
              <a:xfrm flipH="1" flipV="1">
                <a:off x="3879" y="1031"/>
                <a:ext cx="6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35" name="Freeform 1457"/>
              <p:cNvSpPr>
                <a:spLocks/>
              </p:cNvSpPr>
              <p:nvPr/>
            </p:nvSpPr>
            <p:spPr bwMode="auto">
              <a:xfrm>
                <a:off x="3876" y="1030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1 w 10"/>
                  <a:gd name="T3" fmla="*/ 0 h 7"/>
                  <a:gd name="T4" fmla="*/ 10 w 10"/>
                  <a:gd name="T5" fmla="*/ 6 h 7"/>
                  <a:gd name="T6" fmla="*/ 10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10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36" name="Freeform 1458"/>
              <p:cNvSpPr>
                <a:spLocks/>
              </p:cNvSpPr>
              <p:nvPr/>
            </p:nvSpPr>
            <p:spPr bwMode="auto">
              <a:xfrm>
                <a:off x="3868" y="1037"/>
                <a:ext cx="7" cy="4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4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37" name="Line 1459"/>
              <p:cNvSpPr>
                <a:spLocks noChangeShapeType="1"/>
              </p:cNvSpPr>
              <p:nvPr/>
            </p:nvSpPr>
            <p:spPr bwMode="auto">
              <a:xfrm flipH="1" flipV="1">
                <a:off x="3868" y="1037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38" name="Freeform 1460"/>
              <p:cNvSpPr>
                <a:spLocks/>
              </p:cNvSpPr>
              <p:nvPr/>
            </p:nvSpPr>
            <p:spPr bwMode="auto">
              <a:xfrm>
                <a:off x="3866" y="1036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2 w 10"/>
                  <a:gd name="T3" fmla="*/ 0 h 7"/>
                  <a:gd name="T4" fmla="*/ 10 w 10"/>
                  <a:gd name="T5" fmla="*/ 5 h 7"/>
                  <a:gd name="T6" fmla="*/ 9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2" y="0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39" name="Freeform 1461"/>
              <p:cNvSpPr>
                <a:spLocks/>
              </p:cNvSpPr>
              <p:nvPr/>
            </p:nvSpPr>
            <p:spPr bwMode="auto">
              <a:xfrm>
                <a:off x="3858" y="1043"/>
                <a:ext cx="8" cy="5"/>
              </a:xfrm>
              <a:custGeom>
                <a:avLst/>
                <a:gdLst>
                  <a:gd name="T0" fmla="*/ 8 w 8"/>
                  <a:gd name="T1" fmla="*/ 5 h 5"/>
                  <a:gd name="T2" fmla="*/ 0 w 8"/>
                  <a:gd name="T3" fmla="*/ 0 h 5"/>
                  <a:gd name="T4" fmla="*/ 8 w 8"/>
                  <a:gd name="T5" fmla="*/ 5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5"/>
                    </a:moveTo>
                    <a:lnTo>
                      <a:pt x="0" y="0"/>
                    </a:ln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40" name="Line 1462"/>
              <p:cNvSpPr>
                <a:spLocks noChangeShapeType="1"/>
              </p:cNvSpPr>
              <p:nvPr/>
            </p:nvSpPr>
            <p:spPr bwMode="auto">
              <a:xfrm flipH="1" flipV="1">
                <a:off x="3858" y="1043"/>
                <a:ext cx="8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41" name="Freeform 1463"/>
              <p:cNvSpPr>
                <a:spLocks/>
              </p:cNvSpPr>
              <p:nvPr/>
            </p:nvSpPr>
            <p:spPr bwMode="auto">
              <a:xfrm>
                <a:off x="3856" y="1041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42" name="Freeform 1464"/>
              <p:cNvSpPr>
                <a:spLocks/>
              </p:cNvSpPr>
              <p:nvPr/>
            </p:nvSpPr>
            <p:spPr bwMode="auto">
              <a:xfrm>
                <a:off x="3896" y="993"/>
                <a:ext cx="106" cy="62"/>
              </a:xfrm>
              <a:custGeom>
                <a:avLst/>
                <a:gdLst>
                  <a:gd name="T0" fmla="*/ 0 w 75"/>
                  <a:gd name="T1" fmla="*/ 324 h 44"/>
                  <a:gd name="T2" fmla="*/ 0 w 75"/>
                  <a:gd name="T3" fmla="*/ 310 h 44"/>
                  <a:gd name="T4" fmla="*/ 541 w 75"/>
                  <a:gd name="T5" fmla="*/ 0 h 44"/>
                  <a:gd name="T6" fmla="*/ 560 w 75"/>
                  <a:gd name="T7" fmla="*/ 0 h 44"/>
                  <a:gd name="T8" fmla="*/ 599 w 75"/>
                  <a:gd name="T9" fmla="*/ 23 h 44"/>
                  <a:gd name="T10" fmla="*/ 599 w 75"/>
                  <a:gd name="T11" fmla="*/ 32 h 44"/>
                  <a:gd name="T12" fmla="*/ 57 w 75"/>
                  <a:gd name="T13" fmla="*/ 340 h 44"/>
                  <a:gd name="T14" fmla="*/ 40 w 75"/>
                  <a:gd name="T15" fmla="*/ 340 h 44"/>
                  <a:gd name="T16" fmla="*/ 0 w 75"/>
                  <a:gd name="T17" fmla="*/ 324 h 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5" h="44">
                    <a:moveTo>
                      <a:pt x="0" y="41"/>
                    </a:moveTo>
                    <a:cubicBezTo>
                      <a:pt x="0" y="41"/>
                      <a:pt x="0" y="40"/>
                      <a:pt x="0" y="4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9" y="0"/>
                      <a:pt x="70" y="0"/>
                      <a:pt x="70" y="0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5" y="3"/>
                      <a:pt x="75" y="4"/>
                      <a:pt x="75" y="4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6" y="44"/>
                      <a:pt x="5" y="44"/>
                      <a:pt x="5" y="43"/>
                    </a:cubicBez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43" name="Freeform 1465"/>
              <p:cNvSpPr>
                <a:spLocks/>
              </p:cNvSpPr>
              <p:nvPr/>
            </p:nvSpPr>
            <p:spPr bwMode="auto">
              <a:xfrm>
                <a:off x="3894" y="992"/>
                <a:ext cx="110" cy="63"/>
              </a:xfrm>
              <a:custGeom>
                <a:avLst/>
                <a:gdLst>
                  <a:gd name="T0" fmla="*/ 41 w 77"/>
                  <a:gd name="T1" fmla="*/ 337 h 45"/>
                  <a:gd name="T2" fmla="*/ 1 w 77"/>
                  <a:gd name="T3" fmla="*/ 318 h 45"/>
                  <a:gd name="T4" fmla="*/ 1 w 77"/>
                  <a:gd name="T5" fmla="*/ 318 h 45"/>
                  <a:gd name="T6" fmla="*/ 19 w 77"/>
                  <a:gd name="T7" fmla="*/ 308 h 45"/>
                  <a:gd name="T8" fmla="*/ 56 w 77"/>
                  <a:gd name="T9" fmla="*/ 335 h 45"/>
                  <a:gd name="T10" fmla="*/ 59 w 77"/>
                  <a:gd name="T11" fmla="*/ 335 h 45"/>
                  <a:gd name="T12" fmla="*/ 59 w 77"/>
                  <a:gd name="T13" fmla="*/ 335 h 45"/>
                  <a:gd name="T14" fmla="*/ 59 w 77"/>
                  <a:gd name="T15" fmla="*/ 335 h 45"/>
                  <a:gd name="T16" fmla="*/ 59 w 77"/>
                  <a:gd name="T17" fmla="*/ 335 h 45"/>
                  <a:gd name="T18" fmla="*/ 639 w 77"/>
                  <a:gd name="T19" fmla="*/ 39 h 45"/>
                  <a:gd name="T20" fmla="*/ 639 w 77"/>
                  <a:gd name="T21" fmla="*/ 39 h 45"/>
                  <a:gd name="T22" fmla="*/ 639 w 77"/>
                  <a:gd name="T23" fmla="*/ 39 h 45"/>
                  <a:gd name="T24" fmla="*/ 639 w 77"/>
                  <a:gd name="T25" fmla="*/ 39 h 45"/>
                  <a:gd name="T26" fmla="*/ 600 w 77"/>
                  <a:gd name="T27" fmla="*/ 15 h 45"/>
                  <a:gd name="T28" fmla="*/ 594 w 77"/>
                  <a:gd name="T29" fmla="*/ 15 h 45"/>
                  <a:gd name="T30" fmla="*/ 594 w 77"/>
                  <a:gd name="T31" fmla="*/ 15 h 45"/>
                  <a:gd name="T32" fmla="*/ 586 w 77"/>
                  <a:gd name="T33" fmla="*/ 15 h 45"/>
                  <a:gd name="T34" fmla="*/ 586 w 77"/>
                  <a:gd name="T35" fmla="*/ 15 h 45"/>
                  <a:gd name="T36" fmla="*/ 19 w 77"/>
                  <a:gd name="T37" fmla="*/ 308 h 45"/>
                  <a:gd name="T38" fmla="*/ 19 w 77"/>
                  <a:gd name="T39" fmla="*/ 308 h 45"/>
                  <a:gd name="T40" fmla="*/ 1 w 77"/>
                  <a:gd name="T41" fmla="*/ 318 h 45"/>
                  <a:gd name="T42" fmla="*/ 1 w 77"/>
                  <a:gd name="T43" fmla="*/ 318 h 45"/>
                  <a:gd name="T44" fmla="*/ 0 w 77"/>
                  <a:gd name="T45" fmla="*/ 308 h 45"/>
                  <a:gd name="T46" fmla="*/ 0 w 77"/>
                  <a:gd name="T47" fmla="*/ 308 h 45"/>
                  <a:gd name="T48" fmla="*/ 1 w 77"/>
                  <a:gd name="T49" fmla="*/ 300 h 45"/>
                  <a:gd name="T50" fmla="*/ 1 w 77"/>
                  <a:gd name="T51" fmla="*/ 300 h 45"/>
                  <a:gd name="T52" fmla="*/ 586 w 77"/>
                  <a:gd name="T53" fmla="*/ 1 h 45"/>
                  <a:gd name="T54" fmla="*/ 594 w 77"/>
                  <a:gd name="T55" fmla="*/ 0 h 45"/>
                  <a:gd name="T56" fmla="*/ 594 w 77"/>
                  <a:gd name="T57" fmla="*/ 0 h 45"/>
                  <a:gd name="T58" fmla="*/ 613 w 77"/>
                  <a:gd name="T59" fmla="*/ 1 h 45"/>
                  <a:gd name="T60" fmla="*/ 613 w 77"/>
                  <a:gd name="T61" fmla="*/ 1 h 45"/>
                  <a:gd name="T62" fmla="*/ 651 w 77"/>
                  <a:gd name="T63" fmla="*/ 21 h 45"/>
                  <a:gd name="T64" fmla="*/ 653 w 77"/>
                  <a:gd name="T65" fmla="*/ 39 h 45"/>
                  <a:gd name="T66" fmla="*/ 653 w 77"/>
                  <a:gd name="T67" fmla="*/ 39 h 45"/>
                  <a:gd name="T68" fmla="*/ 651 w 77"/>
                  <a:gd name="T69" fmla="*/ 41 h 45"/>
                  <a:gd name="T70" fmla="*/ 651 w 77"/>
                  <a:gd name="T71" fmla="*/ 41 h 45"/>
                  <a:gd name="T72" fmla="*/ 67 w 77"/>
                  <a:gd name="T73" fmla="*/ 337 h 45"/>
                  <a:gd name="T74" fmla="*/ 59 w 77"/>
                  <a:gd name="T75" fmla="*/ 337 h 45"/>
                  <a:gd name="T76" fmla="*/ 59 w 77"/>
                  <a:gd name="T77" fmla="*/ 337 h 45"/>
                  <a:gd name="T78" fmla="*/ 41 w 77"/>
                  <a:gd name="T79" fmla="*/ 337 h 4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77" h="45">
                    <a:moveTo>
                      <a:pt x="5" y="45"/>
                    </a:moveTo>
                    <a:cubicBezTo>
                      <a:pt x="1" y="42"/>
                      <a:pt x="1" y="42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4"/>
                      <a:pt x="6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0" y="2"/>
                    </a:cubicBezTo>
                    <a:cubicBezTo>
                      <a:pt x="70" y="2"/>
                      <a:pt x="70" y="2"/>
                      <a:pt x="70" y="2"/>
                    </a:cubicBezTo>
                    <a:cubicBezTo>
                      <a:pt x="70" y="2"/>
                      <a:pt x="70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0" y="42"/>
                      <a:pt x="0" y="42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0"/>
                      <a:pt x="1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1" y="0"/>
                      <a:pt x="71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6" y="3"/>
                      <a:pt x="76" y="3"/>
                      <a:pt x="76" y="3"/>
                    </a:cubicBezTo>
                    <a:cubicBezTo>
                      <a:pt x="76" y="4"/>
                      <a:pt x="77" y="4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6" y="6"/>
                      <a:pt x="76" y="6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6" y="45"/>
                      <a:pt x="6" y="45"/>
                      <a:pt x="5" y="45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44" name="Freeform 1466"/>
              <p:cNvSpPr>
                <a:spLocks/>
              </p:cNvSpPr>
              <p:nvPr/>
            </p:nvSpPr>
            <p:spPr bwMode="auto">
              <a:xfrm>
                <a:off x="3909" y="1007"/>
                <a:ext cx="96" cy="57"/>
              </a:xfrm>
              <a:custGeom>
                <a:avLst/>
                <a:gdLst>
                  <a:gd name="T0" fmla="*/ 1 w 68"/>
                  <a:gd name="T1" fmla="*/ 312 h 40"/>
                  <a:gd name="T2" fmla="*/ 1 w 68"/>
                  <a:gd name="T3" fmla="*/ 301 h 40"/>
                  <a:gd name="T4" fmla="*/ 480 w 68"/>
                  <a:gd name="T5" fmla="*/ 1 h 40"/>
                  <a:gd name="T6" fmla="*/ 504 w 68"/>
                  <a:gd name="T7" fmla="*/ 1 h 40"/>
                  <a:gd name="T8" fmla="*/ 541 w 68"/>
                  <a:gd name="T9" fmla="*/ 27 h 40"/>
                  <a:gd name="T10" fmla="*/ 541 w 68"/>
                  <a:gd name="T11" fmla="*/ 38 h 40"/>
                  <a:gd name="T12" fmla="*/ 56 w 68"/>
                  <a:gd name="T13" fmla="*/ 329 h 40"/>
                  <a:gd name="T14" fmla="*/ 40 w 68"/>
                  <a:gd name="T15" fmla="*/ 329 h 40"/>
                  <a:gd name="T16" fmla="*/ 1 w 68"/>
                  <a:gd name="T17" fmla="*/ 312 h 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8" h="40">
                    <a:moveTo>
                      <a:pt x="1" y="37"/>
                    </a:moveTo>
                    <a:cubicBezTo>
                      <a:pt x="0" y="37"/>
                      <a:pt x="0" y="36"/>
                      <a:pt x="1" y="36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62" y="0"/>
                      <a:pt x="63" y="0"/>
                      <a:pt x="64" y="1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3"/>
                      <a:pt x="68" y="4"/>
                      <a:pt x="68" y="4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0"/>
                      <a:pt x="5" y="40"/>
                      <a:pt x="5" y="39"/>
                    </a:cubicBezTo>
                    <a:lnTo>
                      <a:pt x="1" y="37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45" name="Freeform 1467"/>
              <p:cNvSpPr>
                <a:spLocks noEditPoints="1"/>
              </p:cNvSpPr>
              <p:nvPr/>
            </p:nvSpPr>
            <p:spPr bwMode="auto">
              <a:xfrm>
                <a:off x="3907" y="1007"/>
                <a:ext cx="99" cy="57"/>
              </a:xfrm>
              <a:custGeom>
                <a:avLst/>
                <a:gdLst>
                  <a:gd name="T0" fmla="*/ 40 w 70"/>
                  <a:gd name="T1" fmla="*/ 333 h 40"/>
                  <a:gd name="T2" fmla="*/ 1 w 70"/>
                  <a:gd name="T3" fmla="*/ 319 h 40"/>
                  <a:gd name="T4" fmla="*/ 16 w 70"/>
                  <a:gd name="T5" fmla="*/ 312 h 40"/>
                  <a:gd name="T6" fmla="*/ 1 w 70"/>
                  <a:gd name="T7" fmla="*/ 319 h 40"/>
                  <a:gd name="T8" fmla="*/ 0 w 70"/>
                  <a:gd name="T9" fmla="*/ 301 h 40"/>
                  <a:gd name="T10" fmla="*/ 0 w 70"/>
                  <a:gd name="T11" fmla="*/ 301 h 40"/>
                  <a:gd name="T12" fmla="*/ 1 w 70"/>
                  <a:gd name="T13" fmla="*/ 292 h 40"/>
                  <a:gd name="T14" fmla="*/ 1 w 70"/>
                  <a:gd name="T15" fmla="*/ 292 h 40"/>
                  <a:gd name="T16" fmla="*/ 496 w 70"/>
                  <a:gd name="T17" fmla="*/ 0 h 40"/>
                  <a:gd name="T18" fmla="*/ 503 w 70"/>
                  <a:gd name="T19" fmla="*/ 0 h 40"/>
                  <a:gd name="T20" fmla="*/ 503 w 70"/>
                  <a:gd name="T21" fmla="*/ 0 h 40"/>
                  <a:gd name="T22" fmla="*/ 520 w 70"/>
                  <a:gd name="T23" fmla="*/ 0 h 40"/>
                  <a:gd name="T24" fmla="*/ 520 w 70"/>
                  <a:gd name="T25" fmla="*/ 0 h 40"/>
                  <a:gd name="T26" fmla="*/ 559 w 70"/>
                  <a:gd name="T27" fmla="*/ 19 h 40"/>
                  <a:gd name="T28" fmla="*/ 560 w 70"/>
                  <a:gd name="T29" fmla="*/ 27 h 40"/>
                  <a:gd name="T30" fmla="*/ 560 w 70"/>
                  <a:gd name="T31" fmla="*/ 27 h 40"/>
                  <a:gd name="T32" fmla="*/ 559 w 70"/>
                  <a:gd name="T33" fmla="*/ 41 h 40"/>
                  <a:gd name="T34" fmla="*/ 559 w 70"/>
                  <a:gd name="T35" fmla="*/ 41 h 40"/>
                  <a:gd name="T36" fmla="*/ 66 w 70"/>
                  <a:gd name="T37" fmla="*/ 333 h 40"/>
                  <a:gd name="T38" fmla="*/ 57 w 70"/>
                  <a:gd name="T39" fmla="*/ 333 h 40"/>
                  <a:gd name="T40" fmla="*/ 57 w 70"/>
                  <a:gd name="T41" fmla="*/ 333 h 40"/>
                  <a:gd name="T42" fmla="*/ 40 w 70"/>
                  <a:gd name="T43" fmla="*/ 333 h 40"/>
                  <a:gd name="T44" fmla="*/ 47 w 70"/>
                  <a:gd name="T45" fmla="*/ 329 h 40"/>
                  <a:gd name="T46" fmla="*/ 57 w 70"/>
                  <a:gd name="T47" fmla="*/ 329 h 40"/>
                  <a:gd name="T48" fmla="*/ 57 w 70"/>
                  <a:gd name="T49" fmla="*/ 329 h 40"/>
                  <a:gd name="T50" fmla="*/ 57 w 70"/>
                  <a:gd name="T51" fmla="*/ 329 h 40"/>
                  <a:gd name="T52" fmla="*/ 57 w 70"/>
                  <a:gd name="T53" fmla="*/ 329 h 40"/>
                  <a:gd name="T54" fmla="*/ 545 w 70"/>
                  <a:gd name="T55" fmla="*/ 38 h 40"/>
                  <a:gd name="T56" fmla="*/ 545 w 70"/>
                  <a:gd name="T57" fmla="*/ 27 h 40"/>
                  <a:gd name="T58" fmla="*/ 545 w 70"/>
                  <a:gd name="T59" fmla="*/ 27 h 40"/>
                  <a:gd name="T60" fmla="*/ 545 w 70"/>
                  <a:gd name="T61" fmla="*/ 27 h 40"/>
                  <a:gd name="T62" fmla="*/ 513 w 70"/>
                  <a:gd name="T63" fmla="*/ 1 h 40"/>
                  <a:gd name="T64" fmla="*/ 503 w 70"/>
                  <a:gd name="T65" fmla="*/ 1 h 40"/>
                  <a:gd name="T66" fmla="*/ 503 w 70"/>
                  <a:gd name="T67" fmla="*/ 1 h 40"/>
                  <a:gd name="T68" fmla="*/ 503 w 70"/>
                  <a:gd name="T69" fmla="*/ 1 h 40"/>
                  <a:gd name="T70" fmla="*/ 503 w 70"/>
                  <a:gd name="T71" fmla="*/ 1 h 40"/>
                  <a:gd name="T72" fmla="*/ 16 w 70"/>
                  <a:gd name="T73" fmla="*/ 301 h 40"/>
                  <a:gd name="T74" fmla="*/ 16 w 70"/>
                  <a:gd name="T75" fmla="*/ 301 h 40"/>
                  <a:gd name="T76" fmla="*/ 16 w 70"/>
                  <a:gd name="T77" fmla="*/ 301 h 40"/>
                  <a:gd name="T78" fmla="*/ 47 w 70"/>
                  <a:gd name="T79" fmla="*/ 329 h 40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70" h="40">
                    <a:moveTo>
                      <a:pt x="5" y="40"/>
                    </a:moveTo>
                    <a:cubicBezTo>
                      <a:pt x="1" y="38"/>
                      <a:pt x="1" y="38"/>
                      <a:pt x="1" y="38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7"/>
                      <a:pt x="0" y="37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1" y="35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3" y="0"/>
                      <a:pt x="63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4" y="0"/>
                      <a:pt x="64" y="0"/>
                      <a:pt x="65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70" y="3"/>
                      <a:pt x="70" y="3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4"/>
                      <a:pt x="69" y="4"/>
                      <a:pt x="69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8" y="40"/>
                      <a:pt x="7" y="40"/>
                      <a:pt x="7" y="40"/>
                    </a:cubicBezTo>
                    <a:cubicBezTo>
                      <a:pt x="7" y="40"/>
                      <a:pt x="7" y="40"/>
                      <a:pt x="7" y="40"/>
                    </a:cubicBezTo>
                    <a:cubicBezTo>
                      <a:pt x="6" y="40"/>
                      <a:pt x="6" y="40"/>
                      <a:pt x="5" y="40"/>
                    </a:cubicBezTo>
                    <a:close/>
                    <a:moveTo>
                      <a:pt x="6" y="39"/>
                    </a:moveTo>
                    <a:cubicBezTo>
                      <a:pt x="6" y="39"/>
                      <a:pt x="6" y="39"/>
                      <a:pt x="7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6" y="39"/>
                      <a:pt x="6" y="39"/>
                      <a:pt x="6" y="39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46" name="Freeform 1468"/>
              <p:cNvSpPr>
                <a:spLocks/>
              </p:cNvSpPr>
              <p:nvPr/>
            </p:nvSpPr>
            <p:spPr bwMode="auto">
              <a:xfrm>
                <a:off x="3995" y="993"/>
                <a:ext cx="9" cy="6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lnTo>
                      <a:pt x="9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47" name="Line 1469"/>
              <p:cNvSpPr>
                <a:spLocks noChangeShapeType="1"/>
              </p:cNvSpPr>
              <p:nvPr/>
            </p:nvSpPr>
            <p:spPr bwMode="auto">
              <a:xfrm>
                <a:off x="3995" y="993"/>
                <a:ext cx="9" cy="6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48" name="Freeform 1470"/>
              <p:cNvSpPr>
                <a:spLocks/>
              </p:cNvSpPr>
              <p:nvPr/>
            </p:nvSpPr>
            <p:spPr bwMode="auto">
              <a:xfrm>
                <a:off x="3994" y="992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1 w 10"/>
                  <a:gd name="T3" fmla="*/ 0 h 7"/>
                  <a:gd name="T4" fmla="*/ 10 w 10"/>
                  <a:gd name="T5" fmla="*/ 5 h 7"/>
                  <a:gd name="T6" fmla="*/ 8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1" y="0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49" name="Freeform 1471"/>
              <p:cNvSpPr>
                <a:spLocks/>
              </p:cNvSpPr>
              <p:nvPr/>
            </p:nvSpPr>
            <p:spPr bwMode="auto">
              <a:xfrm>
                <a:off x="3987" y="999"/>
                <a:ext cx="7" cy="4"/>
              </a:xfrm>
              <a:custGeom>
                <a:avLst/>
                <a:gdLst>
                  <a:gd name="T0" fmla="*/ 0 w 7"/>
                  <a:gd name="T1" fmla="*/ 0 h 4"/>
                  <a:gd name="T2" fmla="*/ 7 w 7"/>
                  <a:gd name="T3" fmla="*/ 4 h 4"/>
                  <a:gd name="T4" fmla="*/ 0 w 7"/>
                  <a:gd name="T5" fmla="*/ 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7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50" name="Line 1472"/>
              <p:cNvSpPr>
                <a:spLocks noChangeShapeType="1"/>
              </p:cNvSpPr>
              <p:nvPr/>
            </p:nvSpPr>
            <p:spPr bwMode="auto">
              <a:xfrm>
                <a:off x="3987" y="999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51" name="Freeform 1473"/>
              <p:cNvSpPr>
                <a:spLocks/>
              </p:cNvSpPr>
              <p:nvPr/>
            </p:nvSpPr>
            <p:spPr bwMode="auto">
              <a:xfrm>
                <a:off x="3985" y="997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52" name="Freeform 1474"/>
              <p:cNvSpPr>
                <a:spLocks/>
              </p:cNvSpPr>
              <p:nvPr/>
            </p:nvSpPr>
            <p:spPr bwMode="auto">
              <a:xfrm>
                <a:off x="3978" y="1004"/>
                <a:ext cx="6" cy="3"/>
              </a:xfrm>
              <a:custGeom>
                <a:avLst/>
                <a:gdLst>
                  <a:gd name="T0" fmla="*/ 0 w 6"/>
                  <a:gd name="T1" fmla="*/ 0 h 3"/>
                  <a:gd name="T2" fmla="*/ 6 w 6"/>
                  <a:gd name="T3" fmla="*/ 3 h 3"/>
                  <a:gd name="T4" fmla="*/ 0 w 6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lnTo>
                      <a:pt x="6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53" name="Line 1475"/>
              <p:cNvSpPr>
                <a:spLocks noChangeShapeType="1"/>
              </p:cNvSpPr>
              <p:nvPr/>
            </p:nvSpPr>
            <p:spPr bwMode="auto">
              <a:xfrm>
                <a:off x="3978" y="1004"/>
                <a:ext cx="6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54" name="Freeform 1476"/>
              <p:cNvSpPr>
                <a:spLocks/>
              </p:cNvSpPr>
              <p:nvPr/>
            </p:nvSpPr>
            <p:spPr bwMode="auto">
              <a:xfrm>
                <a:off x="3977" y="1003"/>
                <a:ext cx="8" cy="7"/>
              </a:xfrm>
              <a:custGeom>
                <a:avLst/>
                <a:gdLst>
                  <a:gd name="T0" fmla="*/ 0 w 8"/>
                  <a:gd name="T1" fmla="*/ 1 h 7"/>
                  <a:gd name="T2" fmla="*/ 0 w 8"/>
                  <a:gd name="T3" fmla="*/ 0 h 7"/>
                  <a:gd name="T4" fmla="*/ 8 w 8"/>
                  <a:gd name="T5" fmla="*/ 4 h 7"/>
                  <a:gd name="T6" fmla="*/ 8 w 8"/>
                  <a:gd name="T7" fmla="*/ 7 h 7"/>
                  <a:gd name="T8" fmla="*/ 0 w 8"/>
                  <a:gd name="T9" fmla="*/ 1 h 7"/>
                  <a:gd name="T10" fmla="*/ 0 w 8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" h="7">
                    <a:moveTo>
                      <a:pt x="0" y="1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55" name="Freeform 1477"/>
              <p:cNvSpPr>
                <a:spLocks/>
              </p:cNvSpPr>
              <p:nvPr/>
            </p:nvSpPr>
            <p:spPr bwMode="auto">
              <a:xfrm>
                <a:off x="3970" y="1010"/>
                <a:ext cx="4" cy="3"/>
              </a:xfrm>
              <a:custGeom>
                <a:avLst/>
                <a:gdLst>
                  <a:gd name="T0" fmla="*/ 0 w 4"/>
                  <a:gd name="T1" fmla="*/ 0 h 3"/>
                  <a:gd name="T2" fmla="*/ 4 w 4"/>
                  <a:gd name="T3" fmla="*/ 3 h 3"/>
                  <a:gd name="T4" fmla="*/ 0 w 4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lnTo>
                      <a:pt x="4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56" name="Line 1478"/>
              <p:cNvSpPr>
                <a:spLocks noChangeShapeType="1"/>
              </p:cNvSpPr>
              <p:nvPr/>
            </p:nvSpPr>
            <p:spPr bwMode="auto">
              <a:xfrm>
                <a:off x="3970" y="1010"/>
                <a:ext cx="4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57" name="Freeform 1479"/>
              <p:cNvSpPr>
                <a:spLocks/>
              </p:cNvSpPr>
              <p:nvPr/>
            </p:nvSpPr>
            <p:spPr bwMode="auto">
              <a:xfrm>
                <a:off x="3967" y="1007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1 w 10"/>
                  <a:gd name="T3" fmla="*/ 0 h 7"/>
                  <a:gd name="T4" fmla="*/ 10 w 10"/>
                  <a:gd name="T5" fmla="*/ 6 h 7"/>
                  <a:gd name="T6" fmla="*/ 8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8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58" name="Freeform 1480"/>
              <p:cNvSpPr>
                <a:spLocks/>
              </p:cNvSpPr>
              <p:nvPr/>
            </p:nvSpPr>
            <p:spPr bwMode="auto">
              <a:xfrm>
                <a:off x="3961" y="1016"/>
                <a:ext cx="3" cy="1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1 h 1"/>
                  <a:gd name="T4" fmla="*/ 0 w 3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59" name="Line 1481"/>
              <p:cNvSpPr>
                <a:spLocks noChangeShapeType="1"/>
              </p:cNvSpPr>
              <p:nvPr/>
            </p:nvSpPr>
            <p:spPr bwMode="auto">
              <a:xfrm>
                <a:off x="3961" y="1016"/>
                <a:ext cx="3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60" name="Freeform 1482"/>
              <p:cNvSpPr>
                <a:spLocks/>
              </p:cNvSpPr>
              <p:nvPr/>
            </p:nvSpPr>
            <p:spPr bwMode="auto">
              <a:xfrm>
                <a:off x="3958" y="1013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61" name="Line 1483"/>
              <p:cNvSpPr>
                <a:spLocks noChangeShapeType="1"/>
              </p:cNvSpPr>
              <p:nvPr/>
            </p:nvSpPr>
            <p:spPr bwMode="auto">
              <a:xfrm>
                <a:off x="3954" y="1021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62" name="Line 1484"/>
              <p:cNvSpPr>
                <a:spLocks noChangeShapeType="1"/>
              </p:cNvSpPr>
              <p:nvPr/>
            </p:nvSpPr>
            <p:spPr bwMode="auto">
              <a:xfrm>
                <a:off x="3954" y="1021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63" name="Freeform 1485"/>
              <p:cNvSpPr>
                <a:spLocks/>
              </p:cNvSpPr>
              <p:nvPr/>
            </p:nvSpPr>
            <p:spPr bwMode="auto">
              <a:xfrm>
                <a:off x="3948" y="1019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2 w 10"/>
                  <a:gd name="T3" fmla="*/ 0 h 7"/>
                  <a:gd name="T4" fmla="*/ 10 w 10"/>
                  <a:gd name="T5" fmla="*/ 4 h 7"/>
                  <a:gd name="T6" fmla="*/ 10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2" y="0"/>
                    </a:lnTo>
                    <a:lnTo>
                      <a:pt x="10" y="4"/>
                    </a:lnTo>
                    <a:lnTo>
                      <a:pt x="10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64" name="Freeform 1486"/>
              <p:cNvSpPr>
                <a:spLocks/>
              </p:cNvSpPr>
              <p:nvPr/>
            </p:nvSpPr>
            <p:spPr bwMode="auto">
              <a:xfrm>
                <a:off x="3944" y="1027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65" name="Line 1487"/>
              <p:cNvSpPr>
                <a:spLocks noChangeShapeType="1"/>
              </p:cNvSpPr>
              <p:nvPr/>
            </p:nvSpPr>
            <p:spPr bwMode="auto">
              <a:xfrm flipH="1">
                <a:off x="3944" y="1027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66" name="Freeform 1488"/>
              <p:cNvSpPr>
                <a:spLocks/>
              </p:cNvSpPr>
              <p:nvPr/>
            </p:nvSpPr>
            <p:spPr bwMode="auto">
              <a:xfrm>
                <a:off x="3940" y="1023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1 w 10"/>
                  <a:gd name="T3" fmla="*/ 0 h 7"/>
                  <a:gd name="T4" fmla="*/ 10 w 10"/>
                  <a:gd name="T5" fmla="*/ 6 h 7"/>
                  <a:gd name="T6" fmla="*/ 8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8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67" name="Freeform 1489"/>
              <p:cNvSpPr>
                <a:spLocks/>
              </p:cNvSpPr>
              <p:nvPr/>
            </p:nvSpPr>
            <p:spPr bwMode="auto">
              <a:xfrm>
                <a:off x="3934" y="1031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0 h 2"/>
                  <a:gd name="T4" fmla="*/ 3 w 3"/>
                  <a:gd name="T5" fmla="*/ 2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0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68" name="Line 1490"/>
              <p:cNvSpPr>
                <a:spLocks noChangeShapeType="1"/>
              </p:cNvSpPr>
              <p:nvPr/>
            </p:nvSpPr>
            <p:spPr bwMode="auto">
              <a:xfrm flipH="1" flipV="1">
                <a:off x="3934" y="1031"/>
                <a:ext cx="3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69" name="Freeform 1491"/>
              <p:cNvSpPr>
                <a:spLocks/>
              </p:cNvSpPr>
              <p:nvPr/>
            </p:nvSpPr>
            <p:spPr bwMode="auto">
              <a:xfrm>
                <a:off x="3931" y="1029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0 w 10"/>
                  <a:gd name="T3" fmla="*/ 0 h 7"/>
                  <a:gd name="T4" fmla="*/ 10 w 10"/>
                  <a:gd name="T5" fmla="*/ 5 h 7"/>
                  <a:gd name="T6" fmla="*/ 9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0" y="0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70" name="Freeform 1492"/>
              <p:cNvSpPr>
                <a:spLocks/>
              </p:cNvSpPr>
              <p:nvPr/>
            </p:nvSpPr>
            <p:spPr bwMode="auto">
              <a:xfrm>
                <a:off x="3924" y="1036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0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71" name="Line 1493"/>
              <p:cNvSpPr>
                <a:spLocks noChangeShapeType="1"/>
              </p:cNvSpPr>
              <p:nvPr/>
            </p:nvSpPr>
            <p:spPr bwMode="auto">
              <a:xfrm flipH="1" flipV="1">
                <a:off x="3924" y="1036"/>
                <a:ext cx="4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72" name="Freeform 1494"/>
              <p:cNvSpPr>
                <a:spLocks/>
              </p:cNvSpPr>
              <p:nvPr/>
            </p:nvSpPr>
            <p:spPr bwMode="auto">
              <a:xfrm>
                <a:off x="3921" y="1034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2 w 10"/>
                  <a:gd name="T3" fmla="*/ 0 h 7"/>
                  <a:gd name="T4" fmla="*/ 10 w 10"/>
                  <a:gd name="T5" fmla="*/ 4 h 7"/>
                  <a:gd name="T6" fmla="*/ 9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2" y="0"/>
                    </a:lnTo>
                    <a:lnTo>
                      <a:pt x="10" y="4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73" name="Freeform 1495"/>
              <p:cNvSpPr>
                <a:spLocks/>
              </p:cNvSpPr>
              <p:nvPr/>
            </p:nvSpPr>
            <p:spPr bwMode="auto">
              <a:xfrm>
                <a:off x="3916" y="1041"/>
                <a:ext cx="4" cy="3"/>
              </a:xfrm>
              <a:custGeom>
                <a:avLst/>
                <a:gdLst>
                  <a:gd name="T0" fmla="*/ 4 w 4"/>
                  <a:gd name="T1" fmla="*/ 3 h 3"/>
                  <a:gd name="T2" fmla="*/ 0 w 4"/>
                  <a:gd name="T3" fmla="*/ 0 h 3"/>
                  <a:gd name="T4" fmla="*/ 4 w 4"/>
                  <a:gd name="T5" fmla="*/ 3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3"/>
                    </a:moveTo>
                    <a:lnTo>
                      <a:pt x="0" y="0"/>
                    </a:lnTo>
                    <a:lnTo>
                      <a:pt x="4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74" name="Line 1496"/>
              <p:cNvSpPr>
                <a:spLocks noChangeShapeType="1"/>
              </p:cNvSpPr>
              <p:nvPr/>
            </p:nvSpPr>
            <p:spPr bwMode="auto">
              <a:xfrm flipH="1" flipV="1">
                <a:off x="3916" y="1041"/>
                <a:ext cx="4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75" name="Freeform 1497"/>
              <p:cNvSpPr>
                <a:spLocks/>
              </p:cNvSpPr>
              <p:nvPr/>
            </p:nvSpPr>
            <p:spPr bwMode="auto">
              <a:xfrm>
                <a:off x="3913" y="1040"/>
                <a:ext cx="10" cy="6"/>
              </a:xfrm>
              <a:custGeom>
                <a:avLst/>
                <a:gdLst>
                  <a:gd name="T0" fmla="*/ 0 w 10"/>
                  <a:gd name="T1" fmla="*/ 1 h 6"/>
                  <a:gd name="T2" fmla="*/ 1 w 10"/>
                  <a:gd name="T3" fmla="*/ 0 h 6"/>
                  <a:gd name="T4" fmla="*/ 10 w 10"/>
                  <a:gd name="T5" fmla="*/ 4 h 6"/>
                  <a:gd name="T6" fmla="*/ 8 w 10"/>
                  <a:gd name="T7" fmla="*/ 6 h 6"/>
                  <a:gd name="T8" fmla="*/ 0 w 10"/>
                  <a:gd name="T9" fmla="*/ 1 h 6"/>
                  <a:gd name="T10" fmla="*/ 0 w 10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76" name="Freeform 1498"/>
              <p:cNvSpPr>
                <a:spLocks/>
              </p:cNvSpPr>
              <p:nvPr/>
            </p:nvSpPr>
            <p:spPr bwMode="auto">
              <a:xfrm>
                <a:off x="3906" y="1046"/>
                <a:ext cx="7" cy="4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4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77" name="Line 1499"/>
              <p:cNvSpPr>
                <a:spLocks noChangeShapeType="1"/>
              </p:cNvSpPr>
              <p:nvPr/>
            </p:nvSpPr>
            <p:spPr bwMode="auto">
              <a:xfrm flipH="1" flipV="1">
                <a:off x="3906" y="1046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78" name="Freeform 1500"/>
              <p:cNvSpPr>
                <a:spLocks/>
              </p:cNvSpPr>
              <p:nvPr/>
            </p:nvSpPr>
            <p:spPr bwMode="auto">
              <a:xfrm>
                <a:off x="3904" y="1044"/>
                <a:ext cx="9" cy="7"/>
              </a:xfrm>
              <a:custGeom>
                <a:avLst/>
                <a:gdLst>
                  <a:gd name="T0" fmla="*/ 0 w 9"/>
                  <a:gd name="T1" fmla="*/ 2 h 7"/>
                  <a:gd name="T2" fmla="*/ 0 w 9"/>
                  <a:gd name="T3" fmla="*/ 0 h 7"/>
                  <a:gd name="T4" fmla="*/ 9 w 9"/>
                  <a:gd name="T5" fmla="*/ 6 h 7"/>
                  <a:gd name="T6" fmla="*/ 9 w 9"/>
                  <a:gd name="T7" fmla="*/ 7 h 7"/>
                  <a:gd name="T8" fmla="*/ 0 w 9"/>
                  <a:gd name="T9" fmla="*/ 2 h 7"/>
                  <a:gd name="T10" fmla="*/ 0 w 9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2"/>
                    </a:moveTo>
                    <a:lnTo>
                      <a:pt x="0" y="0"/>
                    </a:lnTo>
                    <a:lnTo>
                      <a:pt x="9" y="6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79" name="Freeform 1501"/>
              <p:cNvSpPr>
                <a:spLocks/>
              </p:cNvSpPr>
              <p:nvPr/>
            </p:nvSpPr>
            <p:spPr bwMode="auto">
              <a:xfrm>
                <a:off x="3896" y="1050"/>
                <a:ext cx="8" cy="5"/>
              </a:xfrm>
              <a:custGeom>
                <a:avLst/>
                <a:gdLst>
                  <a:gd name="T0" fmla="*/ 8 w 8"/>
                  <a:gd name="T1" fmla="*/ 5 h 5"/>
                  <a:gd name="T2" fmla="*/ 0 w 8"/>
                  <a:gd name="T3" fmla="*/ 0 h 5"/>
                  <a:gd name="T4" fmla="*/ 8 w 8"/>
                  <a:gd name="T5" fmla="*/ 5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5"/>
                    </a:moveTo>
                    <a:lnTo>
                      <a:pt x="0" y="0"/>
                    </a:ln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80" name="Line 1502"/>
              <p:cNvSpPr>
                <a:spLocks noChangeShapeType="1"/>
              </p:cNvSpPr>
              <p:nvPr/>
            </p:nvSpPr>
            <p:spPr bwMode="auto">
              <a:xfrm flipH="1" flipV="1">
                <a:off x="3896" y="1050"/>
                <a:ext cx="8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81" name="Freeform 1503"/>
              <p:cNvSpPr>
                <a:spLocks/>
              </p:cNvSpPr>
              <p:nvPr/>
            </p:nvSpPr>
            <p:spPr bwMode="auto">
              <a:xfrm>
                <a:off x="3894" y="1050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2 w 10"/>
                  <a:gd name="T3" fmla="*/ 0 h 7"/>
                  <a:gd name="T4" fmla="*/ 10 w 10"/>
                  <a:gd name="T5" fmla="*/ 4 h 7"/>
                  <a:gd name="T6" fmla="*/ 9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2" y="0"/>
                    </a:lnTo>
                    <a:lnTo>
                      <a:pt x="10" y="4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82" name="Freeform 1504"/>
              <p:cNvSpPr>
                <a:spLocks/>
              </p:cNvSpPr>
              <p:nvPr/>
            </p:nvSpPr>
            <p:spPr bwMode="auto">
              <a:xfrm>
                <a:off x="3998" y="1007"/>
                <a:ext cx="8" cy="5"/>
              </a:xfrm>
              <a:custGeom>
                <a:avLst/>
                <a:gdLst>
                  <a:gd name="T0" fmla="*/ 0 w 8"/>
                  <a:gd name="T1" fmla="*/ 0 h 5"/>
                  <a:gd name="T2" fmla="*/ 8 w 8"/>
                  <a:gd name="T3" fmla="*/ 5 h 5"/>
                  <a:gd name="T4" fmla="*/ 0 w 8"/>
                  <a:gd name="T5" fmla="*/ 0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0" y="0"/>
                    </a:moveTo>
                    <a:lnTo>
                      <a:pt x="8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83" name="Line 1505"/>
              <p:cNvSpPr>
                <a:spLocks noChangeShapeType="1"/>
              </p:cNvSpPr>
              <p:nvPr/>
            </p:nvSpPr>
            <p:spPr bwMode="auto">
              <a:xfrm>
                <a:off x="3998" y="1007"/>
                <a:ext cx="8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84" name="Freeform 1506"/>
              <p:cNvSpPr>
                <a:spLocks/>
              </p:cNvSpPr>
              <p:nvPr/>
            </p:nvSpPr>
            <p:spPr bwMode="auto">
              <a:xfrm>
                <a:off x="3996" y="1006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85" name="Freeform 1507"/>
              <p:cNvSpPr>
                <a:spLocks/>
              </p:cNvSpPr>
              <p:nvPr/>
            </p:nvSpPr>
            <p:spPr bwMode="auto">
              <a:xfrm>
                <a:off x="3988" y="1013"/>
                <a:ext cx="7" cy="4"/>
              </a:xfrm>
              <a:custGeom>
                <a:avLst/>
                <a:gdLst>
                  <a:gd name="T0" fmla="*/ 0 w 7"/>
                  <a:gd name="T1" fmla="*/ 0 h 4"/>
                  <a:gd name="T2" fmla="*/ 7 w 7"/>
                  <a:gd name="T3" fmla="*/ 4 h 4"/>
                  <a:gd name="T4" fmla="*/ 0 w 7"/>
                  <a:gd name="T5" fmla="*/ 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7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86" name="Line 1508"/>
              <p:cNvSpPr>
                <a:spLocks noChangeShapeType="1"/>
              </p:cNvSpPr>
              <p:nvPr/>
            </p:nvSpPr>
            <p:spPr bwMode="auto">
              <a:xfrm>
                <a:off x="3988" y="1013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87" name="Freeform 1509"/>
              <p:cNvSpPr>
                <a:spLocks/>
              </p:cNvSpPr>
              <p:nvPr/>
            </p:nvSpPr>
            <p:spPr bwMode="auto">
              <a:xfrm>
                <a:off x="3987" y="1012"/>
                <a:ext cx="9" cy="7"/>
              </a:xfrm>
              <a:custGeom>
                <a:avLst/>
                <a:gdLst>
                  <a:gd name="T0" fmla="*/ 0 w 9"/>
                  <a:gd name="T1" fmla="*/ 2 h 7"/>
                  <a:gd name="T2" fmla="*/ 1 w 9"/>
                  <a:gd name="T3" fmla="*/ 0 h 7"/>
                  <a:gd name="T4" fmla="*/ 9 w 9"/>
                  <a:gd name="T5" fmla="*/ 5 h 7"/>
                  <a:gd name="T6" fmla="*/ 8 w 9"/>
                  <a:gd name="T7" fmla="*/ 7 h 7"/>
                  <a:gd name="T8" fmla="*/ 0 w 9"/>
                  <a:gd name="T9" fmla="*/ 2 h 7"/>
                  <a:gd name="T10" fmla="*/ 0 w 9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2"/>
                    </a:moveTo>
                    <a:lnTo>
                      <a:pt x="1" y="0"/>
                    </a:lnTo>
                    <a:lnTo>
                      <a:pt x="9" y="5"/>
                    </a:lnTo>
                    <a:lnTo>
                      <a:pt x="8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88" name="Freeform 1510"/>
              <p:cNvSpPr>
                <a:spLocks/>
              </p:cNvSpPr>
              <p:nvPr/>
            </p:nvSpPr>
            <p:spPr bwMode="auto">
              <a:xfrm>
                <a:off x="3979" y="1020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5 w 5"/>
                  <a:gd name="T3" fmla="*/ 3 h 3"/>
                  <a:gd name="T4" fmla="*/ 0 w 5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5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89" name="Line 1511"/>
              <p:cNvSpPr>
                <a:spLocks noChangeShapeType="1"/>
              </p:cNvSpPr>
              <p:nvPr/>
            </p:nvSpPr>
            <p:spPr bwMode="auto">
              <a:xfrm>
                <a:off x="3979" y="1020"/>
                <a:ext cx="5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0" name="Freeform 1512"/>
              <p:cNvSpPr>
                <a:spLocks/>
              </p:cNvSpPr>
              <p:nvPr/>
            </p:nvSpPr>
            <p:spPr bwMode="auto">
              <a:xfrm>
                <a:off x="3977" y="1017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1 w 10"/>
                  <a:gd name="T3" fmla="*/ 0 h 7"/>
                  <a:gd name="T4" fmla="*/ 10 w 10"/>
                  <a:gd name="T5" fmla="*/ 6 h 7"/>
                  <a:gd name="T6" fmla="*/ 8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8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1" name="Freeform 1513"/>
              <p:cNvSpPr>
                <a:spLocks/>
              </p:cNvSpPr>
              <p:nvPr/>
            </p:nvSpPr>
            <p:spPr bwMode="auto">
              <a:xfrm>
                <a:off x="3971" y="1026"/>
                <a:ext cx="3" cy="1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1 h 1"/>
                  <a:gd name="T4" fmla="*/ 0 w 3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2" name="Line 1514"/>
              <p:cNvSpPr>
                <a:spLocks noChangeShapeType="1"/>
              </p:cNvSpPr>
              <p:nvPr/>
            </p:nvSpPr>
            <p:spPr bwMode="auto">
              <a:xfrm>
                <a:off x="3971" y="1026"/>
                <a:ext cx="3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3" name="Freeform 1515"/>
              <p:cNvSpPr>
                <a:spLocks/>
              </p:cNvSpPr>
              <p:nvPr/>
            </p:nvSpPr>
            <p:spPr bwMode="auto">
              <a:xfrm>
                <a:off x="3967" y="1023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1 w 10"/>
                  <a:gd name="T3" fmla="*/ 0 h 7"/>
                  <a:gd name="T4" fmla="*/ 10 w 10"/>
                  <a:gd name="T5" fmla="*/ 6 h 7"/>
                  <a:gd name="T6" fmla="*/ 8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8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4" name="Freeform 1516"/>
              <p:cNvSpPr>
                <a:spLocks/>
              </p:cNvSpPr>
              <p:nvPr/>
            </p:nvSpPr>
            <p:spPr bwMode="auto">
              <a:xfrm>
                <a:off x="3961" y="103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5" name="Line 1517"/>
              <p:cNvSpPr>
                <a:spLocks noChangeShapeType="1"/>
              </p:cNvSpPr>
              <p:nvPr/>
            </p:nvSpPr>
            <p:spPr bwMode="auto">
              <a:xfrm>
                <a:off x="3961" y="1033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6" name="Freeform 1518"/>
              <p:cNvSpPr>
                <a:spLocks/>
              </p:cNvSpPr>
              <p:nvPr/>
            </p:nvSpPr>
            <p:spPr bwMode="auto">
              <a:xfrm>
                <a:off x="3957" y="1029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1 w 10"/>
                  <a:gd name="T3" fmla="*/ 0 h 7"/>
                  <a:gd name="T4" fmla="*/ 10 w 10"/>
                  <a:gd name="T5" fmla="*/ 5 h 7"/>
                  <a:gd name="T6" fmla="*/ 8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1" y="0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815" name="Group 1519"/>
            <p:cNvGrpSpPr>
              <a:grpSpLocks/>
            </p:cNvGrpSpPr>
            <p:nvPr/>
          </p:nvGrpSpPr>
          <p:grpSpPr bwMode="auto">
            <a:xfrm>
              <a:off x="3774" y="833"/>
              <a:ext cx="1084" cy="292"/>
              <a:chOff x="3774" y="833"/>
              <a:chExt cx="1084" cy="292"/>
            </a:xfrm>
          </p:grpSpPr>
          <p:sp>
            <p:nvSpPr>
              <p:cNvPr id="33897" name="Freeform 1520"/>
              <p:cNvSpPr>
                <a:spLocks/>
              </p:cNvSpPr>
              <p:nvPr/>
            </p:nvSpPr>
            <p:spPr bwMode="auto">
              <a:xfrm>
                <a:off x="3951" y="1038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2 w 2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98" name="Line 1521"/>
              <p:cNvSpPr>
                <a:spLocks noChangeShapeType="1"/>
              </p:cNvSpPr>
              <p:nvPr/>
            </p:nvSpPr>
            <p:spPr bwMode="auto">
              <a:xfrm flipH="1">
                <a:off x="3951" y="1038"/>
                <a:ext cx="2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99" name="Freeform 1522"/>
              <p:cNvSpPr>
                <a:spLocks/>
              </p:cNvSpPr>
              <p:nvPr/>
            </p:nvSpPr>
            <p:spPr bwMode="auto">
              <a:xfrm>
                <a:off x="3947" y="1036"/>
                <a:ext cx="10" cy="5"/>
              </a:xfrm>
              <a:custGeom>
                <a:avLst/>
                <a:gdLst>
                  <a:gd name="T0" fmla="*/ 0 w 10"/>
                  <a:gd name="T1" fmla="*/ 1 h 5"/>
                  <a:gd name="T2" fmla="*/ 1 w 10"/>
                  <a:gd name="T3" fmla="*/ 0 h 5"/>
                  <a:gd name="T4" fmla="*/ 10 w 10"/>
                  <a:gd name="T5" fmla="*/ 4 h 5"/>
                  <a:gd name="T6" fmla="*/ 8 w 10"/>
                  <a:gd name="T7" fmla="*/ 5 h 5"/>
                  <a:gd name="T8" fmla="*/ 0 w 10"/>
                  <a:gd name="T9" fmla="*/ 1 h 5"/>
                  <a:gd name="T10" fmla="*/ 0 w 10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00" name="Freeform 1523"/>
              <p:cNvSpPr>
                <a:spLocks/>
              </p:cNvSpPr>
              <p:nvPr/>
            </p:nvSpPr>
            <p:spPr bwMode="auto">
              <a:xfrm>
                <a:off x="3941" y="1043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0 w 3"/>
                  <a:gd name="T3" fmla="*/ 0 h 3"/>
                  <a:gd name="T4" fmla="*/ 3 w 3"/>
                  <a:gd name="T5" fmla="*/ 3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0" y="0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01" name="Line 1524"/>
              <p:cNvSpPr>
                <a:spLocks noChangeShapeType="1"/>
              </p:cNvSpPr>
              <p:nvPr/>
            </p:nvSpPr>
            <p:spPr bwMode="auto">
              <a:xfrm flipH="1" flipV="1">
                <a:off x="3941" y="1043"/>
                <a:ext cx="3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02" name="Freeform 1525"/>
              <p:cNvSpPr>
                <a:spLocks/>
              </p:cNvSpPr>
              <p:nvPr/>
            </p:nvSpPr>
            <p:spPr bwMode="auto">
              <a:xfrm>
                <a:off x="3937" y="1041"/>
                <a:ext cx="10" cy="6"/>
              </a:xfrm>
              <a:custGeom>
                <a:avLst/>
                <a:gdLst>
                  <a:gd name="T0" fmla="*/ 0 w 10"/>
                  <a:gd name="T1" fmla="*/ 2 h 6"/>
                  <a:gd name="T2" fmla="*/ 1 w 10"/>
                  <a:gd name="T3" fmla="*/ 0 h 6"/>
                  <a:gd name="T4" fmla="*/ 10 w 10"/>
                  <a:gd name="T5" fmla="*/ 5 h 6"/>
                  <a:gd name="T6" fmla="*/ 8 w 10"/>
                  <a:gd name="T7" fmla="*/ 6 h 6"/>
                  <a:gd name="T8" fmla="*/ 0 w 10"/>
                  <a:gd name="T9" fmla="*/ 2 h 6"/>
                  <a:gd name="T10" fmla="*/ 0 w 10"/>
                  <a:gd name="T11" fmla="*/ 2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2"/>
                    </a:moveTo>
                    <a:lnTo>
                      <a:pt x="1" y="0"/>
                    </a:lnTo>
                    <a:lnTo>
                      <a:pt x="10" y="5"/>
                    </a:lnTo>
                    <a:lnTo>
                      <a:pt x="8" y="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03" name="Freeform 1526"/>
              <p:cNvSpPr>
                <a:spLocks/>
              </p:cNvSpPr>
              <p:nvPr/>
            </p:nvSpPr>
            <p:spPr bwMode="auto">
              <a:xfrm>
                <a:off x="3930" y="1048"/>
                <a:ext cx="4" cy="3"/>
              </a:xfrm>
              <a:custGeom>
                <a:avLst/>
                <a:gdLst>
                  <a:gd name="T0" fmla="*/ 4 w 4"/>
                  <a:gd name="T1" fmla="*/ 3 h 3"/>
                  <a:gd name="T2" fmla="*/ 0 w 4"/>
                  <a:gd name="T3" fmla="*/ 0 h 3"/>
                  <a:gd name="T4" fmla="*/ 4 w 4"/>
                  <a:gd name="T5" fmla="*/ 3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3"/>
                    </a:moveTo>
                    <a:lnTo>
                      <a:pt x="0" y="0"/>
                    </a:lnTo>
                    <a:lnTo>
                      <a:pt x="4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04" name="Line 1527"/>
              <p:cNvSpPr>
                <a:spLocks noChangeShapeType="1"/>
              </p:cNvSpPr>
              <p:nvPr/>
            </p:nvSpPr>
            <p:spPr bwMode="auto">
              <a:xfrm flipH="1" flipV="1">
                <a:off x="3930" y="1048"/>
                <a:ext cx="4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05" name="Freeform 1528"/>
              <p:cNvSpPr>
                <a:spLocks/>
              </p:cNvSpPr>
              <p:nvPr/>
            </p:nvSpPr>
            <p:spPr bwMode="auto">
              <a:xfrm>
                <a:off x="3927" y="1047"/>
                <a:ext cx="10" cy="6"/>
              </a:xfrm>
              <a:custGeom>
                <a:avLst/>
                <a:gdLst>
                  <a:gd name="T0" fmla="*/ 0 w 10"/>
                  <a:gd name="T1" fmla="*/ 1 h 6"/>
                  <a:gd name="T2" fmla="*/ 1 w 10"/>
                  <a:gd name="T3" fmla="*/ 0 h 6"/>
                  <a:gd name="T4" fmla="*/ 10 w 10"/>
                  <a:gd name="T5" fmla="*/ 4 h 6"/>
                  <a:gd name="T6" fmla="*/ 9 w 10"/>
                  <a:gd name="T7" fmla="*/ 6 h 6"/>
                  <a:gd name="T8" fmla="*/ 0 w 10"/>
                  <a:gd name="T9" fmla="*/ 1 h 6"/>
                  <a:gd name="T10" fmla="*/ 0 w 10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9" y="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06" name="Freeform 1529"/>
              <p:cNvSpPr>
                <a:spLocks/>
              </p:cNvSpPr>
              <p:nvPr/>
            </p:nvSpPr>
            <p:spPr bwMode="auto">
              <a:xfrm>
                <a:off x="3919" y="1054"/>
                <a:ext cx="7" cy="3"/>
              </a:xfrm>
              <a:custGeom>
                <a:avLst/>
                <a:gdLst>
                  <a:gd name="T0" fmla="*/ 7 w 7"/>
                  <a:gd name="T1" fmla="*/ 3 h 3"/>
                  <a:gd name="T2" fmla="*/ 0 w 7"/>
                  <a:gd name="T3" fmla="*/ 0 h 3"/>
                  <a:gd name="T4" fmla="*/ 7 w 7"/>
                  <a:gd name="T5" fmla="*/ 3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3"/>
                    </a:moveTo>
                    <a:lnTo>
                      <a:pt x="0" y="0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07" name="Line 1530"/>
              <p:cNvSpPr>
                <a:spLocks noChangeShapeType="1"/>
              </p:cNvSpPr>
              <p:nvPr/>
            </p:nvSpPr>
            <p:spPr bwMode="auto">
              <a:xfrm flipH="1" flipV="1">
                <a:off x="3919" y="1054"/>
                <a:ext cx="7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08" name="Freeform 1531"/>
              <p:cNvSpPr>
                <a:spLocks/>
              </p:cNvSpPr>
              <p:nvPr/>
            </p:nvSpPr>
            <p:spPr bwMode="auto">
              <a:xfrm>
                <a:off x="3917" y="1053"/>
                <a:ext cx="10" cy="5"/>
              </a:xfrm>
              <a:custGeom>
                <a:avLst/>
                <a:gdLst>
                  <a:gd name="T0" fmla="*/ 0 w 10"/>
                  <a:gd name="T1" fmla="*/ 1 h 5"/>
                  <a:gd name="T2" fmla="*/ 2 w 10"/>
                  <a:gd name="T3" fmla="*/ 0 h 5"/>
                  <a:gd name="T4" fmla="*/ 10 w 10"/>
                  <a:gd name="T5" fmla="*/ 4 h 5"/>
                  <a:gd name="T6" fmla="*/ 9 w 10"/>
                  <a:gd name="T7" fmla="*/ 5 h 5"/>
                  <a:gd name="T8" fmla="*/ 0 w 10"/>
                  <a:gd name="T9" fmla="*/ 1 h 5"/>
                  <a:gd name="T10" fmla="*/ 0 w 10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0" y="1"/>
                    </a:moveTo>
                    <a:lnTo>
                      <a:pt x="2" y="0"/>
                    </a:lnTo>
                    <a:lnTo>
                      <a:pt x="10" y="4"/>
                    </a:lnTo>
                    <a:lnTo>
                      <a:pt x="9" y="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09" name="Freeform 1532"/>
              <p:cNvSpPr>
                <a:spLocks/>
              </p:cNvSpPr>
              <p:nvPr/>
            </p:nvSpPr>
            <p:spPr bwMode="auto">
              <a:xfrm>
                <a:off x="3909" y="1058"/>
                <a:ext cx="8" cy="6"/>
              </a:xfrm>
              <a:custGeom>
                <a:avLst/>
                <a:gdLst>
                  <a:gd name="T0" fmla="*/ 8 w 8"/>
                  <a:gd name="T1" fmla="*/ 6 h 6"/>
                  <a:gd name="T2" fmla="*/ 0 w 8"/>
                  <a:gd name="T3" fmla="*/ 0 h 6"/>
                  <a:gd name="T4" fmla="*/ 8 w 8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0" y="0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10" name="Line 1533"/>
              <p:cNvSpPr>
                <a:spLocks noChangeShapeType="1"/>
              </p:cNvSpPr>
              <p:nvPr/>
            </p:nvSpPr>
            <p:spPr bwMode="auto">
              <a:xfrm flipH="1" flipV="1">
                <a:off x="3909" y="1058"/>
                <a:ext cx="8" cy="6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11" name="Freeform 1534"/>
              <p:cNvSpPr>
                <a:spLocks/>
              </p:cNvSpPr>
              <p:nvPr/>
            </p:nvSpPr>
            <p:spPr bwMode="auto">
              <a:xfrm>
                <a:off x="3907" y="1058"/>
                <a:ext cx="10" cy="6"/>
              </a:xfrm>
              <a:custGeom>
                <a:avLst/>
                <a:gdLst>
                  <a:gd name="T0" fmla="*/ 0 w 10"/>
                  <a:gd name="T1" fmla="*/ 2 h 6"/>
                  <a:gd name="T2" fmla="*/ 2 w 10"/>
                  <a:gd name="T3" fmla="*/ 0 h 6"/>
                  <a:gd name="T4" fmla="*/ 10 w 10"/>
                  <a:gd name="T5" fmla="*/ 5 h 6"/>
                  <a:gd name="T6" fmla="*/ 9 w 10"/>
                  <a:gd name="T7" fmla="*/ 6 h 6"/>
                  <a:gd name="T8" fmla="*/ 0 w 10"/>
                  <a:gd name="T9" fmla="*/ 2 h 6"/>
                  <a:gd name="T10" fmla="*/ 0 w 10"/>
                  <a:gd name="T11" fmla="*/ 2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2"/>
                    </a:moveTo>
                    <a:lnTo>
                      <a:pt x="2" y="0"/>
                    </a:lnTo>
                    <a:lnTo>
                      <a:pt x="10" y="5"/>
                    </a:lnTo>
                    <a:lnTo>
                      <a:pt x="9" y="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12" name="Freeform 1535"/>
              <p:cNvSpPr>
                <a:spLocks/>
              </p:cNvSpPr>
              <p:nvPr/>
            </p:nvSpPr>
            <p:spPr bwMode="auto">
              <a:xfrm>
                <a:off x="3937" y="1020"/>
                <a:ext cx="72" cy="41"/>
              </a:xfrm>
              <a:custGeom>
                <a:avLst/>
                <a:gdLst>
                  <a:gd name="T0" fmla="*/ 1 w 51"/>
                  <a:gd name="T1" fmla="*/ 213 h 29"/>
                  <a:gd name="T2" fmla="*/ 1 w 51"/>
                  <a:gd name="T3" fmla="*/ 209 h 29"/>
                  <a:gd name="T4" fmla="*/ 349 w 51"/>
                  <a:gd name="T5" fmla="*/ 0 h 29"/>
                  <a:gd name="T6" fmla="*/ 367 w 51"/>
                  <a:gd name="T7" fmla="*/ 0 h 29"/>
                  <a:gd name="T8" fmla="*/ 397 w 51"/>
                  <a:gd name="T9" fmla="*/ 23 h 29"/>
                  <a:gd name="T10" fmla="*/ 397 w 51"/>
                  <a:gd name="T11" fmla="*/ 33 h 29"/>
                  <a:gd name="T12" fmla="*/ 56 w 51"/>
                  <a:gd name="T13" fmla="*/ 232 h 29"/>
                  <a:gd name="T14" fmla="*/ 40 w 51"/>
                  <a:gd name="T15" fmla="*/ 232 h 29"/>
                  <a:gd name="T16" fmla="*/ 1 w 51"/>
                  <a:gd name="T17" fmla="*/ 213 h 2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1" h="29">
                    <a:moveTo>
                      <a:pt x="1" y="27"/>
                    </a:moveTo>
                    <a:cubicBezTo>
                      <a:pt x="0" y="26"/>
                      <a:pt x="0" y="26"/>
                      <a:pt x="1" y="2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5" y="0"/>
                      <a:pt x="46" y="0"/>
                      <a:pt x="46" y="0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1" y="3"/>
                      <a:pt x="51" y="3"/>
                      <a:pt x="50" y="4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6" y="29"/>
                      <a:pt x="5" y="29"/>
                      <a:pt x="5" y="29"/>
                    </a:cubicBezTo>
                    <a:lnTo>
                      <a:pt x="1" y="27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13" name="Freeform 1536"/>
              <p:cNvSpPr>
                <a:spLocks/>
              </p:cNvSpPr>
              <p:nvPr/>
            </p:nvSpPr>
            <p:spPr bwMode="auto">
              <a:xfrm>
                <a:off x="3937" y="1019"/>
                <a:ext cx="74" cy="44"/>
              </a:xfrm>
              <a:custGeom>
                <a:avLst/>
                <a:gdLst>
                  <a:gd name="T0" fmla="*/ 38 w 52"/>
                  <a:gd name="T1" fmla="*/ 251 h 31"/>
                  <a:gd name="T2" fmla="*/ 0 w 52"/>
                  <a:gd name="T3" fmla="*/ 231 h 31"/>
                  <a:gd name="T4" fmla="*/ 1 w 52"/>
                  <a:gd name="T5" fmla="*/ 231 h 31"/>
                  <a:gd name="T6" fmla="*/ 1 w 52"/>
                  <a:gd name="T7" fmla="*/ 220 h 31"/>
                  <a:gd name="T8" fmla="*/ 40 w 52"/>
                  <a:gd name="T9" fmla="*/ 234 h 31"/>
                  <a:gd name="T10" fmla="*/ 54 w 52"/>
                  <a:gd name="T11" fmla="*/ 248 h 31"/>
                  <a:gd name="T12" fmla="*/ 54 w 52"/>
                  <a:gd name="T13" fmla="*/ 248 h 31"/>
                  <a:gd name="T14" fmla="*/ 54 w 52"/>
                  <a:gd name="T15" fmla="*/ 234 h 31"/>
                  <a:gd name="T16" fmla="*/ 54 w 52"/>
                  <a:gd name="T17" fmla="*/ 234 h 31"/>
                  <a:gd name="T18" fmla="*/ 416 w 52"/>
                  <a:gd name="T19" fmla="*/ 37 h 31"/>
                  <a:gd name="T20" fmla="*/ 416 w 52"/>
                  <a:gd name="T21" fmla="*/ 37 h 31"/>
                  <a:gd name="T22" fmla="*/ 416 w 52"/>
                  <a:gd name="T23" fmla="*/ 37 h 31"/>
                  <a:gd name="T24" fmla="*/ 416 w 52"/>
                  <a:gd name="T25" fmla="*/ 37 h 31"/>
                  <a:gd name="T26" fmla="*/ 381 w 52"/>
                  <a:gd name="T27" fmla="*/ 18 h 31"/>
                  <a:gd name="T28" fmla="*/ 374 w 52"/>
                  <a:gd name="T29" fmla="*/ 18 h 31"/>
                  <a:gd name="T30" fmla="*/ 374 w 52"/>
                  <a:gd name="T31" fmla="*/ 18 h 31"/>
                  <a:gd name="T32" fmla="*/ 374 w 52"/>
                  <a:gd name="T33" fmla="*/ 18 h 31"/>
                  <a:gd name="T34" fmla="*/ 374 w 52"/>
                  <a:gd name="T35" fmla="*/ 18 h 31"/>
                  <a:gd name="T36" fmla="*/ 1 w 52"/>
                  <a:gd name="T37" fmla="*/ 220 h 31"/>
                  <a:gd name="T38" fmla="*/ 1 w 52"/>
                  <a:gd name="T39" fmla="*/ 220 h 31"/>
                  <a:gd name="T40" fmla="*/ 1 w 52"/>
                  <a:gd name="T41" fmla="*/ 220 h 31"/>
                  <a:gd name="T42" fmla="*/ 1 w 52"/>
                  <a:gd name="T43" fmla="*/ 231 h 31"/>
                  <a:gd name="T44" fmla="*/ 0 w 52"/>
                  <a:gd name="T45" fmla="*/ 231 h 31"/>
                  <a:gd name="T46" fmla="*/ 0 w 52"/>
                  <a:gd name="T47" fmla="*/ 220 h 31"/>
                  <a:gd name="T48" fmla="*/ 0 w 52"/>
                  <a:gd name="T49" fmla="*/ 220 h 31"/>
                  <a:gd name="T50" fmla="*/ 0 w 52"/>
                  <a:gd name="T51" fmla="*/ 213 h 31"/>
                  <a:gd name="T52" fmla="*/ 0 w 52"/>
                  <a:gd name="T53" fmla="*/ 213 h 31"/>
                  <a:gd name="T54" fmla="*/ 369 w 52"/>
                  <a:gd name="T55" fmla="*/ 1 h 31"/>
                  <a:gd name="T56" fmla="*/ 374 w 52"/>
                  <a:gd name="T57" fmla="*/ 0 h 31"/>
                  <a:gd name="T58" fmla="*/ 374 w 52"/>
                  <a:gd name="T59" fmla="*/ 0 h 31"/>
                  <a:gd name="T60" fmla="*/ 389 w 52"/>
                  <a:gd name="T61" fmla="*/ 1 h 31"/>
                  <a:gd name="T62" fmla="*/ 389 w 52"/>
                  <a:gd name="T63" fmla="*/ 1 h 31"/>
                  <a:gd name="T64" fmla="*/ 427 w 52"/>
                  <a:gd name="T65" fmla="*/ 26 h 31"/>
                  <a:gd name="T66" fmla="*/ 430 w 52"/>
                  <a:gd name="T67" fmla="*/ 37 h 31"/>
                  <a:gd name="T68" fmla="*/ 430 w 52"/>
                  <a:gd name="T69" fmla="*/ 37 h 31"/>
                  <a:gd name="T70" fmla="*/ 427 w 52"/>
                  <a:gd name="T71" fmla="*/ 40 h 31"/>
                  <a:gd name="T72" fmla="*/ 427 w 52"/>
                  <a:gd name="T73" fmla="*/ 40 h 31"/>
                  <a:gd name="T74" fmla="*/ 57 w 52"/>
                  <a:gd name="T75" fmla="*/ 251 h 31"/>
                  <a:gd name="T76" fmla="*/ 54 w 52"/>
                  <a:gd name="T77" fmla="*/ 251 h 31"/>
                  <a:gd name="T78" fmla="*/ 54 w 52"/>
                  <a:gd name="T79" fmla="*/ 251 h 31"/>
                  <a:gd name="T80" fmla="*/ 38 w 52"/>
                  <a:gd name="T81" fmla="*/ 251 h 3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52" h="31">
                    <a:moveTo>
                      <a:pt x="4" y="31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6" y="0"/>
                      <a:pt x="47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2" y="4"/>
                      <a:pt x="52" y="4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5"/>
                      <a:pt x="51" y="5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5" y="31"/>
                      <a:pt x="5" y="31"/>
                      <a:pt x="4" y="31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14" name="Freeform 1537"/>
              <p:cNvSpPr>
                <a:spLocks/>
              </p:cNvSpPr>
              <p:nvPr/>
            </p:nvSpPr>
            <p:spPr bwMode="auto">
              <a:xfrm>
                <a:off x="3982" y="975"/>
                <a:ext cx="26" cy="15"/>
              </a:xfrm>
              <a:custGeom>
                <a:avLst/>
                <a:gdLst>
                  <a:gd name="T0" fmla="*/ 0 w 18"/>
                  <a:gd name="T1" fmla="*/ 50 h 11"/>
                  <a:gd name="T2" fmla="*/ 0 w 18"/>
                  <a:gd name="T3" fmla="*/ 48 h 11"/>
                  <a:gd name="T4" fmla="*/ 108 w 18"/>
                  <a:gd name="T5" fmla="*/ 0 h 11"/>
                  <a:gd name="T6" fmla="*/ 127 w 18"/>
                  <a:gd name="T7" fmla="*/ 0 h 11"/>
                  <a:gd name="T8" fmla="*/ 165 w 18"/>
                  <a:gd name="T9" fmla="*/ 19 h 11"/>
                  <a:gd name="T10" fmla="*/ 165 w 18"/>
                  <a:gd name="T11" fmla="*/ 26 h 11"/>
                  <a:gd name="T12" fmla="*/ 56 w 18"/>
                  <a:gd name="T13" fmla="*/ 65 h 11"/>
                  <a:gd name="T14" fmla="*/ 39 w 18"/>
                  <a:gd name="T15" fmla="*/ 65 h 11"/>
                  <a:gd name="T16" fmla="*/ 0 w 18"/>
                  <a:gd name="T17" fmla="*/ 50 h 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" h="11">
                    <a:moveTo>
                      <a:pt x="0" y="8"/>
                    </a:moveTo>
                    <a:cubicBezTo>
                      <a:pt x="0" y="8"/>
                      <a:pt x="0" y="7"/>
                      <a:pt x="0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4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5" y="11"/>
                      <a:pt x="4" y="10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15" name="Freeform 1538"/>
              <p:cNvSpPr>
                <a:spLocks/>
              </p:cNvSpPr>
              <p:nvPr/>
            </p:nvSpPr>
            <p:spPr bwMode="auto">
              <a:xfrm>
                <a:off x="3981" y="973"/>
                <a:ext cx="28" cy="17"/>
              </a:xfrm>
              <a:custGeom>
                <a:avLst/>
                <a:gdLst>
                  <a:gd name="T0" fmla="*/ 39 w 20"/>
                  <a:gd name="T1" fmla="*/ 96 h 12"/>
                  <a:gd name="T2" fmla="*/ 1 w 20"/>
                  <a:gd name="T3" fmla="*/ 81 h 12"/>
                  <a:gd name="T4" fmla="*/ 1 w 20"/>
                  <a:gd name="T5" fmla="*/ 74 h 12"/>
                  <a:gd name="T6" fmla="*/ 15 w 20"/>
                  <a:gd name="T7" fmla="*/ 67 h 12"/>
                  <a:gd name="T8" fmla="*/ 39 w 20"/>
                  <a:gd name="T9" fmla="*/ 95 h 12"/>
                  <a:gd name="T10" fmla="*/ 41 w 20"/>
                  <a:gd name="T11" fmla="*/ 95 h 12"/>
                  <a:gd name="T12" fmla="*/ 41 w 20"/>
                  <a:gd name="T13" fmla="*/ 95 h 12"/>
                  <a:gd name="T14" fmla="*/ 55 w 20"/>
                  <a:gd name="T15" fmla="*/ 95 h 12"/>
                  <a:gd name="T16" fmla="*/ 55 w 20"/>
                  <a:gd name="T17" fmla="*/ 95 h 12"/>
                  <a:gd name="T18" fmla="*/ 136 w 20"/>
                  <a:gd name="T19" fmla="*/ 37 h 12"/>
                  <a:gd name="T20" fmla="*/ 136 w 20"/>
                  <a:gd name="T21" fmla="*/ 37 h 12"/>
                  <a:gd name="T22" fmla="*/ 136 w 20"/>
                  <a:gd name="T23" fmla="*/ 37 h 12"/>
                  <a:gd name="T24" fmla="*/ 108 w 20"/>
                  <a:gd name="T25" fmla="*/ 18 h 12"/>
                  <a:gd name="T26" fmla="*/ 108 w 20"/>
                  <a:gd name="T27" fmla="*/ 18 h 12"/>
                  <a:gd name="T28" fmla="*/ 108 w 20"/>
                  <a:gd name="T29" fmla="*/ 18 h 12"/>
                  <a:gd name="T30" fmla="*/ 97 w 20"/>
                  <a:gd name="T31" fmla="*/ 18 h 12"/>
                  <a:gd name="T32" fmla="*/ 97 w 20"/>
                  <a:gd name="T33" fmla="*/ 18 h 12"/>
                  <a:gd name="T34" fmla="*/ 15 w 20"/>
                  <a:gd name="T35" fmla="*/ 67 h 12"/>
                  <a:gd name="T36" fmla="*/ 15 w 20"/>
                  <a:gd name="T37" fmla="*/ 67 h 12"/>
                  <a:gd name="T38" fmla="*/ 1 w 20"/>
                  <a:gd name="T39" fmla="*/ 74 h 12"/>
                  <a:gd name="T40" fmla="*/ 1 w 20"/>
                  <a:gd name="T41" fmla="*/ 81 h 12"/>
                  <a:gd name="T42" fmla="*/ 0 w 20"/>
                  <a:gd name="T43" fmla="*/ 67 h 12"/>
                  <a:gd name="T44" fmla="*/ 0 w 20"/>
                  <a:gd name="T45" fmla="*/ 67 h 12"/>
                  <a:gd name="T46" fmla="*/ 1 w 20"/>
                  <a:gd name="T47" fmla="*/ 57 h 12"/>
                  <a:gd name="T48" fmla="*/ 1 w 20"/>
                  <a:gd name="T49" fmla="*/ 57 h 12"/>
                  <a:gd name="T50" fmla="*/ 94 w 20"/>
                  <a:gd name="T51" fmla="*/ 1 h 12"/>
                  <a:gd name="T52" fmla="*/ 108 w 20"/>
                  <a:gd name="T53" fmla="*/ 0 h 12"/>
                  <a:gd name="T54" fmla="*/ 108 w 20"/>
                  <a:gd name="T55" fmla="*/ 0 h 12"/>
                  <a:gd name="T56" fmla="*/ 112 w 20"/>
                  <a:gd name="T57" fmla="*/ 1 h 12"/>
                  <a:gd name="T58" fmla="*/ 112 w 20"/>
                  <a:gd name="T59" fmla="*/ 1 h 12"/>
                  <a:gd name="T60" fmla="*/ 146 w 20"/>
                  <a:gd name="T61" fmla="*/ 26 h 12"/>
                  <a:gd name="T62" fmla="*/ 151 w 20"/>
                  <a:gd name="T63" fmla="*/ 37 h 12"/>
                  <a:gd name="T64" fmla="*/ 151 w 20"/>
                  <a:gd name="T65" fmla="*/ 37 h 12"/>
                  <a:gd name="T66" fmla="*/ 146 w 20"/>
                  <a:gd name="T67" fmla="*/ 40 h 12"/>
                  <a:gd name="T68" fmla="*/ 146 w 20"/>
                  <a:gd name="T69" fmla="*/ 40 h 12"/>
                  <a:gd name="T70" fmla="*/ 57 w 20"/>
                  <a:gd name="T71" fmla="*/ 96 h 12"/>
                  <a:gd name="T72" fmla="*/ 41 w 20"/>
                  <a:gd name="T73" fmla="*/ 96 h 12"/>
                  <a:gd name="T74" fmla="*/ 41 w 20"/>
                  <a:gd name="T75" fmla="*/ 96 h 12"/>
                  <a:gd name="T76" fmla="*/ 39 w 20"/>
                  <a:gd name="T77" fmla="*/ 96 h 1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20" h="12">
                    <a:moveTo>
                      <a:pt x="5" y="12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5" y="12"/>
                      <a:pt x="5" y="12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16" name="Freeform 1539"/>
              <p:cNvSpPr>
                <a:spLocks/>
              </p:cNvSpPr>
              <p:nvPr/>
            </p:nvSpPr>
            <p:spPr bwMode="auto">
              <a:xfrm>
                <a:off x="3998" y="982"/>
                <a:ext cx="24" cy="14"/>
              </a:xfrm>
              <a:custGeom>
                <a:avLst/>
                <a:gdLst>
                  <a:gd name="T0" fmla="*/ 1 w 17"/>
                  <a:gd name="T1" fmla="*/ 55 h 10"/>
                  <a:gd name="T2" fmla="*/ 1 w 17"/>
                  <a:gd name="T3" fmla="*/ 41 h 10"/>
                  <a:gd name="T4" fmla="*/ 79 w 17"/>
                  <a:gd name="T5" fmla="*/ 1 h 10"/>
                  <a:gd name="T6" fmla="*/ 96 w 17"/>
                  <a:gd name="T7" fmla="*/ 1 h 10"/>
                  <a:gd name="T8" fmla="*/ 127 w 17"/>
                  <a:gd name="T9" fmla="*/ 21 h 10"/>
                  <a:gd name="T10" fmla="*/ 127 w 17"/>
                  <a:gd name="T11" fmla="*/ 29 h 10"/>
                  <a:gd name="T12" fmla="*/ 64 w 17"/>
                  <a:gd name="T13" fmla="*/ 69 h 10"/>
                  <a:gd name="T14" fmla="*/ 40 w 17"/>
                  <a:gd name="T15" fmla="*/ 69 h 10"/>
                  <a:gd name="T16" fmla="*/ 1 w 17"/>
                  <a:gd name="T17" fmla="*/ 55 h 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" y="7"/>
                    </a:moveTo>
                    <a:cubicBezTo>
                      <a:pt x="0" y="7"/>
                      <a:pt x="0" y="6"/>
                      <a:pt x="1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4"/>
                      <a:pt x="16" y="4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10"/>
                      <a:pt x="6" y="10"/>
                      <a:pt x="5" y="9"/>
                    </a:cubicBezTo>
                    <a:lnTo>
                      <a:pt x="1" y="7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17" name="Freeform 1540"/>
              <p:cNvSpPr>
                <a:spLocks/>
              </p:cNvSpPr>
              <p:nvPr/>
            </p:nvSpPr>
            <p:spPr bwMode="auto">
              <a:xfrm>
                <a:off x="3998" y="982"/>
                <a:ext cx="24" cy="14"/>
              </a:xfrm>
              <a:custGeom>
                <a:avLst/>
                <a:gdLst>
                  <a:gd name="T0" fmla="*/ 40 w 17"/>
                  <a:gd name="T1" fmla="*/ 77 h 10"/>
                  <a:gd name="T2" fmla="*/ 1 w 17"/>
                  <a:gd name="T3" fmla="*/ 57 h 10"/>
                  <a:gd name="T4" fmla="*/ 1 w 17"/>
                  <a:gd name="T5" fmla="*/ 55 h 10"/>
                  <a:gd name="T6" fmla="*/ 1 w 17"/>
                  <a:gd name="T7" fmla="*/ 41 h 10"/>
                  <a:gd name="T8" fmla="*/ 45 w 17"/>
                  <a:gd name="T9" fmla="*/ 69 h 10"/>
                  <a:gd name="T10" fmla="*/ 45 w 17"/>
                  <a:gd name="T11" fmla="*/ 69 h 10"/>
                  <a:gd name="T12" fmla="*/ 45 w 17"/>
                  <a:gd name="T13" fmla="*/ 69 h 10"/>
                  <a:gd name="T14" fmla="*/ 56 w 17"/>
                  <a:gd name="T15" fmla="*/ 69 h 10"/>
                  <a:gd name="T16" fmla="*/ 56 w 17"/>
                  <a:gd name="T17" fmla="*/ 69 h 10"/>
                  <a:gd name="T18" fmla="*/ 127 w 17"/>
                  <a:gd name="T19" fmla="*/ 29 h 10"/>
                  <a:gd name="T20" fmla="*/ 127 w 17"/>
                  <a:gd name="T21" fmla="*/ 29 h 10"/>
                  <a:gd name="T22" fmla="*/ 127 w 17"/>
                  <a:gd name="T23" fmla="*/ 29 h 10"/>
                  <a:gd name="T24" fmla="*/ 96 w 17"/>
                  <a:gd name="T25" fmla="*/ 1 h 10"/>
                  <a:gd name="T26" fmla="*/ 90 w 17"/>
                  <a:gd name="T27" fmla="*/ 1 h 10"/>
                  <a:gd name="T28" fmla="*/ 90 w 17"/>
                  <a:gd name="T29" fmla="*/ 1 h 10"/>
                  <a:gd name="T30" fmla="*/ 79 w 17"/>
                  <a:gd name="T31" fmla="*/ 1 h 10"/>
                  <a:gd name="T32" fmla="*/ 79 w 17"/>
                  <a:gd name="T33" fmla="*/ 1 h 10"/>
                  <a:gd name="T34" fmla="*/ 1 w 17"/>
                  <a:gd name="T35" fmla="*/ 41 h 10"/>
                  <a:gd name="T36" fmla="*/ 1 w 17"/>
                  <a:gd name="T37" fmla="*/ 41 h 10"/>
                  <a:gd name="T38" fmla="*/ 1 w 17"/>
                  <a:gd name="T39" fmla="*/ 55 h 10"/>
                  <a:gd name="T40" fmla="*/ 1 w 17"/>
                  <a:gd name="T41" fmla="*/ 57 h 10"/>
                  <a:gd name="T42" fmla="*/ 0 w 17"/>
                  <a:gd name="T43" fmla="*/ 41 h 10"/>
                  <a:gd name="T44" fmla="*/ 0 w 17"/>
                  <a:gd name="T45" fmla="*/ 41 h 10"/>
                  <a:gd name="T46" fmla="*/ 1 w 17"/>
                  <a:gd name="T47" fmla="*/ 39 h 10"/>
                  <a:gd name="T48" fmla="*/ 1 w 17"/>
                  <a:gd name="T49" fmla="*/ 39 h 10"/>
                  <a:gd name="T50" fmla="*/ 69 w 17"/>
                  <a:gd name="T51" fmla="*/ 0 h 10"/>
                  <a:gd name="T52" fmla="*/ 90 w 17"/>
                  <a:gd name="T53" fmla="*/ 0 h 10"/>
                  <a:gd name="T54" fmla="*/ 90 w 17"/>
                  <a:gd name="T55" fmla="*/ 0 h 10"/>
                  <a:gd name="T56" fmla="*/ 96 w 17"/>
                  <a:gd name="T57" fmla="*/ 0 h 10"/>
                  <a:gd name="T58" fmla="*/ 96 w 17"/>
                  <a:gd name="T59" fmla="*/ 0 h 10"/>
                  <a:gd name="T60" fmla="*/ 136 w 17"/>
                  <a:gd name="T61" fmla="*/ 15 h 10"/>
                  <a:gd name="T62" fmla="*/ 136 w 17"/>
                  <a:gd name="T63" fmla="*/ 29 h 10"/>
                  <a:gd name="T64" fmla="*/ 136 w 17"/>
                  <a:gd name="T65" fmla="*/ 29 h 10"/>
                  <a:gd name="T66" fmla="*/ 136 w 17"/>
                  <a:gd name="T67" fmla="*/ 39 h 10"/>
                  <a:gd name="T68" fmla="*/ 136 w 17"/>
                  <a:gd name="T69" fmla="*/ 39 h 10"/>
                  <a:gd name="T70" fmla="*/ 64 w 17"/>
                  <a:gd name="T71" fmla="*/ 77 h 10"/>
                  <a:gd name="T72" fmla="*/ 45 w 17"/>
                  <a:gd name="T73" fmla="*/ 77 h 10"/>
                  <a:gd name="T74" fmla="*/ 45 w 17"/>
                  <a:gd name="T75" fmla="*/ 77 h 10"/>
                  <a:gd name="T76" fmla="*/ 40 w 17"/>
                  <a:gd name="T77" fmla="*/ 77 h 1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7" h="10">
                    <a:moveTo>
                      <a:pt x="5" y="10"/>
                    </a:moveTo>
                    <a:cubicBezTo>
                      <a:pt x="1" y="8"/>
                      <a:pt x="1" y="8"/>
                      <a:pt x="1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7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3"/>
                      <a:pt x="17" y="3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5" y="10"/>
                      <a:pt x="5" y="10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18" name="Freeform 1541"/>
              <p:cNvSpPr>
                <a:spLocks/>
              </p:cNvSpPr>
              <p:nvPr/>
            </p:nvSpPr>
            <p:spPr bwMode="auto">
              <a:xfrm>
                <a:off x="3900" y="1072"/>
                <a:ext cx="19" cy="12"/>
              </a:xfrm>
              <a:custGeom>
                <a:avLst/>
                <a:gdLst>
                  <a:gd name="T0" fmla="*/ 0 w 13"/>
                  <a:gd name="T1" fmla="*/ 62 h 8"/>
                  <a:gd name="T2" fmla="*/ 0 w 13"/>
                  <a:gd name="T3" fmla="*/ 48 h 8"/>
                  <a:gd name="T4" fmla="*/ 60 w 13"/>
                  <a:gd name="T5" fmla="*/ 0 h 8"/>
                  <a:gd name="T6" fmla="*/ 82 w 13"/>
                  <a:gd name="T7" fmla="*/ 0 h 8"/>
                  <a:gd name="T8" fmla="*/ 120 w 13"/>
                  <a:gd name="T9" fmla="*/ 41 h 8"/>
                  <a:gd name="T10" fmla="*/ 120 w 13"/>
                  <a:gd name="T11" fmla="*/ 48 h 8"/>
                  <a:gd name="T12" fmla="*/ 60 w 13"/>
                  <a:gd name="T13" fmla="*/ 89 h 8"/>
                  <a:gd name="T14" fmla="*/ 41 w 13"/>
                  <a:gd name="T15" fmla="*/ 89 h 8"/>
                  <a:gd name="T16" fmla="*/ 0 w 13"/>
                  <a:gd name="T17" fmla="*/ 62 h 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3" h="8">
                    <a:moveTo>
                      <a:pt x="0" y="5"/>
                    </a:moveTo>
                    <a:cubicBezTo>
                      <a:pt x="0" y="5"/>
                      <a:pt x="0" y="4"/>
                      <a:pt x="0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3"/>
                      <a:pt x="13" y="4"/>
                      <a:pt x="12" y="4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5" y="8"/>
                      <a:pt x="4" y="7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19" name="Freeform 1542"/>
              <p:cNvSpPr>
                <a:spLocks/>
              </p:cNvSpPr>
              <p:nvPr/>
            </p:nvSpPr>
            <p:spPr bwMode="auto">
              <a:xfrm>
                <a:off x="3899" y="1071"/>
                <a:ext cx="20" cy="13"/>
              </a:xfrm>
              <a:custGeom>
                <a:avLst/>
                <a:gdLst>
                  <a:gd name="T0" fmla="*/ 41 w 14"/>
                  <a:gd name="T1" fmla="*/ 81 h 9"/>
                  <a:gd name="T2" fmla="*/ 1 w 14"/>
                  <a:gd name="T3" fmla="*/ 61 h 9"/>
                  <a:gd name="T4" fmla="*/ 1 w 14"/>
                  <a:gd name="T5" fmla="*/ 56 h 9"/>
                  <a:gd name="T6" fmla="*/ 19 w 14"/>
                  <a:gd name="T7" fmla="*/ 42 h 9"/>
                  <a:gd name="T8" fmla="*/ 41 w 14"/>
                  <a:gd name="T9" fmla="*/ 75 h 9"/>
                  <a:gd name="T10" fmla="*/ 56 w 14"/>
                  <a:gd name="T11" fmla="*/ 75 h 9"/>
                  <a:gd name="T12" fmla="*/ 56 w 14"/>
                  <a:gd name="T13" fmla="*/ 75 h 9"/>
                  <a:gd name="T14" fmla="*/ 59 w 14"/>
                  <a:gd name="T15" fmla="*/ 75 h 9"/>
                  <a:gd name="T16" fmla="*/ 59 w 14"/>
                  <a:gd name="T17" fmla="*/ 75 h 9"/>
                  <a:gd name="T18" fmla="*/ 114 w 14"/>
                  <a:gd name="T19" fmla="*/ 39 h 9"/>
                  <a:gd name="T20" fmla="*/ 114 w 14"/>
                  <a:gd name="T21" fmla="*/ 39 h 9"/>
                  <a:gd name="T22" fmla="*/ 114 w 14"/>
                  <a:gd name="T23" fmla="*/ 39 h 9"/>
                  <a:gd name="T24" fmla="*/ 114 w 14"/>
                  <a:gd name="T25" fmla="*/ 39 h 9"/>
                  <a:gd name="T26" fmla="*/ 80 w 14"/>
                  <a:gd name="T27" fmla="*/ 19 h 9"/>
                  <a:gd name="T28" fmla="*/ 67 w 14"/>
                  <a:gd name="T29" fmla="*/ 19 h 9"/>
                  <a:gd name="T30" fmla="*/ 67 w 14"/>
                  <a:gd name="T31" fmla="*/ 19 h 9"/>
                  <a:gd name="T32" fmla="*/ 67 w 14"/>
                  <a:gd name="T33" fmla="*/ 19 h 9"/>
                  <a:gd name="T34" fmla="*/ 67 w 14"/>
                  <a:gd name="T35" fmla="*/ 19 h 9"/>
                  <a:gd name="T36" fmla="*/ 19 w 14"/>
                  <a:gd name="T37" fmla="*/ 42 h 9"/>
                  <a:gd name="T38" fmla="*/ 19 w 14"/>
                  <a:gd name="T39" fmla="*/ 42 h 9"/>
                  <a:gd name="T40" fmla="*/ 1 w 14"/>
                  <a:gd name="T41" fmla="*/ 56 h 9"/>
                  <a:gd name="T42" fmla="*/ 1 w 14"/>
                  <a:gd name="T43" fmla="*/ 61 h 9"/>
                  <a:gd name="T44" fmla="*/ 0 w 14"/>
                  <a:gd name="T45" fmla="*/ 42 h 9"/>
                  <a:gd name="T46" fmla="*/ 0 w 14"/>
                  <a:gd name="T47" fmla="*/ 42 h 9"/>
                  <a:gd name="T48" fmla="*/ 1 w 14"/>
                  <a:gd name="T49" fmla="*/ 39 h 9"/>
                  <a:gd name="T50" fmla="*/ 1 w 14"/>
                  <a:gd name="T51" fmla="*/ 39 h 9"/>
                  <a:gd name="T52" fmla="*/ 59 w 14"/>
                  <a:gd name="T53" fmla="*/ 1 h 9"/>
                  <a:gd name="T54" fmla="*/ 67 w 14"/>
                  <a:gd name="T55" fmla="*/ 0 h 9"/>
                  <a:gd name="T56" fmla="*/ 67 w 14"/>
                  <a:gd name="T57" fmla="*/ 0 h 9"/>
                  <a:gd name="T58" fmla="*/ 84 w 14"/>
                  <a:gd name="T59" fmla="*/ 1 h 9"/>
                  <a:gd name="T60" fmla="*/ 84 w 14"/>
                  <a:gd name="T61" fmla="*/ 1 h 9"/>
                  <a:gd name="T62" fmla="*/ 120 w 14"/>
                  <a:gd name="T63" fmla="*/ 27 h 9"/>
                  <a:gd name="T64" fmla="*/ 120 w 14"/>
                  <a:gd name="T65" fmla="*/ 39 h 9"/>
                  <a:gd name="T66" fmla="*/ 120 w 14"/>
                  <a:gd name="T67" fmla="*/ 39 h 9"/>
                  <a:gd name="T68" fmla="*/ 120 w 14"/>
                  <a:gd name="T69" fmla="*/ 56 h 9"/>
                  <a:gd name="T70" fmla="*/ 120 w 14"/>
                  <a:gd name="T71" fmla="*/ 56 h 9"/>
                  <a:gd name="T72" fmla="*/ 67 w 14"/>
                  <a:gd name="T73" fmla="*/ 81 h 9"/>
                  <a:gd name="T74" fmla="*/ 56 w 14"/>
                  <a:gd name="T75" fmla="*/ 81 h 9"/>
                  <a:gd name="T76" fmla="*/ 56 w 14"/>
                  <a:gd name="T77" fmla="*/ 81 h 9"/>
                  <a:gd name="T78" fmla="*/ 41 w 14"/>
                  <a:gd name="T79" fmla="*/ 81 h 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4" h="9">
                    <a:moveTo>
                      <a:pt x="5" y="9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6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9" y="0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5" y="9"/>
                      <a:pt x="5" y="9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20" name="Freeform 1543"/>
              <p:cNvSpPr>
                <a:spLocks/>
              </p:cNvSpPr>
              <p:nvPr/>
            </p:nvSpPr>
            <p:spPr bwMode="auto">
              <a:xfrm>
                <a:off x="4016" y="1007"/>
                <a:ext cx="16" cy="9"/>
              </a:xfrm>
              <a:custGeom>
                <a:avLst/>
                <a:gdLst>
                  <a:gd name="T0" fmla="*/ 102 w 11"/>
                  <a:gd name="T1" fmla="*/ 27 h 6"/>
                  <a:gd name="T2" fmla="*/ 102 w 11"/>
                  <a:gd name="T3" fmla="*/ 48 h 6"/>
                  <a:gd name="T4" fmla="*/ 68 w 11"/>
                  <a:gd name="T5" fmla="*/ 72 h 6"/>
                  <a:gd name="T6" fmla="*/ 47 w 11"/>
                  <a:gd name="T7" fmla="*/ 72 h 6"/>
                  <a:gd name="T8" fmla="*/ 1 w 11"/>
                  <a:gd name="T9" fmla="*/ 41 h 6"/>
                  <a:gd name="T10" fmla="*/ 1 w 11"/>
                  <a:gd name="T11" fmla="*/ 27 h 6"/>
                  <a:gd name="T12" fmla="*/ 41 w 11"/>
                  <a:gd name="T13" fmla="*/ 0 h 6"/>
                  <a:gd name="T14" fmla="*/ 68 w 11"/>
                  <a:gd name="T15" fmla="*/ 0 h 6"/>
                  <a:gd name="T16" fmla="*/ 102 w 11"/>
                  <a:gd name="T17" fmla="*/ 27 h 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" h="6">
                    <a:moveTo>
                      <a:pt x="11" y="2"/>
                    </a:moveTo>
                    <a:cubicBezTo>
                      <a:pt x="11" y="3"/>
                      <a:pt x="11" y="3"/>
                      <a:pt x="11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6"/>
                      <a:pt x="5" y="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1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1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21" name="Freeform 1544"/>
              <p:cNvSpPr>
                <a:spLocks noEditPoints="1"/>
              </p:cNvSpPr>
              <p:nvPr/>
            </p:nvSpPr>
            <p:spPr bwMode="auto">
              <a:xfrm>
                <a:off x="4016" y="1006"/>
                <a:ext cx="17" cy="11"/>
              </a:xfrm>
              <a:custGeom>
                <a:avLst/>
                <a:gdLst>
                  <a:gd name="T0" fmla="*/ 40 w 12"/>
                  <a:gd name="T1" fmla="*/ 50 h 8"/>
                  <a:gd name="T2" fmla="*/ 1 w 12"/>
                  <a:gd name="T3" fmla="*/ 36 h 8"/>
                  <a:gd name="T4" fmla="*/ 0 w 12"/>
                  <a:gd name="T5" fmla="*/ 29 h 8"/>
                  <a:gd name="T6" fmla="*/ 0 w 12"/>
                  <a:gd name="T7" fmla="*/ 29 h 8"/>
                  <a:gd name="T8" fmla="*/ 1 w 12"/>
                  <a:gd name="T9" fmla="*/ 15 h 8"/>
                  <a:gd name="T10" fmla="*/ 1 w 12"/>
                  <a:gd name="T11" fmla="*/ 15 h 8"/>
                  <a:gd name="T12" fmla="*/ 37 w 12"/>
                  <a:gd name="T13" fmla="*/ 0 h 8"/>
                  <a:gd name="T14" fmla="*/ 52 w 12"/>
                  <a:gd name="T15" fmla="*/ 0 h 8"/>
                  <a:gd name="T16" fmla="*/ 52 w 12"/>
                  <a:gd name="T17" fmla="*/ 0 h 8"/>
                  <a:gd name="T18" fmla="*/ 57 w 12"/>
                  <a:gd name="T19" fmla="*/ 0 h 8"/>
                  <a:gd name="T20" fmla="*/ 57 w 12"/>
                  <a:gd name="T21" fmla="*/ 0 h 8"/>
                  <a:gd name="T22" fmla="*/ 95 w 12"/>
                  <a:gd name="T23" fmla="*/ 21 h 8"/>
                  <a:gd name="T24" fmla="*/ 95 w 12"/>
                  <a:gd name="T25" fmla="*/ 21 h 8"/>
                  <a:gd name="T26" fmla="*/ 96 w 12"/>
                  <a:gd name="T27" fmla="*/ 29 h 8"/>
                  <a:gd name="T28" fmla="*/ 96 w 12"/>
                  <a:gd name="T29" fmla="*/ 29 h 8"/>
                  <a:gd name="T30" fmla="*/ 95 w 12"/>
                  <a:gd name="T31" fmla="*/ 36 h 8"/>
                  <a:gd name="T32" fmla="*/ 95 w 12"/>
                  <a:gd name="T33" fmla="*/ 36 h 8"/>
                  <a:gd name="T34" fmla="*/ 67 w 12"/>
                  <a:gd name="T35" fmla="*/ 50 h 8"/>
                  <a:gd name="T36" fmla="*/ 52 w 12"/>
                  <a:gd name="T37" fmla="*/ 55 h 8"/>
                  <a:gd name="T38" fmla="*/ 52 w 12"/>
                  <a:gd name="T39" fmla="*/ 55 h 8"/>
                  <a:gd name="T40" fmla="*/ 40 w 12"/>
                  <a:gd name="T41" fmla="*/ 50 h 8"/>
                  <a:gd name="T42" fmla="*/ 40 w 12"/>
                  <a:gd name="T43" fmla="*/ 40 h 8"/>
                  <a:gd name="T44" fmla="*/ 52 w 12"/>
                  <a:gd name="T45" fmla="*/ 40 h 8"/>
                  <a:gd name="T46" fmla="*/ 52 w 12"/>
                  <a:gd name="T47" fmla="*/ 40 h 8"/>
                  <a:gd name="T48" fmla="*/ 57 w 12"/>
                  <a:gd name="T49" fmla="*/ 40 h 8"/>
                  <a:gd name="T50" fmla="*/ 57 w 12"/>
                  <a:gd name="T51" fmla="*/ 40 h 8"/>
                  <a:gd name="T52" fmla="*/ 81 w 12"/>
                  <a:gd name="T53" fmla="*/ 29 h 8"/>
                  <a:gd name="T54" fmla="*/ 81 w 12"/>
                  <a:gd name="T55" fmla="*/ 29 h 8"/>
                  <a:gd name="T56" fmla="*/ 81 w 12"/>
                  <a:gd name="T57" fmla="*/ 29 h 8"/>
                  <a:gd name="T58" fmla="*/ 95 w 12"/>
                  <a:gd name="T59" fmla="*/ 21 h 8"/>
                  <a:gd name="T60" fmla="*/ 81 w 12"/>
                  <a:gd name="T61" fmla="*/ 29 h 8"/>
                  <a:gd name="T62" fmla="*/ 52 w 12"/>
                  <a:gd name="T63" fmla="*/ 15 h 8"/>
                  <a:gd name="T64" fmla="*/ 52 w 12"/>
                  <a:gd name="T65" fmla="*/ 1 h 8"/>
                  <a:gd name="T66" fmla="*/ 52 w 12"/>
                  <a:gd name="T67" fmla="*/ 1 h 8"/>
                  <a:gd name="T68" fmla="*/ 40 w 12"/>
                  <a:gd name="T69" fmla="*/ 15 h 8"/>
                  <a:gd name="T70" fmla="*/ 40 w 12"/>
                  <a:gd name="T71" fmla="*/ 15 h 8"/>
                  <a:gd name="T72" fmla="*/ 1 w 12"/>
                  <a:gd name="T73" fmla="*/ 29 h 8"/>
                  <a:gd name="T74" fmla="*/ 40 w 12"/>
                  <a:gd name="T75" fmla="*/ 40 h 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2" h="8">
                    <a:moveTo>
                      <a:pt x="5" y="7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2" y="3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5" y="7"/>
                      <a:pt x="5" y="7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5" y="6"/>
                      <a:pt x="5" y="6"/>
                      <a:pt x="5" y="6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22" name="Freeform 1545"/>
              <p:cNvSpPr>
                <a:spLocks/>
              </p:cNvSpPr>
              <p:nvPr/>
            </p:nvSpPr>
            <p:spPr bwMode="auto">
              <a:xfrm>
                <a:off x="4005" y="1013"/>
                <a:ext cx="16" cy="10"/>
              </a:xfrm>
              <a:custGeom>
                <a:avLst/>
                <a:gdLst>
                  <a:gd name="T0" fmla="*/ 102 w 11"/>
                  <a:gd name="T1" fmla="*/ 27 h 7"/>
                  <a:gd name="T2" fmla="*/ 102 w 11"/>
                  <a:gd name="T3" fmla="*/ 39 h 7"/>
                  <a:gd name="T4" fmla="*/ 68 w 11"/>
                  <a:gd name="T5" fmla="*/ 56 h 7"/>
                  <a:gd name="T6" fmla="*/ 47 w 11"/>
                  <a:gd name="T7" fmla="*/ 56 h 7"/>
                  <a:gd name="T8" fmla="*/ 1 w 11"/>
                  <a:gd name="T9" fmla="*/ 39 h 7"/>
                  <a:gd name="T10" fmla="*/ 1 w 11"/>
                  <a:gd name="T11" fmla="*/ 27 h 7"/>
                  <a:gd name="T12" fmla="*/ 41 w 11"/>
                  <a:gd name="T13" fmla="*/ 1 h 7"/>
                  <a:gd name="T14" fmla="*/ 68 w 11"/>
                  <a:gd name="T15" fmla="*/ 1 h 7"/>
                  <a:gd name="T16" fmla="*/ 102 w 11"/>
                  <a:gd name="T17" fmla="*/ 27 h 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" h="7">
                    <a:moveTo>
                      <a:pt x="11" y="3"/>
                    </a:moveTo>
                    <a:cubicBezTo>
                      <a:pt x="11" y="3"/>
                      <a:pt x="11" y="4"/>
                      <a:pt x="11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7"/>
                      <a:pt x="5" y="7"/>
                      <a:pt x="5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0"/>
                      <a:pt x="6" y="0"/>
                      <a:pt x="7" y="1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23" name="Freeform 1546"/>
              <p:cNvSpPr>
                <a:spLocks noEditPoints="1"/>
              </p:cNvSpPr>
              <p:nvPr/>
            </p:nvSpPr>
            <p:spPr bwMode="auto">
              <a:xfrm>
                <a:off x="4005" y="1013"/>
                <a:ext cx="17" cy="10"/>
              </a:xfrm>
              <a:custGeom>
                <a:avLst/>
                <a:gdLst>
                  <a:gd name="T0" fmla="*/ 37 w 12"/>
                  <a:gd name="T1" fmla="*/ 59 h 7"/>
                  <a:gd name="T2" fmla="*/ 0 w 12"/>
                  <a:gd name="T3" fmla="*/ 41 h 7"/>
                  <a:gd name="T4" fmla="*/ 0 w 12"/>
                  <a:gd name="T5" fmla="*/ 27 h 7"/>
                  <a:gd name="T6" fmla="*/ 0 w 12"/>
                  <a:gd name="T7" fmla="*/ 27 h 7"/>
                  <a:gd name="T8" fmla="*/ 0 w 12"/>
                  <a:gd name="T9" fmla="*/ 19 h 7"/>
                  <a:gd name="T10" fmla="*/ 0 w 12"/>
                  <a:gd name="T11" fmla="*/ 19 h 7"/>
                  <a:gd name="T12" fmla="*/ 37 w 12"/>
                  <a:gd name="T13" fmla="*/ 0 h 7"/>
                  <a:gd name="T14" fmla="*/ 40 w 12"/>
                  <a:gd name="T15" fmla="*/ 0 h 7"/>
                  <a:gd name="T16" fmla="*/ 40 w 12"/>
                  <a:gd name="T17" fmla="*/ 0 h 7"/>
                  <a:gd name="T18" fmla="*/ 57 w 12"/>
                  <a:gd name="T19" fmla="*/ 0 h 7"/>
                  <a:gd name="T20" fmla="*/ 57 w 12"/>
                  <a:gd name="T21" fmla="*/ 0 h 7"/>
                  <a:gd name="T22" fmla="*/ 95 w 12"/>
                  <a:gd name="T23" fmla="*/ 19 h 7"/>
                  <a:gd name="T24" fmla="*/ 95 w 12"/>
                  <a:gd name="T25" fmla="*/ 27 h 7"/>
                  <a:gd name="T26" fmla="*/ 95 w 12"/>
                  <a:gd name="T27" fmla="*/ 19 h 7"/>
                  <a:gd name="T28" fmla="*/ 96 w 12"/>
                  <a:gd name="T29" fmla="*/ 39 h 7"/>
                  <a:gd name="T30" fmla="*/ 96 w 12"/>
                  <a:gd name="T31" fmla="*/ 39 h 7"/>
                  <a:gd name="T32" fmla="*/ 95 w 12"/>
                  <a:gd name="T33" fmla="*/ 41 h 7"/>
                  <a:gd name="T34" fmla="*/ 95 w 12"/>
                  <a:gd name="T35" fmla="*/ 41 h 7"/>
                  <a:gd name="T36" fmla="*/ 57 w 12"/>
                  <a:gd name="T37" fmla="*/ 59 h 7"/>
                  <a:gd name="T38" fmla="*/ 52 w 12"/>
                  <a:gd name="T39" fmla="*/ 59 h 7"/>
                  <a:gd name="T40" fmla="*/ 52 w 12"/>
                  <a:gd name="T41" fmla="*/ 59 h 7"/>
                  <a:gd name="T42" fmla="*/ 37 w 12"/>
                  <a:gd name="T43" fmla="*/ 59 h 7"/>
                  <a:gd name="T44" fmla="*/ 40 w 12"/>
                  <a:gd name="T45" fmla="*/ 56 h 7"/>
                  <a:gd name="T46" fmla="*/ 52 w 12"/>
                  <a:gd name="T47" fmla="*/ 56 h 7"/>
                  <a:gd name="T48" fmla="*/ 52 w 12"/>
                  <a:gd name="T49" fmla="*/ 56 h 7"/>
                  <a:gd name="T50" fmla="*/ 57 w 12"/>
                  <a:gd name="T51" fmla="*/ 56 h 7"/>
                  <a:gd name="T52" fmla="*/ 57 w 12"/>
                  <a:gd name="T53" fmla="*/ 56 h 7"/>
                  <a:gd name="T54" fmla="*/ 81 w 12"/>
                  <a:gd name="T55" fmla="*/ 39 h 7"/>
                  <a:gd name="T56" fmla="*/ 81 w 12"/>
                  <a:gd name="T57" fmla="*/ 39 h 7"/>
                  <a:gd name="T58" fmla="*/ 81 w 12"/>
                  <a:gd name="T59" fmla="*/ 39 h 7"/>
                  <a:gd name="T60" fmla="*/ 81 w 12"/>
                  <a:gd name="T61" fmla="*/ 27 h 7"/>
                  <a:gd name="T62" fmla="*/ 52 w 12"/>
                  <a:gd name="T63" fmla="*/ 1 h 7"/>
                  <a:gd name="T64" fmla="*/ 40 w 12"/>
                  <a:gd name="T65" fmla="*/ 1 h 7"/>
                  <a:gd name="T66" fmla="*/ 40 w 12"/>
                  <a:gd name="T67" fmla="*/ 1 h 7"/>
                  <a:gd name="T68" fmla="*/ 40 w 12"/>
                  <a:gd name="T69" fmla="*/ 1 h 7"/>
                  <a:gd name="T70" fmla="*/ 40 w 12"/>
                  <a:gd name="T71" fmla="*/ 1 h 7"/>
                  <a:gd name="T72" fmla="*/ 1 w 12"/>
                  <a:gd name="T73" fmla="*/ 27 h 7"/>
                  <a:gd name="T74" fmla="*/ 1 w 12"/>
                  <a:gd name="T75" fmla="*/ 27 h 7"/>
                  <a:gd name="T76" fmla="*/ 1 w 12"/>
                  <a:gd name="T77" fmla="*/ 27 h 7"/>
                  <a:gd name="T78" fmla="*/ 1 w 12"/>
                  <a:gd name="T79" fmla="*/ 27 h 7"/>
                  <a:gd name="T80" fmla="*/ 40 w 12"/>
                  <a:gd name="T81" fmla="*/ 56 h 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2" h="7">
                    <a:moveTo>
                      <a:pt x="4" y="7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3"/>
                      <a:pt x="12" y="3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7"/>
                      <a:pt x="5" y="7"/>
                      <a:pt x="4" y="7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5" y="6"/>
                      <a:pt x="5" y="6"/>
                      <a:pt x="5" y="6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24" name="Freeform 1547"/>
              <p:cNvSpPr>
                <a:spLocks/>
              </p:cNvSpPr>
              <p:nvPr/>
            </p:nvSpPr>
            <p:spPr bwMode="auto">
              <a:xfrm>
                <a:off x="4028" y="999"/>
                <a:ext cx="18" cy="10"/>
              </a:xfrm>
              <a:custGeom>
                <a:avLst/>
                <a:gdLst>
                  <a:gd name="T0" fmla="*/ 91 w 13"/>
                  <a:gd name="T1" fmla="*/ 19 h 7"/>
                  <a:gd name="T2" fmla="*/ 91 w 13"/>
                  <a:gd name="T3" fmla="*/ 27 h 7"/>
                  <a:gd name="T4" fmla="*/ 50 w 13"/>
                  <a:gd name="T5" fmla="*/ 59 h 7"/>
                  <a:gd name="T6" fmla="*/ 36 w 13"/>
                  <a:gd name="T7" fmla="*/ 59 h 7"/>
                  <a:gd name="T8" fmla="*/ 1 w 13"/>
                  <a:gd name="T9" fmla="*/ 41 h 7"/>
                  <a:gd name="T10" fmla="*/ 1 w 13"/>
                  <a:gd name="T11" fmla="*/ 27 h 7"/>
                  <a:gd name="T12" fmla="*/ 50 w 13"/>
                  <a:gd name="T13" fmla="*/ 0 h 7"/>
                  <a:gd name="T14" fmla="*/ 64 w 13"/>
                  <a:gd name="T15" fmla="*/ 0 h 7"/>
                  <a:gd name="T16" fmla="*/ 91 w 13"/>
                  <a:gd name="T17" fmla="*/ 19 h 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3" h="7">
                    <a:moveTo>
                      <a:pt x="13" y="2"/>
                    </a:moveTo>
                    <a:cubicBezTo>
                      <a:pt x="13" y="3"/>
                      <a:pt x="13" y="3"/>
                      <a:pt x="13" y="3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4"/>
                      <a:pt x="1" y="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8" y="0"/>
                      <a:pt x="9" y="0"/>
                    </a:cubicBez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25" name="Freeform 1548"/>
              <p:cNvSpPr>
                <a:spLocks noEditPoints="1"/>
              </p:cNvSpPr>
              <p:nvPr/>
            </p:nvSpPr>
            <p:spPr bwMode="auto">
              <a:xfrm>
                <a:off x="4028" y="997"/>
                <a:ext cx="19" cy="13"/>
              </a:xfrm>
              <a:custGeom>
                <a:avLst/>
                <a:gdLst>
                  <a:gd name="T0" fmla="*/ 26 w 14"/>
                  <a:gd name="T1" fmla="*/ 81 h 9"/>
                  <a:gd name="T2" fmla="*/ 0 w 14"/>
                  <a:gd name="T3" fmla="*/ 56 h 9"/>
                  <a:gd name="T4" fmla="*/ 0 w 14"/>
                  <a:gd name="T5" fmla="*/ 42 h 9"/>
                  <a:gd name="T6" fmla="*/ 0 w 14"/>
                  <a:gd name="T7" fmla="*/ 42 h 9"/>
                  <a:gd name="T8" fmla="*/ 0 w 14"/>
                  <a:gd name="T9" fmla="*/ 39 h 9"/>
                  <a:gd name="T10" fmla="*/ 0 w 14"/>
                  <a:gd name="T11" fmla="*/ 39 h 9"/>
                  <a:gd name="T12" fmla="*/ 37 w 14"/>
                  <a:gd name="T13" fmla="*/ 0 h 9"/>
                  <a:gd name="T14" fmla="*/ 50 w 14"/>
                  <a:gd name="T15" fmla="*/ 0 h 9"/>
                  <a:gd name="T16" fmla="*/ 50 w 14"/>
                  <a:gd name="T17" fmla="*/ 0 h 9"/>
                  <a:gd name="T18" fmla="*/ 56 w 14"/>
                  <a:gd name="T19" fmla="*/ 0 h 9"/>
                  <a:gd name="T20" fmla="*/ 56 w 14"/>
                  <a:gd name="T21" fmla="*/ 0 h 9"/>
                  <a:gd name="T22" fmla="*/ 83 w 14"/>
                  <a:gd name="T23" fmla="*/ 27 h 9"/>
                  <a:gd name="T24" fmla="*/ 83 w 14"/>
                  <a:gd name="T25" fmla="*/ 27 h 9"/>
                  <a:gd name="T26" fmla="*/ 88 w 14"/>
                  <a:gd name="T27" fmla="*/ 39 h 9"/>
                  <a:gd name="T28" fmla="*/ 88 w 14"/>
                  <a:gd name="T29" fmla="*/ 39 h 9"/>
                  <a:gd name="T30" fmla="*/ 83 w 14"/>
                  <a:gd name="T31" fmla="*/ 42 h 9"/>
                  <a:gd name="T32" fmla="*/ 83 w 14"/>
                  <a:gd name="T33" fmla="*/ 42 h 9"/>
                  <a:gd name="T34" fmla="*/ 48 w 14"/>
                  <a:gd name="T35" fmla="*/ 81 h 9"/>
                  <a:gd name="T36" fmla="*/ 37 w 14"/>
                  <a:gd name="T37" fmla="*/ 81 h 9"/>
                  <a:gd name="T38" fmla="*/ 37 w 14"/>
                  <a:gd name="T39" fmla="*/ 81 h 9"/>
                  <a:gd name="T40" fmla="*/ 26 w 14"/>
                  <a:gd name="T41" fmla="*/ 81 h 9"/>
                  <a:gd name="T42" fmla="*/ 1 w 14"/>
                  <a:gd name="T43" fmla="*/ 42 h 9"/>
                  <a:gd name="T44" fmla="*/ 35 w 14"/>
                  <a:gd name="T45" fmla="*/ 61 h 9"/>
                  <a:gd name="T46" fmla="*/ 37 w 14"/>
                  <a:gd name="T47" fmla="*/ 61 h 9"/>
                  <a:gd name="T48" fmla="*/ 37 w 14"/>
                  <a:gd name="T49" fmla="*/ 61 h 9"/>
                  <a:gd name="T50" fmla="*/ 48 w 14"/>
                  <a:gd name="T51" fmla="*/ 61 h 9"/>
                  <a:gd name="T52" fmla="*/ 48 w 14"/>
                  <a:gd name="T53" fmla="*/ 61 h 9"/>
                  <a:gd name="T54" fmla="*/ 76 w 14"/>
                  <a:gd name="T55" fmla="*/ 39 h 9"/>
                  <a:gd name="T56" fmla="*/ 83 w 14"/>
                  <a:gd name="T57" fmla="*/ 39 h 9"/>
                  <a:gd name="T58" fmla="*/ 76 w 14"/>
                  <a:gd name="T59" fmla="*/ 39 h 9"/>
                  <a:gd name="T60" fmla="*/ 83 w 14"/>
                  <a:gd name="T61" fmla="*/ 27 h 9"/>
                  <a:gd name="T62" fmla="*/ 76 w 14"/>
                  <a:gd name="T63" fmla="*/ 39 h 9"/>
                  <a:gd name="T64" fmla="*/ 56 w 14"/>
                  <a:gd name="T65" fmla="*/ 19 h 9"/>
                  <a:gd name="T66" fmla="*/ 50 w 14"/>
                  <a:gd name="T67" fmla="*/ 1 h 9"/>
                  <a:gd name="T68" fmla="*/ 50 w 14"/>
                  <a:gd name="T69" fmla="*/ 1 h 9"/>
                  <a:gd name="T70" fmla="*/ 48 w 14"/>
                  <a:gd name="T71" fmla="*/ 19 h 9"/>
                  <a:gd name="T72" fmla="*/ 48 w 14"/>
                  <a:gd name="T73" fmla="*/ 19 h 9"/>
                  <a:gd name="T74" fmla="*/ 1 w 14"/>
                  <a:gd name="T75" fmla="*/ 42 h 9"/>
                  <a:gd name="T76" fmla="*/ 1 w 14"/>
                  <a:gd name="T77" fmla="*/ 42 h 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4" h="9">
                    <a:moveTo>
                      <a:pt x="4" y="9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3"/>
                      <a:pt x="14" y="3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5" y="9"/>
                      <a:pt x="5" y="9"/>
                      <a:pt x="4" y="9"/>
                    </a:cubicBezTo>
                    <a:close/>
                    <a:moveTo>
                      <a:pt x="1" y="5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26" name="Freeform 1549"/>
              <p:cNvSpPr>
                <a:spLocks/>
              </p:cNvSpPr>
              <p:nvPr/>
            </p:nvSpPr>
            <p:spPr bwMode="auto">
              <a:xfrm>
                <a:off x="4036" y="1016"/>
                <a:ext cx="19" cy="11"/>
              </a:xfrm>
              <a:custGeom>
                <a:avLst/>
                <a:gdLst>
                  <a:gd name="T0" fmla="*/ 120 w 13"/>
                  <a:gd name="T1" fmla="*/ 21 h 8"/>
                  <a:gd name="T2" fmla="*/ 120 w 13"/>
                  <a:gd name="T3" fmla="*/ 29 h 8"/>
                  <a:gd name="T4" fmla="*/ 60 w 13"/>
                  <a:gd name="T5" fmla="*/ 55 h 8"/>
                  <a:gd name="T6" fmla="*/ 41 w 13"/>
                  <a:gd name="T7" fmla="*/ 55 h 8"/>
                  <a:gd name="T8" fmla="*/ 0 w 13"/>
                  <a:gd name="T9" fmla="*/ 36 h 8"/>
                  <a:gd name="T10" fmla="*/ 0 w 13"/>
                  <a:gd name="T11" fmla="*/ 29 h 8"/>
                  <a:gd name="T12" fmla="*/ 60 w 13"/>
                  <a:gd name="T13" fmla="*/ 1 h 8"/>
                  <a:gd name="T14" fmla="*/ 82 w 13"/>
                  <a:gd name="T15" fmla="*/ 1 h 8"/>
                  <a:gd name="T16" fmla="*/ 120 w 13"/>
                  <a:gd name="T17" fmla="*/ 21 h 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3" h="8">
                    <a:moveTo>
                      <a:pt x="12" y="3"/>
                    </a:moveTo>
                    <a:cubicBezTo>
                      <a:pt x="13" y="3"/>
                      <a:pt x="13" y="4"/>
                      <a:pt x="12" y="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5" y="8"/>
                      <a:pt x="4" y="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8" y="1"/>
                    </a:cubicBezTo>
                    <a:lnTo>
                      <a:pt x="12" y="3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27" name="Freeform 1550"/>
              <p:cNvSpPr>
                <a:spLocks noEditPoints="1"/>
              </p:cNvSpPr>
              <p:nvPr/>
            </p:nvSpPr>
            <p:spPr bwMode="auto">
              <a:xfrm>
                <a:off x="4035" y="1014"/>
                <a:ext cx="21" cy="15"/>
              </a:xfrm>
              <a:custGeom>
                <a:avLst/>
                <a:gdLst>
                  <a:gd name="T0" fmla="*/ 39 w 15"/>
                  <a:gd name="T1" fmla="*/ 120 h 10"/>
                  <a:gd name="T2" fmla="*/ 1 w 15"/>
                  <a:gd name="T3" fmla="*/ 89 h 10"/>
                  <a:gd name="T4" fmla="*/ 0 w 15"/>
                  <a:gd name="T5" fmla="*/ 72 h 10"/>
                  <a:gd name="T6" fmla="*/ 0 w 15"/>
                  <a:gd name="T7" fmla="*/ 72 h 10"/>
                  <a:gd name="T8" fmla="*/ 1 w 15"/>
                  <a:gd name="T9" fmla="*/ 48 h 10"/>
                  <a:gd name="T10" fmla="*/ 1 w 15"/>
                  <a:gd name="T11" fmla="*/ 48 h 10"/>
                  <a:gd name="T12" fmla="*/ 55 w 15"/>
                  <a:gd name="T13" fmla="*/ 18 h 10"/>
                  <a:gd name="T14" fmla="*/ 57 w 15"/>
                  <a:gd name="T15" fmla="*/ 0 h 10"/>
                  <a:gd name="T16" fmla="*/ 57 w 15"/>
                  <a:gd name="T17" fmla="*/ 0 h 10"/>
                  <a:gd name="T18" fmla="*/ 77 w 15"/>
                  <a:gd name="T19" fmla="*/ 18 h 10"/>
                  <a:gd name="T20" fmla="*/ 77 w 15"/>
                  <a:gd name="T21" fmla="*/ 18 h 10"/>
                  <a:gd name="T22" fmla="*/ 108 w 15"/>
                  <a:gd name="T23" fmla="*/ 41 h 10"/>
                  <a:gd name="T24" fmla="*/ 97 w 15"/>
                  <a:gd name="T25" fmla="*/ 48 h 10"/>
                  <a:gd name="T26" fmla="*/ 97 w 15"/>
                  <a:gd name="T27" fmla="*/ 62 h 10"/>
                  <a:gd name="T28" fmla="*/ 97 w 15"/>
                  <a:gd name="T29" fmla="*/ 62 h 10"/>
                  <a:gd name="T30" fmla="*/ 97 w 15"/>
                  <a:gd name="T31" fmla="*/ 48 h 10"/>
                  <a:gd name="T32" fmla="*/ 108 w 15"/>
                  <a:gd name="T33" fmla="*/ 41 h 10"/>
                  <a:gd name="T34" fmla="*/ 112 w 15"/>
                  <a:gd name="T35" fmla="*/ 62 h 10"/>
                  <a:gd name="T36" fmla="*/ 112 w 15"/>
                  <a:gd name="T37" fmla="*/ 62 h 10"/>
                  <a:gd name="T38" fmla="*/ 108 w 15"/>
                  <a:gd name="T39" fmla="*/ 72 h 10"/>
                  <a:gd name="T40" fmla="*/ 108 w 15"/>
                  <a:gd name="T41" fmla="*/ 72 h 10"/>
                  <a:gd name="T42" fmla="*/ 57 w 15"/>
                  <a:gd name="T43" fmla="*/ 120 h 10"/>
                  <a:gd name="T44" fmla="*/ 41 w 15"/>
                  <a:gd name="T45" fmla="*/ 120 h 10"/>
                  <a:gd name="T46" fmla="*/ 41 w 15"/>
                  <a:gd name="T47" fmla="*/ 120 h 10"/>
                  <a:gd name="T48" fmla="*/ 39 w 15"/>
                  <a:gd name="T49" fmla="*/ 120 h 10"/>
                  <a:gd name="T50" fmla="*/ 41 w 15"/>
                  <a:gd name="T51" fmla="*/ 93 h 10"/>
                  <a:gd name="T52" fmla="*/ 41 w 15"/>
                  <a:gd name="T53" fmla="*/ 93 h 10"/>
                  <a:gd name="T54" fmla="*/ 41 w 15"/>
                  <a:gd name="T55" fmla="*/ 93 h 10"/>
                  <a:gd name="T56" fmla="*/ 55 w 15"/>
                  <a:gd name="T57" fmla="*/ 93 h 10"/>
                  <a:gd name="T58" fmla="*/ 55 w 15"/>
                  <a:gd name="T59" fmla="*/ 93 h 10"/>
                  <a:gd name="T60" fmla="*/ 94 w 15"/>
                  <a:gd name="T61" fmla="*/ 62 h 10"/>
                  <a:gd name="T62" fmla="*/ 69 w 15"/>
                  <a:gd name="T63" fmla="*/ 41 h 10"/>
                  <a:gd name="T64" fmla="*/ 57 w 15"/>
                  <a:gd name="T65" fmla="*/ 41 h 10"/>
                  <a:gd name="T66" fmla="*/ 57 w 15"/>
                  <a:gd name="T67" fmla="*/ 41 h 10"/>
                  <a:gd name="T68" fmla="*/ 57 w 15"/>
                  <a:gd name="T69" fmla="*/ 41 h 10"/>
                  <a:gd name="T70" fmla="*/ 57 w 15"/>
                  <a:gd name="T71" fmla="*/ 41 h 10"/>
                  <a:gd name="T72" fmla="*/ 21 w 15"/>
                  <a:gd name="T73" fmla="*/ 72 h 10"/>
                  <a:gd name="T74" fmla="*/ 41 w 15"/>
                  <a:gd name="T75" fmla="*/ 93 h 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5" h="10">
                    <a:moveTo>
                      <a:pt x="5" y="10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0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10" y="0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5" y="4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5" y="10"/>
                      <a:pt x="5" y="10"/>
                    </a:cubicBezTo>
                    <a:close/>
                    <a:moveTo>
                      <a:pt x="6" y="8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6" y="8"/>
                      <a:pt x="6" y="8"/>
                      <a:pt x="6" y="8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28" name="Freeform 1551"/>
              <p:cNvSpPr>
                <a:spLocks/>
              </p:cNvSpPr>
              <p:nvPr/>
            </p:nvSpPr>
            <p:spPr bwMode="auto">
              <a:xfrm>
                <a:off x="4001" y="990"/>
                <a:ext cx="34" cy="20"/>
              </a:xfrm>
              <a:custGeom>
                <a:avLst/>
                <a:gdLst>
                  <a:gd name="T0" fmla="*/ 1 w 24"/>
                  <a:gd name="T1" fmla="*/ 96 h 14"/>
                  <a:gd name="T2" fmla="*/ 1 w 24"/>
                  <a:gd name="T3" fmla="*/ 84 h 14"/>
                  <a:gd name="T4" fmla="*/ 149 w 24"/>
                  <a:gd name="T5" fmla="*/ 0 h 14"/>
                  <a:gd name="T6" fmla="*/ 163 w 24"/>
                  <a:gd name="T7" fmla="*/ 0 h 14"/>
                  <a:gd name="T8" fmla="*/ 193 w 24"/>
                  <a:gd name="T9" fmla="*/ 27 h 14"/>
                  <a:gd name="T10" fmla="*/ 193 w 24"/>
                  <a:gd name="T11" fmla="*/ 39 h 14"/>
                  <a:gd name="T12" fmla="*/ 57 w 24"/>
                  <a:gd name="T13" fmla="*/ 114 h 14"/>
                  <a:gd name="T14" fmla="*/ 40 w 24"/>
                  <a:gd name="T15" fmla="*/ 114 h 14"/>
                  <a:gd name="T16" fmla="*/ 1 w 24"/>
                  <a:gd name="T17" fmla="*/ 96 h 1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4" h="14">
                    <a:moveTo>
                      <a:pt x="1" y="11"/>
                    </a:moveTo>
                    <a:cubicBezTo>
                      <a:pt x="0" y="11"/>
                      <a:pt x="0" y="10"/>
                      <a:pt x="1" y="1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9" y="0"/>
                      <a:pt x="20" y="0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4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5" y="13"/>
                    </a:cubicBezTo>
                    <a:lnTo>
                      <a:pt x="1" y="1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29" name="Freeform 1552"/>
              <p:cNvSpPr>
                <a:spLocks/>
              </p:cNvSpPr>
              <p:nvPr/>
            </p:nvSpPr>
            <p:spPr bwMode="auto">
              <a:xfrm>
                <a:off x="4001" y="989"/>
                <a:ext cx="35" cy="21"/>
              </a:xfrm>
              <a:custGeom>
                <a:avLst/>
                <a:gdLst>
                  <a:gd name="T0" fmla="*/ 39 w 25"/>
                  <a:gd name="T1" fmla="*/ 112 h 15"/>
                  <a:gd name="T2" fmla="*/ 1 w 25"/>
                  <a:gd name="T3" fmla="*/ 97 h 15"/>
                  <a:gd name="T4" fmla="*/ 1 w 25"/>
                  <a:gd name="T5" fmla="*/ 94 h 15"/>
                  <a:gd name="T6" fmla="*/ 1 w 25"/>
                  <a:gd name="T7" fmla="*/ 80 h 15"/>
                  <a:gd name="T8" fmla="*/ 39 w 25"/>
                  <a:gd name="T9" fmla="*/ 108 h 15"/>
                  <a:gd name="T10" fmla="*/ 41 w 25"/>
                  <a:gd name="T11" fmla="*/ 108 h 15"/>
                  <a:gd name="T12" fmla="*/ 41 w 25"/>
                  <a:gd name="T13" fmla="*/ 108 h 15"/>
                  <a:gd name="T14" fmla="*/ 55 w 25"/>
                  <a:gd name="T15" fmla="*/ 108 h 15"/>
                  <a:gd name="T16" fmla="*/ 55 w 25"/>
                  <a:gd name="T17" fmla="*/ 108 h 15"/>
                  <a:gd name="T18" fmla="*/ 172 w 25"/>
                  <a:gd name="T19" fmla="*/ 29 h 15"/>
                  <a:gd name="T20" fmla="*/ 185 w 25"/>
                  <a:gd name="T21" fmla="*/ 29 h 15"/>
                  <a:gd name="T22" fmla="*/ 172 w 25"/>
                  <a:gd name="T23" fmla="*/ 29 h 15"/>
                  <a:gd name="T24" fmla="*/ 172 w 25"/>
                  <a:gd name="T25" fmla="*/ 29 h 15"/>
                  <a:gd name="T26" fmla="*/ 146 w 25"/>
                  <a:gd name="T27" fmla="*/ 15 h 15"/>
                  <a:gd name="T28" fmla="*/ 146 w 25"/>
                  <a:gd name="T29" fmla="*/ 15 h 15"/>
                  <a:gd name="T30" fmla="*/ 146 w 25"/>
                  <a:gd name="T31" fmla="*/ 15 h 15"/>
                  <a:gd name="T32" fmla="*/ 136 w 25"/>
                  <a:gd name="T33" fmla="*/ 15 h 15"/>
                  <a:gd name="T34" fmla="*/ 136 w 25"/>
                  <a:gd name="T35" fmla="*/ 15 h 15"/>
                  <a:gd name="T36" fmla="*/ 1 w 25"/>
                  <a:gd name="T37" fmla="*/ 80 h 15"/>
                  <a:gd name="T38" fmla="*/ 1 w 25"/>
                  <a:gd name="T39" fmla="*/ 80 h 15"/>
                  <a:gd name="T40" fmla="*/ 1 w 25"/>
                  <a:gd name="T41" fmla="*/ 94 h 15"/>
                  <a:gd name="T42" fmla="*/ 1 w 25"/>
                  <a:gd name="T43" fmla="*/ 97 h 15"/>
                  <a:gd name="T44" fmla="*/ 0 w 25"/>
                  <a:gd name="T45" fmla="*/ 80 h 15"/>
                  <a:gd name="T46" fmla="*/ 0 w 25"/>
                  <a:gd name="T47" fmla="*/ 80 h 15"/>
                  <a:gd name="T48" fmla="*/ 1 w 25"/>
                  <a:gd name="T49" fmla="*/ 77 h 15"/>
                  <a:gd name="T50" fmla="*/ 1 w 25"/>
                  <a:gd name="T51" fmla="*/ 77 h 15"/>
                  <a:gd name="T52" fmla="*/ 132 w 25"/>
                  <a:gd name="T53" fmla="*/ 1 h 15"/>
                  <a:gd name="T54" fmla="*/ 146 w 25"/>
                  <a:gd name="T55" fmla="*/ 0 h 15"/>
                  <a:gd name="T56" fmla="*/ 146 w 25"/>
                  <a:gd name="T57" fmla="*/ 0 h 15"/>
                  <a:gd name="T58" fmla="*/ 151 w 25"/>
                  <a:gd name="T59" fmla="*/ 1 h 15"/>
                  <a:gd name="T60" fmla="*/ 151 w 25"/>
                  <a:gd name="T61" fmla="*/ 1 h 15"/>
                  <a:gd name="T62" fmla="*/ 185 w 25"/>
                  <a:gd name="T63" fmla="*/ 21 h 15"/>
                  <a:gd name="T64" fmla="*/ 190 w 25"/>
                  <a:gd name="T65" fmla="*/ 29 h 15"/>
                  <a:gd name="T66" fmla="*/ 190 w 25"/>
                  <a:gd name="T67" fmla="*/ 29 h 15"/>
                  <a:gd name="T68" fmla="*/ 185 w 25"/>
                  <a:gd name="T69" fmla="*/ 39 h 15"/>
                  <a:gd name="T70" fmla="*/ 185 w 25"/>
                  <a:gd name="T71" fmla="*/ 39 h 15"/>
                  <a:gd name="T72" fmla="*/ 57 w 25"/>
                  <a:gd name="T73" fmla="*/ 112 h 15"/>
                  <a:gd name="T74" fmla="*/ 41 w 25"/>
                  <a:gd name="T75" fmla="*/ 112 h 15"/>
                  <a:gd name="T76" fmla="*/ 41 w 25"/>
                  <a:gd name="T77" fmla="*/ 112 h 15"/>
                  <a:gd name="T78" fmla="*/ 39 w 25"/>
                  <a:gd name="T79" fmla="*/ 112 h 1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25" h="15">
                    <a:moveTo>
                      <a:pt x="5" y="15"/>
                    </a:moveTo>
                    <a:cubicBezTo>
                      <a:pt x="1" y="13"/>
                      <a:pt x="1" y="13"/>
                      <a:pt x="1" y="1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4"/>
                      <a:pt x="23" y="4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8" y="0"/>
                      <a:pt x="18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20" y="0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5"/>
                      <a:pt x="25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7" y="15"/>
                      <a:pt x="7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5" y="15"/>
                      <a:pt x="5" y="15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0" name="Freeform 1553"/>
              <p:cNvSpPr>
                <a:spLocks/>
              </p:cNvSpPr>
              <p:nvPr/>
            </p:nvSpPr>
            <p:spPr bwMode="auto">
              <a:xfrm>
                <a:off x="3784" y="833"/>
                <a:ext cx="203" cy="214"/>
              </a:xfrm>
              <a:custGeom>
                <a:avLst/>
                <a:gdLst>
                  <a:gd name="T0" fmla="*/ 42 w 203"/>
                  <a:gd name="T1" fmla="*/ 214 h 214"/>
                  <a:gd name="T2" fmla="*/ 203 w 203"/>
                  <a:gd name="T3" fmla="*/ 122 h 214"/>
                  <a:gd name="T4" fmla="*/ 161 w 203"/>
                  <a:gd name="T5" fmla="*/ 0 h 214"/>
                  <a:gd name="T6" fmla="*/ 0 w 203"/>
                  <a:gd name="T7" fmla="*/ 94 h 214"/>
                  <a:gd name="T8" fmla="*/ 42 w 203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3" h="214">
                    <a:moveTo>
                      <a:pt x="42" y="214"/>
                    </a:moveTo>
                    <a:lnTo>
                      <a:pt x="203" y="122"/>
                    </a:lnTo>
                    <a:lnTo>
                      <a:pt x="161" y="0"/>
                    </a:lnTo>
                    <a:lnTo>
                      <a:pt x="0" y="94"/>
                    </a:lnTo>
                    <a:lnTo>
                      <a:pt x="42" y="214"/>
                    </a:ln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1" name="Freeform 1554"/>
              <p:cNvSpPr>
                <a:spLocks/>
              </p:cNvSpPr>
              <p:nvPr/>
            </p:nvSpPr>
            <p:spPr bwMode="auto">
              <a:xfrm>
                <a:off x="3825" y="953"/>
                <a:ext cx="163" cy="97"/>
              </a:xfrm>
              <a:custGeom>
                <a:avLst/>
                <a:gdLst>
                  <a:gd name="T0" fmla="*/ 0 w 115"/>
                  <a:gd name="T1" fmla="*/ 566 h 68"/>
                  <a:gd name="T2" fmla="*/ 1 w 115"/>
                  <a:gd name="T3" fmla="*/ 552 h 68"/>
                  <a:gd name="T4" fmla="*/ 1 w 115"/>
                  <a:gd name="T5" fmla="*/ 552 h 68"/>
                  <a:gd name="T6" fmla="*/ 916 w 115"/>
                  <a:gd name="T7" fmla="*/ 0 h 68"/>
                  <a:gd name="T8" fmla="*/ 930 w 115"/>
                  <a:gd name="T9" fmla="*/ 0 h 68"/>
                  <a:gd name="T10" fmla="*/ 930 w 115"/>
                  <a:gd name="T11" fmla="*/ 0 h 68"/>
                  <a:gd name="T12" fmla="*/ 928 w 115"/>
                  <a:gd name="T13" fmla="*/ 19 h 68"/>
                  <a:gd name="T14" fmla="*/ 928 w 115"/>
                  <a:gd name="T15" fmla="*/ 19 h 68"/>
                  <a:gd name="T16" fmla="*/ 18 w 115"/>
                  <a:gd name="T17" fmla="*/ 566 h 68"/>
                  <a:gd name="T18" fmla="*/ 1 w 115"/>
                  <a:gd name="T19" fmla="*/ 572 h 68"/>
                  <a:gd name="T20" fmla="*/ 1 w 115"/>
                  <a:gd name="T21" fmla="*/ 572 h 68"/>
                  <a:gd name="T22" fmla="*/ 0 w 115"/>
                  <a:gd name="T23" fmla="*/ 566 h 6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15" h="68">
                    <a:moveTo>
                      <a:pt x="0" y="67"/>
                    </a:moveTo>
                    <a:cubicBezTo>
                      <a:pt x="0" y="66"/>
                      <a:pt x="0" y="66"/>
                      <a:pt x="1" y="65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4" y="0"/>
                      <a:pt x="114" y="0"/>
                      <a:pt x="115" y="0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15" y="1"/>
                      <a:pt x="115" y="2"/>
                      <a:pt x="114" y="2"/>
                    </a:cubicBezTo>
                    <a:cubicBezTo>
                      <a:pt x="114" y="2"/>
                      <a:pt x="114" y="2"/>
                      <a:pt x="114" y="2"/>
                    </a:cubicBezTo>
                    <a:cubicBezTo>
                      <a:pt x="2" y="67"/>
                      <a:pt x="2" y="67"/>
                      <a:pt x="2" y="67"/>
                    </a:cubicBezTo>
                    <a:cubicBezTo>
                      <a:pt x="2" y="68"/>
                      <a:pt x="1" y="68"/>
                      <a:pt x="1" y="68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1" y="68"/>
                      <a:pt x="0" y="67"/>
                      <a:pt x="0" y="67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2" name="Freeform 1555"/>
              <p:cNvSpPr>
                <a:spLocks/>
              </p:cNvSpPr>
              <p:nvPr/>
            </p:nvSpPr>
            <p:spPr bwMode="auto">
              <a:xfrm>
                <a:off x="3774" y="925"/>
                <a:ext cx="52" cy="122"/>
              </a:xfrm>
              <a:custGeom>
                <a:avLst/>
                <a:gdLst>
                  <a:gd name="T0" fmla="*/ 10 w 52"/>
                  <a:gd name="T1" fmla="*/ 2 h 122"/>
                  <a:gd name="T2" fmla="*/ 0 w 52"/>
                  <a:gd name="T3" fmla="*/ 0 h 122"/>
                  <a:gd name="T4" fmla="*/ 41 w 52"/>
                  <a:gd name="T5" fmla="*/ 122 h 122"/>
                  <a:gd name="T6" fmla="*/ 52 w 52"/>
                  <a:gd name="T7" fmla="*/ 122 h 122"/>
                  <a:gd name="T8" fmla="*/ 10 w 52"/>
                  <a:gd name="T9" fmla="*/ 2 h 1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2" h="122">
                    <a:moveTo>
                      <a:pt x="10" y="2"/>
                    </a:moveTo>
                    <a:lnTo>
                      <a:pt x="0" y="0"/>
                    </a:lnTo>
                    <a:lnTo>
                      <a:pt x="41" y="122"/>
                    </a:lnTo>
                    <a:lnTo>
                      <a:pt x="52" y="122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3" name="Freeform 1556"/>
              <p:cNvSpPr>
                <a:spLocks/>
              </p:cNvSpPr>
              <p:nvPr/>
            </p:nvSpPr>
            <p:spPr bwMode="auto">
              <a:xfrm>
                <a:off x="3774" y="833"/>
                <a:ext cx="171" cy="94"/>
              </a:xfrm>
              <a:custGeom>
                <a:avLst/>
                <a:gdLst>
                  <a:gd name="T0" fmla="*/ 10 w 171"/>
                  <a:gd name="T1" fmla="*/ 94 h 94"/>
                  <a:gd name="T2" fmla="*/ 0 w 171"/>
                  <a:gd name="T3" fmla="*/ 92 h 94"/>
                  <a:gd name="T4" fmla="*/ 160 w 171"/>
                  <a:gd name="T5" fmla="*/ 0 h 94"/>
                  <a:gd name="T6" fmla="*/ 171 w 171"/>
                  <a:gd name="T7" fmla="*/ 0 h 94"/>
                  <a:gd name="T8" fmla="*/ 10 w 171"/>
                  <a:gd name="T9" fmla="*/ 94 h 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1" h="94">
                    <a:moveTo>
                      <a:pt x="10" y="94"/>
                    </a:moveTo>
                    <a:lnTo>
                      <a:pt x="0" y="92"/>
                    </a:lnTo>
                    <a:lnTo>
                      <a:pt x="160" y="0"/>
                    </a:lnTo>
                    <a:lnTo>
                      <a:pt x="171" y="0"/>
                    </a:lnTo>
                    <a:lnTo>
                      <a:pt x="10" y="94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4" name="Freeform 1557"/>
              <p:cNvSpPr>
                <a:spLocks/>
              </p:cNvSpPr>
              <p:nvPr/>
            </p:nvSpPr>
            <p:spPr bwMode="auto">
              <a:xfrm>
                <a:off x="4053" y="1007"/>
                <a:ext cx="14" cy="9"/>
              </a:xfrm>
              <a:custGeom>
                <a:avLst/>
                <a:gdLst>
                  <a:gd name="T0" fmla="*/ 15 w 10"/>
                  <a:gd name="T1" fmla="*/ 62 h 6"/>
                  <a:gd name="T2" fmla="*/ 15 w 10"/>
                  <a:gd name="T3" fmla="*/ 18 h 6"/>
                  <a:gd name="T4" fmla="*/ 57 w 10"/>
                  <a:gd name="T5" fmla="*/ 18 h 6"/>
                  <a:gd name="T6" fmla="*/ 57 w 10"/>
                  <a:gd name="T7" fmla="*/ 62 h 6"/>
                  <a:gd name="T8" fmla="*/ 15 w 10"/>
                  <a:gd name="T9" fmla="*/ 62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2" y="5"/>
                    </a:moveTo>
                    <a:cubicBezTo>
                      <a:pt x="0" y="4"/>
                      <a:pt x="0" y="2"/>
                      <a:pt x="2" y="1"/>
                    </a:cubicBezTo>
                    <a:cubicBezTo>
                      <a:pt x="3" y="0"/>
                      <a:pt x="6" y="0"/>
                      <a:pt x="8" y="1"/>
                    </a:cubicBezTo>
                    <a:cubicBezTo>
                      <a:pt x="10" y="2"/>
                      <a:pt x="10" y="4"/>
                      <a:pt x="8" y="5"/>
                    </a:cubicBezTo>
                    <a:cubicBezTo>
                      <a:pt x="6" y="6"/>
                      <a:pt x="4" y="6"/>
                      <a:pt x="2" y="5"/>
                    </a:cubicBezTo>
                    <a:close/>
                  </a:path>
                </a:pathLst>
              </a:custGeom>
              <a:solidFill>
                <a:srgbClr val="5E5E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5" name="Freeform 1558"/>
              <p:cNvSpPr>
                <a:spLocks/>
              </p:cNvSpPr>
              <p:nvPr/>
            </p:nvSpPr>
            <p:spPr bwMode="auto">
              <a:xfrm>
                <a:off x="3859" y="1014"/>
                <a:ext cx="21" cy="15"/>
              </a:xfrm>
              <a:custGeom>
                <a:avLst/>
                <a:gdLst>
                  <a:gd name="T0" fmla="*/ 0 w 21"/>
                  <a:gd name="T1" fmla="*/ 10 h 15"/>
                  <a:gd name="T2" fmla="*/ 3 w 21"/>
                  <a:gd name="T3" fmla="*/ 12 h 15"/>
                  <a:gd name="T4" fmla="*/ 4 w 21"/>
                  <a:gd name="T5" fmla="*/ 15 h 15"/>
                  <a:gd name="T6" fmla="*/ 21 w 21"/>
                  <a:gd name="T7" fmla="*/ 5 h 15"/>
                  <a:gd name="T8" fmla="*/ 20 w 21"/>
                  <a:gd name="T9" fmla="*/ 2 h 15"/>
                  <a:gd name="T10" fmla="*/ 17 w 21"/>
                  <a:gd name="T11" fmla="*/ 0 h 15"/>
                  <a:gd name="T12" fmla="*/ 0 w 21"/>
                  <a:gd name="T13" fmla="*/ 10 h 1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" h="15">
                    <a:moveTo>
                      <a:pt x="0" y="10"/>
                    </a:moveTo>
                    <a:lnTo>
                      <a:pt x="3" y="12"/>
                    </a:lnTo>
                    <a:lnTo>
                      <a:pt x="4" y="15"/>
                    </a:lnTo>
                    <a:lnTo>
                      <a:pt x="21" y="5"/>
                    </a:lnTo>
                    <a:lnTo>
                      <a:pt x="20" y="2"/>
                    </a:lnTo>
                    <a:lnTo>
                      <a:pt x="17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6" name="Freeform 1559"/>
              <p:cNvSpPr>
                <a:spLocks/>
              </p:cNvSpPr>
              <p:nvPr/>
            </p:nvSpPr>
            <p:spPr bwMode="auto">
              <a:xfrm>
                <a:off x="3940" y="969"/>
                <a:ext cx="21" cy="14"/>
              </a:xfrm>
              <a:custGeom>
                <a:avLst/>
                <a:gdLst>
                  <a:gd name="T0" fmla="*/ 0 w 21"/>
                  <a:gd name="T1" fmla="*/ 10 h 14"/>
                  <a:gd name="T2" fmla="*/ 3 w 21"/>
                  <a:gd name="T3" fmla="*/ 11 h 14"/>
                  <a:gd name="T4" fmla="*/ 4 w 21"/>
                  <a:gd name="T5" fmla="*/ 14 h 14"/>
                  <a:gd name="T6" fmla="*/ 21 w 21"/>
                  <a:gd name="T7" fmla="*/ 4 h 14"/>
                  <a:gd name="T8" fmla="*/ 20 w 21"/>
                  <a:gd name="T9" fmla="*/ 1 h 14"/>
                  <a:gd name="T10" fmla="*/ 17 w 21"/>
                  <a:gd name="T11" fmla="*/ 0 h 14"/>
                  <a:gd name="T12" fmla="*/ 0 w 21"/>
                  <a:gd name="T13" fmla="*/ 10 h 1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" h="14">
                    <a:moveTo>
                      <a:pt x="0" y="10"/>
                    </a:moveTo>
                    <a:lnTo>
                      <a:pt x="3" y="11"/>
                    </a:lnTo>
                    <a:lnTo>
                      <a:pt x="4" y="14"/>
                    </a:lnTo>
                    <a:lnTo>
                      <a:pt x="21" y="4"/>
                    </a:lnTo>
                    <a:lnTo>
                      <a:pt x="20" y="1"/>
                    </a:lnTo>
                    <a:lnTo>
                      <a:pt x="17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7" name="Freeform 1560"/>
              <p:cNvSpPr>
                <a:spLocks/>
              </p:cNvSpPr>
              <p:nvPr/>
            </p:nvSpPr>
            <p:spPr bwMode="auto">
              <a:xfrm>
                <a:off x="3863" y="884"/>
                <a:ext cx="10" cy="7"/>
              </a:xfrm>
              <a:custGeom>
                <a:avLst/>
                <a:gdLst>
                  <a:gd name="T0" fmla="*/ 0 w 7"/>
                  <a:gd name="T1" fmla="*/ 29 h 5"/>
                  <a:gd name="T2" fmla="*/ 39 w 7"/>
                  <a:gd name="T3" fmla="*/ 29 h 5"/>
                  <a:gd name="T4" fmla="*/ 56 w 7"/>
                  <a:gd name="T5" fmla="*/ 1 h 5"/>
                  <a:gd name="T6" fmla="*/ 27 w 7"/>
                  <a:gd name="T7" fmla="*/ 1 h 5"/>
                  <a:gd name="T8" fmla="*/ 0 w 7"/>
                  <a:gd name="T9" fmla="*/ 29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0" y="4"/>
                    </a:moveTo>
                    <a:cubicBezTo>
                      <a:pt x="0" y="5"/>
                      <a:pt x="2" y="5"/>
                      <a:pt x="4" y="4"/>
                    </a:cubicBezTo>
                    <a:cubicBezTo>
                      <a:pt x="6" y="3"/>
                      <a:pt x="7" y="2"/>
                      <a:pt x="6" y="1"/>
                    </a:cubicBezTo>
                    <a:cubicBezTo>
                      <a:pt x="6" y="0"/>
                      <a:pt x="5" y="0"/>
                      <a:pt x="3" y="1"/>
                    </a:cubicBezTo>
                    <a:cubicBezTo>
                      <a:pt x="1" y="2"/>
                      <a:pt x="0" y="3"/>
                      <a:pt x="0" y="4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8" name="Freeform 1561"/>
              <p:cNvSpPr>
                <a:spLocks/>
              </p:cNvSpPr>
              <p:nvPr/>
            </p:nvSpPr>
            <p:spPr bwMode="auto">
              <a:xfrm>
                <a:off x="3859" y="881"/>
                <a:ext cx="13" cy="10"/>
              </a:xfrm>
              <a:custGeom>
                <a:avLst/>
                <a:gdLst>
                  <a:gd name="T0" fmla="*/ 1 w 9"/>
                  <a:gd name="T1" fmla="*/ 56 h 7"/>
                  <a:gd name="T2" fmla="*/ 42 w 9"/>
                  <a:gd name="T3" fmla="*/ 41 h 7"/>
                  <a:gd name="T4" fmla="*/ 81 w 9"/>
                  <a:gd name="T5" fmla="*/ 1 h 7"/>
                  <a:gd name="T6" fmla="*/ 39 w 9"/>
                  <a:gd name="T7" fmla="*/ 19 h 7"/>
                  <a:gd name="T8" fmla="*/ 1 w 9"/>
                  <a:gd name="T9" fmla="*/ 56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7">
                    <a:moveTo>
                      <a:pt x="1" y="6"/>
                    </a:moveTo>
                    <a:cubicBezTo>
                      <a:pt x="1" y="7"/>
                      <a:pt x="3" y="7"/>
                      <a:pt x="5" y="5"/>
                    </a:cubicBezTo>
                    <a:cubicBezTo>
                      <a:pt x="8" y="4"/>
                      <a:pt x="9" y="2"/>
                      <a:pt x="9" y="1"/>
                    </a:cubicBezTo>
                    <a:cubicBezTo>
                      <a:pt x="9" y="0"/>
                      <a:pt x="7" y="1"/>
                      <a:pt x="4" y="2"/>
                    </a:cubicBezTo>
                    <a:cubicBezTo>
                      <a:pt x="2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rgbClr val="323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9" name="Freeform 1562"/>
              <p:cNvSpPr>
                <a:spLocks/>
              </p:cNvSpPr>
              <p:nvPr/>
            </p:nvSpPr>
            <p:spPr bwMode="auto">
              <a:xfrm>
                <a:off x="3869" y="883"/>
                <a:ext cx="4" cy="4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4 h 4"/>
                  <a:gd name="T4" fmla="*/ 0 w 4"/>
                  <a:gd name="T5" fmla="*/ 0 h 4"/>
                  <a:gd name="T6" fmla="*/ 3 w 4"/>
                  <a:gd name="T7" fmla="*/ 0 h 4"/>
                  <a:gd name="T8" fmla="*/ 4 w 4"/>
                  <a:gd name="T9" fmla="*/ 4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40" name="Freeform 1563"/>
              <p:cNvSpPr>
                <a:spLocks/>
              </p:cNvSpPr>
              <p:nvPr/>
            </p:nvSpPr>
            <p:spPr bwMode="auto">
              <a:xfrm>
                <a:off x="3931" y="846"/>
                <a:ext cx="6" cy="8"/>
              </a:xfrm>
              <a:custGeom>
                <a:avLst/>
                <a:gdLst>
                  <a:gd name="T0" fmla="*/ 3 w 6"/>
                  <a:gd name="T1" fmla="*/ 8 h 8"/>
                  <a:gd name="T2" fmla="*/ 6 w 6"/>
                  <a:gd name="T3" fmla="*/ 7 h 8"/>
                  <a:gd name="T4" fmla="*/ 3 w 6"/>
                  <a:gd name="T5" fmla="*/ 0 h 8"/>
                  <a:gd name="T6" fmla="*/ 0 w 6"/>
                  <a:gd name="T7" fmla="*/ 1 h 8"/>
                  <a:gd name="T8" fmla="*/ 3 w 6"/>
                  <a:gd name="T9" fmla="*/ 8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3" y="8"/>
                    </a:moveTo>
                    <a:lnTo>
                      <a:pt x="6" y="7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3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41" name="Freeform 1564"/>
              <p:cNvSpPr>
                <a:spLocks/>
              </p:cNvSpPr>
              <p:nvPr/>
            </p:nvSpPr>
            <p:spPr bwMode="auto">
              <a:xfrm>
                <a:off x="3928" y="849"/>
                <a:ext cx="5" cy="8"/>
              </a:xfrm>
              <a:custGeom>
                <a:avLst/>
                <a:gdLst>
                  <a:gd name="T0" fmla="*/ 3 w 5"/>
                  <a:gd name="T1" fmla="*/ 8 h 8"/>
                  <a:gd name="T2" fmla="*/ 5 w 5"/>
                  <a:gd name="T3" fmla="*/ 7 h 8"/>
                  <a:gd name="T4" fmla="*/ 2 w 5"/>
                  <a:gd name="T5" fmla="*/ 0 h 8"/>
                  <a:gd name="T6" fmla="*/ 0 w 5"/>
                  <a:gd name="T7" fmla="*/ 1 h 8"/>
                  <a:gd name="T8" fmla="*/ 3 w 5"/>
                  <a:gd name="T9" fmla="*/ 8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3" y="8"/>
                    </a:moveTo>
                    <a:lnTo>
                      <a:pt x="5" y="7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3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42" name="Freeform 1565"/>
              <p:cNvSpPr>
                <a:spLocks/>
              </p:cNvSpPr>
              <p:nvPr/>
            </p:nvSpPr>
            <p:spPr bwMode="auto">
              <a:xfrm>
                <a:off x="3924" y="850"/>
                <a:ext cx="4" cy="9"/>
              </a:xfrm>
              <a:custGeom>
                <a:avLst/>
                <a:gdLst>
                  <a:gd name="T0" fmla="*/ 3 w 4"/>
                  <a:gd name="T1" fmla="*/ 9 h 9"/>
                  <a:gd name="T2" fmla="*/ 4 w 4"/>
                  <a:gd name="T3" fmla="*/ 7 h 9"/>
                  <a:gd name="T4" fmla="*/ 3 w 4"/>
                  <a:gd name="T5" fmla="*/ 0 h 9"/>
                  <a:gd name="T6" fmla="*/ 0 w 4"/>
                  <a:gd name="T7" fmla="*/ 1 h 9"/>
                  <a:gd name="T8" fmla="*/ 3 w 4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9">
                    <a:moveTo>
                      <a:pt x="3" y="9"/>
                    </a:moveTo>
                    <a:lnTo>
                      <a:pt x="4" y="7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3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43" name="Freeform 1566"/>
              <p:cNvSpPr>
                <a:spLocks/>
              </p:cNvSpPr>
              <p:nvPr/>
            </p:nvSpPr>
            <p:spPr bwMode="auto">
              <a:xfrm>
                <a:off x="3924" y="850"/>
                <a:ext cx="4" cy="9"/>
              </a:xfrm>
              <a:custGeom>
                <a:avLst/>
                <a:gdLst>
                  <a:gd name="T0" fmla="*/ 3 w 4"/>
                  <a:gd name="T1" fmla="*/ 9 h 9"/>
                  <a:gd name="T2" fmla="*/ 4 w 4"/>
                  <a:gd name="T3" fmla="*/ 7 h 9"/>
                  <a:gd name="T4" fmla="*/ 3 w 4"/>
                  <a:gd name="T5" fmla="*/ 0 h 9"/>
                  <a:gd name="T6" fmla="*/ 0 w 4"/>
                  <a:gd name="T7" fmla="*/ 1 h 9"/>
                  <a:gd name="T8" fmla="*/ 3 w 4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9">
                    <a:moveTo>
                      <a:pt x="3" y="9"/>
                    </a:moveTo>
                    <a:lnTo>
                      <a:pt x="4" y="7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3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44" name="Freeform 1567"/>
              <p:cNvSpPr>
                <a:spLocks/>
              </p:cNvSpPr>
              <p:nvPr/>
            </p:nvSpPr>
            <p:spPr bwMode="auto">
              <a:xfrm>
                <a:off x="3807" y="918"/>
                <a:ext cx="4" cy="9"/>
              </a:xfrm>
              <a:custGeom>
                <a:avLst/>
                <a:gdLst>
                  <a:gd name="T0" fmla="*/ 2 w 4"/>
                  <a:gd name="T1" fmla="*/ 9 h 9"/>
                  <a:gd name="T2" fmla="*/ 4 w 4"/>
                  <a:gd name="T3" fmla="*/ 7 h 9"/>
                  <a:gd name="T4" fmla="*/ 1 w 4"/>
                  <a:gd name="T5" fmla="*/ 0 h 9"/>
                  <a:gd name="T6" fmla="*/ 0 w 4"/>
                  <a:gd name="T7" fmla="*/ 1 h 9"/>
                  <a:gd name="T8" fmla="*/ 2 w 4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9">
                    <a:moveTo>
                      <a:pt x="2" y="9"/>
                    </a:moveTo>
                    <a:lnTo>
                      <a:pt x="4" y="7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45" name="Freeform 1568"/>
              <p:cNvSpPr>
                <a:spLocks/>
              </p:cNvSpPr>
              <p:nvPr/>
            </p:nvSpPr>
            <p:spPr bwMode="auto">
              <a:xfrm>
                <a:off x="3802" y="921"/>
                <a:ext cx="6" cy="8"/>
              </a:xfrm>
              <a:custGeom>
                <a:avLst/>
                <a:gdLst>
                  <a:gd name="T0" fmla="*/ 3 w 6"/>
                  <a:gd name="T1" fmla="*/ 8 h 8"/>
                  <a:gd name="T2" fmla="*/ 6 w 6"/>
                  <a:gd name="T3" fmla="*/ 7 h 8"/>
                  <a:gd name="T4" fmla="*/ 3 w 6"/>
                  <a:gd name="T5" fmla="*/ 0 h 8"/>
                  <a:gd name="T6" fmla="*/ 0 w 6"/>
                  <a:gd name="T7" fmla="*/ 1 h 8"/>
                  <a:gd name="T8" fmla="*/ 3 w 6"/>
                  <a:gd name="T9" fmla="*/ 8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3" y="8"/>
                    </a:moveTo>
                    <a:lnTo>
                      <a:pt x="6" y="7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3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46" name="Freeform 1569"/>
              <p:cNvSpPr>
                <a:spLocks/>
              </p:cNvSpPr>
              <p:nvPr/>
            </p:nvSpPr>
            <p:spPr bwMode="auto">
              <a:xfrm>
                <a:off x="3799" y="922"/>
                <a:ext cx="5" cy="9"/>
              </a:xfrm>
              <a:custGeom>
                <a:avLst/>
                <a:gdLst>
                  <a:gd name="T0" fmla="*/ 3 w 5"/>
                  <a:gd name="T1" fmla="*/ 9 h 9"/>
                  <a:gd name="T2" fmla="*/ 5 w 5"/>
                  <a:gd name="T3" fmla="*/ 7 h 9"/>
                  <a:gd name="T4" fmla="*/ 2 w 5"/>
                  <a:gd name="T5" fmla="*/ 0 h 9"/>
                  <a:gd name="T6" fmla="*/ 0 w 5"/>
                  <a:gd name="T7" fmla="*/ 2 h 9"/>
                  <a:gd name="T8" fmla="*/ 3 w 5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" h="9">
                    <a:moveTo>
                      <a:pt x="3" y="9"/>
                    </a:moveTo>
                    <a:lnTo>
                      <a:pt x="5" y="7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3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47" name="Freeform 1570"/>
              <p:cNvSpPr>
                <a:spLocks/>
              </p:cNvSpPr>
              <p:nvPr/>
            </p:nvSpPr>
            <p:spPr bwMode="auto">
              <a:xfrm>
                <a:off x="3799" y="854"/>
                <a:ext cx="176" cy="179"/>
              </a:xfrm>
              <a:custGeom>
                <a:avLst/>
                <a:gdLst>
                  <a:gd name="T0" fmla="*/ 33 w 176"/>
                  <a:gd name="T1" fmla="*/ 179 h 179"/>
                  <a:gd name="T2" fmla="*/ 176 w 176"/>
                  <a:gd name="T3" fmla="*/ 97 h 179"/>
                  <a:gd name="T4" fmla="*/ 142 w 176"/>
                  <a:gd name="T5" fmla="*/ 0 h 179"/>
                  <a:gd name="T6" fmla="*/ 0 w 176"/>
                  <a:gd name="T7" fmla="*/ 84 h 179"/>
                  <a:gd name="T8" fmla="*/ 33 w 176"/>
                  <a:gd name="T9" fmla="*/ 179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6" h="179">
                    <a:moveTo>
                      <a:pt x="33" y="179"/>
                    </a:moveTo>
                    <a:lnTo>
                      <a:pt x="176" y="97"/>
                    </a:lnTo>
                    <a:lnTo>
                      <a:pt x="142" y="0"/>
                    </a:lnTo>
                    <a:lnTo>
                      <a:pt x="0" y="84"/>
                    </a:lnTo>
                    <a:lnTo>
                      <a:pt x="33" y="179"/>
                    </a:lnTo>
                    <a:close/>
                  </a:path>
                </a:pathLst>
              </a:custGeom>
              <a:solidFill>
                <a:srgbClr val="00A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48" name="Freeform 1571"/>
              <p:cNvSpPr>
                <a:spLocks noEditPoints="1"/>
              </p:cNvSpPr>
              <p:nvPr/>
            </p:nvSpPr>
            <p:spPr bwMode="auto">
              <a:xfrm>
                <a:off x="3795" y="851"/>
                <a:ext cx="184" cy="186"/>
              </a:xfrm>
              <a:custGeom>
                <a:avLst/>
                <a:gdLst>
                  <a:gd name="T0" fmla="*/ 201 w 130"/>
                  <a:gd name="T1" fmla="*/ 1072 h 131"/>
                  <a:gd name="T2" fmla="*/ 192 w 130"/>
                  <a:gd name="T3" fmla="*/ 1056 h 131"/>
                  <a:gd name="T4" fmla="*/ 192 w 130"/>
                  <a:gd name="T5" fmla="*/ 1056 h 131"/>
                  <a:gd name="T6" fmla="*/ 0 w 130"/>
                  <a:gd name="T7" fmla="*/ 504 h 131"/>
                  <a:gd name="T8" fmla="*/ 1 w 130"/>
                  <a:gd name="T9" fmla="*/ 471 h 131"/>
                  <a:gd name="T10" fmla="*/ 1 w 130"/>
                  <a:gd name="T11" fmla="*/ 471 h 131"/>
                  <a:gd name="T12" fmla="*/ 820 w 130"/>
                  <a:gd name="T13" fmla="*/ 0 h 131"/>
                  <a:gd name="T14" fmla="*/ 834 w 130"/>
                  <a:gd name="T15" fmla="*/ 0 h 131"/>
                  <a:gd name="T16" fmla="*/ 834 w 130"/>
                  <a:gd name="T17" fmla="*/ 0 h 131"/>
                  <a:gd name="T18" fmla="*/ 852 w 130"/>
                  <a:gd name="T19" fmla="*/ 18 h 131"/>
                  <a:gd name="T20" fmla="*/ 852 w 130"/>
                  <a:gd name="T21" fmla="*/ 18 h 131"/>
                  <a:gd name="T22" fmla="*/ 1040 w 130"/>
                  <a:gd name="T23" fmla="*/ 565 h 131"/>
                  <a:gd name="T24" fmla="*/ 1026 w 130"/>
                  <a:gd name="T25" fmla="*/ 589 h 131"/>
                  <a:gd name="T26" fmla="*/ 1026 w 130"/>
                  <a:gd name="T27" fmla="*/ 589 h 131"/>
                  <a:gd name="T28" fmla="*/ 217 w 130"/>
                  <a:gd name="T29" fmla="*/ 1069 h 131"/>
                  <a:gd name="T30" fmla="*/ 211 w 130"/>
                  <a:gd name="T31" fmla="*/ 1072 h 131"/>
                  <a:gd name="T32" fmla="*/ 211 w 130"/>
                  <a:gd name="T33" fmla="*/ 1072 h 131"/>
                  <a:gd name="T34" fmla="*/ 201 w 130"/>
                  <a:gd name="T35" fmla="*/ 1072 h 131"/>
                  <a:gd name="T36" fmla="*/ 211 w 130"/>
                  <a:gd name="T37" fmla="*/ 1048 h 131"/>
                  <a:gd name="T38" fmla="*/ 231 w 130"/>
                  <a:gd name="T39" fmla="*/ 1048 h 131"/>
                  <a:gd name="T40" fmla="*/ 211 w 130"/>
                  <a:gd name="T41" fmla="*/ 1048 h 131"/>
                  <a:gd name="T42" fmla="*/ 47 w 130"/>
                  <a:gd name="T43" fmla="*/ 505 h 131"/>
                  <a:gd name="T44" fmla="*/ 217 w 130"/>
                  <a:gd name="T45" fmla="*/ 1018 h 131"/>
                  <a:gd name="T46" fmla="*/ 998 w 130"/>
                  <a:gd name="T47" fmla="*/ 565 h 131"/>
                  <a:gd name="T48" fmla="*/ 820 w 130"/>
                  <a:gd name="T49" fmla="*/ 53 h 131"/>
                  <a:gd name="T50" fmla="*/ 47 w 130"/>
                  <a:gd name="T51" fmla="*/ 505 h 13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30" h="131">
                    <a:moveTo>
                      <a:pt x="25" y="131"/>
                    </a:moveTo>
                    <a:cubicBezTo>
                      <a:pt x="25" y="130"/>
                      <a:pt x="24" y="130"/>
                      <a:pt x="24" y="129"/>
                    </a:cubicBezTo>
                    <a:cubicBezTo>
                      <a:pt x="24" y="129"/>
                      <a:pt x="24" y="129"/>
                      <a:pt x="24" y="129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0"/>
                      <a:pt x="0" y="59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3" y="0"/>
                      <a:pt x="104" y="0"/>
                      <a:pt x="10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5" y="0"/>
                      <a:pt x="106" y="1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30" y="70"/>
                      <a:pt x="129" y="72"/>
                      <a:pt x="128" y="72"/>
                    </a:cubicBezTo>
                    <a:cubicBezTo>
                      <a:pt x="128" y="72"/>
                      <a:pt x="128" y="72"/>
                      <a:pt x="128" y="72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27" y="131"/>
                      <a:pt x="26" y="131"/>
                      <a:pt x="26" y="131"/>
                    </a:cubicBezTo>
                    <a:cubicBezTo>
                      <a:pt x="26" y="131"/>
                      <a:pt x="26" y="131"/>
                      <a:pt x="26" y="131"/>
                    </a:cubicBezTo>
                    <a:cubicBezTo>
                      <a:pt x="26" y="131"/>
                      <a:pt x="25" y="131"/>
                      <a:pt x="25" y="131"/>
                    </a:cubicBezTo>
                    <a:close/>
                    <a:moveTo>
                      <a:pt x="26" y="128"/>
                    </a:moveTo>
                    <a:cubicBezTo>
                      <a:pt x="28" y="128"/>
                      <a:pt x="28" y="128"/>
                      <a:pt x="28" y="128"/>
                    </a:cubicBezTo>
                    <a:cubicBezTo>
                      <a:pt x="26" y="128"/>
                      <a:pt x="26" y="128"/>
                      <a:pt x="26" y="128"/>
                    </a:cubicBezTo>
                    <a:close/>
                    <a:moveTo>
                      <a:pt x="6" y="62"/>
                    </a:moveTo>
                    <a:cubicBezTo>
                      <a:pt x="27" y="125"/>
                      <a:pt x="27" y="125"/>
                      <a:pt x="27" y="125"/>
                    </a:cubicBezTo>
                    <a:cubicBezTo>
                      <a:pt x="124" y="69"/>
                      <a:pt x="124" y="69"/>
                      <a:pt x="124" y="69"/>
                    </a:cubicBezTo>
                    <a:cubicBezTo>
                      <a:pt x="102" y="6"/>
                      <a:pt x="102" y="6"/>
                      <a:pt x="102" y="6"/>
                    </a:cubicBezTo>
                    <a:cubicBezTo>
                      <a:pt x="6" y="62"/>
                      <a:pt x="6" y="62"/>
                      <a:pt x="6" y="62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49" name="Freeform 1572"/>
              <p:cNvSpPr>
                <a:spLocks/>
              </p:cNvSpPr>
              <p:nvPr/>
            </p:nvSpPr>
            <p:spPr bwMode="auto">
              <a:xfrm>
                <a:off x="3826" y="1047"/>
                <a:ext cx="100" cy="78"/>
              </a:xfrm>
              <a:custGeom>
                <a:avLst/>
                <a:gdLst>
                  <a:gd name="T0" fmla="*/ 571 w 70"/>
                  <a:gd name="T1" fmla="*/ 442 h 55"/>
                  <a:gd name="T2" fmla="*/ 571 w 70"/>
                  <a:gd name="T3" fmla="*/ 442 h 55"/>
                  <a:gd name="T4" fmla="*/ 594 w 70"/>
                  <a:gd name="T5" fmla="*/ 448 h 55"/>
                  <a:gd name="T6" fmla="*/ 594 w 70"/>
                  <a:gd name="T7" fmla="*/ 332 h 55"/>
                  <a:gd name="T8" fmla="*/ 0 w 70"/>
                  <a:gd name="T9" fmla="*/ 0 h 55"/>
                  <a:gd name="T10" fmla="*/ 0 w 70"/>
                  <a:gd name="T11" fmla="*/ 105 h 55"/>
                  <a:gd name="T12" fmla="*/ 1 w 70"/>
                  <a:gd name="T13" fmla="*/ 135 h 55"/>
                  <a:gd name="T14" fmla="*/ 571 w 70"/>
                  <a:gd name="T15" fmla="*/ 442 h 5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0" h="55">
                    <a:moveTo>
                      <a:pt x="67" y="54"/>
                    </a:moveTo>
                    <a:cubicBezTo>
                      <a:pt x="67" y="54"/>
                      <a:pt x="67" y="54"/>
                      <a:pt x="67" y="54"/>
                    </a:cubicBezTo>
                    <a:cubicBezTo>
                      <a:pt x="68" y="55"/>
                      <a:pt x="69" y="55"/>
                      <a:pt x="70" y="55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1" y="15"/>
                      <a:pt x="1" y="16"/>
                    </a:cubicBezTo>
                    <a:lnTo>
                      <a:pt x="67" y="5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50" name="Freeform 1573"/>
              <p:cNvSpPr>
                <a:spLocks/>
              </p:cNvSpPr>
              <p:nvPr/>
            </p:nvSpPr>
            <p:spPr bwMode="auto">
              <a:xfrm>
                <a:off x="3968" y="1041"/>
                <a:ext cx="40" cy="23"/>
              </a:xfrm>
              <a:custGeom>
                <a:avLst/>
                <a:gdLst>
                  <a:gd name="T0" fmla="*/ 0 w 40"/>
                  <a:gd name="T1" fmla="*/ 16 h 23"/>
                  <a:gd name="T2" fmla="*/ 27 w 40"/>
                  <a:gd name="T3" fmla="*/ 0 h 23"/>
                  <a:gd name="T4" fmla="*/ 40 w 40"/>
                  <a:gd name="T5" fmla="*/ 7 h 23"/>
                  <a:gd name="T6" fmla="*/ 13 w 40"/>
                  <a:gd name="T7" fmla="*/ 23 h 23"/>
                  <a:gd name="T8" fmla="*/ 0 w 40"/>
                  <a:gd name="T9" fmla="*/ 16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0" h="23">
                    <a:moveTo>
                      <a:pt x="0" y="16"/>
                    </a:moveTo>
                    <a:lnTo>
                      <a:pt x="27" y="0"/>
                    </a:lnTo>
                    <a:lnTo>
                      <a:pt x="40" y="7"/>
                    </a:lnTo>
                    <a:lnTo>
                      <a:pt x="13" y="23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51" name="Freeform 1574"/>
              <p:cNvSpPr>
                <a:spLocks noEditPoints="1"/>
              </p:cNvSpPr>
              <p:nvPr/>
            </p:nvSpPr>
            <p:spPr bwMode="auto">
              <a:xfrm>
                <a:off x="3965" y="1040"/>
                <a:ext cx="46" cy="27"/>
              </a:xfrm>
              <a:custGeom>
                <a:avLst/>
                <a:gdLst>
                  <a:gd name="T0" fmla="*/ 86 w 32"/>
                  <a:gd name="T1" fmla="*/ 155 h 19"/>
                  <a:gd name="T2" fmla="*/ 1 w 32"/>
                  <a:gd name="T3" fmla="*/ 107 h 19"/>
                  <a:gd name="T4" fmla="*/ 19 w 32"/>
                  <a:gd name="T5" fmla="*/ 97 h 19"/>
                  <a:gd name="T6" fmla="*/ 27 w 32"/>
                  <a:gd name="T7" fmla="*/ 107 h 19"/>
                  <a:gd name="T8" fmla="*/ 19 w 32"/>
                  <a:gd name="T9" fmla="*/ 97 h 19"/>
                  <a:gd name="T10" fmla="*/ 1 w 32"/>
                  <a:gd name="T11" fmla="*/ 107 h 19"/>
                  <a:gd name="T12" fmla="*/ 0 w 32"/>
                  <a:gd name="T13" fmla="*/ 97 h 19"/>
                  <a:gd name="T14" fmla="*/ 0 w 32"/>
                  <a:gd name="T15" fmla="*/ 97 h 19"/>
                  <a:gd name="T16" fmla="*/ 1 w 32"/>
                  <a:gd name="T17" fmla="*/ 81 h 19"/>
                  <a:gd name="T18" fmla="*/ 1 w 32"/>
                  <a:gd name="T19" fmla="*/ 81 h 19"/>
                  <a:gd name="T20" fmla="*/ 178 w 32"/>
                  <a:gd name="T21" fmla="*/ 0 h 19"/>
                  <a:gd name="T22" fmla="*/ 197 w 32"/>
                  <a:gd name="T23" fmla="*/ 0 h 19"/>
                  <a:gd name="T24" fmla="*/ 277 w 32"/>
                  <a:gd name="T25" fmla="*/ 40 h 19"/>
                  <a:gd name="T26" fmla="*/ 283 w 32"/>
                  <a:gd name="T27" fmla="*/ 53 h 19"/>
                  <a:gd name="T28" fmla="*/ 283 w 32"/>
                  <a:gd name="T29" fmla="*/ 53 h 19"/>
                  <a:gd name="T30" fmla="*/ 277 w 32"/>
                  <a:gd name="T31" fmla="*/ 67 h 19"/>
                  <a:gd name="T32" fmla="*/ 277 w 32"/>
                  <a:gd name="T33" fmla="*/ 67 h 19"/>
                  <a:gd name="T34" fmla="*/ 104 w 32"/>
                  <a:gd name="T35" fmla="*/ 155 h 19"/>
                  <a:gd name="T36" fmla="*/ 86 w 32"/>
                  <a:gd name="T37" fmla="*/ 155 h 19"/>
                  <a:gd name="T38" fmla="*/ 98 w 32"/>
                  <a:gd name="T39" fmla="*/ 124 h 19"/>
                  <a:gd name="T40" fmla="*/ 240 w 32"/>
                  <a:gd name="T41" fmla="*/ 53 h 19"/>
                  <a:gd name="T42" fmla="*/ 184 w 32"/>
                  <a:gd name="T43" fmla="*/ 26 h 19"/>
                  <a:gd name="T44" fmla="*/ 42 w 32"/>
                  <a:gd name="T45" fmla="*/ 97 h 19"/>
                  <a:gd name="T46" fmla="*/ 98 w 32"/>
                  <a:gd name="T47" fmla="*/ 124 h 1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2" h="19">
                    <a:moveTo>
                      <a:pt x="10" y="19"/>
                    </a:moveTo>
                    <a:cubicBezTo>
                      <a:pt x="1" y="13"/>
                      <a:pt x="1" y="13"/>
                      <a:pt x="1" y="13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0" y="13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1"/>
                      <a:pt x="1" y="11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2" y="6"/>
                      <a:pt x="32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7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0" y="19"/>
                      <a:pt x="10" y="19"/>
                      <a:pt x="10" y="19"/>
                    </a:cubicBezTo>
                    <a:close/>
                    <a:moveTo>
                      <a:pt x="11" y="15"/>
                    </a:moveTo>
                    <a:cubicBezTo>
                      <a:pt x="27" y="6"/>
                      <a:pt x="27" y="6"/>
                      <a:pt x="27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11" y="15"/>
                      <a:pt x="11" y="15"/>
                      <a:pt x="11" y="15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52" name="Freeform 1575"/>
              <p:cNvSpPr>
                <a:spLocks/>
              </p:cNvSpPr>
              <p:nvPr/>
            </p:nvSpPr>
            <p:spPr bwMode="auto">
              <a:xfrm>
                <a:off x="3926" y="1012"/>
                <a:ext cx="160" cy="113"/>
              </a:xfrm>
              <a:custGeom>
                <a:avLst/>
                <a:gdLst>
                  <a:gd name="T0" fmla="*/ 906 w 113"/>
                  <a:gd name="T1" fmla="*/ 127 h 80"/>
                  <a:gd name="T2" fmla="*/ 912 w 113"/>
                  <a:gd name="T3" fmla="*/ 97 h 80"/>
                  <a:gd name="T4" fmla="*/ 912 w 113"/>
                  <a:gd name="T5" fmla="*/ 0 h 80"/>
                  <a:gd name="T6" fmla="*/ 0 w 113"/>
                  <a:gd name="T7" fmla="*/ 521 h 80"/>
                  <a:gd name="T8" fmla="*/ 0 w 113"/>
                  <a:gd name="T9" fmla="*/ 637 h 80"/>
                  <a:gd name="T10" fmla="*/ 23 w 113"/>
                  <a:gd name="T11" fmla="*/ 629 h 80"/>
                  <a:gd name="T12" fmla="*/ 405 w 113"/>
                  <a:gd name="T13" fmla="*/ 410 h 80"/>
                  <a:gd name="T14" fmla="*/ 405 w 113"/>
                  <a:gd name="T15" fmla="*/ 397 h 80"/>
                  <a:gd name="T16" fmla="*/ 405 w 113"/>
                  <a:gd name="T17" fmla="*/ 397 h 80"/>
                  <a:gd name="T18" fmla="*/ 405 w 113"/>
                  <a:gd name="T19" fmla="*/ 387 h 80"/>
                  <a:gd name="T20" fmla="*/ 541 w 113"/>
                  <a:gd name="T21" fmla="*/ 309 h 80"/>
                  <a:gd name="T22" fmla="*/ 559 w 113"/>
                  <a:gd name="T23" fmla="*/ 309 h 80"/>
                  <a:gd name="T24" fmla="*/ 559 w 113"/>
                  <a:gd name="T25" fmla="*/ 309 h 80"/>
                  <a:gd name="T26" fmla="*/ 573 w 113"/>
                  <a:gd name="T27" fmla="*/ 309 h 80"/>
                  <a:gd name="T28" fmla="*/ 906 w 113"/>
                  <a:gd name="T29" fmla="*/ 127 h 8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13" h="80">
                    <a:moveTo>
                      <a:pt x="112" y="16"/>
                    </a:moveTo>
                    <a:cubicBezTo>
                      <a:pt x="113" y="15"/>
                      <a:pt x="113" y="15"/>
                      <a:pt x="113" y="13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1" y="80"/>
                      <a:pt x="2" y="80"/>
                      <a:pt x="3" y="79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1" y="51"/>
                      <a:pt x="51" y="51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9" y="50"/>
                      <a:pt x="49" y="49"/>
                      <a:pt x="50" y="4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7" y="39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40"/>
                      <a:pt x="71" y="40"/>
                      <a:pt x="71" y="39"/>
                    </a:cubicBezTo>
                    <a:lnTo>
                      <a:pt x="112" y="16"/>
                    </a:ln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53" name="Freeform 1576"/>
              <p:cNvSpPr>
                <a:spLocks/>
              </p:cNvSpPr>
              <p:nvPr/>
            </p:nvSpPr>
            <p:spPr bwMode="auto">
              <a:xfrm>
                <a:off x="3995" y="1064"/>
                <a:ext cx="24" cy="14"/>
              </a:xfrm>
              <a:custGeom>
                <a:avLst/>
                <a:gdLst>
                  <a:gd name="T0" fmla="*/ 0 w 24"/>
                  <a:gd name="T1" fmla="*/ 14 h 14"/>
                  <a:gd name="T2" fmla="*/ 24 w 24"/>
                  <a:gd name="T3" fmla="*/ 0 h 14"/>
                  <a:gd name="T4" fmla="*/ 0 w 24"/>
                  <a:gd name="T5" fmla="*/ 14 h 1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" h="14">
                    <a:moveTo>
                      <a:pt x="0" y="14"/>
                    </a:moveTo>
                    <a:lnTo>
                      <a:pt x="24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54" name="Line 1577"/>
              <p:cNvSpPr>
                <a:spLocks noChangeShapeType="1"/>
              </p:cNvSpPr>
              <p:nvPr/>
            </p:nvSpPr>
            <p:spPr bwMode="auto">
              <a:xfrm flipV="1">
                <a:off x="3995" y="1064"/>
                <a:ext cx="24" cy="1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55" name="Freeform 1578"/>
              <p:cNvSpPr>
                <a:spLocks/>
              </p:cNvSpPr>
              <p:nvPr/>
            </p:nvSpPr>
            <p:spPr bwMode="auto">
              <a:xfrm>
                <a:off x="3994" y="1063"/>
                <a:ext cx="27" cy="17"/>
              </a:xfrm>
              <a:custGeom>
                <a:avLst/>
                <a:gdLst>
                  <a:gd name="T0" fmla="*/ 0 w 19"/>
                  <a:gd name="T1" fmla="*/ 96 h 12"/>
                  <a:gd name="T2" fmla="*/ 0 w 19"/>
                  <a:gd name="T3" fmla="*/ 81 h 12"/>
                  <a:gd name="T4" fmla="*/ 0 w 19"/>
                  <a:gd name="T5" fmla="*/ 81 h 12"/>
                  <a:gd name="T6" fmla="*/ 138 w 19"/>
                  <a:gd name="T7" fmla="*/ 0 h 12"/>
                  <a:gd name="T8" fmla="*/ 155 w 19"/>
                  <a:gd name="T9" fmla="*/ 1 h 12"/>
                  <a:gd name="T10" fmla="*/ 155 w 19"/>
                  <a:gd name="T11" fmla="*/ 1 h 12"/>
                  <a:gd name="T12" fmla="*/ 152 w 19"/>
                  <a:gd name="T13" fmla="*/ 18 h 12"/>
                  <a:gd name="T14" fmla="*/ 152 w 19"/>
                  <a:gd name="T15" fmla="*/ 18 h 12"/>
                  <a:gd name="T16" fmla="*/ 18 w 19"/>
                  <a:gd name="T17" fmla="*/ 96 h 12"/>
                  <a:gd name="T18" fmla="*/ 1 w 19"/>
                  <a:gd name="T19" fmla="*/ 96 h 12"/>
                  <a:gd name="T20" fmla="*/ 1 w 19"/>
                  <a:gd name="T21" fmla="*/ 96 h 12"/>
                  <a:gd name="T22" fmla="*/ 0 w 19"/>
                  <a:gd name="T23" fmla="*/ 96 h 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" h="12">
                    <a:moveTo>
                      <a:pt x="0" y="12"/>
                    </a:moveTo>
                    <a:cubicBezTo>
                      <a:pt x="0" y="11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8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2"/>
                      <a:pt x="18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0" y="12"/>
                      <a:pt x="0" y="12"/>
                    </a:cubicBezTo>
                    <a:close/>
                  </a:path>
                </a:pathLst>
              </a:custGeom>
              <a:solidFill>
                <a:srgbClr val="8486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56" name="Freeform 1579"/>
              <p:cNvSpPr>
                <a:spLocks/>
              </p:cNvSpPr>
              <p:nvPr/>
            </p:nvSpPr>
            <p:spPr bwMode="auto">
              <a:xfrm>
                <a:off x="4056" y="1010"/>
                <a:ext cx="8" cy="4"/>
              </a:xfrm>
              <a:custGeom>
                <a:avLst/>
                <a:gdLst>
                  <a:gd name="T0" fmla="*/ 1 w 6"/>
                  <a:gd name="T1" fmla="*/ 12 h 3"/>
                  <a:gd name="T2" fmla="*/ 28 w 6"/>
                  <a:gd name="T3" fmla="*/ 12 h 3"/>
                  <a:gd name="T4" fmla="*/ 28 w 6"/>
                  <a:gd name="T5" fmla="*/ 0 h 3"/>
                  <a:gd name="T6" fmla="*/ 1 w 6"/>
                  <a:gd name="T7" fmla="*/ 0 h 3"/>
                  <a:gd name="T8" fmla="*/ 1 w 6"/>
                  <a:gd name="T9" fmla="*/ 12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" h="3">
                    <a:moveTo>
                      <a:pt x="1" y="2"/>
                    </a:moveTo>
                    <a:cubicBezTo>
                      <a:pt x="2" y="3"/>
                      <a:pt x="4" y="3"/>
                      <a:pt x="5" y="2"/>
                    </a:cubicBezTo>
                    <a:cubicBezTo>
                      <a:pt x="6" y="2"/>
                      <a:pt x="6" y="1"/>
                      <a:pt x="5" y="0"/>
                    </a:cubicBezTo>
                    <a:cubicBezTo>
                      <a:pt x="4" y="0"/>
                      <a:pt x="2" y="0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57" name="Freeform 1580"/>
              <p:cNvSpPr>
                <a:spLocks/>
              </p:cNvSpPr>
              <p:nvPr/>
            </p:nvSpPr>
            <p:spPr bwMode="auto">
              <a:xfrm>
                <a:off x="4077" y="1024"/>
                <a:ext cx="5" cy="6"/>
              </a:xfrm>
              <a:custGeom>
                <a:avLst/>
                <a:gdLst>
                  <a:gd name="T0" fmla="*/ 62 w 3"/>
                  <a:gd name="T1" fmla="*/ 27 h 4"/>
                  <a:gd name="T2" fmla="*/ 22 w 3"/>
                  <a:gd name="T3" fmla="*/ 48 h 4"/>
                  <a:gd name="T4" fmla="*/ 0 w 3"/>
                  <a:gd name="T5" fmla="*/ 41 h 4"/>
                  <a:gd name="T6" fmla="*/ 22 w 3"/>
                  <a:gd name="T7" fmla="*/ 18 h 4"/>
                  <a:gd name="T8" fmla="*/ 62 w 3"/>
                  <a:gd name="T9" fmla="*/ 27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3" y="2"/>
                      <a:pt x="2" y="3"/>
                      <a:pt x="1" y="4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2" y="0"/>
                      <a:pt x="3" y="1"/>
                      <a:pt x="3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58" name="Freeform 1581"/>
              <p:cNvSpPr>
                <a:spLocks/>
              </p:cNvSpPr>
              <p:nvPr/>
            </p:nvSpPr>
            <p:spPr bwMode="auto">
              <a:xfrm>
                <a:off x="4069" y="1030"/>
                <a:ext cx="4" cy="4"/>
              </a:xfrm>
              <a:custGeom>
                <a:avLst/>
                <a:gdLst>
                  <a:gd name="T0" fmla="*/ 16 w 3"/>
                  <a:gd name="T1" fmla="*/ 1 h 3"/>
                  <a:gd name="T2" fmla="*/ 1 w 3"/>
                  <a:gd name="T3" fmla="*/ 16 h 3"/>
                  <a:gd name="T4" fmla="*/ 0 w 3"/>
                  <a:gd name="T5" fmla="*/ 12 h 3"/>
                  <a:gd name="T6" fmla="*/ 1 w 3"/>
                  <a:gd name="T7" fmla="*/ 0 h 3"/>
                  <a:gd name="T8" fmla="*/ 16 w 3"/>
                  <a:gd name="T9" fmla="*/ 1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3" y="2"/>
                      <a:pt x="2" y="3"/>
                      <a:pt x="1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3" y="0"/>
                      <a:pt x="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59" name="Freeform 1582"/>
              <p:cNvSpPr>
                <a:spLocks/>
              </p:cNvSpPr>
              <p:nvPr/>
            </p:nvSpPr>
            <p:spPr bwMode="auto">
              <a:xfrm>
                <a:off x="3825" y="1012"/>
                <a:ext cx="261" cy="94"/>
              </a:xfrm>
              <a:custGeom>
                <a:avLst/>
                <a:gdLst>
                  <a:gd name="T0" fmla="*/ 1 w 184"/>
                  <a:gd name="T1" fmla="*/ 199 h 67"/>
                  <a:gd name="T2" fmla="*/ 0 w 184"/>
                  <a:gd name="T3" fmla="*/ 191 h 67"/>
                  <a:gd name="T4" fmla="*/ 0 w 184"/>
                  <a:gd name="T5" fmla="*/ 191 h 67"/>
                  <a:gd name="T6" fmla="*/ 18 w 184"/>
                  <a:gd name="T7" fmla="*/ 185 h 67"/>
                  <a:gd name="T8" fmla="*/ 18 w 184"/>
                  <a:gd name="T9" fmla="*/ 185 h 67"/>
                  <a:gd name="T10" fmla="*/ 580 w 184"/>
                  <a:gd name="T11" fmla="*/ 488 h 67"/>
                  <a:gd name="T12" fmla="*/ 1494 w 184"/>
                  <a:gd name="T13" fmla="*/ 0 h 67"/>
                  <a:gd name="T14" fmla="*/ 1499 w 184"/>
                  <a:gd name="T15" fmla="*/ 0 h 67"/>
                  <a:gd name="T16" fmla="*/ 1499 w 184"/>
                  <a:gd name="T17" fmla="*/ 15 h 67"/>
                  <a:gd name="T18" fmla="*/ 580 w 184"/>
                  <a:gd name="T19" fmla="*/ 512 h 67"/>
                  <a:gd name="T20" fmla="*/ 1 w 184"/>
                  <a:gd name="T21" fmla="*/ 199 h 6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4" h="67">
                    <a:moveTo>
                      <a:pt x="1" y="26"/>
                    </a:moveTo>
                    <a:cubicBezTo>
                      <a:pt x="0" y="26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4"/>
                      <a:pt x="1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71" y="64"/>
                      <a:pt x="71" y="64"/>
                      <a:pt x="71" y="64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184" y="2"/>
                      <a:pt x="184" y="2"/>
                      <a:pt x="184" y="2"/>
                    </a:cubicBezTo>
                    <a:cubicBezTo>
                      <a:pt x="71" y="67"/>
                      <a:pt x="71" y="67"/>
                      <a:pt x="71" y="67"/>
                    </a:cubicBezTo>
                    <a:cubicBezTo>
                      <a:pt x="1" y="26"/>
                      <a:pt x="1" y="26"/>
                      <a:pt x="1" y="26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60" name="Freeform 1583"/>
              <p:cNvSpPr>
                <a:spLocks/>
              </p:cNvSpPr>
              <p:nvPr/>
            </p:nvSpPr>
            <p:spPr bwMode="auto">
              <a:xfrm>
                <a:off x="3782" y="833"/>
                <a:ext cx="163" cy="217"/>
              </a:xfrm>
              <a:custGeom>
                <a:avLst/>
                <a:gdLst>
                  <a:gd name="T0" fmla="*/ 245 w 115"/>
                  <a:gd name="T1" fmla="*/ 1240 h 153"/>
                  <a:gd name="T2" fmla="*/ 0 w 115"/>
                  <a:gd name="T3" fmla="*/ 525 h 153"/>
                  <a:gd name="T4" fmla="*/ 916 w 115"/>
                  <a:gd name="T5" fmla="*/ 0 h 153"/>
                  <a:gd name="T6" fmla="*/ 930 w 115"/>
                  <a:gd name="T7" fmla="*/ 0 h 153"/>
                  <a:gd name="T8" fmla="*/ 930 w 115"/>
                  <a:gd name="T9" fmla="*/ 18 h 153"/>
                  <a:gd name="T10" fmla="*/ 26 w 115"/>
                  <a:gd name="T11" fmla="*/ 539 h 153"/>
                  <a:gd name="T12" fmla="*/ 259 w 115"/>
                  <a:gd name="T13" fmla="*/ 1230 h 153"/>
                  <a:gd name="T14" fmla="*/ 259 w 115"/>
                  <a:gd name="T15" fmla="*/ 1247 h 153"/>
                  <a:gd name="T16" fmla="*/ 259 w 115"/>
                  <a:gd name="T17" fmla="*/ 1247 h 153"/>
                  <a:gd name="T18" fmla="*/ 251 w 115"/>
                  <a:gd name="T19" fmla="*/ 1247 h 153"/>
                  <a:gd name="T20" fmla="*/ 251 w 115"/>
                  <a:gd name="T21" fmla="*/ 1247 h 153"/>
                  <a:gd name="T22" fmla="*/ 245 w 115"/>
                  <a:gd name="T23" fmla="*/ 1240 h 15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15" h="153">
                    <a:moveTo>
                      <a:pt x="30" y="152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15" y="2"/>
                      <a:pt x="115" y="2"/>
                      <a:pt x="115" y="2"/>
                    </a:cubicBezTo>
                    <a:cubicBezTo>
                      <a:pt x="3" y="66"/>
                      <a:pt x="3" y="66"/>
                      <a:pt x="3" y="66"/>
                    </a:cubicBezTo>
                    <a:cubicBezTo>
                      <a:pt x="32" y="151"/>
                      <a:pt x="32" y="151"/>
                      <a:pt x="32" y="151"/>
                    </a:cubicBezTo>
                    <a:cubicBezTo>
                      <a:pt x="33" y="152"/>
                      <a:pt x="32" y="152"/>
                      <a:pt x="32" y="153"/>
                    </a:cubicBezTo>
                    <a:cubicBezTo>
                      <a:pt x="32" y="153"/>
                      <a:pt x="32" y="153"/>
                      <a:pt x="32" y="153"/>
                    </a:cubicBezTo>
                    <a:cubicBezTo>
                      <a:pt x="31" y="153"/>
                      <a:pt x="31" y="153"/>
                      <a:pt x="31" y="153"/>
                    </a:cubicBezTo>
                    <a:cubicBezTo>
                      <a:pt x="31" y="153"/>
                      <a:pt x="31" y="153"/>
                      <a:pt x="31" y="153"/>
                    </a:cubicBezTo>
                    <a:cubicBezTo>
                      <a:pt x="31" y="153"/>
                      <a:pt x="30" y="152"/>
                      <a:pt x="30" y="152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61" name="Freeform 1584"/>
              <p:cNvSpPr>
                <a:spLocks/>
              </p:cNvSpPr>
              <p:nvPr/>
            </p:nvSpPr>
            <p:spPr bwMode="auto">
              <a:xfrm>
                <a:off x="3924" y="1104"/>
                <a:ext cx="3" cy="21"/>
              </a:xfrm>
              <a:custGeom>
                <a:avLst/>
                <a:gdLst>
                  <a:gd name="T0" fmla="*/ 0 w 2"/>
                  <a:gd name="T1" fmla="*/ 1 h 15"/>
                  <a:gd name="T2" fmla="*/ 18 w 2"/>
                  <a:gd name="T3" fmla="*/ 0 h 15"/>
                  <a:gd name="T4" fmla="*/ 18 w 2"/>
                  <a:gd name="T5" fmla="*/ 0 h 15"/>
                  <a:gd name="T6" fmla="*/ 27 w 2"/>
                  <a:gd name="T7" fmla="*/ 1 h 15"/>
                  <a:gd name="T8" fmla="*/ 27 w 2"/>
                  <a:gd name="T9" fmla="*/ 1 h 15"/>
                  <a:gd name="T10" fmla="*/ 27 w 2"/>
                  <a:gd name="T11" fmla="*/ 112 h 15"/>
                  <a:gd name="T12" fmla="*/ 18 w 2"/>
                  <a:gd name="T13" fmla="*/ 112 h 15"/>
                  <a:gd name="T14" fmla="*/ 0 w 2"/>
                  <a:gd name="T15" fmla="*/ 112 h 15"/>
                  <a:gd name="T16" fmla="*/ 0 w 2"/>
                  <a:gd name="T17" fmla="*/ 1 h 1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" h="15">
                    <a:moveTo>
                      <a:pt x="0" y="1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1" y="15"/>
                    </a:cubicBezTo>
                    <a:cubicBezTo>
                      <a:pt x="0" y="15"/>
                      <a:pt x="0" y="15"/>
                      <a:pt x="0" y="1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62" name="Freeform 1585"/>
              <p:cNvSpPr>
                <a:spLocks/>
              </p:cNvSpPr>
              <p:nvPr/>
            </p:nvSpPr>
            <p:spPr bwMode="auto">
              <a:xfrm>
                <a:off x="3774" y="924"/>
                <a:ext cx="13" cy="4"/>
              </a:xfrm>
              <a:custGeom>
                <a:avLst/>
                <a:gdLst>
                  <a:gd name="T0" fmla="*/ 61 w 9"/>
                  <a:gd name="T1" fmla="*/ 16 h 3"/>
                  <a:gd name="T2" fmla="*/ 1 w 9"/>
                  <a:gd name="T3" fmla="*/ 12 h 3"/>
                  <a:gd name="T4" fmla="*/ 0 w 9"/>
                  <a:gd name="T5" fmla="*/ 1 h 3"/>
                  <a:gd name="T6" fmla="*/ 19 w 9"/>
                  <a:gd name="T7" fmla="*/ 0 h 3"/>
                  <a:gd name="T8" fmla="*/ 75 w 9"/>
                  <a:gd name="T9" fmla="*/ 0 h 3"/>
                  <a:gd name="T10" fmla="*/ 81 w 9"/>
                  <a:gd name="T11" fmla="*/ 12 h 3"/>
                  <a:gd name="T12" fmla="*/ 81 w 9"/>
                  <a:gd name="T13" fmla="*/ 12 h 3"/>
                  <a:gd name="T14" fmla="*/ 61 w 9"/>
                  <a:gd name="T15" fmla="*/ 16 h 3"/>
                  <a:gd name="T16" fmla="*/ 61 w 9"/>
                  <a:gd name="T17" fmla="*/ 16 h 3"/>
                  <a:gd name="T18" fmla="*/ 61 w 9"/>
                  <a:gd name="T19" fmla="*/ 16 h 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" h="3">
                    <a:moveTo>
                      <a:pt x="7" y="3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9" y="1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63" name="Freeform 1586"/>
              <p:cNvSpPr>
                <a:spLocks/>
              </p:cNvSpPr>
              <p:nvPr/>
            </p:nvSpPr>
            <p:spPr bwMode="auto">
              <a:xfrm>
                <a:off x="4827" y="1009"/>
                <a:ext cx="10" cy="5"/>
              </a:xfrm>
              <a:custGeom>
                <a:avLst/>
                <a:gdLst>
                  <a:gd name="T0" fmla="*/ 1 w 7"/>
                  <a:gd name="T1" fmla="*/ 16 h 4"/>
                  <a:gd name="T2" fmla="*/ 56 w 7"/>
                  <a:gd name="T3" fmla="*/ 16 h 4"/>
                  <a:gd name="T4" fmla="*/ 56 w 7"/>
                  <a:gd name="T5" fmla="*/ 1 h 4"/>
                  <a:gd name="T6" fmla="*/ 1 w 7"/>
                  <a:gd name="T7" fmla="*/ 1 h 4"/>
                  <a:gd name="T8" fmla="*/ 1 w 7"/>
                  <a:gd name="T9" fmla="*/ 16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2" y="4"/>
                      <a:pt x="5" y="4"/>
                      <a:pt x="6" y="4"/>
                    </a:cubicBezTo>
                    <a:cubicBezTo>
                      <a:pt x="7" y="3"/>
                      <a:pt x="7" y="2"/>
                      <a:pt x="6" y="1"/>
                    </a:cubicBezTo>
                    <a:cubicBezTo>
                      <a:pt x="4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64" name="Freeform 1587"/>
              <p:cNvSpPr>
                <a:spLocks/>
              </p:cNvSpPr>
              <p:nvPr/>
            </p:nvSpPr>
            <p:spPr bwMode="auto">
              <a:xfrm>
                <a:off x="4597" y="955"/>
                <a:ext cx="261" cy="150"/>
              </a:xfrm>
              <a:custGeom>
                <a:avLst/>
                <a:gdLst>
                  <a:gd name="T0" fmla="*/ 0 w 261"/>
                  <a:gd name="T1" fmla="*/ 92 h 150"/>
                  <a:gd name="T2" fmla="*/ 162 w 261"/>
                  <a:gd name="T3" fmla="*/ 0 h 150"/>
                  <a:gd name="T4" fmla="*/ 261 w 261"/>
                  <a:gd name="T5" fmla="*/ 57 h 150"/>
                  <a:gd name="T6" fmla="*/ 100 w 261"/>
                  <a:gd name="T7" fmla="*/ 150 h 150"/>
                  <a:gd name="T8" fmla="*/ 0 w 261"/>
                  <a:gd name="T9" fmla="*/ 92 h 1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1" h="150">
                    <a:moveTo>
                      <a:pt x="0" y="92"/>
                    </a:moveTo>
                    <a:lnTo>
                      <a:pt x="162" y="0"/>
                    </a:lnTo>
                    <a:lnTo>
                      <a:pt x="261" y="57"/>
                    </a:lnTo>
                    <a:lnTo>
                      <a:pt x="100" y="150"/>
                    </a:lnTo>
                    <a:lnTo>
                      <a:pt x="0" y="92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65" name="Freeform 1588"/>
              <p:cNvSpPr>
                <a:spLocks/>
              </p:cNvSpPr>
              <p:nvPr/>
            </p:nvSpPr>
            <p:spPr bwMode="auto">
              <a:xfrm>
                <a:off x="4619" y="968"/>
                <a:ext cx="148" cy="86"/>
              </a:xfrm>
              <a:custGeom>
                <a:avLst/>
                <a:gdLst>
                  <a:gd name="T0" fmla="*/ 1 w 105"/>
                  <a:gd name="T1" fmla="*/ 462 h 61"/>
                  <a:gd name="T2" fmla="*/ 1 w 105"/>
                  <a:gd name="T3" fmla="*/ 446 h 61"/>
                  <a:gd name="T4" fmla="*/ 779 w 105"/>
                  <a:gd name="T5" fmla="*/ 0 h 61"/>
                  <a:gd name="T6" fmla="*/ 789 w 105"/>
                  <a:gd name="T7" fmla="*/ 0 h 61"/>
                  <a:gd name="T8" fmla="*/ 826 w 105"/>
                  <a:gd name="T9" fmla="*/ 16 h 61"/>
                  <a:gd name="T10" fmla="*/ 826 w 105"/>
                  <a:gd name="T11" fmla="*/ 32 h 61"/>
                  <a:gd name="T12" fmla="*/ 45 w 105"/>
                  <a:gd name="T13" fmla="*/ 479 h 61"/>
                  <a:gd name="T14" fmla="*/ 32 w 105"/>
                  <a:gd name="T15" fmla="*/ 479 h 61"/>
                  <a:gd name="T16" fmla="*/ 1 w 105"/>
                  <a:gd name="T17" fmla="*/ 462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5" h="61">
                    <a:moveTo>
                      <a:pt x="1" y="59"/>
                    </a:moveTo>
                    <a:cubicBezTo>
                      <a:pt x="0" y="58"/>
                      <a:pt x="0" y="58"/>
                      <a:pt x="1" y="57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0"/>
                      <a:pt x="101" y="0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4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6" y="61"/>
                      <a:pt x="5" y="61"/>
                      <a:pt x="4" y="61"/>
                    </a:cubicBezTo>
                    <a:lnTo>
                      <a:pt x="1" y="59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66" name="Freeform 1589"/>
              <p:cNvSpPr>
                <a:spLocks noEditPoints="1"/>
              </p:cNvSpPr>
              <p:nvPr/>
            </p:nvSpPr>
            <p:spPr bwMode="auto">
              <a:xfrm>
                <a:off x="4619" y="966"/>
                <a:ext cx="150" cy="88"/>
              </a:xfrm>
              <a:custGeom>
                <a:avLst/>
                <a:gdLst>
                  <a:gd name="T0" fmla="*/ 33 w 106"/>
                  <a:gd name="T1" fmla="*/ 505 h 62"/>
                  <a:gd name="T2" fmla="*/ 0 w 106"/>
                  <a:gd name="T3" fmla="*/ 491 h 62"/>
                  <a:gd name="T4" fmla="*/ 0 w 106"/>
                  <a:gd name="T5" fmla="*/ 491 h 62"/>
                  <a:gd name="T6" fmla="*/ 0 w 106"/>
                  <a:gd name="T7" fmla="*/ 484 h 62"/>
                  <a:gd name="T8" fmla="*/ 0 w 106"/>
                  <a:gd name="T9" fmla="*/ 484 h 62"/>
                  <a:gd name="T10" fmla="*/ 0 w 106"/>
                  <a:gd name="T11" fmla="*/ 471 h 62"/>
                  <a:gd name="T12" fmla="*/ 0 w 106"/>
                  <a:gd name="T13" fmla="*/ 471 h 62"/>
                  <a:gd name="T14" fmla="*/ 792 w 106"/>
                  <a:gd name="T15" fmla="*/ 1 h 62"/>
                  <a:gd name="T16" fmla="*/ 805 w 106"/>
                  <a:gd name="T17" fmla="*/ 0 h 62"/>
                  <a:gd name="T18" fmla="*/ 805 w 106"/>
                  <a:gd name="T19" fmla="*/ 0 h 62"/>
                  <a:gd name="T20" fmla="*/ 819 w 106"/>
                  <a:gd name="T21" fmla="*/ 1 h 62"/>
                  <a:gd name="T22" fmla="*/ 819 w 106"/>
                  <a:gd name="T23" fmla="*/ 1 h 62"/>
                  <a:gd name="T24" fmla="*/ 848 w 106"/>
                  <a:gd name="T25" fmla="*/ 26 h 62"/>
                  <a:gd name="T26" fmla="*/ 850 w 106"/>
                  <a:gd name="T27" fmla="*/ 37 h 62"/>
                  <a:gd name="T28" fmla="*/ 850 w 106"/>
                  <a:gd name="T29" fmla="*/ 37 h 62"/>
                  <a:gd name="T30" fmla="*/ 848 w 106"/>
                  <a:gd name="T31" fmla="*/ 40 h 62"/>
                  <a:gd name="T32" fmla="*/ 848 w 106"/>
                  <a:gd name="T33" fmla="*/ 40 h 62"/>
                  <a:gd name="T34" fmla="*/ 57 w 106"/>
                  <a:gd name="T35" fmla="*/ 505 h 62"/>
                  <a:gd name="T36" fmla="*/ 40 w 106"/>
                  <a:gd name="T37" fmla="*/ 505 h 62"/>
                  <a:gd name="T38" fmla="*/ 40 w 106"/>
                  <a:gd name="T39" fmla="*/ 505 h 62"/>
                  <a:gd name="T40" fmla="*/ 33 w 106"/>
                  <a:gd name="T41" fmla="*/ 505 h 62"/>
                  <a:gd name="T42" fmla="*/ 40 w 106"/>
                  <a:gd name="T43" fmla="*/ 500 h 62"/>
                  <a:gd name="T44" fmla="*/ 40 w 106"/>
                  <a:gd name="T45" fmla="*/ 500 h 62"/>
                  <a:gd name="T46" fmla="*/ 40 w 106"/>
                  <a:gd name="T47" fmla="*/ 500 h 62"/>
                  <a:gd name="T48" fmla="*/ 47 w 106"/>
                  <a:gd name="T49" fmla="*/ 500 h 62"/>
                  <a:gd name="T50" fmla="*/ 47 w 106"/>
                  <a:gd name="T51" fmla="*/ 500 h 62"/>
                  <a:gd name="T52" fmla="*/ 833 w 106"/>
                  <a:gd name="T53" fmla="*/ 37 h 62"/>
                  <a:gd name="T54" fmla="*/ 833 w 106"/>
                  <a:gd name="T55" fmla="*/ 37 h 62"/>
                  <a:gd name="T56" fmla="*/ 833 w 106"/>
                  <a:gd name="T57" fmla="*/ 37 h 62"/>
                  <a:gd name="T58" fmla="*/ 811 w 106"/>
                  <a:gd name="T59" fmla="*/ 18 h 62"/>
                  <a:gd name="T60" fmla="*/ 805 w 106"/>
                  <a:gd name="T61" fmla="*/ 18 h 62"/>
                  <a:gd name="T62" fmla="*/ 805 w 106"/>
                  <a:gd name="T63" fmla="*/ 18 h 62"/>
                  <a:gd name="T64" fmla="*/ 805 w 106"/>
                  <a:gd name="T65" fmla="*/ 18 h 62"/>
                  <a:gd name="T66" fmla="*/ 805 w 106"/>
                  <a:gd name="T67" fmla="*/ 18 h 62"/>
                  <a:gd name="T68" fmla="*/ 1 w 106"/>
                  <a:gd name="T69" fmla="*/ 484 h 62"/>
                  <a:gd name="T70" fmla="*/ 1 w 106"/>
                  <a:gd name="T71" fmla="*/ 484 h 62"/>
                  <a:gd name="T72" fmla="*/ 1 w 106"/>
                  <a:gd name="T73" fmla="*/ 491 h 62"/>
                  <a:gd name="T74" fmla="*/ 1 w 106"/>
                  <a:gd name="T75" fmla="*/ 484 h 62"/>
                  <a:gd name="T76" fmla="*/ 40 w 106"/>
                  <a:gd name="T77" fmla="*/ 500 h 6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6" h="62">
                    <a:moveTo>
                      <a:pt x="4" y="62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99" y="1"/>
                      <a:pt x="99" y="1"/>
                      <a:pt x="99" y="1"/>
                    </a:cubicBezTo>
                    <a:cubicBezTo>
                      <a:pt x="99" y="1"/>
                      <a:pt x="100" y="0"/>
                      <a:pt x="100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1" y="0"/>
                      <a:pt x="101" y="1"/>
                      <a:pt x="102" y="1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6" y="3"/>
                      <a:pt x="106" y="3"/>
                      <a:pt x="106" y="4"/>
                    </a:cubicBezTo>
                    <a:cubicBezTo>
                      <a:pt x="106" y="4"/>
                      <a:pt x="106" y="4"/>
                      <a:pt x="106" y="4"/>
                    </a:cubicBezTo>
                    <a:cubicBezTo>
                      <a:pt x="106" y="5"/>
                      <a:pt x="106" y="5"/>
                      <a:pt x="105" y="5"/>
                    </a:cubicBezTo>
                    <a:cubicBezTo>
                      <a:pt x="105" y="5"/>
                      <a:pt x="105" y="5"/>
                      <a:pt x="105" y="5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6" y="62"/>
                      <a:pt x="6" y="62"/>
                      <a:pt x="5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5" y="62"/>
                      <a:pt x="4" y="62"/>
                      <a:pt x="4" y="62"/>
                    </a:cubicBezTo>
                    <a:close/>
                    <a:moveTo>
                      <a:pt x="5" y="61"/>
                    </a:moveTo>
                    <a:cubicBezTo>
                      <a:pt x="5" y="61"/>
                      <a:pt x="5" y="61"/>
                      <a:pt x="5" y="61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1" y="2"/>
                      <a:pt x="101" y="2"/>
                      <a:pt x="101" y="2"/>
                    </a:cubicBezTo>
                    <a:cubicBezTo>
                      <a:pt x="101" y="2"/>
                      <a:pt x="101" y="2"/>
                      <a:pt x="100" y="2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1" y="59"/>
                      <a:pt x="1" y="59"/>
                      <a:pt x="1" y="59"/>
                    </a:cubicBezTo>
                    <a:cubicBezTo>
                      <a:pt x="1" y="59"/>
                      <a:pt x="1" y="59"/>
                      <a:pt x="1" y="59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" y="59"/>
                      <a:pt x="1" y="59"/>
                      <a:pt x="1" y="59"/>
                    </a:cubicBezTo>
                    <a:cubicBezTo>
                      <a:pt x="5" y="61"/>
                      <a:pt x="5" y="61"/>
                      <a:pt x="5" y="61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67" name="Freeform 1590"/>
              <p:cNvSpPr>
                <a:spLocks/>
              </p:cNvSpPr>
              <p:nvPr/>
            </p:nvSpPr>
            <p:spPr bwMode="auto">
              <a:xfrm>
                <a:off x="4631" y="1051"/>
                <a:ext cx="16" cy="9"/>
              </a:xfrm>
              <a:custGeom>
                <a:avLst/>
                <a:gdLst>
                  <a:gd name="T0" fmla="*/ 1 w 11"/>
                  <a:gd name="T1" fmla="*/ 48 h 6"/>
                  <a:gd name="T2" fmla="*/ 1 w 11"/>
                  <a:gd name="T3" fmla="*/ 27 h 6"/>
                  <a:gd name="T4" fmla="*/ 41 w 11"/>
                  <a:gd name="T5" fmla="*/ 0 h 6"/>
                  <a:gd name="T6" fmla="*/ 60 w 11"/>
                  <a:gd name="T7" fmla="*/ 0 h 6"/>
                  <a:gd name="T8" fmla="*/ 99 w 11"/>
                  <a:gd name="T9" fmla="*/ 41 h 6"/>
                  <a:gd name="T10" fmla="*/ 99 w 11"/>
                  <a:gd name="T11" fmla="*/ 48 h 6"/>
                  <a:gd name="T12" fmla="*/ 68 w 11"/>
                  <a:gd name="T13" fmla="*/ 72 h 6"/>
                  <a:gd name="T14" fmla="*/ 47 w 11"/>
                  <a:gd name="T15" fmla="*/ 72 h 6"/>
                  <a:gd name="T16" fmla="*/ 1 w 11"/>
                  <a:gd name="T17" fmla="*/ 48 h 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" h="6">
                    <a:moveTo>
                      <a:pt x="1" y="4"/>
                    </a:moveTo>
                    <a:cubicBezTo>
                      <a:pt x="0" y="3"/>
                      <a:pt x="0" y="3"/>
                      <a:pt x="1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0"/>
                      <a:pt x="6" y="0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0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5" y="6"/>
                      <a:pt x="5" y="6"/>
                    </a:cubicBez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68" name="Freeform 1591"/>
              <p:cNvSpPr>
                <a:spLocks noEditPoints="1"/>
              </p:cNvSpPr>
              <p:nvPr/>
            </p:nvSpPr>
            <p:spPr bwMode="auto">
              <a:xfrm>
                <a:off x="4630" y="1050"/>
                <a:ext cx="18" cy="11"/>
              </a:xfrm>
              <a:custGeom>
                <a:avLst/>
                <a:gdLst>
                  <a:gd name="T0" fmla="*/ 36 w 13"/>
                  <a:gd name="T1" fmla="*/ 55 h 8"/>
                  <a:gd name="T2" fmla="*/ 1 w 13"/>
                  <a:gd name="T3" fmla="*/ 36 h 8"/>
                  <a:gd name="T4" fmla="*/ 15 w 13"/>
                  <a:gd name="T5" fmla="*/ 36 h 8"/>
                  <a:gd name="T6" fmla="*/ 1 w 13"/>
                  <a:gd name="T7" fmla="*/ 36 h 8"/>
                  <a:gd name="T8" fmla="*/ 0 w 13"/>
                  <a:gd name="T9" fmla="*/ 29 h 8"/>
                  <a:gd name="T10" fmla="*/ 0 w 13"/>
                  <a:gd name="T11" fmla="*/ 29 h 8"/>
                  <a:gd name="T12" fmla="*/ 1 w 13"/>
                  <a:gd name="T13" fmla="*/ 21 h 8"/>
                  <a:gd name="T14" fmla="*/ 1 w 13"/>
                  <a:gd name="T15" fmla="*/ 21 h 8"/>
                  <a:gd name="T16" fmla="*/ 36 w 13"/>
                  <a:gd name="T17" fmla="*/ 1 h 8"/>
                  <a:gd name="T18" fmla="*/ 40 w 13"/>
                  <a:gd name="T19" fmla="*/ 0 h 8"/>
                  <a:gd name="T20" fmla="*/ 40 w 13"/>
                  <a:gd name="T21" fmla="*/ 0 h 8"/>
                  <a:gd name="T22" fmla="*/ 55 w 13"/>
                  <a:gd name="T23" fmla="*/ 1 h 8"/>
                  <a:gd name="T24" fmla="*/ 55 w 13"/>
                  <a:gd name="T25" fmla="*/ 1 h 8"/>
                  <a:gd name="T26" fmla="*/ 89 w 13"/>
                  <a:gd name="T27" fmla="*/ 21 h 8"/>
                  <a:gd name="T28" fmla="*/ 91 w 13"/>
                  <a:gd name="T29" fmla="*/ 29 h 8"/>
                  <a:gd name="T30" fmla="*/ 91 w 13"/>
                  <a:gd name="T31" fmla="*/ 29 h 8"/>
                  <a:gd name="T32" fmla="*/ 89 w 13"/>
                  <a:gd name="T33" fmla="*/ 40 h 8"/>
                  <a:gd name="T34" fmla="*/ 89 w 13"/>
                  <a:gd name="T35" fmla="*/ 40 h 8"/>
                  <a:gd name="T36" fmla="*/ 55 w 13"/>
                  <a:gd name="T37" fmla="*/ 55 h 8"/>
                  <a:gd name="T38" fmla="*/ 50 w 13"/>
                  <a:gd name="T39" fmla="*/ 55 h 8"/>
                  <a:gd name="T40" fmla="*/ 50 w 13"/>
                  <a:gd name="T41" fmla="*/ 55 h 8"/>
                  <a:gd name="T42" fmla="*/ 36 w 13"/>
                  <a:gd name="T43" fmla="*/ 55 h 8"/>
                  <a:gd name="T44" fmla="*/ 40 w 13"/>
                  <a:gd name="T45" fmla="*/ 40 h 8"/>
                  <a:gd name="T46" fmla="*/ 50 w 13"/>
                  <a:gd name="T47" fmla="*/ 50 h 8"/>
                  <a:gd name="T48" fmla="*/ 50 w 13"/>
                  <a:gd name="T49" fmla="*/ 50 h 8"/>
                  <a:gd name="T50" fmla="*/ 55 w 13"/>
                  <a:gd name="T51" fmla="*/ 40 h 8"/>
                  <a:gd name="T52" fmla="*/ 55 w 13"/>
                  <a:gd name="T53" fmla="*/ 40 h 8"/>
                  <a:gd name="T54" fmla="*/ 76 w 13"/>
                  <a:gd name="T55" fmla="*/ 29 h 8"/>
                  <a:gd name="T56" fmla="*/ 76 w 13"/>
                  <a:gd name="T57" fmla="*/ 29 h 8"/>
                  <a:gd name="T58" fmla="*/ 76 w 13"/>
                  <a:gd name="T59" fmla="*/ 29 h 8"/>
                  <a:gd name="T60" fmla="*/ 50 w 13"/>
                  <a:gd name="T61" fmla="*/ 15 h 8"/>
                  <a:gd name="T62" fmla="*/ 40 w 13"/>
                  <a:gd name="T63" fmla="*/ 15 h 8"/>
                  <a:gd name="T64" fmla="*/ 40 w 13"/>
                  <a:gd name="T65" fmla="*/ 15 h 8"/>
                  <a:gd name="T66" fmla="*/ 40 w 13"/>
                  <a:gd name="T67" fmla="*/ 15 h 8"/>
                  <a:gd name="T68" fmla="*/ 40 w 13"/>
                  <a:gd name="T69" fmla="*/ 15 h 8"/>
                  <a:gd name="T70" fmla="*/ 15 w 13"/>
                  <a:gd name="T71" fmla="*/ 29 h 8"/>
                  <a:gd name="T72" fmla="*/ 15 w 13"/>
                  <a:gd name="T73" fmla="*/ 29 h 8"/>
                  <a:gd name="T74" fmla="*/ 15 w 13"/>
                  <a:gd name="T75" fmla="*/ 29 h 8"/>
                  <a:gd name="T76" fmla="*/ 40 w 13"/>
                  <a:gd name="T77" fmla="*/ 40 h 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3" h="8">
                    <a:moveTo>
                      <a:pt x="5" y="8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5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2" y="5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5" y="8"/>
                    </a:cubicBezTo>
                    <a:close/>
                    <a:moveTo>
                      <a:pt x="6" y="6"/>
                    </a:moveTo>
                    <a:cubicBezTo>
                      <a:pt x="6" y="6"/>
                      <a:pt x="6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6" y="6"/>
                      <a:pt x="6" y="6"/>
                      <a:pt x="6" y="6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69" name="Freeform 1592"/>
              <p:cNvSpPr>
                <a:spLocks/>
              </p:cNvSpPr>
              <p:nvPr/>
            </p:nvSpPr>
            <p:spPr bwMode="auto">
              <a:xfrm>
                <a:off x="4685" y="1065"/>
                <a:ext cx="16" cy="10"/>
              </a:xfrm>
              <a:custGeom>
                <a:avLst/>
                <a:gdLst>
                  <a:gd name="T0" fmla="*/ 1 w 11"/>
                  <a:gd name="T1" fmla="*/ 39 h 7"/>
                  <a:gd name="T2" fmla="*/ 1 w 11"/>
                  <a:gd name="T3" fmla="*/ 27 h 7"/>
                  <a:gd name="T4" fmla="*/ 41 w 11"/>
                  <a:gd name="T5" fmla="*/ 1 h 7"/>
                  <a:gd name="T6" fmla="*/ 68 w 11"/>
                  <a:gd name="T7" fmla="*/ 1 h 7"/>
                  <a:gd name="T8" fmla="*/ 102 w 11"/>
                  <a:gd name="T9" fmla="*/ 27 h 7"/>
                  <a:gd name="T10" fmla="*/ 102 w 11"/>
                  <a:gd name="T11" fmla="*/ 39 h 7"/>
                  <a:gd name="T12" fmla="*/ 68 w 11"/>
                  <a:gd name="T13" fmla="*/ 56 h 7"/>
                  <a:gd name="T14" fmla="*/ 47 w 11"/>
                  <a:gd name="T15" fmla="*/ 56 h 7"/>
                  <a:gd name="T16" fmla="*/ 1 w 11"/>
                  <a:gd name="T17" fmla="*/ 39 h 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" h="7">
                    <a:moveTo>
                      <a:pt x="1" y="4"/>
                    </a:moveTo>
                    <a:cubicBezTo>
                      <a:pt x="0" y="4"/>
                      <a:pt x="0" y="3"/>
                      <a:pt x="1" y="3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5" y="6"/>
                    </a:cubicBez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70" name="Freeform 1593"/>
              <p:cNvSpPr>
                <a:spLocks/>
              </p:cNvSpPr>
              <p:nvPr/>
            </p:nvSpPr>
            <p:spPr bwMode="auto">
              <a:xfrm>
                <a:off x="4685" y="1065"/>
                <a:ext cx="17" cy="10"/>
              </a:xfrm>
              <a:custGeom>
                <a:avLst/>
                <a:gdLst>
                  <a:gd name="T0" fmla="*/ 40 w 12"/>
                  <a:gd name="T1" fmla="*/ 59 h 7"/>
                  <a:gd name="T2" fmla="*/ 1 w 12"/>
                  <a:gd name="T3" fmla="*/ 41 h 7"/>
                  <a:gd name="T4" fmla="*/ 1 w 12"/>
                  <a:gd name="T5" fmla="*/ 39 h 7"/>
                  <a:gd name="T6" fmla="*/ 1 w 12"/>
                  <a:gd name="T7" fmla="*/ 27 h 7"/>
                  <a:gd name="T8" fmla="*/ 40 w 12"/>
                  <a:gd name="T9" fmla="*/ 56 h 7"/>
                  <a:gd name="T10" fmla="*/ 52 w 12"/>
                  <a:gd name="T11" fmla="*/ 56 h 7"/>
                  <a:gd name="T12" fmla="*/ 52 w 12"/>
                  <a:gd name="T13" fmla="*/ 56 h 7"/>
                  <a:gd name="T14" fmla="*/ 57 w 12"/>
                  <a:gd name="T15" fmla="*/ 56 h 7"/>
                  <a:gd name="T16" fmla="*/ 57 w 12"/>
                  <a:gd name="T17" fmla="*/ 56 h 7"/>
                  <a:gd name="T18" fmla="*/ 81 w 12"/>
                  <a:gd name="T19" fmla="*/ 39 h 7"/>
                  <a:gd name="T20" fmla="*/ 81 w 12"/>
                  <a:gd name="T21" fmla="*/ 39 h 7"/>
                  <a:gd name="T22" fmla="*/ 81 w 12"/>
                  <a:gd name="T23" fmla="*/ 39 h 7"/>
                  <a:gd name="T24" fmla="*/ 52 w 12"/>
                  <a:gd name="T25" fmla="*/ 1 h 7"/>
                  <a:gd name="T26" fmla="*/ 52 w 12"/>
                  <a:gd name="T27" fmla="*/ 1 h 7"/>
                  <a:gd name="T28" fmla="*/ 52 w 12"/>
                  <a:gd name="T29" fmla="*/ 1 h 7"/>
                  <a:gd name="T30" fmla="*/ 40 w 12"/>
                  <a:gd name="T31" fmla="*/ 1 h 7"/>
                  <a:gd name="T32" fmla="*/ 40 w 12"/>
                  <a:gd name="T33" fmla="*/ 1 h 7"/>
                  <a:gd name="T34" fmla="*/ 1 w 12"/>
                  <a:gd name="T35" fmla="*/ 27 h 7"/>
                  <a:gd name="T36" fmla="*/ 1 w 12"/>
                  <a:gd name="T37" fmla="*/ 27 h 7"/>
                  <a:gd name="T38" fmla="*/ 1 w 12"/>
                  <a:gd name="T39" fmla="*/ 39 h 7"/>
                  <a:gd name="T40" fmla="*/ 1 w 12"/>
                  <a:gd name="T41" fmla="*/ 41 h 7"/>
                  <a:gd name="T42" fmla="*/ 0 w 12"/>
                  <a:gd name="T43" fmla="*/ 27 h 7"/>
                  <a:gd name="T44" fmla="*/ 0 w 12"/>
                  <a:gd name="T45" fmla="*/ 27 h 7"/>
                  <a:gd name="T46" fmla="*/ 1 w 12"/>
                  <a:gd name="T47" fmla="*/ 19 h 7"/>
                  <a:gd name="T48" fmla="*/ 1 w 12"/>
                  <a:gd name="T49" fmla="*/ 19 h 7"/>
                  <a:gd name="T50" fmla="*/ 37 w 12"/>
                  <a:gd name="T51" fmla="*/ 0 h 7"/>
                  <a:gd name="T52" fmla="*/ 52 w 12"/>
                  <a:gd name="T53" fmla="*/ 0 h 7"/>
                  <a:gd name="T54" fmla="*/ 52 w 12"/>
                  <a:gd name="T55" fmla="*/ 0 h 7"/>
                  <a:gd name="T56" fmla="*/ 57 w 12"/>
                  <a:gd name="T57" fmla="*/ 0 h 7"/>
                  <a:gd name="T58" fmla="*/ 57 w 12"/>
                  <a:gd name="T59" fmla="*/ 0 h 7"/>
                  <a:gd name="T60" fmla="*/ 95 w 12"/>
                  <a:gd name="T61" fmla="*/ 19 h 7"/>
                  <a:gd name="T62" fmla="*/ 96 w 12"/>
                  <a:gd name="T63" fmla="*/ 39 h 7"/>
                  <a:gd name="T64" fmla="*/ 96 w 12"/>
                  <a:gd name="T65" fmla="*/ 39 h 7"/>
                  <a:gd name="T66" fmla="*/ 95 w 12"/>
                  <a:gd name="T67" fmla="*/ 41 h 7"/>
                  <a:gd name="T68" fmla="*/ 95 w 12"/>
                  <a:gd name="T69" fmla="*/ 41 h 7"/>
                  <a:gd name="T70" fmla="*/ 67 w 12"/>
                  <a:gd name="T71" fmla="*/ 59 h 7"/>
                  <a:gd name="T72" fmla="*/ 52 w 12"/>
                  <a:gd name="T73" fmla="*/ 59 h 7"/>
                  <a:gd name="T74" fmla="*/ 52 w 12"/>
                  <a:gd name="T75" fmla="*/ 59 h 7"/>
                  <a:gd name="T76" fmla="*/ 40 w 12"/>
                  <a:gd name="T77" fmla="*/ 59 h 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" h="7">
                    <a:moveTo>
                      <a:pt x="5" y="7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3"/>
                      <a:pt x="12" y="3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71" name="Freeform 1594"/>
              <p:cNvSpPr>
                <a:spLocks/>
              </p:cNvSpPr>
              <p:nvPr/>
            </p:nvSpPr>
            <p:spPr bwMode="auto">
              <a:xfrm>
                <a:off x="4697" y="1060"/>
                <a:ext cx="15" cy="8"/>
              </a:xfrm>
              <a:custGeom>
                <a:avLst/>
                <a:gdLst>
                  <a:gd name="T0" fmla="*/ 1 w 11"/>
                  <a:gd name="T1" fmla="*/ 16 h 6"/>
                  <a:gd name="T2" fmla="*/ 1 w 11"/>
                  <a:gd name="T3" fmla="*/ 12 h 6"/>
                  <a:gd name="T4" fmla="*/ 35 w 11"/>
                  <a:gd name="T5" fmla="*/ 0 h 6"/>
                  <a:gd name="T6" fmla="*/ 48 w 11"/>
                  <a:gd name="T7" fmla="*/ 0 h 6"/>
                  <a:gd name="T8" fmla="*/ 68 w 11"/>
                  <a:gd name="T9" fmla="*/ 12 h 6"/>
                  <a:gd name="T10" fmla="*/ 68 w 11"/>
                  <a:gd name="T11" fmla="*/ 21 h 6"/>
                  <a:gd name="T12" fmla="*/ 48 w 11"/>
                  <a:gd name="T13" fmla="*/ 36 h 6"/>
                  <a:gd name="T14" fmla="*/ 35 w 11"/>
                  <a:gd name="T15" fmla="*/ 36 h 6"/>
                  <a:gd name="T16" fmla="*/ 1 w 11"/>
                  <a:gd name="T17" fmla="*/ 16 h 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" h="6">
                    <a:moveTo>
                      <a:pt x="1" y="3"/>
                    </a:moveTo>
                    <a:cubicBezTo>
                      <a:pt x="0" y="3"/>
                      <a:pt x="0" y="2"/>
                      <a:pt x="1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3"/>
                      <a:pt x="11" y="3"/>
                      <a:pt x="11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6"/>
                      <a:pt x="5" y="6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72" name="Freeform 1595"/>
              <p:cNvSpPr>
                <a:spLocks/>
              </p:cNvSpPr>
              <p:nvPr/>
            </p:nvSpPr>
            <p:spPr bwMode="auto">
              <a:xfrm>
                <a:off x="4697" y="1058"/>
                <a:ext cx="17" cy="12"/>
              </a:xfrm>
              <a:custGeom>
                <a:avLst/>
                <a:gdLst>
                  <a:gd name="T0" fmla="*/ 40 w 12"/>
                  <a:gd name="T1" fmla="*/ 89 h 8"/>
                  <a:gd name="T2" fmla="*/ 1 w 12"/>
                  <a:gd name="T3" fmla="*/ 62 h 8"/>
                  <a:gd name="T4" fmla="*/ 1 w 12"/>
                  <a:gd name="T5" fmla="*/ 48 h 8"/>
                  <a:gd name="T6" fmla="*/ 1 w 12"/>
                  <a:gd name="T7" fmla="*/ 48 h 8"/>
                  <a:gd name="T8" fmla="*/ 40 w 12"/>
                  <a:gd name="T9" fmla="*/ 72 h 8"/>
                  <a:gd name="T10" fmla="*/ 52 w 12"/>
                  <a:gd name="T11" fmla="*/ 72 h 8"/>
                  <a:gd name="T12" fmla="*/ 52 w 12"/>
                  <a:gd name="T13" fmla="*/ 72 h 8"/>
                  <a:gd name="T14" fmla="*/ 57 w 12"/>
                  <a:gd name="T15" fmla="*/ 72 h 8"/>
                  <a:gd name="T16" fmla="*/ 57 w 12"/>
                  <a:gd name="T17" fmla="*/ 72 h 8"/>
                  <a:gd name="T18" fmla="*/ 81 w 12"/>
                  <a:gd name="T19" fmla="*/ 48 h 8"/>
                  <a:gd name="T20" fmla="*/ 95 w 12"/>
                  <a:gd name="T21" fmla="*/ 48 h 8"/>
                  <a:gd name="T22" fmla="*/ 81 w 12"/>
                  <a:gd name="T23" fmla="*/ 48 h 8"/>
                  <a:gd name="T24" fmla="*/ 52 w 12"/>
                  <a:gd name="T25" fmla="*/ 27 h 8"/>
                  <a:gd name="T26" fmla="*/ 52 w 12"/>
                  <a:gd name="T27" fmla="*/ 27 h 8"/>
                  <a:gd name="T28" fmla="*/ 52 w 12"/>
                  <a:gd name="T29" fmla="*/ 27 h 8"/>
                  <a:gd name="T30" fmla="*/ 40 w 12"/>
                  <a:gd name="T31" fmla="*/ 27 h 8"/>
                  <a:gd name="T32" fmla="*/ 40 w 12"/>
                  <a:gd name="T33" fmla="*/ 27 h 8"/>
                  <a:gd name="T34" fmla="*/ 1 w 12"/>
                  <a:gd name="T35" fmla="*/ 48 h 8"/>
                  <a:gd name="T36" fmla="*/ 1 w 12"/>
                  <a:gd name="T37" fmla="*/ 48 h 8"/>
                  <a:gd name="T38" fmla="*/ 1 w 12"/>
                  <a:gd name="T39" fmla="*/ 62 h 8"/>
                  <a:gd name="T40" fmla="*/ 0 w 12"/>
                  <a:gd name="T41" fmla="*/ 48 h 8"/>
                  <a:gd name="T42" fmla="*/ 0 w 12"/>
                  <a:gd name="T43" fmla="*/ 48 h 8"/>
                  <a:gd name="T44" fmla="*/ 1 w 12"/>
                  <a:gd name="T45" fmla="*/ 27 h 8"/>
                  <a:gd name="T46" fmla="*/ 1 w 12"/>
                  <a:gd name="T47" fmla="*/ 27 h 8"/>
                  <a:gd name="T48" fmla="*/ 37 w 12"/>
                  <a:gd name="T49" fmla="*/ 0 h 8"/>
                  <a:gd name="T50" fmla="*/ 52 w 12"/>
                  <a:gd name="T51" fmla="*/ 0 h 8"/>
                  <a:gd name="T52" fmla="*/ 52 w 12"/>
                  <a:gd name="T53" fmla="*/ 0 h 8"/>
                  <a:gd name="T54" fmla="*/ 57 w 12"/>
                  <a:gd name="T55" fmla="*/ 0 h 8"/>
                  <a:gd name="T56" fmla="*/ 57 w 12"/>
                  <a:gd name="T57" fmla="*/ 0 h 8"/>
                  <a:gd name="T58" fmla="*/ 95 w 12"/>
                  <a:gd name="T59" fmla="*/ 41 h 8"/>
                  <a:gd name="T60" fmla="*/ 96 w 12"/>
                  <a:gd name="T61" fmla="*/ 48 h 8"/>
                  <a:gd name="T62" fmla="*/ 96 w 12"/>
                  <a:gd name="T63" fmla="*/ 48 h 8"/>
                  <a:gd name="T64" fmla="*/ 95 w 12"/>
                  <a:gd name="T65" fmla="*/ 62 h 8"/>
                  <a:gd name="T66" fmla="*/ 95 w 12"/>
                  <a:gd name="T67" fmla="*/ 62 h 8"/>
                  <a:gd name="T68" fmla="*/ 67 w 12"/>
                  <a:gd name="T69" fmla="*/ 89 h 8"/>
                  <a:gd name="T70" fmla="*/ 52 w 12"/>
                  <a:gd name="T71" fmla="*/ 93 h 8"/>
                  <a:gd name="T72" fmla="*/ 52 w 12"/>
                  <a:gd name="T73" fmla="*/ 93 h 8"/>
                  <a:gd name="T74" fmla="*/ 40 w 12"/>
                  <a:gd name="T75" fmla="*/ 89 h 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2" h="8">
                    <a:moveTo>
                      <a:pt x="5" y="7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3"/>
                      <a:pt x="12" y="3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5"/>
                      <a:pt x="12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8"/>
                      <a:pt x="7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5" y="8"/>
                      <a:pt x="5" y="7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73" name="Freeform 1596"/>
              <p:cNvSpPr>
                <a:spLocks/>
              </p:cNvSpPr>
              <p:nvPr/>
            </p:nvSpPr>
            <p:spPr bwMode="auto">
              <a:xfrm>
                <a:off x="4644" y="1053"/>
                <a:ext cx="27" cy="15"/>
              </a:xfrm>
              <a:custGeom>
                <a:avLst/>
                <a:gdLst>
                  <a:gd name="T0" fmla="*/ 1 w 19"/>
                  <a:gd name="T1" fmla="*/ 50 h 11"/>
                  <a:gd name="T2" fmla="*/ 1 w 19"/>
                  <a:gd name="T3" fmla="*/ 48 h 11"/>
                  <a:gd name="T4" fmla="*/ 97 w 19"/>
                  <a:gd name="T5" fmla="*/ 0 h 11"/>
                  <a:gd name="T6" fmla="*/ 115 w 19"/>
                  <a:gd name="T7" fmla="*/ 0 h 11"/>
                  <a:gd name="T8" fmla="*/ 155 w 19"/>
                  <a:gd name="T9" fmla="*/ 19 h 11"/>
                  <a:gd name="T10" fmla="*/ 155 w 19"/>
                  <a:gd name="T11" fmla="*/ 26 h 11"/>
                  <a:gd name="T12" fmla="*/ 57 w 19"/>
                  <a:gd name="T13" fmla="*/ 68 h 11"/>
                  <a:gd name="T14" fmla="*/ 40 w 19"/>
                  <a:gd name="T15" fmla="*/ 68 h 11"/>
                  <a:gd name="T16" fmla="*/ 1 w 19"/>
                  <a:gd name="T17" fmla="*/ 50 h 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9" h="11">
                    <a:moveTo>
                      <a:pt x="1" y="8"/>
                    </a:moveTo>
                    <a:cubicBezTo>
                      <a:pt x="0" y="8"/>
                      <a:pt x="0" y="7"/>
                      <a:pt x="1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9" y="4"/>
                      <a:pt x="19" y="4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6" y="11"/>
                      <a:pt x="5" y="11"/>
                    </a:cubicBez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74" name="Freeform 1597"/>
              <p:cNvSpPr>
                <a:spLocks/>
              </p:cNvSpPr>
              <p:nvPr/>
            </p:nvSpPr>
            <p:spPr bwMode="auto">
              <a:xfrm>
                <a:off x="4644" y="1051"/>
                <a:ext cx="28" cy="19"/>
              </a:xfrm>
              <a:custGeom>
                <a:avLst/>
                <a:gdLst>
                  <a:gd name="T0" fmla="*/ 39 w 20"/>
                  <a:gd name="T1" fmla="*/ 120 h 13"/>
                  <a:gd name="T2" fmla="*/ 0 w 20"/>
                  <a:gd name="T3" fmla="*/ 101 h 13"/>
                  <a:gd name="T4" fmla="*/ 1 w 20"/>
                  <a:gd name="T5" fmla="*/ 88 h 13"/>
                  <a:gd name="T6" fmla="*/ 1 w 20"/>
                  <a:gd name="T7" fmla="*/ 82 h 13"/>
                  <a:gd name="T8" fmla="*/ 41 w 20"/>
                  <a:gd name="T9" fmla="*/ 107 h 13"/>
                  <a:gd name="T10" fmla="*/ 41 w 20"/>
                  <a:gd name="T11" fmla="*/ 107 h 13"/>
                  <a:gd name="T12" fmla="*/ 41 w 20"/>
                  <a:gd name="T13" fmla="*/ 107 h 13"/>
                  <a:gd name="T14" fmla="*/ 55 w 20"/>
                  <a:gd name="T15" fmla="*/ 107 h 13"/>
                  <a:gd name="T16" fmla="*/ 55 w 20"/>
                  <a:gd name="T17" fmla="*/ 107 h 13"/>
                  <a:gd name="T18" fmla="*/ 136 w 20"/>
                  <a:gd name="T19" fmla="*/ 41 h 13"/>
                  <a:gd name="T20" fmla="*/ 136 w 20"/>
                  <a:gd name="T21" fmla="*/ 41 h 13"/>
                  <a:gd name="T22" fmla="*/ 136 w 20"/>
                  <a:gd name="T23" fmla="*/ 41 h 13"/>
                  <a:gd name="T24" fmla="*/ 136 w 20"/>
                  <a:gd name="T25" fmla="*/ 41 h 13"/>
                  <a:gd name="T26" fmla="*/ 108 w 20"/>
                  <a:gd name="T27" fmla="*/ 19 h 13"/>
                  <a:gd name="T28" fmla="*/ 97 w 20"/>
                  <a:gd name="T29" fmla="*/ 19 h 13"/>
                  <a:gd name="T30" fmla="*/ 97 w 20"/>
                  <a:gd name="T31" fmla="*/ 19 h 13"/>
                  <a:gd name="T32" fmla="*/ 97 w 20"/>
                  <a:gd name="T33" fmla="*/ 19 h 13"/>
                  <a:gd name="T34" fmla="*/ 97 w 20"/>
                  <a:gd name="T35" fmla="*/ 19 h 13"/>
                  <a:gd name="T36" fmla="*/ 1 w 20"/>
                  <a:gd name="T37" fmla="*/ 82 h 13"/>
                  <a:gd name="T38" fmla="*/ 1 w 20"/>
                  <a:gd name="T39" fmla="*/ 82 h 13"/>
                  <a:gd name="T40" fmla="*/ 1 w 20"/>
                  <a:gd name="T41" fmla="*/ 82 h 13"/>
                  <a:gd name="T42" fmla="*/ 1 w 20"/>
                  <a:gd name="T43" fmla="*/ 88 h 13"/>
                  <a:gd name="T44" fmla="*/ 0 w 20"/>
                  <a:gd name="T45" fmla="*/ 101 h 13"/>
                  <a:gd name="T46" fmla="*/ 0 w 20"/>
                  <a:gd name="T47" fmla="*/ 82 h 13"/>
                  <a:gd name="T48" fmla="*/ 0 w 20"/>
                  <a:gd name="T49" fmla="*/ 82 h 13"/>
                  <a:gd name="T50" fmla="*/ 0 w 20"/>
                  <a:gd name="T51" fmla="*/ 69 h 13"/>
                  <a:gd name="T52" fmla="*/ 0 w 20"/>
                  <a:gd name="T53" fmla="*/ 69 h 13"/>
                  <a:gd name="T54" fmla="*/ 94 w 20"/>
                  <a:gd name="T55" fmla="*/ 1 h 13"/>
                  <a:gd name="T56" fmla="*/ 97 w 20"/>
                  <a:gd name="T57" fmla="*/ 0 h 13"/>
                  <a:gd name="T58" fmla="*/ 97 w 20"/>
                  <a:gd name="T59" fmla="*/ 0 h 13"/>
                  <a:gd name="T60" fmla="*/ 112 w 20"/>
                  <a:gd name="T61" fmla="*/ 1 h 13"/>
                  <a:gd name="T62" fmla="*/ 112 w 20"/>
                  <a:gd name="T63" fmla="*/ 1 h 13"/>
                  <a:gd name="T64" fmla="*/ 146 w 20"/>
                  <a:gd name="T65" fmla="*/ 28 h 13"/>
                  <a:gd name="T66" fmla="*/ 151 w 20"/>
                  <a:gd name="T67" fmla="*/ 41 h 13"/>
                  <a:gd name="T68" fmla="*/ 151 w 20"/>
                  <a:gd name="T69" fmla="*/ 41 h 13"/>
                  <a:gd name="T70" fmla="*/ 146 w 20"/>
                  <a:gd name="T71" fmla="*/ 60 h 13"/>
                  <a:gd name="T72" fmla="*/ 146 w 20"/>
                  <a:gd name="T73" fmla="*/ 60 h 13"/>
                  <a:gd name="T74" fmla="*/ 57 w 20"/>
                  <a:gd name="T75" fmla="*/ 120 h 13"/>
                  <a:gd name="T76" fmla="*/ 41 w 20"/>
                  <a:gd name="T77" fmla="*/ 129 h 13"/>
                  <a:gd name="T78" fmla="*/ 41 w 20"/>
                  <a:gd name="T79" fmla="*/ 129 h 13"/>
                  <a:gd name="T80" fmla="*/ 39 w 20"/>
                  <a:gd name="T81" fmla="*/ 120 h 1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0" h="13">
                    <a:moveTo>
                      <a:pt x="5" y="12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9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0" y="5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7" y="12"/>
                      <a:pt x="7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5" y="12"/>
                      <a:pt x="5" y="12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75" name="Freeform 1598"/>
              <p:cNvSpPr>
                <a:spLocks/>
              </p:cNvSpPr>
              <p:nvPr/>
            </p:nvSpPr>
            <p:spPr bwMode="auto">
              <a:xfrm>
                <a:off x="4658" y="1061"/>
                <a:ext cx="26" cy="14"/>
              </a:xfrm>
              <a:custGeom>
                <a:avLst/>
                <a:gdLst>
                  <a:gd name="T0" fmla="*/ 1 w 18"/>
                  <a:gd name="T1" fmla="*/ 57 h 10"/>
                  <a:gd name="T2" fmla="*/ 1 w 18"/>
                  <a:gd name="T3" fmla="*/ 41 h 10"/>
                  <a:gd name="T4" fmla="*/ 100 w 18"/>
                  <a:gd name="T5" fmla="*/ 0 h 10"/>
                  <a:gd name="T6" fmla="*/ 127 w 18"/>
                  <a:gd name="T7" fmla="*/ 0 h 10"/>
                  <a:gd name="T8" fmla="*/ 165 w 18"/>
                  <a:gd name="T9" fmla="*/ 21 h 10"/>
                  <a:gd name="T10" fmla="*/ 165 w 18"/>
                  <a:gd name="T11" fmla="*/ 29 h 10"/>
                  <a:gd name="T12" fmla="*/ 61 w 18"/>
                  <a:gd name="T13" fmla="*/ 77 h 10"/>
                  <a:gd name="T14" fmla="*/ 42 w 18"/>
                  <a:gd name="T15" fmla="*/ 77 h 10"/>
                  <a:gd name="T16" fmla="*/ 1 w 18"/>
                  <a:gd name="T17" fmla="*/ 57 h 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" h="10">
                    <a:moveTo>
                      <a:pt x="1" y="8"/>
                    </a:moveTo>
                    <a:cubicBezTo>
                      <a:pt x="0" y="7"/>
                      <a:pt x="0" y="7"/>
                      <a:pt x="1" y="6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4"/>
                      <a:pt x="18" y="4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10"/>
                      <a:pt x="5" y="10"/>
                      <a:pt x="5" y="10"/>
                    </a:cubicBez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76" name="Freeform 1599"/>
              <p:cNvSpPr>
                <a:spLocks/>
              </p:cNvSpPr>
              <p:nvPr/>
            </p:nvSpPr>
            <p:spPr bwMode="auto">
              <a:xfrm>
                <a:off x="4658" y="1060"/>
                <a:ext cx="27" cy="17"/>
              </a:xfrm>
              <a:custGeom>
                <a:avLst/>
                <a:gdLst>
                  <a:gd name="T0" fmla="*/ 37 w 19"/>
                  <a:gd name="T1" fmla="*/ 96 h 12"/>
                  <a:gd name="T2" fmla="*/ 0 w 19"/>
                  <a:gd name="T3" fmla="*/ 74 h 12"/>
                  <a:gd name="T4" fmla="*/ 1 w 19"/>
                  <a:gd name="T5" fmla="*/ 74 h 12"/>
                  <a:gd name="T6" fmla="*/ 1 w 19"/>
                  <a:gd name="T7" fmla="*/ 67 h 12"/>
                  <a:gd name="T8" fmla="*/ 40 w 19"/>
                  <a:gd name="T9" fmla="*/ 81 h 12"/>
                  <a:gd name="T10" fmla="*/ 53 w 19"/>
                  <a:gd name="T11" fmla="*/ 95 h 12"/>
                  <a:gd name="T12" fmla="*/ 53 w 19"/>
                  <a:gd name="T13" fmla="*/ 95 h 12"/>
                  <a:gd name="T14" fmla="*/ 57 w 19"/>
                  <a:gd name="T15" fmla="*/ 81 h 12"/>
                  <a:gd name="T16" fmla="*/ 57 w 19"/>
                  <a:gd name="T17" fmla="*/ 81 h 12"/>
                  <a:gd name="T18" fmla="*/ 138 w 19"/>
                  <a:gd name="T19" fmla="*/ 37 h 12"/>
                  <a:gd name="T20" fmla="*/ 138 w 19"/>
                  <a:gd name="T21" fmla="*/ 37 h 12"/>
                  <a:gd name="T22" fmla="*/ 138 w 19"/>
                  <a:gd name="T23" fmla="*/ 37 h 12"/>
                  <a:gd name="T24" fmla="*/ 107 w 19"/>
                  <a:gd name="T25" fmla="*/ 18 h 12"/>
                  <a:gd name="T26" fmla="*/ 97 w 19"/>
                  <a:gd name="T27" fmla="*/ 18 h 12"/>
                  <a:gd name="T28" fmla="*/ 97 w 19"/>
                  <a:gd name="T29" fmla="*/ 18 h 12"/>
                  <a:gd name="T30" fmla="*/ 97 w 19"/>
                  <a:gd name="T31" fmla="*/ 18 h 12"/>
                  <a:gd name="T32" fmla="*/ 97 w 19"/>
                  <a:gd name="T33" fmla="*/ 18 h 12"/>
                  <a:gd name="T34" fmla="*/ 1 w 19"/>
                  <a:gd name="T35" fmla="*/ 67 h 12"/>
                  <a:gd name="T36" fmla="*/ 1 w 19"/>
                  <a:gd name="T37" fmla="*/ 67 h 12"/>
                  <a:gd name="T38" fmla="*/ 1 w 19"/>
                  <a:gd name="T39" fmla="*/ 74 h 12"/>
                  <a:gd name="T40" fmla="*/ 0 w 19"/>
                  <a:gd name="T41" fmla="*/ 74 h 12"/>
                  <a:gd name="T42" fmla="*/ 0 w 19"/>
                  <a:gd name="T43" fmla="*/ 67 h 12"/>
                  <a:gd name="T44" fmla="*/ 0 w 19"/>
                  <a:gd name="T45" fmla="*/ 67 h 12"/>
                  <a:gd name="T46" fmla="*/ 0 w 19"/>
                  <a:gd name="T47" fmla="*/ 57 h 12"/>
                  <a:gd name="T48" fmla="*/ 0 w 19"/>
                  <a:gd name="T49" fmla="*/ 57 h 12"/>
                  <a:gd name="T50" fmla="*/ 95 w 19"/>
                  <a:gd name="T51" fmla="*/ 1 h 12"/>
                  <a:gd name="T52" fmla="*/ 97 w 19"/>
                  <a:gd name="T53" fmla="*/ 0 h 12"/>
                  <a:gd name="T54" fmla="*/ 97 w 19"/>
                  <a:gd name="T55" fmla="*/ 0 h 12"/>
                  <a:gd name="T56" fmla="*/ 115 w 19"/>
                  <a:gd name="T57" fmla="*/ 1 h 12"/>
                  <a:gd name="T58" fmla="*/ 115 w 19"/>
                  <a:gd name="T59" fmla="*/ 1 h 12"/>
                  <a:gd name="T60" fmla="*/ 152 w 19"/>
                  <a:gd name="T61" fmla="*/ 26 h 12"/>
                  <a:gd name="T62" fmla="*/ 155 w 19"/>
                  <a:gd name="T63" fmla="*/ 37 h 12"/>
                  <a:gd name="T64" fmla="*/ 155 w 19"/>
                  <a:gd name="T65" fmla="*/ 37 h 12"/>
                  <a:gd name="T66" fmla="*/ 152 w 19"/>
                  <a:gd name="T67" fmla="*/ 52 h 12"/>
                  <a:gd name="T68" fmla="*/ 152 w 19"/>
                  <a:gd name="T69" fmla="*/ 52 h 12"/>
                  <a:gd name="T70" fmla="*/ 57 w 19"/>
                  <a:gd name="T71" fmla="*/ 96 h 12"/>
                  <a:gd name="T72" fmla="*/ 53 w 19"/>
                  <a:gd name="T73" fmla="*/ 96 h 12"/>
                  <a:gd name="T74" fmla="*/ 53 w 19"/>
                  <a:gd name="T75" fmla="*/ 96 h 12"/>
                  <a:gd name="T76" fmla="*/ 37 w 19"/>
                  <a:gd name="T77" fmla="*/ 96 h 1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9" h="12">
                    <a:moveTo>
                      <a:pt x="4" y="12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5"/>
                      <a:pt x="18" y="5"/>
                      <a:pt x="18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5" y="12"/>
                      <a:pt x="4" y="12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77" name="Freeform 1600"/>
              <p:cNvSpPr>
                <a:spLocks/>
              </p:cNvSpPr>
              <p:nvPr/>
            </p:nvSpPr>
            <p:spPr bwMode="auto">
              <a:xfrm>
                <a:off x="4644" y="987"/>
                <a:ext cx="113" cy="66"/>
              </a:xfrm>
              <a:custGeom>
                <a:avLst/>
                <a:gdLst>
                  <a:gd name="T0" fmla="*/ 0 w 80"/>
                  <a:gd name="T1" fmla="*/ 380 h 46"/>
                  <a:gd name="T2" fmla="*/ 0 w 80"/>
                  <a:gd name="T3" fmla="*/ 379 h 46"/>
                  <a:gd name="T4" fmla="*/ 579 w 80"/>
                  <a:gd name="T5" fmla="*/ 0 h 46"/>
                  <a:gd name="T6" fmla="*/ 596 w 80"/>
                  <a:gd name="T7" fmla="*/ 0 h 46"/>
                  <a:gd name="T8" fmla="*/ 629 w 80"/>
                  <a:gd name="T9" fmla="*/ 27 h 46"/>
                  <a:gd name="T10" fmla="*/ 629 w 80"/>
                  <a:gd name="T11" fmla="*/ 39 h 46"/>
                  <a:gd name="T12" fmla="*/ 45 w 80"/>
                  <a:gd name="T13" fmla="*/ 402 h 46"/>
                  <a:gd name="T14" fmla="*/ 32 w 80"/>
                  <a:gd name="T15" fmla="*/ 402 h 46"/>
                  <a:gd name="T16" fmla="*/ 0 w 80"/>
                  <a:gd name="T17" fmla="*/ 380 h 4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0" h="46">
                    <a:moveTo>
                      <a:pt x="0" y="44"/>
                    </a:moveTo>
                    <a:cubicBezTo>
                      <a:pt x="0" y="44"/>
                      <a:pt x="0" y="43"/>
                      <a:pt x="0" y="43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4" y="0"/>
                      <a:pt x="75" y="0"/>
                      <a:pt x="75" y="0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80" y="3"/>
                      <a:pt x="80" y="4"/>
                      <a:pt x="79" y="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5" y="46"/>
                      <a:pt x="4" y="46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78" name="Freeform 1601"/>
              <p:cNvSpPr>
                <a:spLocks noEditPoints="1"/>
              </p:cNvSpPr>
              <p:nvPr/>
            </p:nvSpPr>
            <p:spPr bwMode="auto">
              <a:xfrm>
                <a:off x="4643" y="986"/>
                <a:ext cx="114" cy="68"/>
              </a:xfrm>
              <a:custGeom>
                <a:avLst/>
                <a:gdLst>
                  <a:gd name="T0" fmla="*/ 39 w 81"/>
                  <a:gd name="T1" fmla="*/ 387 h 48"/>
                  <a:gd name="T2" fmla="*/ 1 w 81"/>
                  <a:gd name="T3" fmla="*/ 370 h 48"/>
                  <a:gd name="T4" fmla="*/ 1 w 81"/>
                  <a:gd name="T5" fmla="*/ 367 h 48"/>
                  <a:gd name="T6" fmla="*/ 1 w 81"/>
                  <a:gd name="T7" fmla="*/ 370 h 48"/>
                  <a:gd name="T8" fmla="*/ 0 w 81"/>
                  <a:gd name="T9" fmla="*/ 356 h 48"/>
                  <a:gd name="T10" fmla="*/ 0 w 81"/>
                  <a:gd name="T11" fmla="*/ 356 h 48"/>
                  <a:gd name="T12" fmla="*/ 1 w 81"/>
                  <a:gd name="T13" fmla="*/ 347 h 48"/>
                  <a:gd name="T14" fmla="*/ 1 w 81"/>
                  <a:gd name="T15" fmla="*/ 347 h 48"/>
                  <a:gd name="T16" fmla="*/ 573 w 81"/>
                  <a:gd name="T17" fmla="*/ 1 h 48"/>
                  <a:gd name="T18" fmla="*/ 587 w 81"/>
                  <a:gd name="T19" fmla="*/ 0 h 48"/>
                  <a:gd name="T20" fmla="*/ 587 w 81"/>
                  <a:gd name="T21" fmla="*/ 0 h 48"/>
                  <a:gd name="T22" fmla="*/ 597 w 81"/>
                  <a:gd name="T23" fmla="*/ 1 h 48"/>
                  <a:gd name="T24" fmla="*/ 597 w 81"/>
                  <a:gd name="T25" fmla="*/ 1 h 48"/>
                  <a:gd name="T26" fmla="*/ 628 w 81"/>
                  <a:gd name="T27" fmla="*/ 26 h 48"/>
                  <a:gd name="T28" fmla="*/ 628 w 81"/>
                  <a:gd name="T29" fmla="*/ 37 h 48"/>
                  <a:gd name="T30" fmla="*/ 628 w 81"/>
                  <a:gd name="T31" fmla="*/ 37 h 48"/>
                  <a:gd name="T32" fmla="*/ 628 w 81"/>
                  <a:gd name="T33" fmla="*/ 52 h 48"/>
                  <a:gd name="T34" fmla="*/ 628 w 81"/>
                  <a:gd name="T35" fmla="*/ 52 h 48"/>
                  <a:gd name="T36" fmla="*/ 59 w 81"/>
                  <a:gd name="T37" fmla="*/ 387 h 48"/>
                  <a:gd name="T38" fmla="*/ 42 w 81"/>
                  <a:gd name="T39" fmla="*/ 387 h 48"/>
                  <a:gd name="T40" fmla="*/ 42 w 81"/>
                  <a:gd name="T41" fmla="*/ 387 h 48"/>
                  <a:gd name="T42" fmla="*/ 39 w 81"/>
                  <a:gd name="T43" fmla="*/ 387 h 48"/>
                  <a:gd name="T44" fmla="*/ 42 w 81"/>
                  <a:gd name="T45" fmla="*/ 370 h 48"/>
                  <a:gd name="T46" fmla="*/ 42 w 81"/>
                  <a:gd name="T47" fmla="*/ 384 h 48"/>
                  <a:gd name="T48" fmla="*/ 42 w 81"/>
                  <a:gd name="T49" fmla="*/ 384 h 48"/>
                  <a:gd name="T50" fmla="*/ 55 w 81"/>
                  <a:gd name="T51" fmla="*/ 370 h 48"/>
                  <a:gd name="T52" fmla="*/ 55 w 81"/>
                  <a:gd name="T53" fmla="*/ 370 h 48"/>
                  <a:gd name="T54" fmla="*/ 623 w 81"/>
                  <a:gd name="T55" fmla="*/ 37 h 48"/>
                  <a:gd name="T56" fmla="*/ 623 w 81"/>
                  <a:gd name="T57" fmla="*/ 37 h 48"/>
                  <a:gd name="T58" fmla="*/ 623 w 81"/>
                  <a:gd name="T59" fmla="*/ 37 h 48"/>
                  <a:gd name="T60" fmla="*/ 623 w 81"/>
                  <a:gd name="T61" fmla="*/ 37 h 48"/>
                  <a:gd name="T62" fmla="*/ 594 w 81"/>
                  <a:gd name="T63" fmla="*/ 18 h 48"/>
                  <a:gd name="T64" fmla="*/ 587 w 81"/>
                  <a:gd name="T65" fmla="*/ 18 h 48"/>
                  <a:gd name="T66" fmla="*/ 587 w 81"/>
                  <a:gd name="T67" fmla="*/ 18 h 48"/>
                  <a:gd name="T68" fmla="*/ 587 w 81"/>
                  <a:gd name="T69" fmla="*/ 18 h 48"/>
                  <a:gd name="T70" fmla="*/ 587 w 81"/>
                  <a:gd name="T71" fmla="*/ 18 h 48"/>
                  <a:gd name="T72" fmla="*/ 15 w 81"/>
                  <a:gd name="T73" fmla="*/ 356 h 48"/>
                  <a:gd name="T74" fmla="*/ 15 w 81"/>
                  <a:gd name="T75" fmla="*/ 356 h 48"/>
                  <a:gd name="T76" fmla="*/ 15 w 81"/>
                  <a:gd name="T77" fmla="*/ 356 h 48"/>
                  <a:gd name="T78" fmla="*/ 42 w 81"/>
                  <a:gd name="T79" fmla="*/ 370 h 4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81" h="48">
                    <a:moveTo>
                      <a:pt x="5" y="48"/>
                    </a:move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0" y="45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1" y="43"/>
                      <a:pt x="1" y="43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6" y="0"/>
                      <a:pt x="76" y="0"/>
                      <a:pt x="77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1" y="3"/>
                      <a:pt x="81" y="3"/>
                      <a:pt x="81" y="3"/>
                    </a:cubicBezTo>
                    <a:cubicBezTo>
                      <a:pt x="81" y="3"/>
                      <a:pt x="81" y="4"/>
                      <a:pt x="81" y="4"/>
                    </a:cubicBezTo>
                    <a:cubicBezTo>
                      <a:pt x="81" y="4"/>
                      <a:pt x="81" y="4"/>
                      <a:pt x="81" y="4"/>
                    </a:cubicBezTo>
                    <a:cubicBezTo>
                      <a:pt x="81" y="5"/>
                      <a:pt x="81" y="5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7" y="48"/>
                      <a:pt x="7" y="48"/>
                      <a:pt x="6" y="48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5" y="48"/>
                      <a:pt x="5" y="48"/>
                    </a:cubicBezTo>
                    <a:close/>
                    <a:moveTo>
                      <a:pt x="6" y="46"/>
                    </a:moveTo>
                    <a:cubicBezTo>
                      <a:pt x="6" y="47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7" y="47"/>
                      <a:pt x="7" y="47"/>
                      <a:pt x="7" y="46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5" y="2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79" name="Freeform 1602"/>
              <p:cNvSpPr>
                <a:spLocks/>
              </p:cNvSpPr>
              <p:nvPr/>
            </p:nvSpPr>
            <p:spPr bwMode="auto">
              <a:xfrm>
                <a:off x="4749" y="987"/>
                <a:ext cx="8" cy="5"/>
              </a:xfrm>
              <a:custGeom>
                <a:avLst/>
                <a:gdLst>
                  <a:gd name="T0" fmla="*/ 0 w 8"/>
                  <a:gd name="T1" fmla="*/ 0 h 5"/>
                  <a:gd name="T2" fmla="*/ 8 w 8"/>
                  <a:gd name="T3" fmla="*/ 5 h 5"/>
                  <a:gd name="T4" fmla="*/ 0 w 8"/>
                  <a:gd name="T5" fmla="*/ 0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0" y="0"/>
                    </a:moveTo>
                    <a:lnTo>
                      <a:pt x="8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80" name="Line 1603"/>
              <p:cNvSpPr>
                <a:spLocks noChangeShapeType="1"/>
              </p:cNvSpPr>
              <p:nvPr/>
            </p:nvSpPr>
            <p:spPr bwMode="auto">
              <a:xfrm>
                <a:off x="4749" y="987"/>
                <a:ext cx="8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81" name="Freeform 1604"/>
              <p:cNvSpPr>
                <a:spLocks/>
              </p:cNvSpPr>
              <p:nvPr/>
            </p:nvSpPr>
            <p:spPr bwMode="auto">
              <a:xfrm>
                <a:off x="4749" y="986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1 w 10"/>
                  <a:gd name="T3" fmla="*/ 0 h 7"/>
                  <a:gd name="T4" fmla="*/ 10 w 10"/>
                  <a:gd name="T5" fmla="*/ 6 h 7"/>
                  <a:gd name="T6" fmla="*/ 8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82" name="Freeform 1605"/>
              <p:cNvSpPr>
                <a:spLocks/>
              </p:cNvSpPr>
              <p:nvPr/>
            </p:nvSpPr>
            <p:spPr bwMode="auto">
              <a:xfrm>
                <a:off x="4742" y="993"/>
                <a:ext cx="7" cy="4"/>
              </a:xfrm>
              <a:custGeom>
                <a:avLst/>
                <a:gdLst>
                  <a:gd name="T0" fmla="*/ 0 w 7"/>
                  <a:gd name="T1" fmla="*/ 0 h 4"/>
                  <a:gd name="T2" fmla="*/ 7 w 7"/>
                  <a:gd name="T3" fmla="*/ 4 h 4"/>
                  <a:gd name="T4" fmla="*/ 0 w 7"/>
                  <a:gd name="T5" fmla="*/ 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7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83" name="Line 1606"/>
              <p:cNvSpPr>
                <a:spLocks noChangeShapeType="1"/>
              </p:cNvSpPr>
              <p:nvPr/>
            </p:nvSpPr>
            <p:spPr bwMode="auto">
              <a:xfrm>
                <a:off x="4742" y="993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84" name="Freeform 1607"/>
              <p:cNvSpPr>
                <a:spLocks/>
              </p:cNvSpPr>
              <p:nvPr/>
            </p:nvSpPr>
            <p:spPr bwMode="auto">
              <a:xfrm>
                <a:off x="4740" y="992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0 w 10"/>
                  <a:gd name="T3" fmla="*/ 0 h 7"/>
                  <a:gd name="T4" fmla="*/ 10 w 10"/>
                  <a:gd name="T5" fmla="*/ 4 h 7"/>
                  <a:gd name="T6" fmla="*/ 9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0" y="0"/>
                    </a:lnTo>
                    <a:lnTo>
                      <a:pt x="10" y="4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85" name="Freeform 1608"/>
              <p:cNvSpPr>
                <a:spLocks/>
              </p:cNvSpPr>
              <p:nvPr/>
            </p:nvSpPr>
            <p:spPr bwMode="auto">
              <a:xfrm>
                <a:off x="4733" y="999"/>
                <a:ext cx="6" cy="3"/>
              </a:xfrm>
              <a:custGeom>
                <a:avLst/>
                <a:gdLst>
                  <a:gd name="T0" fmla="*/ 0 w 6"/>
                  <a:gd name="T1" fmla="*/ 0 h 3"/>
                  <a:gd name="T2" fmla="*/ 6 w 6"/>
                  <a:gd name="T3" fmla="*/ 3 h 3"/>
                  <a:gd name="T4" fmla="*/ 0 w 6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lnTo>
                      <a:pt x="6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86" name="Line 1609"/>
              <p:cNvSpPr>
                <a:spLocks noChangeShapeType="1"/>
              </p:cNvSpPr>
              <p:nvPr/>
            </p:nvSpPr>
            <p:spPr bwMode="auto">
              <a:xfrm>
                <a:off x="4733" y="999"/>
                <a:ext cx="6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87" name="Freeform 1610"/>
              <p:cNvSpPr>
                <a:spLocks/>
              </p:cNvSpPr>
              <p:nvPr/>
            </p:nvSpPr>
            <p:spPr bwMode="auto">
              <a:xfrm>
                <a:off x="4731" y="996"/>
                <a:ext cx="9" cy="7"/>
              </a:xfrm>
              <a:custGeom>
                <a:avLst/>
                <a:gdLst>
                  <a:gd name="T0" fmla="*/ 0 w 9"/>
                  <a:gd name="T1" fmla="*/ 3 h 7"/>
                  <a:gd name="T2" fmla="*/ 1 w 9"/>
                  <a:gd name="T3" fmla="*/ 0 h 7"/>
                  <a:gd name="T4" fmla="*/ 9 w 9"/>
                  <a:gd name="T5" fmla="*/ 6 h 7"/>
                  <a:gd name="T6" fmla="*/ 9 w 9"/>
                  <a:gd name="T7" fmla="*/ 7 h 7"/>
                  <a:gd name="T8" fmla="*/ 0 w 9"/>
                  <a:gd name="T9" fmla="*/ 3 h 7"/>
                  <a:gd name="T10" fmla="*/ 0 w 9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3"/>
                    </a:moveTo>
                    <a:lnTo>
                      <a:pt x="1" y="0"/>
                    </a:lnTo>
                    <a:lnTo>
                      <a:pt x="9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88" name="Freeform 1611"/>
              <p:cNvSpPr>
                <a:spLocks/>
              </p:cNvSpPr>
              <p:nvPr/>
            </p:nvSpPr>
            <p:spPr bwMode="auto">
              <a:xfrm>
                <a:off x="4725" y="1004"/>
                <a:ext cx="4" cy="2"/>
              </a:xfrm>
              <a:custGeom>
                <a:avLst/>
                <a:gdLst>
                  <a:gd name="T0" fmla="*/ 0 w 4"/>
                  <a:gd name="T1" fmla="*/ 0 h 2"/>
                  <a:gd name="T2" fmla="*/ 4 w 4"/>
                  <a:gd name="T3" fmla="*/ 2 h 2"/>
                  <a:gd name="T4" fmla="*/ 0 w 4"/>
                  <a:gd name="T5" fmla="*/ 0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89" name="Line 1612"/>
              <p:cNvSpPr>
                <a:spLocks noChangeShapeType="1"/>
              </p:cNvSpPr>
              <p:nvPr/>
            </p:nvSpPr>
            <p:spPr bwMode="auto">
              <a:xfrm>
                <a:off x="4725" y="1004"/>
                <a:ext cx="4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90" name="Freeform 1613"/>
              <p:cNvSpPr>
                <a:spLocks/>
              </p:cNvSpPr>
              <p:nvPr/>
            </p:nvSpPr>
            <p:spPr bwMode="auto">
              <a:xfrm>
                <a:off x="4722" y="1002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1 w 10"/>
                  <a:gd name="T3" fmla="*/ 0 h 7"/>
                  <a:gd name="T4" fmla="*/ 10 w 10"/>
                  <a:gd name="T5" fmla="*/ 5 h 7"/>
                  <a:gd name="T6" fmla="*/ 9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1" y="0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91" name="Freeform 1614"/>
              <p:cNvSpPr>
                <a:spLocks/>
              </p:cNvSpPr>
              <p:nvPr/>
            </p:nvSpPr>
            <p:spPr bwMode="auto">
              <a:xfrm>
                <a:off x="4716" y="1009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3 w 3"/>
                  <a:gd name="T3" fmla="*/ 3 h 3"/>
                  <a:gd name="T4" fmla="*/ 0 w 3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92" name="Line 1615"/>
              <p:cNvSpPr>
                <a:spLocks noChangeShapeType="1"/>
              </p:cNvSpPr>
              <p:nvPr/>
            </p:nvSpPr>
            <p:spPr bwMode="auto">
              <a:xfrm>
                <a:off x="4716" y="1009"/>
                <a:ext cx="3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93" name="Freeform 1616"/>
              <p:cNvSpPr>
                <a:spLocks/>
              </p:cNvSpPr>
              <p:nvPr/>
            </p:nvSpPr>
            <p:spPr bwMode="auto">
              <a:xfrm>
                <a:off x="4714" y="1007"/>
                <a:ext cx="9" cy="6"/>
              </a:xfrm>
              <a:custGeom>
                <a:avLst/>
                <a:gdLst>
                  <a:gd name="T0" fmla="*/ 0 w 9"/>
                  <a:gd name="T1" fmla="*/ 2 h 6"/>
                  <a:gd name="T2" fmla="*/ 1 w 9"/>
                  <a:gd name="T3" fmla="*/ 0 h 6"/>
                  <a:gd name="T4" fmla="*/ 9 w 9"/>
                  <a:gd name="T5" fmla="*/ 5 h 6"/>
                  <a:gd name="T6" fmla="*/ 8 w 9"/>
                  <a:gd name="T7" fmla="*/ 6 h 6"/>
                  <a:gd name="T8" fmla="*/ 0 w 9"/>
                  <a:gd name="T9" fmla="*/ 2 h 6"/>
                  <a:gd name="T10" fmla="*/ 0 w 9"/>
                  <a:gd name="T11" fmla="*/ 2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6">
                    <a:moveTo>
                      <a:pt x="0" y="2"/>
                    </a:moveTo>
                    <a:lnTo>
                      <a:pt x="1" y="0"/>
                    </a:lnTo>
                    <a:lnTo>
                      <a:pt x="9" y="5"/>
                    </a:lnTo>
                    <a:lnTo>
                      <a:pt x="8" y="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94" name="Freeform 1617"/>
              <p:cNvSpPr>
                <a:spLocks/>
              </p:cNvSpPr>
              <p:nvPr/>
            </p:nvSpPr>
            <p:spPr bwMode="auto">
              <a:xfrm>
                <a:off x="4709" y="1014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95" name="Line 1618"/>
              <p:cNvSpPr>
                <a:spLocks noChangeShapeType="1"/>
              </p:cNvSpPr>
              <p:nvPr/>
            </p:nvSpPr>
            <p:spPr bwMode="auto">
              <a:xfrm>
                <a:off x="4709" y="1014"/>
                <a:ext cx="2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96" name="Freeform 1619"/>
              <p:cNvSpPr>
                <a:spLocks/>
              </p:cNvSpPr>
              <p:nvPr/>
            </p:nvSpPr>
            <p:spPr bwMode="auto">
              <a:xfrm>
                <a:off x="4705" y="1012"/>
                <a:ext cx="9" cy="7"/>
              </a:xfrm>
              <a:custGeom>
                <a:avLst/>
                <a:gdLst>
                  <a:gd name="T0" fmla="*/ 0 w 9"/>
                  <a:gd name="T1" fmla="*/ 2 h 7"/>
                  <a:gd name="T2" fmla="*/ 0 w 9"/>
                  <a:gd name="T3" fmla="*/ 0 h 7"/>
                  <a:gd name="T4" fmla="*/ 9 w 9"/>
                  <a:gd name="T5" fmla="*/ 5 h 7"/>
                  <a:gd name="T6" fmla="*/ 9 w 9"/>
                  <a:gd name="T7" fmla="*/ 7 h 7"/>
                  <a:gd name="T8" fmla="*/ 0 w 9"/>
                  <a:gd name="T9" fmla="*/ 2 h 7"/>
                  <a:gd name="T10" fmla="*/ 0 w 9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2"/>
                    </a:moveTo>
                    <a:lnTo>
                      <a:pt x="0" y="0"/>
                    </a:lnTo>
                    <a:lnTo>
                      <a:pt x="9" y="5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97" name="Line 1620"/>
              <p:cNvSpPr>
                <a:spLocks noChangeShapeType="1"/>
              </p:cNvSpPr>
              <p:nvPr/>
            </p:nvSpPr>
            <p:spPr bwMode="auto">
              <a:xfrm>
                <a:off x="4701" y="1020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98" name="Line 1621"/>
              <p:cNvSpPr>
                <a:spLocks noChangeShapeType="1"/>
              </p:cNvSpPr>
              <p:nvPr/>
            </p:nvSpPr>
            <p:spPr bwMode="auto">
              <a:xfrm>
                <a:off x="4701" y="1020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99" name="Freeform 1622"/>
              <p:cNvSpPr>
                <a:spLocks/>
              </p:cNvSpPr>
              <p:nvPr/>
            </p:nvSpPr>
            <p:spPr bwMode="auto">
              <a:xfrm>
                <a:off x="4695" y="1017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2 w 10"/>
                  <a:gd name="T3" fmla="*/ 0 h 7"/>
                  <a:gd name="T4" fmla="*/ 10 w 10"/>
                  <a:gd name="T5" fmla="*/ 4 h 7"/>
                  <a:gd name="T6" fmla="*/ 10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2" y="0"/>
                    </a:lnTo>
                    <a:lnTo>
                      <a:pt x="10" y="4"/>
                    </a:lnTo>
                    <a:lnTo>
                      <a:pt x="10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00" name="Freeform 1623"/>
              <p:cNvSpPr>
                <a:spLocks/>
              </p:cNvSpPr>
              <p:nvPr/>
            </p:nvSpPr>
            <p:spPr bwMode="auto">
              <a:xfrm>
                <a:off x="4691" y="1026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01" name="Line 1624"/>
              <p:cNvSpPr>
                <a:spLocks noChangeShapeType="1"/>
              </p:cNvSpPr>
              <p:nvPr/>
            </p:nvSpPr>
            <p:spPr bwMode="auto">
              <a:xfrm flipH="1">
                <a:off x="4691" y="1026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02" name="Freeform 1625"/>
              <p:cNvSpPr>
                <a:spLocks/>
              </p:cNvSpPr>
              <p:nvPr/>
            </p:nvSpPr>
            <p:spPr bwMode="auto">
              <a:xfrm>
                <a:off x="4687" y="1023"/>
                <a:ext cx="10" cy="6"/>
              </a:xfrm>
              <a:custGeom>
                <a:avLst/>
                <a:gdLst>
                  <a:gd name="T0" fmla="*/ 0 w 10"/>
                  <a:gd name="T1" fmla="*/ 1 h 6"/>
                  <a:gd name="T2" fmla="*/ 1 w 10"/>
                  <a:gd name="T3" fmla="*/ 0 h 6"/>
                  <a:gd name="T4" fmla="*/ 10 w 10"/>
                  <a:gd name="T5" fmla="*/ 4 h 6"/>
                  <a:gd name="T6" fmla="*/ 8 w 10"/>
                  <a:gd name="T7" fmla="*/ 6 h 6"/>
                  <a:gd name="T8" fmla="*/ 0 w 10"/>
                  <a:gd name="T9" fmla="*/ 1 h 6"/>
                  <a:gd name="T10" fmla="*/ 0 w 10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03" name="Freeform 1626"/>
              <p:cNvSpPr>
                <a:spLocks/>
              </p:cNvSpPr>
              <p:nvPr/>
            </p:nvSpPr>
            <p:spPr bwMode="auto">
              <a:xfrm>
                <a:off x="4681" y="1030"/>
                <a:ext cx="3" cy="1"/>
              </a:xfrm>
              <a:custGeom>
                <a:avLst/>
                <a:gdLst>
                  <a:gd name="T0" fmla="*/ 3 w 3"/>
                  <a:gd name="T1" fmla="*/ 1 h 1"/>
                  <a:gd name="T2" fmla="*/ 0 w 3"/>
                  <a:gd name="T3" fmla="*/ 0 h 1"/>
                  <a:gd name="T4" fmla="*/ 3 w 3"/>
                  <a:gd name="T5" fmla="*/ 1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lnTo>
                      <a:pt x="0" y="0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04" name="Line 1627"/>
              <p:cNvSpPr>
                <a:spLocks noChangeShapeType="1"/>
              </p:cNvSpPr>
              <p:nvPr/>
            </p:nvSpPr>
            <p:spPr bwMode="auto">
              <a:xfrm flipH="1" flipV="1">
                <a:off x="4681" y="1030"/>
                <a:ext cx="3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05" name="Freeform 1628"/>
              <p:cNvSpPr>
                <a:spLocks/>
              </p:cNvSpPr>
              <p:nvPr/>
            </p:nvSpPr>
            <p:spPr bwMode="auto">
              <a:xfrm>
                <a:off x="4678" y="1027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06" name="Freeform 1629"/>
              <p:cNvSpPr>
                <a:spLocks/>
              </p:cNvSpPr>
              <p:nvPr/>
            </p:nvSpPr>
            <p:spPr bwMode="auto">
              <a:xfrm>
                <a:off x="4672" y="1034"/>
                <a:ext cx="5" cy="3"/>
              </a:xfrm>
              <a:custGeom>
                <a:avLst/>
                <a:gdLst>
                  <a:gd name="T0" fmla="*/ 5 w 5"/>
                  <a:gd name="T1" fmla="*/ 3 h 3"/>
                  <a:gd name="T2" fmla="*/ 0 w 5"/>
                  <a:gd name="T3" fmla="*/ 0 h 3"/>
                  <a:gd name="T4" fmla="*/ 5 w 5"/>
                  <a:gd name="T5" fmla="*/ 3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5" y="3"/>
                    </a:moveTo>
                    <a:lnTo>
                      <a:pt x="0" y="0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07" name="Line 1630"/>
              <p:cNvSpPr>
                <a:spLocks noChangeShapeType="1"/>
              </p:cNvSpPr>
              <p:nvPr/>
            </p:nvSpPr>
            <p:spPr bwMode="auto">
              <a:xfrm flipH="1" flipV="1">
                <a:off x="4672" y="1034"/>
                <a:ext cx="5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08" name="Freeform 1631"/>
              <p:cNvSpPr>
                <a:spLocks/>
              </p:cNvSpPr>
              <p:nvPr/>
            </p:nvSpPr>
            <p:spPr bwMode="auto">
              <a:xfrm>
                <a:off x="4670" y="1033"/>
                <a:ext cx="8" cy="7"/>
              </a:xfrm>
              <a:custGeom>
                <a:avLst/>
                <a:gdLst>
                  <a:gd name="T0" fmla="*/ 0 w 8"/>
                  <a:gd name="T1" fmla="*/ 1 h 7"/>
                  <a:gd name="T2" fmla="*/ 0 w 8"/>
                  <a:gd name="T3" fmla="*/ 0 h 7"/>
                  <a:gd name="T4" fmla="*/ 8 w 8"/>
                  <a:gd name="T5" fmla="*/ 4 h 7"/>
                  <a:gd name="T6" fmla="*/ 8 w 8"/>
                  <a:gd name="T7" fmla="*/ 7 h 7"/>
                  <a:gd name="T8" fmla="*/ 0 w 8"/>
                  <a:gd name="T9" fmla="*/ 1 h 7"/>
                  <a:gd name="T10" fmla="*/ 0 w 8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" h="7">
                    <a:moveTo>
                      <a:pt x="0" y="1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09" name="Freeform 1632"/>
              <p:cNvSpPr>
                <a:spLocks/>
              </p:cNvSpPr>
              <p:nvPr/>
            </p:nvSpPr>
            <p:spPr bwMode="auto">
              <a:xfrm>
                <a:off x="4663" y="1040"/>
                <a:ext cx="5" cy="3"/>
              </a:xfrm>
              <a:custGeom>
                <a:avLst/>
                <a:gdLst>
                  <a:gd name="T0" fmla="*/ 5 w 5"/>
                  <a:gd name="T1" fmla="*/ 3 h 3"/>
                  <a:gd name="T2" fmla="*/ 0 w 5"/>
                  <a:gd name="T3" fmla="*/ 0 h 3"/>
                  <a:gd name="T4" fmla="*/ 5 w 5"/>
                  <a:gd name="T5" fmla="*/ 3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5" y="3"/>
                    </a:moveTo>
                    <a:lnTo>
                      <a:pt x="0" y="0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10" name="Line 1633"/>
              <p:cNvSpPr>
                <a:spLocks noChangeShapeType="1"/>
              </p:cNvSpPr>
              <p:nvPr/>
            </p:nvSpPr>
            <p:spPr bwMode="auto">
              <a:xfrm flipH="1" flipV="1">
                <a:off x="4663" y="1040"/>
                <a:ext cx="5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11" name="Freeform 1634"/>
              <p:cNvSpPr>
                <a:spLocks/>
              </p:cNvSpPr>
              <p:nvPr/>
            </p:nvSpPr>
            <p:spPr bwMode="auto">
              <a:xfrm>
                <a:off x="4660" y="1037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1 w 10"/>
                  <a:gd name="T3" fmla="*/ 0 h 7"/>
                  <a:gd name="T4" fmla="*/ 10 w 10"/>
                  <a:gd name="T5" fmla="*/ 6 h 7"/>
                  <a:gd name="T6" fmla="*/ 8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8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12" name="Freeform 1635"/>
              <p:cNvSpPr>
                <a:spLocks/>
              </p:cNvSpPr>
              <p:nvPr/>
            </p:nvSpPr>
            <p:spPr bwMode="auto">
              <a:xfrm>
                <a:off x="4653" y="1044"/>
                <a:ext cx="7" cy="4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4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13" name="Line 1636"/>
              <p:cNvSpPr>
                <a:spLocks noChangeShapeType="1"/>
              </p:cNvSpPr>
              <p:nvPr/>
            </p:nvSpPr>
            <p:spPr bwMode="auto">
              <a:xfrm flipH="1" flipV="1">
                <a:off x="4653" y="1044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14" name="Freeform 1637"/>
              <p:cNvSpPr>
                <a:spLocks/>
              </p:cNvSpPr>
              <p:nvPr/>
            </p:nvSpPr>
            <p:spPr bwMode="auto">
              <a:xfrm>
                <a:off x="4651" y="1043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2 w 10"/>
                  <a:gd name="T3" fmla="*/ 0 h 7"/>
                  <a:gd name="T4" fmla="*/ 10 w 10"/>
                  <a:gd name="T5" fmla="*/ 4 h 7"/>
                  <a:gd name="T6" fmla="*/ 9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2" y="0"/>
                    </a:lnTo>
                    <a:lnTo>
                      <a:pt x="10" y="4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15" name="Freeform 1638"/>
              <p:cNvSpPr>
                <a:spLocks/>
              </p:cNvSpPr>
              <p:nvPr/>
            </p:nvSpPr>
            <p:spPr bwMode="auto">
              <a:xfrm>
                <a:off x="4643" y="1048"/>
                <a:ext cx="8" cy="6"/>
              </a:xfrm>
              <a:custGeom>
                <a:avLst/>
                <a:gdLst>
                  <a:gd name="T0" fmla="*/ 8 w 8"/>
                  <a:gd name="T1" fmla="*/ 6 h 6"/>
                  <a:gd name="T2" fmla="*/ 0 w 8"/>
                  <a:gd name="T3" fmla="*/ 0 h 6"/>
                  <a:gd name="T4" fmla="*/ 8 w 8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0" y="0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16" name="Line 1639"/>
              <p:cNvSpPr>
                <a:spLocks noChangeShapeType="1"/>
              </p:cNvSpPr>
              <p:nvPr/>
            </p:nvSpPr>
            <p:spPr bwMode="auto">
              <a:xfrm flipH="1" flipV="1">
                <a:off x="4643" y="1048"/>
                <a:ext cx="8" cy="6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17" name="Freeform 1640"/>
              <p:cNvSpPr>
                <a:spLocks/>
              </p:cNvSpPr>
              <p:nvPr/>
            </p:nvSpPr>
            <p:spPr bwMode="auto">
              <a:xfrm>
                <a:off x="4643" y="1048"/>
                <a:ext cx="10" cy="6"/>
              </a:xfrm>
              <a:custGeom>
                <a:avLst/>
                <a:gdLst>
                  <a:gd name="T0" fmla="*/ 0 w 10"/>
                  <a:gd name="T1" fmla="*/ 2 h 6"/>
                  <a:gd name="T2" fmla="*/ 1 w 10"/>
                  <a:gd name="T3" fmla="*/ 0 h 6"/>
                  <a:gd name="T4" fmla="*/ 10 w 10"/>
                  <a:gd name="T5" fmla="*/ 5 h 6"/>
                  <a:gd name="T6" fmla="*/ 8 w 10"/>
                  <a:gd name="T7" fmla="*/ 6 h 6"/>
                  <a:gd name="T8" fmla="*/ 0 w 10"/>
                  <a:gd name="T9" fmla="*/ 2 h 6"/>
                  <a:gd name="T10" fmla="*/ 0 w 10"/>
                  <a:gd name="T11" fmla="*/ 2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2"/>
                    </a:moveTo>
                    <a:lnTo>
                      <a:pt x="1" y="0"/>
                    </a:lnTo>
                    <a:lnTo>
                      <a:pt x="10" y="5"/>
                    </a:lnTo>
                    <a:lnTo>
                      <a:pt x="8" y="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18" name="Freeform 1641"/>
              <p:cNvSpPr>
                <a:spLocks/>
              </p:cNvSpPr>
              <p:nvPr/>
            </p:nvSpPr>
            <p:spPr bwMode="auto">
              <a:xfrm>
                <a:off x="4749" y="973"/>
                <a:ext cx="8" cy="6"/>
              </a:xfrm>
              <a:custGeom>
                <a:avLst/>
                <a:gdLst>
                  <a:gd name="T0" fmla="*/ 0 w 8"/>
                  <a:gd name="T1" fmla="*/ 0 h 6"/>
                  <a:gd name="T2" fmla="*/ 8 w 8"/>
                  <a:gd name="T3" fmla="*/ 6 h 6"/>
                  <a:gd name="T4" fmla="*/ 0 w 8"/>
                  <a:gd name="T5" fmla="*/ 0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8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19" name="Line 1642"/>
              <p:cNvSpPr>
                <a:spLocks noChangeShapeType="1"/>
              </p:cNvSpPr>
              <p:nvPr/>
            </p:nvSpPr>
            <p:spPr bwMode="auto">
              <a:xfrm>
                <a:off x="4749" y="973"/>
                <a:ext cx="8" cy="6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20" name="Freeform 1643"/>
              <p:cNvSpPr>
                <a:spLocks/>
              </p:cNvSpPr>
              <p:nvPr/>
            </p:nvSpPr>
            <p:spPr bwMode="auto">
              <a:xfrm>
                <a:off x="4748" y="972"/>
                <a:ext cx="9" cy="7"/>
              </a:xfrm>
              <a:custGeom>
                <a:avLst/>
                <a:gdLst>
                  <a:gd name="T0" fmla="*/ 0 w 9"/>
                  <a:gd name="T1" fmla="*/ 3 h 7"/>
                  <a:gd name="T2" fmla="*/ 1 w 9"/>
                  <a:gd name="T3" fmla="*/ 0 h 7"/>
                  <a:gd name="T4" fmla="*/ 9 w 9"/>
                  <a:gd name="T5" fmla="*/ 6 h 7"/>
                  <a:gd name="T6" fmla="*/ 9 w 9"/>
                  <a:gd name="T7" fmla="*/ 7 h 7"/>
                  <a:gd name="T8" fmla="*/ 0 w 9"/>
                  <a:gd name="T9" fmla="*/ 3 h 7"/>
                  <a:gd name="T10" fmla="*/ 0 w 9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3"/>
                    </a:moveTo>
                    <a:lnTo>
                      <a:pt x="1" y="0"/>
                    </a:lnTo>
                    <a:lnTo>
                      <a:pt x="9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21" name="Freeform 1644"/>
              <p:cNvSpPr>
                <a:spLocks/>
              </p:cNvSpPr>
              <p:nvPr/>
            </p:nvSpPr>
            <p:spPr bwMode="auto">
              <a:xfrm>
                <a:off x="4739" y="979"/>
                <a:ext cx="7" cy="4"/>
              </a:xfrm>
              <a:custGeom>
                <a:avLst/>
                <a:gdLst>
                  <a:gd name="T0" fmla="*/ 0 w 7"/>
                  <a:gd name="T1" fmla="*/ 0 h 4"/>
                  <a:gd name="T2" fmla="*/ 7 w 7"/>
                  <a:gd name="T3" fmla="*/ 4 h 4"/>
                  <a:gd name="T4" fmla="*/ 0 w 7"/>
                  <a:gd name="T5" fmla="*/ 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7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22" name="Line 1645"/>
              <p:cNvSpPr>
                <a:spLocks noChangeShapeType="1"/>
              </p:cNvSpPr>
              <p:nvPr/>
            </p:nvSpPr>
            <p:spPr bwMode="auto">
              <a:xfrm>
                <a:off x="4739" y="979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23" name="Freeform 1646"/>
              <p:cNvSpPr>
                <a:spLocks/>
              </p:cNvSpPr>
              <p:nvPr/>
            </p:nvSpPr>
            <p:spPr bwMode="auto">
              <a:xfrm>
                <a:off x="4738" y="979"/>
                <a:ext cx="10" cy="6"/>
              </a:xfrm>
              <a:custGeom>
                <a:avLst/>
                <a:gdLst>
                  <a:gd name="T0" fmla="*/ 0 w 10"/>
                  <a:gd name="T1" fmla="*/ 1 h 6"/>
                  <a:gd name="T2" fmla="*/ 1 w 10"/>
                  <a:gd name="T3" fmla="*/ 0 h 6"/>
                  <a:gd name="T4" fmla="*/ 10 w 10"/>
                  <a:gd name="T5" fmla="*/ 4 h 6"/>
                  <a:gd name="T6" fmla="*/ 10 w 10"/>
                  <a:gd name="T7" fmla="*/ 6 h 6"/>
                  <a:gd name="T8" fmla="*/ 0 w 10"/>
                  <a:gd name="T9" fmla="*/ 1 h 6"/>
                  <a:gd name="T10" fmla="*/ 0 w 10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10" y="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24" name="Freeform 1647"/>
              <p:cNvSpPr>
                <a:spLocks/>
              </p:cNvSpPr>
              <p:nvPr/>
            </p:nvSpPr>
            <p:spPr bwMode="auto">
              <a:xfrm>
                <a:off x="4731" y="986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5 w 5"/>
                  <a:gd name="T3" fmla="*/ 3 h 3"/>
                  <a:gd name="T4" fmla="*/ 0 w 5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5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25" name="Line 1648"/>
              <p:cNvSpPr>
                <a:spLocks noChangeShapeType="1"/>
              </p:cNvSpPr>
              <p:nvPr/>
            </p:nvSpPr>
            <p:spPr bwMode="auto">
              <a:xfrm>
                <a:off x="4731" y="986"/>
                <a:ext cx="5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26" name="Freeform 1649"/>
              <p:cNvSpPr>
                <a:spLocks/>
              </p:cNvSpPr>
              <p:nvPr/>
            </p:nvSpPr>
            <p:spPr bwMode="auto">
              <a:xfrm>
                <a:off x="4728" y="985"/>
                <a:ext cx="10" cy="5"/>
              </a:xfrm>
              <a:custGeom>
                <a:avLst/>
                <a:gdLst>
                  <a:gd name="T0" fmla="*/ 0 w 10"/>
                  <a:gd name="T1" fmla="*/ 1 h 5"/>
                  <a:gd name="T2" fmla="*/ 1 w 10"/>
                  <a:gd name="T3" fmla="*/ 0 h 5"/>
                  <a:gd name="T4" fmla="*/ 10 w 10"/>
                  <a:gd name="T5" fmla="*/ 4 h 5"/>
                  <a:gd name="T6" fmla="*/ 8 w 10"/>
                  <a:gd name="T7" fmla="*/ 5 h 5"/>
                  <a:gd name="T8" fmla="*/ 0 w 10"/>
                  <a:gd name="T9" fmla="*/ 1 h 5"/>
                  <a:gd name="T10" fmla="*/ 0 w 10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27" name="Freeform 1650"/>
              <p:cNvSpPr>
                <a:spLocks/>
              </p:cNvSpPr>
              <p:nvPr/>
            </p:nvSpPr>
            <p:spPr bwMode="auto">
              <a:xfrm>
                <a:off x="4721" y="992"/>
                <a:ext cx="4" cy="3"/>
              </a:xfrm>
              <a:custGeom>
                <a:avLst/>
                <a:gdLst>
                  <a:gd name="T0" fmla="*/ 0 w 4"/>
                  <a:gd name="T1" fmla="*/ 0 h 3"/>
                  <a:gd name="T2" fmla="*/ 4 w 4"/>
                  <a:gd name="T3" fmla="*/ 3 h 3"/>
                  <a:gd name="T4" fmla="*/ 0 w 4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lnTo>
                      <a:pt x="4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28" name="Line 1651"/>
              <p:cNvSpPr>
                <a:spLocks noChangeShapeType="1"/>
              </p:cNvSpPr>
              <p:nvPr/>
            </p:nvSpPr>
            <p:spPr bwMode="auto">
              <a:xfrm>
                <a:off x="4721" y="992"/>
                <a:ext cx="4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29" name="Freeform 1652"/>
              <p:cNvSpPr>
                <a:spLocks/>
              </p:cNvSpPr>
              <p:nvPr/>
            </p:nvSpPr>
            <p:spPr bwMode="auto">
              <a:xfrm>
                <a:off x="4718" y="990"/>
                <a:ext cx="10" cy="6"/>
              </a:xfrm>
              <a:custGeom>
                <a:avLst/>
                <a:gdLst>
                  <a:gd name="T0" fmla="*/ 0 w 10"/>
                  <a:gd name="T1" fmla="*/ 2 h 6"/>
                  <a:gd name="T2" fmla="*/ 1 w 10"/>
                  <a:gd name="T3" fmla="*/ 0 h 6"/>
                  <a:gd name="T4" fmla="*/ 10 w 10"/>
                  <a:gd name="T5" fmla="*/ 5 h 6"/>
                  <a:gd name="T6" fmla="*/ 8 w 10"/>
                  <a:gd name="T7" fmla="*/ 6 h 6"/>
                  <a:gd name="T8" fmla="*/ 0 w 10"/>
                  <a:gd name="T9" fmla="*/ 2 h 6"/>
                  <a:gd name="T10" fmla="*/ 0 w 10"/>
                  <a:gd name="T11" fmla="*/ 2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2"/>
                    </a:moveTo>
                    <a:lnTo>
                      <a:pt x="1" y="0"/>
                    </a:lnTo>
                    <a:lnTo>
                      <a:pt x="10" y="5"/>
                    </a:lnTo>
                    <a:lnTo>
                      <a:pt x="8" y="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30" name="Freeform 1653"/>
              <p:cNvSpPr>
                <a:spLocks/>
              </p:cNvSpPr>
              <p:nvPr/>
            </p:nvSpPr>
            <p:spPr bwMode="auto">
              <a:xfrm>
                <a:off x="4712" y="999"/>
                <a:ext cx="3" cy="1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1 h 1"/>
                  <a:gd name="T4" fmla="*/ 0 w 3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31" name="Line 1654"/>
              <p:cNvSpPr>
                <a:spLocks noChangeShapeType="1"/>
              </p:cNvSpPr>
              <p:nvPr/>
            </p:nvSpPr>
            <p:spPr bwMode="auto">
              <a:xfrm>
                <a:off x="4712" y="999"/>
                <a:ext cx="3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32" name="Freeform 1655"/>
              <p:cNvSpPr>
                <a:spLocks/>
              </p:cNvSpPr>
              <p:nvPr/>
            </p:nvSpPr>
            <p:spPr bwMode="auto">
              <a:xfrm>
                <a:off x="4708" y="996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1 w 10"/>
                  <a:gd name="T3" fmla="*/ 0 h 7"/>
                  <a:gd name="T4" fmla="*/ 10 w 10"/>
                  <a:gd name="T5" fmla="*/ 4 h 7"/>
                  <a:gd name="T6" fmla="*/ 8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33" name="Freeform 1656"/>
              <p:cNvSpPr>
                <a:spLocks/>
              </p:cNvSpPr>
              <p:nvPr/>
            </p:nvSpPr>
            <p:spPr bwMode="auto">
              <a:xfrm>
                <a:off x="4702" y="1004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34" name="Line 1657"/>
              <p:cNvSpPr>
                <a:spLocks noChangeShapeType="1"/>
              </p:cNvSpPr>
              <p:nvPr/>
            </p:nvSpPr>
            <p:spPr bwMode="auto">
              <a:xfrm>
                <a:off x="4702" y="1004"/>
                <a:ext cx="2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35" name="Freeform 1658"/>
              <p:cNvSpPr>
                <a:spLocks/>
              </p:cNvSpPr>
              <p:nvPr/>
            </p:nvSpPr>
            <p:spPr bwMode="auto">
              <a:xfrm>
                <a:off x="4698" y="1002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1 w 10"/>
                  <a:gd name="T3" fmla="*/ 0 h 7"/>
                  <a:gd name="T4" fmla="*/ 10 w 10"/>
                  <a:gd name="T5" fmla="*/ 4 h 7"/>
                  <a:gd name="T6" fmla="*/ 8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36" name="Line 1659"/>
              <p:cNvSpPr>
                <a:spLocks noChangeShapeType="1"/>
              </p:cNvSpPr>
              <p:nvPr/>
            </p:nvSpPr>
            <p:spPr bwMode="auto">
              <a:xfrm>
                <a:off x="4694" y="1010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37" name="Line 1660"/>
              <p:cNvSpPr>
                <a:spLocks noChangeShapeType="1"/>
              </p:cNvSpPr>
              <p:nvPr/>
            </p:nvSpPr>
            <p:spPr bwMode="auto">
              <a:xfrm>
                <a:off x="4694" y="1010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38" name="Freeform 1661"/>
              <p:cNvSpPr>
                <a:spLocks/>
              </p:cNvSpPr>
              <p:nvPr/>
            </p:nvSpPr>
            <p:spPr bwMode="auto">
              <a:xfrm>
                <a:off x="4688" y="1007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1 w 10"/>
                  <a:gd name="T3" fmla="*/ 0 h 7"/>
                  <a:gd name="T4" fmla="*/ 10 w 10"/>
                  <a:gd name="T5" fmla="*/ 5 h 7"/>
                  <a:gd name="T6" fmla="*/ 9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1" y="0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39" name="Freeform 1662"/>
              <p:cNvSpPr>
                <a:spLocks/>
              </p:cNvSpPr>
              <p:nvPr/>
            </p:nvSpPr>
            <p:spPr bwMode="auto">
              <a:xfrm>
                <a:off x="4682" y="1016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0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40" name="Line 1663"/>
              <p:cNvSpPr>
                <a:spLocks noChangeShapeType="1"/>
              </p:cNvSpPr>
              <p:nvPr/>
            </p:nvSpPr>
            <p:spPr bwMode="auto">
              <a:xfrm flipH="1" flipV="1">
                <a:off x="4682" y="1016"/>
                <a:ext cx="2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41" name="Freeform 1664"/>
              <p:cNvSpPr>
                <a:spLocks/>
              </p:cNvSpPr>
              <p:nvPr/>
            </p:nvSpPr>
            <p:spPr bwMode="auto">
              <a:xfrm>
                <a:off x="4678" y="1013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42" name="Freeform 1665"/>
              <p:cNvSpPr>
                <a:spLocks/>
              </p:cNvSpPr>
              <p:nvPr/>
            </p:nvSpPr>
            <p:spPr bwMode="auto">
              <a:xfrm>
                <a:off x="4671" y="1021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0 h 2"/>
                  <a:gd name="T4" fmla="*/ 3 w 3"/>
                  <a:gd name="T5" fmla="*/ 2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0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43" name="Line 1666"/>
              <p:cNvSpPr>
                <a:spLocks noChangeShapeType="1"/>
              </p:cNvSpPr>
              <p:nvPr/>
            </p:nvSpPr>
            <p:spPr bwMode="auto">
              <a:xfrm flipH="1" flipV="1">
                <a:off x="4671" y="1021"/>
                <a:ext cx="3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44" name="Freeform 1667"/>
              <p:cNvSpPr>
                <a:spLocks/>
              </p:cNvSpPr>
              <p:nvPr/>
            </p:nvSpPr>
            <p:spPr bwMode="auto">
              <a:xfrm>
                <a:off x="4668" y="1019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2 w 10"/>
                  <a:gd name="T3" fmla="*/ 0 h 7"/>
                  <a:gd name="T4" fmla="*/ 10 w 10"/>
                  <a:gd name="T5" fmla="*/ 5 h 7"/>
                  <a:gd name="T6" fmla="*/ 9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2" y="0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45" name="Freeform 1668"/>
              <p:cNvSpPr>
                <a:spLocks/>
              </p:cNvSpPr>
              <p:nvPr/>
            </p:nvSpPr>
            <p:spPr bwMode="auto">
              <a:xfrm>
                <a:off x="4661" y="1027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0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46" name="Line 1669"/>
              <p:cNvSpPr>
                <a:spLocks noChangeShapeType="1"/>
              </p:cNvSpPr>
              <p:nvPr/>
            </p:nvSpPr>
            <p:spPr bwMode="auto">
              <a:xfrm flipH="1" flipV="1">
                <a:off x="4661" y="1027"/>
                <a:ext cx="4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47" name="Freeform 1670"/>
              <p:cNvSpPr>
                <a:spLocks/>
              </p:cNvSpPr>
              <p:nvPr/>
            </p:nvSpPr>
            <p:spPr bwMode="auto">
              <a:xfrm>
                <a:off x="4658" y="1024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48" name="Freeform 1671"/>
              <p:cNvSpPr>
                <a:spLocks/>
              </p:cNvSpPr>
              <p:nvPr/>
            </p:nvSpPr>
            <p:spPr bwMode="auto">
              <a:xfrm>
                <a:off x="4650" y="1031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5 w 5"/>
                  <a:gd name="T5" fmla="*/ 5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49" name="Line 1672"/>
              <p:cNvSpPr>
                <a:spLocks noChangeShapeType="1"/>
              </p:cNvSpPr>
              <p:nvPr/>
            </p:nvSpPr>
            <p:spPr bwMode="auto">
              <a:xfrm flipH="1" flipV="1">
                <a:off x="4650" y="1031"/>
                <a:ext cx="5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50" name="Freeform 1673"/>
              <p:cNvSpPr>
                <a:spLocks/>
              </p:cNvSpPr>
              <p:nvPr/>
            </p:nvSpPr>
            <p:spPr bwMode="auto">
              <a:xfrm>
                <a:off x="4648" y="1030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51" name="Freeform 1674"/>
              <p:cNvSpPr>
                <a:spLocks/>
              </p:cNvSpPr>
              <p:nvPr/>
            </p:nvSpPr>
            <p:spPr bwMode="auto">
              <a:xfrm>
                <a:off x="4640" y="1037"/>
                <a:ext cx="7" cy="4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4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52" name="Line 1675"/>
              <p:cNvSpPr>
                <a:spLocks noChangeShapeType="1"/>
              </p:cNvSpPr>
              <p:nvPr/>
            </p:nvSpPr>
            <p:spPr bwMode="auto">
              <a:xfrm flipH="1" flipV="1">
                <a:off x="4640" y="1037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53" name="Freeform 1676"/>
              <p:cNvSpPr>
                <a:spLocks/>
              </p:cNvSpPr>
              <p:nvPr/>
            </p:nvSpPr>
            <p:spPr bwMode="auto">
              <a:xfrm>
                <a:off x="4638" y="1036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2 w 10"/>
                  <a:gd name="T3" fmla="*/ 0 h 7"/>
                  <a:gd name="T4" fmla="*/ 10 w 10"/>
                  <a:gd name="T5" fmla="*/ 5 h 7"/>
                  <a:gd name="T6" fmla="*/ 9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2" y="0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54" name="Freeform 1677"/>
              <p:cNvSpPr>
                <a:spLocks/>
              </p:cNvSpPr>
              <p:nvPr/>
            </p:nvSpPr>
            <p:spPr bwMode="auto">
              <a:xfrm>
                <a:off x="4629" y="1043"/>
                <a:ext cx="8" cy="5"/>
              </a:xfrm>
              <a:custGeom>
                <a:avLst/>
                <a:gdLst>
                  <a:gd name="T0" fmla="*/ 8 w 8"/>
                  <a:gd name="T1" fmla="*/ 5 h 5"/>
                  <a:gd name="T2" fmla="*/ 0 w 8"/>
                  <a:gd name="T3" fmla="*/ 0 h 5"/>
                  <a:gd name="T4" fmla="*/ 8 w 8"/>
                  <a:gd name="T5" fmla="*/ 5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5"/>
                    </a:moveTo>
                    <a:lnTo>
                      <a:pt x="0" y="0"/>
                    </a:ln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55" name="Line 1678"/>
              <p:cNvSpPr>
                <a:spLocks noChangeShapeType="1"/>
              </p:cNvSpPr>
              <p:nvPr/>
            </p:nvSpPr>
            <p:spPr bwMode="auto">
              <a:xfrm flipH="1" flipV="1">
                <a:off x="4629" y="1043"/>
                <a:ext cx="8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56" name="Freeform 1679"/>
              <p:cNvSpPr>
                <a:spLocks/>
              </p:cNvSpPr>
              <p:nvPr/>
            </p:nvSpPr>
            <p:spPr bwMode="auto">
              <a:xfrm>
                <a:off x="4629" y="1041"/>
                <a:ext cx="9" cy="7"/>
              </a:xfrm>
              <a:custGeom>
                <a:avLst/>
                <a:gdLst>
                  <a:gd name="T0" fmla="*/ 0 w 9"/>
                  <a:gd name="T1" fmla="*/ 3 h 7"/>
                  <a:gd name="T2" fmla="*/ 1 w 9"/>
                  <a:gd name="T3" fmla="*/ 0 h 7"/>
                  <a:gd name="T4" fmla="*/ 9 w 9"/>
                  <a:gd name="T5" fmla="*/ 6 h 7"/>
                  <a:gd name="T6" fmla="*/ 8 w 9"/>
                  <a:gd name="T7" fmla="*/ 7 h 7"/>
                  <a:gd name="T8" fmla="*/ 0 w 9"/>
                  <a:gd name="T9" fmla="*/ 3 h 7"/>
                  <a:gd name="T10" fmla="*/ 0 w 9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3"/>
                    </a:moveTo>
                    <a:lnTo>
                      <a:pt x="1" y="0"/>
                    </a:lnTo>
                    <a:lnTo>
                      <a:pt x="9" y="6"/>
                    </a:lnTo>
                    <a:lnTo>
                      <a:pt x="8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57" name="Freeform 1680"/>
              <p:cNvSpPr>
                <a:spLocks/>
              </p:cNvSpPr>
              <p:nvPr/>
            </p:nvSpPr>
            <p:spPr bwMode="auto">
              <a:xfrm>
                <a:off x="4667" y="993"/>
                <a:ext cx="107" cy="62"/>
              </a:xfrm>
              <a:custGeom>
                <a:avLst/>
                <a:gdLst>
                  <a:gd name="T0" fmla="*/ 1 w 76"/>
                  <a:gd name="T1" fmla="*/ 324 h 44"/>
                  <a:gd name="T2" fmla="*/ 1 w 76"/>
                  <a:gd name="T3" fmla="*/ 310 h 44"/>
                  <a:gd name="T4" fmla="*/ 539 w 76"/>
                  <a:gd name="T5" fmla="*/ 0 h 44"/>
                  <a:gd name="T6" fmla="*/ 555 w 76"/>
                  <a:gd name="T7" fmla="*/ 0 h 44"/>
                  <a:gd name="T8" fmla="*/ 587 w 76"/>
                  <a:gd name="T9" fmla="*/ 23 h 44"/>
                  <a:gd name="T10" fmla="*/ 587 w 76"/>
                  <a:gd name="T11" fmla="*/ 32 h 44"/>
                  <a:gd name="T12" fmla="*/ 55 w 76"/>
                  <a:gd name="T13" fmla="*/ 340 h 44"/>
                  <a:gd name="T14" fmla="*/ 39 w 76"/>
                  <a:gd name="T15" fmla="*/ 340 h 44"/>
                  <a:gd name="T16" fmla="*/ 1 w 76"/>
                  <a:gd name="T17" fmla="*/ 324 h 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44">
                    <a:moveTo>
                      <a:pt x="1" y="41"/>
                    </a:moveTo>
                    <a:cubicBezTo>
                      <a:pt x="0" y="41"/>
                      <a:pt x="0" y="40"/>
                      <a:pt x="1" y="4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0"/>
                      <a:pt x="70" y="0"/>
                      <a:pt x="71" y="0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6" y="3"/>
                      <a:pt x="76" y="4"/>
                      <a:pt x="75" y="4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4"/>
                      <a:pt x="6" y="44"/>
                      <a:pt x="5" y="43"/>
                    </a:cubicBez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58" name="Freeform 1681"/>
              <p:cNvSpPr>
                <a:spLocks/>
              </p:cNvSpPr>
              <p:nvPr/>
            </p:nvSpPr>
            <p:spPr bwMode="auto">
              <a:xfrm>
                <a:off x="4667" y="992"/>
                <a:ext cx="107" cy="63"/>
              </a:xfrm>
              <a:custGeom>
                <a:avLst/>
                <a:gdLst>
                  <a:gd name="T0" fmla="*/ 39 w 76"/>
                  <a:gd name="T1" fmla="*/ 337 h 45"/>
                  <a:gd name="T2" fmla="*/ 0 w 76"/>
                  <a:gd name="T3" fmla="*/ 318 h 45"/>
                  <a:gd name="T4" fmla="*/ 1 w 76"/>
                  <a:gd name="T5" fmla="*/ 318 h 45"/>
                  <a:gd name="T6" fmla="*/ 1 w 76"/>
                  <a:gd name="T7" fmla="*/ 308 h 45"/>
                  <a:gd name="T8" fmla="*/ 39 w 76"/>
                  <a:gd name="T9" fmla="*/ 335 h 45"/>
                  <a:gd name="T10" fmla="*/ 42 w 76"/>
                  <a:gd name="T11" fmla="*/ 335 h 45"/>
                  <a:gd name="T12" fmla="*/ 42 w 76"/>
                  <a:gd name="T13" fmla="*/ 335 h 45"/>
                  <a:gd name="T14" fmla="*/ 55 w 76"/>
                  <a:gd name="T15" fmla="*/ 335 h 45"/>
                  <a:gd name="T16" fmla="*/ 55 w 76"/>
                  <a:gd name="T17" fmla="*/ 335 h 45"/>
                  <a:gd name="T18" fmla="*/ 587 w 76"/>
                  <a:gd name="T19" fmla="*/ 39 h 45"/>
                  <a:gd name="T20" fmla="*/ 587 w 76"/>
                  <a:gd name="T21" fmla="*/ 39 h 45"/>
                  <a:gd name="T22" fmla="*/ 587 w 76"/>
                  <a:gd name="T23" fmla="*/ 39 h 45"/>
                  <a:gd name="T24" fmla="*/ 587 w 76"/>
                  <a:gd name="T25" fmla="*/ 39 h 45"/>
                  <a:gd name="T26" fmla="*/ 548 w 76"/>
                  <a:gd name="T27" fmla="*/ 15 h 45"/>
                  <a:gd name="T28" fmla="*/ 548 w 76"/>
                  <a:gd name="T29" fmla="*/ 15 h 45"/>
                  <a:gd name="T30" fmla="*/ 548 w 76"/>
                  <a:gd name="T31" fmla="*/ 15 h 45"/>
                  <a:gd name="T32" fmla="*/ 539 w 76"/>
                  <a:gd name="T33" fmla="*/ 15 h 45"/>
                  <a:gd name="T34" fmla="*/ 539 w 76"/>
                  <a:gd name="T35" fmla="*/ 15 h 45"/>
                  <a:gd name="T36" fmla="*/ 1 w 76"/>
                  <a:gd name="T37" fmla="*/ 308 h 45"/>
                  <a:gd name="T38" fmla="*/ 1 w 76"/>
                  <a:gd name="T39" fmla="*/ 308 h 45"/>
                  <a:gd name="T40" fmla="*/ 1 w 76"/>
                  <a:gd name="T41" fmla="*/ 318 h 45"/>
                  <a:gd name="T42" fmla="*/ 0 w 76"/>
                  <a:gd name="T43" fmla="*/ 318 h 45"/>
                  <a:gd name="T44" fmla="*/ 0 w 76"/>
                  <a:gd name="T45" fmla="*/ 308 h 45"/>
                  <a:gd name="T46" fmla="*/ 0 w 76"/>
                  <a:gd name="T47" fmla="*/ 308 h 45"/>
                  <a:gd name="T48" fmla="*/ 0 w 76"/>
                  <a:gd name="T49" fmla="*/ 300 h 45"/>
                  <a:gd name="T50" fmla="*/ 0 w 76"/>
                  <a:gd name="T51" fmla="*/ 300 h 45"/>
                  <a:gd name="T52" fmla="*/ 531 w 76"/>
                  <a:gd name="T53" fmla="*/ 1 h 45"/>
                  <a:gd name="T54" fmla="*/ 548 w 76"/>
                  <a:gd name="T55" fmla="*/ 0 h 45"/>
                  <a:gd name="T56" fmla="*/ 548 w 76"/>
                  <a:gd name="T57" fmla="*/ 0 h 45"/>
                  <a:gd name="T58" fmla="*/ 555 w 76"/>
                  <a:gd name="T59" fmla="*/ 1 h 45"/>
                  <a:gd name="T60" fmla="*/ 555 w 76"/>
                  <a:gd name="T61" fmla="*/ 1 h 45"/>
                  <a:gd name="T62" fmla="*/ 594 w 76"/>
                  <a:gd name="T63" fmla="*/ 21 h 45"/>
                  <a:gd name="T64" fmla="*/ 594 w 76"/>
                  <a:gd name="T65" fmla="*/ 39 h 45"/>
                  <a:gd name="T66" fmla="*/ 594 w 76"/>
                  <a:gd name="T67" fmla="*/ 39 h 45"/>
                  <a:gd name="T68" fmla="*/ 594 w 76"/>
                  <a:gd name="T69" fmla="*/ 41 h 45"/>
                  <a:gd name="T70" fmla="*/ 594 w 76"/>
                  <a:gd name="T71" fmla="*/ 41 h 45"/>
                  <a:gd name="T72" fmla="*/ 59 w 76"/>
                  <a:gd name="T73" fmla="*/ 337 h 45"/>
                  <a:gd name="T74" fmla="*/ 42 w 76"/>
                  <a:gd name="T75" fmla="*/ 337 h 45"/>
                  <a:gd name="T76" fmla="*/ 42 w 76"/>
                  <a:gd name="T77" fmla="*/ 337 h 45"/>
                  <a:gd name="T78" fmla="*/ 39 w 76"/>
                  <a:gd name="T79" fmla="*/ 337 h 4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76" h="45">
                    <a:moveTo>
                      <a:pt x="5" y="45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0" y="2"/>
                      <a:pt x="70" y="2"/>
                      <a:pt x="70" y="2"/>
                    </a:cubicBezTo>
                    <a:cubicBezTo>
                      <a:pt x="70" y="2"/>
                      <a:pt x="70" y="2"/>
                      <a:pt x="70" y="2"/>
                    </a:cubicBezTo>
                    <a:cubicBezTo>
                      <a:pt x="70" y="2"/>
                      <a:pt x="70" y="2"/>
                      <a:pt x="70" y="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9" y="1"/>
                      <a:pt x="69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6" y="3"/>
                      <a:pt x="76" y="3"/>
                      <a:pt x="76" y="3"/>
                    </a:cubicBezTo>
                    <a:cubicBezTo>
                      <a:pt x="76" y="4"/>
                      <a:pt x="76" y="4"/>
                      <a:pt x="76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76" y="5"/>
                      <a:pt x="76" y="6"/>
                      <a:pt x="76" y="6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7" y="45"/>
                      <a:pt x="7" y="45"/>
                      <a:pt x="6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5"/>
                      <a:pt x="5" y="45"/>
                      <a:pt x="5" y="45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59" name="Freeform 1682"/>
              <p:cNvSpPr>
                <a:spLocks/>
              </p:cNvSpPr>
              <p:nvPr/>
            </p:nvSpPr>
            <p:spPr bwMode="auto">
              <a:xfrm>
                <a:off x="4680" y="1007"/>
                <a:ext cx="97" cy="57"/>
              </a:xfrm>
              <a:custGeom>
                <a:avLst/>
                <a:gdLst>
                  <a:gd name="T0" fmla="*/ 1 w 69"/>
                  <a:gd name="T1" fmla="*/ 312 h 40"/>
                  <a:gd name="T2" fmla="*/ 1 w 69"/>
                  <a:gd name="T3" fmla="*/ 301 h 40"/>
                  <a:gd name="T4" fmla="*/ 478 w 69"/>
                  <a:gd name="T5" fmla="*/ 1 h 40"/>
                  <a:gd name="T6" fmla="*/ 498 w 69"/>
                  <a:gd name="T7" fmla="*/ 1 h 40"/>
                  <a:gd name="T8" fmla="*/ 527 w 69"/>
                  <a:gd name="T9" fmla="*/ 27 h 40"/>
                  <a:gd name="T10" fmla="*/ 527 w 69"/>
                  <a:gd name="T11" fmla="*/ 38 h 40"/>
                  <a:gd name="T12" fmla="*/ 55 w 69"/>
                  <a:gd name="T13" fmla="*/ 329 h 40"/>
                  <a:gd name="T14" fmla="*/ 39 w 69"/>
                  <a:gd name="T15" fmla="*/ 329 h 40"/>
                  <a:gd name="T16" fmla="*/ 1 w 69"/>
                  <a:gd name="T17" fmla="*/ 312 h 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9" h="40">
                    <a:moveTo>
                      <a:pt x="1" y="37"/>
                    </a:moveTo>
                    <a:cubicBezTo>
                      <a:pt x="0" y="37"/>
                      <a:pt x="0" y="36"/>
                      <a:pt x="1" y="36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0"/>
                      <a:pt x="63" y="0"/>
                      <a:pt x="64" y="1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9" y="3"/>
                      <a:pt x="69" y="4"/>
                      <a:pt x="68" y="4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7" y="40"/>
                      <a:pt x="6" y="40"/>
                      <a:pt x="5" y="39"/>
                    </a:cubicBezTo>
                    <a:lnTo>
                      <a:pt x="1" y="37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60" name="Freeform 1683"/>
              <p:cNvSpPr>
                <a:spLocks noEditPoints="1"/>
              </p:cNvSpPr>
              <p:nvPr/>
            </p:nvSpPr>
            <p:spPr bwMode="auto">
              <a:xfrm>
                <a:off x="4680" y="1007"/>
                <a:ext cx="97" cy="57"/>
              </a:xfrm>
              <a:custGeom>
                <a:avLst/>
                <a:gdLst>
                  <a:gd name="T0" fmla="*/ 39 w 69"/>
                  <a:gd name="T1" fmla="*/ 333 h 40"/>
                  <a:gd name="T2" fmla="*/ 1 w 69"/>
                  <a:gd name="T3" fmla="*/ 319 h 40"/>
                  <a:gd name="T4" fmla="*/ 1 w 69"/>
                  <a:gd name="T5" fmla="*/ 312 h 40"/>
                  <a:gd name="T6" fmla="*/ 1 w 69"/>
                  <a:gd name="T7" fmla="*/ 319 h 40"/>
                  <a:gd name="T8" fmla="*/ 0 w 69"/>
                  <a:gd name="T9" fmla="*/ 301 h 40"/>
                  <a:gd name="T10" fmla="*/ 0 w 69"/>
                  <a:gd name="T11" fmla="*/ 301 h 40"/>
                  <a:gd name="T12" fmla="*/ 1 w 69"/>
                  <a:gd name="T13" fmla="*/ 292 h 40"/>
                  <a:gd name="T14" fmla="*/ 1 w 69"/>
                  <a:gd name="T15" fmla="*/ 292 h 40"/>
                  <a:gd name="T16" fmla="*/ 472 w 69"/>
                  <a:gd name="T17" fmla="*/ 0 h 40"/>
                  <a:gd name="T18" fmla="*/ 488 w 69"/>
                  <a:gd name="T19" fmla="*/ 0 h 40"/>
                  <a:gd name="T20" fmla="*/ 488 w 69"/>
                  <a:gd name="T21" fmla="*/ 0 h 40"/>
                  <a:gd name="T22" fmla="*/ 498 w 69"/>
                  <a:gd name="T23" fmla="*/ 0 h 40"/>
                  <a:gd name="T24" fmla="*/ 498 w 69"/>
                  <a:gd name="T25" fmla="*/ 0 h 40"/>
                  <a:gd name="T26" fmla="*/ 527 w 69"/>
                  <a:gd name="T27" fmla="*/ 19 h 40"/>
                  <a:gd name="T28" fmla="*/ 531 w 69"/>
                  <a:gd name="T29" fmla="*/ 27 h 40"/>
                  <a:gd name="T30" fmla="*/ 531 w 69"/>
                  <a:gd name="T31" fmla="*/ 27 h 40"/>
                  <a:gd name="T32" fmla="*/ 527 w 69"/>
                  <a:gd name="T33" fmla="*/ 41 h 40"/>
                  <a:gd name="T34" fmla="*/ 527 w 69"/>
                  <a:gd name="T35" fmla="*/ 41 h 40"/>
                  <a:gd name="T36" fmla="*/ 59 w 69"/>
                  <a:gd name="T37" fmla="*/ 333 h 40"/>
                  <a:gd name="T38" fmla="*/ 42 w 69"/>
                  <a:gd name="T39" fmla="*/ 333 h 40"/>
                  <a:gd name="T40" fmla="*/ 42 w 69"/>
                  <a:gd name="T41" fmla="*/ 333 h 40"/>
                  <a:gd name="T42" fmla="*/ 39 w 69"/>
                  <a:gd name="T43" fmla="*/ 333 h 40"/>
                  <a:gd name="T44" fmla="*/ 39 w 69"/>
                  <a:gd name="T45" fmla="*/ 329 h 40"/>
                  <a:gd name="T46" fmla="*/ 42 w 69"/>
                  <a:gd name="T47" fmla="*/ 329 h 40"/>
                  <a:gd name="T48" fmla="*/ 42 w 69"/>
                  <a:gd name="T49" fmla="*/ 329 h 40"/>
                  <a:gd name="T50" fmla="*/ 55 w 69"/>
                  <a:gd name="T51" fmla="*/ 329 h 40"/>
                  <a:gd name="T52" fmla="*/ 55 w 69"/>
                  <a:gd name="T53" fmla="*/ 329 h 40"/>
                  <a:gd name="T54" fmla="*/ 527 w 69"/>
                  <a:gd name="T55" fmla="*/ 38 h 40"/>
                  <a:gd name="T56" fmla="*/ 527 w 69"/>
                  <a:gd name="T57" fmla="*/ 27 h 40"/>
                  <a:gd name="T58" fmla="*/ 527 w 69"/>
                  <a:gd name="T59" fmla="*/ 27 h 40"/>
                  <a:gd name="T60" fmla="*/ 527 w 69"/>
                  <a:gd name="T61" fmla="*/ 27 h 40"/>
                  <a:gd name="T62" fmla="*/ 498 w 69"/>
                  <a:gd name="T63" fmla="*/ 1 h 40"/>
                  <a:gd name="T64" fmla="*/ 488 w 69"/>
                  <a:gd name="T65" fmla="*/ 1 h 40"/>
                  <a:gd name="T66" fmla="*/ 488 w 69"/>
                  <a:gd name="T67" fmla="*/ 1 h 40"/>
                  <a:gd name="T68" fmla="*/ 478 w 69"/>
                  <a:gd name="T69" fmla="*/ 1 h 40"/>
                  <a:gd name="T70" fmla="*/ 478 w 69"/>
                  <a:gd name="T71" fmla="*/ 1 h 40"/>
                  <a:gd name="T72" fmla="*/ 1 w 69"/>
                  <a:gd name="T73" fmla="*/ 301 h 40"/>
                  <a:gd name="T74" fmla="*/ 1 w 69"/>
                  <a:gd name="T75" fmla="*/ 301 h 40"/>
                  <a:gd name="T76" fmla="*/ 1 w 69"/>
                  <a:gd name="T77" fmla="*/ 301 h 40"/>
                  <a:gd name="T78" fmla="*/ 39 w 69"/>
                  <a:gd name="T79" fmla="*/ 329 h 40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69" h="40">
                    <a:moveTo>
                      <a:pt x="5" y="40"/>
                    </a:moveTo>
                    <a:cubicBezTo>
                      <a:pt x="1" y="38"/>
                      <a:pt x="1" y="38"/>
                      <a:pt x="1" y="38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0" y="37"/>
                      <a:pt x="0" y="37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5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2" y="0"/>
                      <a:pt x="62" y="0"/>
                      <a:pt x="63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3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69" y="2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4"/>
                      <a:pt x="69" y="4"/>
                      <a:pt x="68" y="5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7" y="40"/>
                      <a:pt x="7" y="40"/>
                      <a:pt x="6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6" y="40"/>
                      <a:pt x="5" y="40"/>
                      <a:pt x="5" y="40"/>
                    </a:cubicBezTo>
                    <a:close/>
                    <a:moveTo>
                      <a:pt x="5" y="39"/>
                    </a:moveTo>
                    <a:cubicBezTo>
                      <a:pt x="6" y="39"/>
                      <a:pt x="6" y="39"/>
                      <a:pt x="6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5" y="39"/>
                      <a:pt x="5" y="39"/>
                      <a:pt x="5" y="39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61" name="Freeform 1684"/>
              <p:cNvSpPr>
                <a:spLocks/>
              </p:cNvSpPr>
              <p:nvPr/>
            </p:nvSpPr>
            <p:spPr bwMode="auto">
              <a:xfrm>
                <a:off x="4766" y="993"/>
                <a:ext cx="8" cy="6"/>
              </a:xfrm>
              <a:custGeom>
                <a:avLst/>
                <a:gdLst>
                  <a:gd name="T0" fmla="*/ 0 w 8"/>
                  <a:gd name="T1" fmla="*/ 0 h 6"/>
                  <a:gd name="T2" fmla="*/ 8 w 8"/>
                  <a:gd name="T3" fmla="*/ 6 h 6"/>
                  <a:gd name="T4" fmla="*/ 0 w 8"/>
                  <a:gd name="T5" fmla="*/ 0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8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62" name="Line 1685"/>
              <p:cNvSpPr>
                <a:spLocks noChangeShapeType="1"/>
              </p:cNvSpPr>
              <p:nvPr/>
            </p:nvSpPr>
            <p:spPr bwMode="auto">
              <a:xfrm>
                <a:off x="4766" y="993"/>
                <a:ext cx="8" cy="6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63" name="Freeform 1686"/>
              <p:cNvSpPr>
                <a:spLocks/>
              </p:cNvSpPr>
              <p:nvPr/>
            </p:nvSpPr>
            <p:spPr bwMode="auto">
              <a:xfrm>
                <a:off x="4766" y="992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1 w 10"/>
                  <a:gd name="T3" fmla="*/ 0 h 7"/>
                  <a:gd name="T4" fmla="*/ 10 w 10"/>
                  <a:gd name="T5" fmla="*/ 5 h 7"/>
                  <a:gd name="T6" fmla="*/ 8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1" y="0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64" name="Freeform 1687"/>
              <p:cNvSpPr>
                <a:spLocks/>
              </p:cNvSpPr>
              <p:nvPr/>
            </p:nvSpPr>
            <p:spPr bwMode="auto">
              <a:xfrm>
                <a:off x="4757" y="999"/>
                <a:ext cx="8" cy="4"/>
              </a:xfrm>
              <a:custGeom>
                <a:avLst/>
                <a:gdLst>
                  <a:gd name="T0" fmla="*/ 0 w 8"/>
                  <a:gd name="T1" fmla="*/ 0 h 4"/>
                  <a:gd name="T2" fmla="*/ 8 w 8"/>
                  <a:gd name="T3" fmla="*/ 4 h 4"/>
                  <a:gd name="T4" fmla="*/ 0 w 8"/>
                  <a:gd name="T5" fmla="*/ 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0" y="0"/>
                    </a:move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65" name="Line 1688"/>
              <p:cNvSpPr>
                <a:spLocks noChangeShapeType="1"/>
              </p:cNvSpPr>
              <p:nvPr/>
            </p:nvSpPr>
            <p:spPr bwMode="auto">
              <a:xfrm>
                <a:off x="4757" y="999"/>
                <a:ext cx="8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66" name="Freeform 1689"/>
              <p:cNvSpPr>
                <a:spLocks/>
              </p:cNvSpPr>
              <p:nvPr/>
            </p:nvSpPr>
            <p:spPr bwMode="auto">
              <a:xfrm>
                <a:off x="4756" y="997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1 w 10"/>
                  <a:gd name="T3" fmla="*/ 0 h 7"/>
                  <a:gd name="T4" fmla="*/ 10 w 10"/>
                  <a:gd name="T5" fmla="*/ 6 h 7"/>
                  <a:gd name="T6" fmla="*/ 10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10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67" name="Freeform 1690"/>
              <p:cNvSpPr>
                <a:spLocks/>
              </p:cNvSpPr>
              <p:nvPr/>
            </p:nvSpPr>
            <p:spPr bwMode="auto">
              <a:xfrm>
                <a:off x="4750" y="1004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5 w 5"/>
                  <a:gd name="T3" fmla="*/ 3 h 3"/>
                  <a:gd name="T4" fmla="*/ 0 w 5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5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68" name="Line 1691"/>
              <p:cNvSpPr>
                <a:spLocks noChangeShapeType="1"/>
              </p:cNvSpPr>
              <p:nvPr/>
            </p:nvSpPr>
            <p:spPr bwMode="auto">
              <a:xfrm>
                <a:off x="4750" y="1004"/>
                <a:ext cx="5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69" name="Freeform 1692"/>
              <p:cNvSpPr>
                <a:spLocks/>
              </p:cNvSpPr>
              <p:nvPr/>
            </p:nvSpPr>
            <p:spPr bwMode="auto">
              <a:xfrm>
                <a:off x="4748" y="1003"/>
                <a:ext cx="9" cy="7"/>
              </a:xfrm>
              <a:custGeom>
                <a:avLst/>
                <a:gdLst>
                  <a:gd name="T0" fmla="*/ 0 w 9"/>
                  <a:gd name="T1" fmla="*/ 1 h 7"/>
                  <a:gd name="T2" fmla="*/ 1 w 9"/>
                  <a:gd name="T3" fmla="*/ 0 h 7"/>
                  <a:gd name="T4" fmla="*/ 9 w 9"/>
                  <a:gd name="T5" fmla="*/ 4 h 7"/>
                  <a:gd name="T6" fmla="*/ 8 w 9"/>
                  <a:gd name="T7" fmla="*/ 7 h 7"/>
                  <a:gd name="T8" fmla="*/ 0 w 9"/>
                  <a:gd name="T9" fmla="*/ 1 h 7"/>
                  <a:gd name="T10" fmla="*/ 0 w 9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1"/>
                    </a:moveTo>
                    <a:lnTo>
                      <a:pt x="1" y="0"/>
                    </a:lnTo>
                    <a:lnTo>
                      <a:pt x="9" y="4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70" name="Freeform 1693"/>
              <p:cNvSpPr>
                <a:spLocks/>
              </p:cNvSpPr>
              <p:nvPr/>
            </p:nvSpPr>
            <p:spPr bwMode="auto">
              <a:xfrm>
                <a:off x="4742" y="1010"/>
                <a:ext cx="4" cy="3"/>
              </a:xfrm>
              <a:custGeom>
                <a:avLst/>
                <a:gdLst>
                  <a:gd name="T0" fmla="*/ 0 w 4"/>
                  <a:gd name="T1" fmla="*/ 0 h 3"/>
                  <a:gd name="T2" fmla="*/ 4 w 4"/>
                  <a:gd name="T3" fmla="*/ 3 h 3"/>
                  <a:gd name="T4" fmla="*/ 0 w 4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lnTo>
                      <a:pt x="4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71" name="Line 1694"/>
              <p:cNvSpPr>
                <a:spLocks noChangeShapeType="1"/>
              </p:cNvSpPr>
              <p:nvPr/>
            </p:nvSpPr>
            <p:spPr bwMode="auto">
              <a:xfrm>
                <a:off x="4742" y="1010"/>
                <a:ext cx="4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72" name="Freeform 1695"/>
              <p:cNvSpPr>
                <a:spLocks/>
              </p:cNvSpPr>
              <p:nvPr/>
            </p:nvSpPr>
            <p:spPr bwMode="auto">
              <a:xfrm>
                <a:off x="4739" y="1007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0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0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73" name="Freeform 1696"/>
              <p:cNvSpPr>
                <a:spLocks/>
              </p:cNvSpPr>
              <p:nvPr/>
            </p:nvSpPr>
            <p:spPr bwMode="auto">
              <a:xfrm>
                <a:off x="4733" y="1016"/>
                <a:ext cx="3" cy="1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1 h 1"/>
                  <a:gd name="T4" fmla="*/ 0 w 3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74" name="Line 1697"/>
              <p:cNvSpPr>
                <a:spLocks noChangeShapeType="1"/>
              </p:cNvSpPr>
              <p:nvPr/>
            </p:nvSpPr>
            <p:spPr bwMode="auto">
              <a:xfrm>
                <a:off x="4733" y="1016"/>
                <a:ext cx="3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75" name="Freeform 1698"/>
              <p:cNvSpPr>
                <a:spLocks/>
              </p:cNvSpPr>
              <p:nvPr/>
            </p:nvSpPr>
            <p:spPr bwMode="auto">
              <a:xfrm>
                <a:off x="4729" y="1013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76" name="Freeform 1699"/>
              <p:cNvSpPr>
                <a:spLocks/>
              </p:cNvSpPr>
              <p:nvPr/>
            </p:nvSpPr>
            <p:spPr bwMode="auto">
              <a:xfrm>
                <a:off x="4725" y="102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77" name="Line 1700"/>
              <p:cNvSpPr>
                <a:spLocks noChangeShapeType="1"/>
              </p:cNvSpPr>
              <p:nvPr/>
            </p:nvSpPr>
            <p:spPr bwMode="auto">
              <a:xfrm>
                <a:off x="4725" y="1021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78" name="Freeform 1701"/>
              <p:cNvSpPr>
                <a:spLocks/>
              </p:cNvSpPr>
              <p:nvPr/>
            </p:nvSpPr>
            <p:spPr bwMode="auto">
              <a:xfrm>
                <a:off x="4721" y="1019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1 w 10"/>
                  <a:gd name="T3" fmla="*/ 0 h 7"/>
                  <a:gd name="T4" fmla="*/ 10 w 10"/>
                  <a:gd name="T5" fmla="*/ 4 h 7"/>
                  <a:gd name="T6" fmla="*/ 8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79" name="Line 1702"/>
              <p:cNvSpPr>
                <a:spLocks noChangeShapeType="1"/>
              </p:cNvSpPr>
              <p:nvPr/>
            </p:nvSpPr>
            <p:spPr bwMode="auto">
              <a:xfrm>
                <a:off x="4716" y="1027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80" name="Line 1703"/>
              <p:cNvSpPr>
                <a:spLocks noChangeShapeType="1"/>
              </p:cNvSpPr>
              <p:nvPr/>
            </p:nvSpPr>
            <p:spPr bwMode="auto">
              <a:xfrm>
                <a:off x="4716" y="1027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81" name="Freeform 1704"/>
              <p:cNvSpPr>
                <a:spLocks/>
              </p:cNvSpPr>
              <p:nvPr/>
            </p:nvSpPr>
            <p:spPr bwMode="auto">
              <a:xfrm>
                <a:off x="4712" y="1023"/>
                <a:ext cx="9" cy="7"/>
              </a:xfrm>
              <a:custGeom>
                <a:avLst/>
                <a:gdLst>
                  <a:gd name="T0" fmla="*/ 0 w 9"/>
                  <a:gd name="T1" fmla="*/ 3 h 7"/>
                  <a:gd name="T2" fmla="*/ 0 w 9"/>
                  <a:gd name="T3" fmla="*/ 0 h 7"/>
                  <a:gd name="T4" fmla="*/ 9 w 9"/>
                  <a:gd name="T5" fmla="*/ 6 h 7"/>
                  <a:gd name="T6" fmla="*/ 9 w 9"/>
                  <a:gd name="T7" fmla="*/ 7 h 7"/>
                  <a:gd name="T8" fmla="*/ 0 w 9"/>
                  <a:gd name="T9" fmla="*/ 3 h 7"/>
                  <a:gd name="T10" fmla="*/ 0 w 9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3"/>
                    </a:moveTo>
                    <a:lnTo>
                      <a:pt x="0" y="0"/>
                    </a:lnTo>
                    <a:lnTo>
                      <a:pt x="9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82" name="Freeform 1705"/>
              <p:cNvSpPr>
                <a:spLocks/>
              </p:cNvSpPr>
              <p:nvPr/>
            </p:nvSpPr>
            <p:spPr bwMode="auto">
              <a:xfrm>
                <a:off x="4706" y="1031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0 h 2"/>
                  <a:gd name="T4" fmla="*/ 3 w 3"/>
                  <a:gd name="T5" fmla="*/ 2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0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83" name="Line 1706"/>
              <p:cNvSpPr>
                <a:spLocks noChangeShapeType="1"/>
              </p:cNvSpPr>
              <p:nvPr/>
            </p:nvSpPr>
            <p:spPr bwMode="auto">
              <a:xfrm flipH="1" flipV="1">
                <a:off x="4706" y="1031"/>
                <a:ext cx="3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84" name="Freeform 1707"/>
              <p:cNvSpPr>
                <a:spLocks/>
              </p:cNvSpPr>
              <p:nvPr/>
            </p:nvSpPr>
            <p:spPr bwMode="auto">
              <a:xfrm>
                <a:off x="4702" y="1029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2 w 10"/>
                  <a:gd name="T3" fmla="*/ 0 h 7"/>
                  <a:gd name="T4" fmla="*/ 10 w 10"/>
                  <a:gd name="T5" fmla="*/ 5 h 7"/>
                  <a:gd name="T6" fmla="*/ 9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2" y="0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85" name="Freeform 1708"/>
              <p:cNvSpPr>
                <a:spLocks/>
              </p:cNvSpPr>
              <p:nvPr/>
            </p:nvSpPr>
            <p:spPr bwMode="auto">
              <a:xfrm>
                <a:off x="4697" y="1036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0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86" name="Line 1709"/>
              <p:cNvSpPr>
                <a:spLocks noChangeShapeType="1"/>
              </p:cNvSpPr>
              <p:nvPr/>
            </p:nvSpPr>
            <p:spPr bwMode="auto">
              <a:xfrm flipH="1" flipV="1">
                <a:off x="4697" y="1036"/>
                <a:ext cx="4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87" name="Freeform 1710"/>
              <p:cNvSpPr>
                <a:spLocks/>
              </p:cNvSpPr>
              <p:nvPr/>
            </p:nvSpPr>
            <p:spPr bwMode="auto">
              <a:xfrm>
                <a:off x="4694" y="1034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1 w 10"/>
                  <a:gd name="T3" fmla="*/ 0 h 7"/>
                  <a:gd name="T4" fmla="*/ 10 w 10"/>
                  <a:gd name="T5" fmla="*/ 4 h 7"/>
                  <a:gd name="T6" fmla="*/ 8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88" name="Freeform 1711"/>
              <p:cNvSpPr>
                <a:spLocks/>
              </p:cNvSpPr>
              <p:nvPr/>
            </p:nvSpPr>
            <p:spPr bwMode="auto">
              <a:xfrm>
                <a:off x="4687" y="1041"/>
                <a:ext cx="5" cy="3"/>
              </a:xfrm>
              <a:custGeom>
                <a:avLst/>
                <a:gdLst>
                  <a:gd name="T0" fmla="*/ 5 w 5"/>
                  <a:gd name="T1" fmla="*/ 3 h 3"/>
                  <a:gd name="T2" fmla="*/ 0 w 5"/>
                  <a:gd name="T3" fmla="*/ 0 h 3"/>
                  <a:gd name="T4" fmla="*/ 5 w 5"/>
                  <a:gd name="T5" fmla="*/ 3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5" y="3"/>
                    </a:moveTo>
                    <a:lnTo>
                      <a:pt x="0" y="0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89" name="Line 1712"/>
              <p:cNvSpPr>
                <a:spLocks noChangeShapeType="1"/>
              </p:cNvSpPr>
              <p:nvPr/>
            </p:nvSpPr>
            <p:spPr bwMode="auto">
              <a:xfrm flipH="1" flipV="1">
                <a:off x="4687" y="1041"/>
                <a:ext cx="5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90" name="Freeform 1713"/>
              <p:cNvSpPr>
                <a:spLocks/>
              </p:cNvSpPr>
              <p:nvPr/>
            </p:nvSpPr>
            <p:spPr bwMode="auto">
              <a:xfrm>
                <a:off x="4685" y="1040"/>
                <a:ext cx="9" cy="6"/>
              </a:xfrm>
              <a:custGeom>
                <a:avLst/>
                <a:gdLst>
                  <a:gd name="T0" fmla="*/ 0 w 9"/>
                  <a:gd name="T1" fmla="*/ 1 h 6"/>
                  <a:gd name="T2" fmla="*/ 0 w 9"/>
                  <a:gd name="T3" fmla="*/ 0 h 6"/>
                  <a:gd name="T4" fmla="*/ 9 w 9"/>
                  <a:gd name="T5" fmla="*/ 4 h 6"/>
                  <a:gd name="T6" fmla="*/ 9 w 9"/>
                  <a:gd name="T7" fmla="*/ 6 h 6"/>
                  <a:gd name="T8" fmla="*/ 0 w 9"/>
                  <a:gd name="T9" fmla="*/ 1 h 6"/>
                  <a:gd name="T10" fmla="*/ 0 w 9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6">
                    <a:moveTo>
                      <a:pt x="0" y="1"/>
                    </a:moveTo>
                    <a:lnTo>
                      <a:pt x="0" y="0"/>
                    </a:lnTo>
                    <a:lnTo>
                      <a:pt x="9" y="4"/>
                    </a:lnTo>
                    <a:lnTo>
                      <a:pt x="9" y="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91" name="Freeform 1714"/>
              <p:cNvSpPr>
                <a:spLocks/>
              </p:cNvSpPr>
              <p:nvPr/>
            </p:nvSpPr>
            <p:spPr bwMode="auto">
              <a:xfrm>
                <a:off x="4677" y="1046"/>
                <a:ext cx="7" cy="4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4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92" name="Line 1715"/>
              <p:cNvSpPr>
                <a:spLocks noChangeShapeType="1"/>
              </p:cNvSpPr>
              <p:nvPr/>
            </p:nvSpPr>
            <p:spPr bwMode="auto">
              <a:xfrm flipH="1" flipV="1">
                <a:off x="4677" y="1046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93" name="Freeform 1716"/>
              <p:cNvSpPr>
                <a:spLocks/>
              </p:cNvSpPr>
              <p:nvPr/>
            </p:nvSpPr>
            <p:spPr bwMode="auto">
              <a:xfrm>
                <a:off x="4675" y="1044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94" name="Freeform 1717"/>
              <p:cNvSpPr>
                <a:spLocks/>
              </p:cNvSpPr>
              <p:nvPr/>
            </p:nvSpPr>
            <p:spPr bwMode="auto">
              <a:xfrm>
                <a:off x="4667" y="1050"/>
                <a:ext cx="8" cy="5"/>
              </a:xfrm>
              <a:custGeom>
                <a:avLst/>
                <a:gdLst>
                  <a:gd name="T0" fmla="*/ 8 w 8"/>
                  <a:gd name="T1" fmla="*/ 5 h 5"/>
                  <a:gd name="T2" fmla="*/ 0 w 8"/>
                  <a:gd name="T3" fmla="*/ 0 h 5"/>
                  <a:gd name="T4" fmla="*/ 8 w 8"/>
                  <a:gd name="T5" fmla="*/ 5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5"/>
                    </a:moveTo>
                    <a:lnTo>
                      <a:pt x="0" y="0"/>
                    </a:ln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95" name="Line 1718"/>
              <p:cNvSpPr>
                <a:spLocks noChangeShapeType="1"/>
              </p:cNvSpPr>
              <p:nvPr/>
            </p:nvSpPr>
            <p:spPr bwMode="auto">
              <a:xfrm flipH="1" flipV="1">
                <a:off x="4667" y="1050"/>
                <a:ext cx="8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96" name="Freeform 1719"/>
              <p:cNvSpPr>
                <a:spLocks/>
              </p:cNvSpPr>
              <p:nvPr/>
            </p:nvSpPr>
            <p:spPr bwMode="auto">
              <a:xfrm>
                <a:off x="4667" y="1050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1 w 10"/>
                  <a:gd name="T3" fmla="*/ 0 h 7"/>
                  <a:gd name="T4" fmla="*/ 10 w 10"/>
                  <a:gd name="T5" fmla="*/ 4 h 7"/>
                  <a:gd name="T6" fmla="*/ 8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816" name="Freeform 1720"/>
            <p:cNvSpPr>
              <a:spLocks/>
            </p:cNvSpPr>
            <p:nvPr/>
          </p:nvSpPr>
          <p:spPr bwMode="auto">
            <a:xfrm>
              <a:off x="4769" y="1007"/>
              <a:ext cx="8" cy="5"/>
            </a:xfrm>
            <a:custGeom>
              <a:avLst/>
              <a:gdLst>
                <a:gd name="T0" fmla="*/ 0 w 8"/>
                <a:gd name="T1" fmla="*/ 0 h 5"/>
                <a:gd name="T2" fmla="*/ 8 w 8"/>
                <a:gd name="T3" fmla="*/ 5 h 5"/>
                <a:gd name="T4" fmla="*/ 0 w 8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8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7" name="Line 1721"/>
            <p:cNvSpPr>
              <a:spLocks noChangeShapeType="1"/>
            </p:cNvSpPr>
            <p:nvPr/>
          </p:nvSpPr>
          <p:spPr bwMode="auto">
            <a:xfrm>
              <a:off x="4769" y="1007"/>
              <a:ext cx="8" cy="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8" name="Freeform 1722"/>
            <p:cNvSpPr>
              <a:spLocks/>
            </p:cNvSpPr>
            <p:nvPr/>
          </p:nvSpPr>
          <p:spPr bwMode="auto">
            <a:xfrm>
              <a:off x="4769" y="1006"/>
              <a:ext cx="10" cy="7"/>
            </a:xfrm>
            <a:custGeom>
              <a:avLst/>
              <a:gdLst>
                <a:gd name="T0" fmla="*/ 0 w 10"/>
                <a:gd name="T1" fmla="*/ 3 h 7"/>
                <a:gd name="T2" fmla="*/ 0 w 10"/>
                <a:gd name="T3" fmla="*/ 0 h 7"/>
                <a:gd name="T4" fmla="*/ 10 w 10"/>
                <a:gd name="T5" fmla="*/ 6 h 7"/>
                <a:gd name="T6" fmla="*/ 8 w 10"/>
                <a:gd name="T7" fmla="*/ 7 h 7"/>
                <a:gd name="T8" fmla="*/ 0 w 10"/>
                <a:gd name="T9" fmla="*/ 3 h 7"/>
                <a:gd name="T10" fmla="*/ 0 w 10"/>
                <a:gd name="T11" fmla="*/ 3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" h="7">
                  <a:moveTo>
                    <a:pt x="0" y="3"/>
                  </a:moveTo>
                  <a:lnTo>
                    <a:pt x="0" y="0"/>
                  </a:lnTo>
                  <a:lnTo>
                    <a:pt x="10" y="6"/>
                  </a:lnTo>
                  <a:lnTo>
                    <a:pt x="8" y="7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9" name="Freeform 1723"/>
            <p:cNvSpPr>
              <a:spLocks/>
            </p:cNvSpPr>
            <p:nvPr/>
          </p:nvSpPr>
          <p:spPr bwMode="auto">
            <a:xfrm>
              <a:off x="4760" y="1013"/>
              <a:ext cx="7" cy="4"/>
            </a:xfrm>
            <a:custGeom>
              <a:avLst/>
              <a:gdLst>
                <a:gd name="T0" fmla="*/ 0 w 7"/>
                <a:gd name="T1" fmla="*/ 0 h 4"/>
                <a:gd name="T2" fmla="*/ 7 w 7"/>
                <a:gd name="T3" fmla="*/ 4 h 4"/>
                <a:gd name="T4" fmla="*/ 0 w 7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lnTo>
                    <a:pt x="7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0" name="Line 1724"/>
            <p:cNvSpPr>
              <a:spLocks noChangeShapeType="1"/>
            </p:cNvSpPr>
            <p:nvPr/>
          </p:nvSpPr>
          <p:spPr bwMode="auto">
            <a:xfrm>
              <a:off x="4760" y="1013"/>
              <a:ext cx="7" cy="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1" name="Freeform 1725"/>
            <p:cNvSpPr>
              <a:spLocks/>
            </p:cNvSpPr>
            <p:nvPr/>
          </p:nvSpPr>
          <p:spPr bwMode="auto">
            <a:xfrm>
              <a:off x="4759" y="1012"/>
              <a:ext cx="10" cy="7"/>
            </a:xfrm>
            <a:custGeom>
              <a:avLst/>
              <a:gdLst>
                <a:gd name="T0" fmla="*/ 0 w 10"/>
                <a:gd name="T1" fmla="*/ 2 h 7"/>
                <a:gd name="T2" fmla="*/ 0 w 10"/>
                <a:gd name="T3" fmla="*/ 0 h 7"/>
                <a:gd name="T4" fmla="*/ 10 w 10"/>
                <a:gd name="T5" fmla="*/ 5 h 7"/>
                <a:gd name="T6" fmla="*/ 8 w 10"/>
                <a:gd name="T7" fmla="*/ 7 h 7"/>
                <a:gd name="T8" fmla="*/ 0 w 10"/>
                <a:gd name="T9" fmla="*/ 2 h 7"/>
                <a:gd name="T10" fmla="*/ 0 w 10"/>
                <a:gd name="T11" fmla="*/ 2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" h="7">
                  <a:moveTo>
                    <a:pt x="0" y="2"/>
                  </a:moveTo>
                  <a:lnTo>
                    <a:pt x="0" y="0"/>
                  </a:lnTo>
                  <a:lnTo>
                    <a:pt x="10" y="5"/>
                  </a:lnTo>
                  <a:lnTo>
                    <a:pt x="8" y="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2" name="Freeform 1726"/>
            <p:cNvSpPr>
              <a:spLocks/>
            </p:cNvSpPr>
            <p:nvPr/>
          </p:nvSpPr>
          <p:spPr bwMode="auto">
            <a:xfrm>
              <a:off x="4750" y="1020"/>
              <a:ext cx="6" cy="3"/>
            </a:xfrm>
            <a:custGeom>
              <a:avLst/>
              <a:gdLst>
                <a:gd name="T0" fmla="*/ 0 w 6"/>
                <a:gd name="T1" fmla="*/ 0 h 3"/>
                <a:gd name="T2" fmla="*/ 6 w 6"/>
                <a:gd name="T3" fmla="*/ 3 h 3"/>
                <a:gd name="T4" fmla="*/ 0 w 6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3" name="Line 1727"/>
            <p:cNvSpPr>
              <a:spLocks noChangeShapeType="1"/>
            </p:cNvSpPr>
            <p:nvPr/>
          </p:nvSpPr>
          <p:spPr bwMode="auto">
            <a:xfrm>
              <a:off x="4750" y="1020"/>
              <a:ext cx="6" cy="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4" name="Freeform 1728"/>
            <p:cNvSpPr>
              <a:spLocks/>
            </p:cNvSpPr>
            <p:nvPr/>
          </p:nvSpPr>
          <p:spPr bwMode="auto">
            <a:xfrm>
              <a:off x="4749" y="1017"/>
              <a:ext cx="10" cy="7"/>
            </a:xfrm>
            <a:custGeom>
              <a:avLst/>
              <a:gdLst>
                <a:gd name="T0" fmla="*/ 0 w 10"/>
                <a:gd name="T1" fmla="*/ 3 h 7"/>
                <a:gd name="T2" fmla="*/ 0 w 10"/>
                <a:gd name="T3" fmla="*/ 0 h 7"/>
                <a:gd name="T4" fmla="*/ 10 w 10"/>
                <a:gd name="T5" fmla="*/ 6 h 7"/>
                <a:gd name="T6" fmla="*/ 8 w 10"/>
                <a:gd name="T7" fmla="*/ 7 h 7"/>
                <a:gd name="T8" fmla="*/ 0 w 10"/>
                <a:gd name="T9" fmla="*/ 3 h 7"/>
                <a:gd name="T10" fmla="*/ 0 w 10"/>
                <a:gd name="T11" fmla="*/ 3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" h="7">
                  <a:moveTo>
                    <a:pt x="0" y="3"/>
                  </a:moveTo>
                  <a:lnTo>
                    <a:pt x="0" y="0"/>
                  </a:lnTo>
                  <a:lnTo>
                    <a:pt x="10" y="6"/>
                  </a:lnTo>
                  <a:lnTo>
                    <a:pt x="8" y="7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5" name="Freeform 1729"/>
            <p:cNvSpPr>
              <a:spLocks/>
            </p:cNvSpPr>
            <p:nvPr/>
          </p:nvSpPr>
          <p:spPr bwMode="auto">
            <a:xfrm>
              <a:off x="4742" y="1026"/>
              <a:ext cx="3" cy="1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6" name="Line 1730"/>
            <p:cNvSpPr>
              <a:spLocks noChangeShapeType="1"/>
            </p:cNvSpPr>
            <p:nvPr/>
          </p:nvSpPr>
          <p:spPr bwMode="auto">
            <a:xfrm>
              <a:off x="4742" y="1026"/>
              <a:ext cx="3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7" name="Freeform 1731"/>
            <p:cNvSpPr>
              <a:spLocks/>
            </p:cNvSpPr>
            <p:nvPr/>
          </p:nvSpPr>
          <p:spPr bwMode="auto">
            <a:xfrm>
              <a:off x="4739" y="1023"/>
              <a:ext cx="10" cy="7"/>
            </a:xfrm>
            <a:custGeom>
              <a:avLst/>
              <a:gdLst>
                <a:gd name="T0" fmla="*/ 0 w 10"/>
                <a:gd name="T1" fmla="*/ 3 h 7"/>
                <a:gd name="T2" fmla="*/ 0 w 10"/>
                <a:gd name="T3" fmla="*/ 0 h 7"/>
                <a:gd name="T4" fmla="*/ 10 w 10"/>
                <a:gd name="T5" fmla="*/ 6 h 7"/>
                <a:gd name="T6" fmla="*/ 9 w 10"/>
                <a:gd name="T7" fmla="*/ 7 h 7"/>
                <a:gd name="T8" fmla="*/ 0 w 10"/>
                <a:gd name="T9" fmla="*/ 3 h 7"/>
                <a:gd name="T10" fmla="*/ 0 w 10"/>
                <a:gd name="T11" fmla="*/ 3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" h="7">
                  <a:moveTo>
                    <a:pt x="0" y="3"/>
                  </a:moveTo>
                  <a:lnTo>
                    <a:pt x="0" y="0"/>
                  </a:lnTo>
                  <a:lnTo>
                    <a:pt x="10" y="6"/>
                  </a:lnTo>
                  <a:lnTo>
                    <a:pt x="9" y="7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8" name="Line 1732"/>
            <p:cNvSpPr>
              <a:spLocks noChangeShapeType="1"/>
            </p:cNvSpPr>
            <p:nvPr/>
          </p:nvSpPr>
          <p:spPr bwMode="auto">
            <a:xfrm>
              <a:off x="4733" y="1033"/>
              <a:ext cx="1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9" name="Line 1733"/>
            <p:cNvSpPr>
              <a:spLocks noChangeShapeType="1"/>
            </p:cNvSpPr>
            <p:nvPr/>
          </p:nvSpPr>
          <p:spPr bwMode="auto">
            <a:xfrm>
              <a:off x="4733" y="1033"/>
              <a:ext cx="1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0" name="Freeform 1734"/>
            <p:cNvSpPr>
              <a:spLocks/>
            </p:cNvSpPr>
            <p:nvPr/>
          </p:nvSpPr>
          <p:spPr bwMode="auto">
            <a:xfrm>
              <a:off x="4729" y="1029"/>
              <a:ext cx="10" cy="7"/>
            </a:xfrm>
            <a:custGeom>
              <a:avLst/>
              <a:gdLst>
                <a:gd name="T0" fmla="*/ 0 w 10"/>
                <a:gd name="T1" fmla="*/ 2 h 7"/>
                <a:gd name="T2" fmla="*/ 0 w 10"/>
                <a:gd name="T3" fmla="*/ 0 h 7"/>
                <a:gd name="T4" fmla="*/ 10 w 10"/>
                <a:gd name="T5" fmla="*/ 5 h 7"/>
                <a:gd name="T6" fmla="*/ 9 w 10"/>
                <a:gd name="T7" fmla="*/ 7 h 7"/>
                <a:gd name="T8" fmla="*/ 0 w 10"/>
                <a:gd name="T9" fmla="*/ 2 h 7"/>
                <a:gd name="T10" fmla="*/ 0 w 10"/>
                <a:gd name="T11" fmla="*/ 2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" h="7">
                  <a:moveTo>
                    <a:pt x="0" y="2"/>
                  </a:moveTo>
                  <a:lnTo>
                    <a:pt x="0" y="0"/>
                  </a:lnTo>
                  <a:lnTo>
                    <a:pt x="10" y="5"/>
                  </a:lnTo>
                  <a:lnTo>
                    <a:pt x="9" y="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Line 1735"/>
            <p:cNvSpPr>
              <a:spLocks noChangeShapeType="1"/>
            </p:cNvSpPr>
            <p:nvPr/>
          </p:nvSpPr>
          <p:spPr bwMode="auto">
            <a:xfrm>
              <a:off x="4723" y="1038"/>
              <a:ext cx="1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Line 1736"/>
            <p:cNvSpPr>
              <a:spLocks noChangeShapeType="1"/>
            </p:cNvSpPr>
            <p:nvPr/>
          </p:nvSpPr>
          <p:spPr bwMode="auto">
            <a:xfrm>
              <a:off x="4723" y="1038"/>
              <a:ext cx="1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3" name="Freeform 1737"/>
            <p:cNvSpPr>
              <a:spLocks/>
            </p:cNvSpPr>
            <p:nvPr/>
          </p:nvSpPr>
          <p:spPr bwMode="auto">
            <a:xfrm>
              <a:off x="4719" y="1036"/>
              <a:ext cx="10" cy="5"/>
            </a:xfrm>
            <a:custGeom>
              <a:avLst/>
              <a:gdLst>
                <a:gd name="T0" fmla="*/ 0 w 10"/>
                <a:gd name="T1" fmla="*/ 1 h 5"/>
                <a:gd name="T2" fmla="*/ 0 w 10"/>
                <a:gd name="T3" fmla="*/ 0 h 5"/>
                <a:gd name="T4" fmla="*/ 10 w 10"/>
                <a:gd name="T5" fmla="*/ 4 h 5"/>
                <a:gd name="T6" fmla="*/ 9 w 10"/>
                <a:gd name="T7" fmla="*/ 5 h 5"/>
                <a:gd name="T8" fmla="*/ 0 w 10"/>
                <a:gd name="T9" fmla="*/ 1 h 5"/>
                <a:gd name="T10" fmla="*/ 0 w 10"/>
                <a:gd name="T11" fmla="*/ 1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" h="5">
                  <a:moveTo>
                    <a:pt x="0" y="1"/>
                  </a:moveTo>
                  <a:lnTo>
                    <a:pt x="0" y="0"/>
                  </a:lnTo>
                  <a:lnTo>
                    <a:pt x="10" y="4"/>
                  </a:lnTo>
                  <a:lnTo>
                    <a:pt x="9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4" name="Freeform 1738"/>
            <p:cNvSpPr>
              <a:spLocks/>
            </p:cNvSpPr>
            <p:nvPr/>
          </p:nvSpPr>
          <p:spPr bwMode="auto">
            <a:xfrm>
              <a:off x="4712" y="1043"/>
              <a:ext cx="3" cy="3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Line 1739"/>
            <p:cNvSpPr>
              <a:spLocks noChangeShapeType="1"/>
            </p:cNvSpPr>
            <p:nvPr/>
          </p:nvSpPr>
          <p:spPr bwMode="auto">
            <a:xfrm flipH="1" flipV="1">
              <a:off x="4712" y="1043"/>
              <a:ext cx="3" cy="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6" name="Freeform 1740"/>
            <p:cNvSpPr>
              <a:spLocks/>
            </p:cNvSpPr>
            <p:nvPr/>
          </p:nvSpPr>
          <p:spPr bwMode="auto">
            <a:xfrm>
              <a:off x="4709" y="1041"/>
              <a:ext cx="10" cy="6"/>
            </a:xfrm>
            <a:custGeom>
              <a:avLst/>
              <a:gdLst>
                <a:gd name="T0" fmla="*/ 0 w 10"/>
                <a:gd name="T1" fmla="*/ 2 h 6"/>
                <a:gd name="T2" fmla="*/ 0 w 10"/>
                <a:gd name="T3" fmla="*/ 0 h 6"/>
                <a:gd name="T4" fmla="*/ 10 w 10"/>
                <a:gd name="T5" fmla="*/ 5 h 6"/>
                <a:gd name="T6" fmla="*/ 9 w 10"/>
                <a:gd name="T7" fmla="*/ 6 h 6"/>
                <a:gd name="T8" fmla="*/ 0 w 10"/>
                <a:gd name="T9" fmla="*/ 2 h 6"/>
                <a:gd name="T10" fmla="*/ 0 w 10"/>
                <a:gd name="T11" fmla="*/ 2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" h="6">
                  <a:moveTo>
                    <a:pt x="0" y="2"/>
                  </a:moveTo>
                  <a:lnTo>
                    <a:pt x="0" y="0"/>
                  </a:lnTo>
                  <a:lnTo>
                    <a:pt x="10" y="5"/>
                  </a:lnTo>
                  <a:lnTo>
                    <a:pt x="9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7" name="Freeform 1741"/>
            <p:cNvSpPr>
              <a:spLocks/>
            </p:cNvSpPr>
            <p:nvPr/>
          </p:nvSpPr>
          <p:spPr bwMode="auto">
            <a:xfrm>
              <a:off x="4701" y="1048"/>
              <a:ext cx="5" cy="3"/>
            </a:xfrm>
            <a:custGeom>
              <a:avLst/>
              <a:gdLst>
                <a:gd name="T0" fmla="*/ 5 w 5"/>
                <a:gd name="T1" fmla="*/ 3 h 3"/>
                <a:gd name="T2" fmla="*/ 0 w 5"/>
                <a:gd name="T3" fmla="*/ 0 h 3"/>
                <a:gd name="T4" fmla="*/ 5 w 5"/>
                <a:gd name="T5" fmla="*/ 3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0" y="0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8" name="Line 1742"/>
            <p:cNvSpPr>
              <a:spLocks noChangeShapeType="1"/>
            </p:cNvSpPr>
            <p:nvPr/>
          </p:nvSpPr>
          <p:spPr bwMode="auto">
            <a:xfrm flipH="1" flipV="1">
              <a:off x="4701" y="1048"/>
              <a:ext cx="5" cy="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9" name="Freeform 1743"/>
            <p:cNvSpPr>
              <a:spLocks/>
            </p:cNvSpPr>
            <p:nvPr/>
          </p:nvSpPr>
          <p:spPr bwMode="auto">
            <a:xfrm>
              <a:off x="4699" y="1047"/>
              <a:ext cx="10" cy="6"/>
            </a:xfrm>
            <a:custGeom>
              <a:avLst/>
              <a:gdLst>
                <a:gd name="T0" fmla="*/ 0 w 10"/>
                <a:gd name="T1" fmla="*/ 1 h 6"/>
                <a:gd name="T2" fmla="*/ 0 w 10"/>
                <a:gd name="T3" fmla="*/ 0 h 6"/>
                <a:gd name="T4" fmla="*/ 10 w 10"/>
                <a:gd name="T5" fmla="*/ 4 h 6"/>
                <a:gd name="T6" fmla="*/ 9 w 10"/>
                <a:gd name="T7" fmla="*/ 6 h 6"/>
                <a:gd name="T8" fmla="*/ 0 w 10"/>
                <a:gd name="T9" fmla="*/ 1 h 6"/>
                <a:gd name="T10" fmla="*/ 0 w 10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" h="6">
                  <a:moveTo>
                    <a:pt x="0" y="1"/>
                  </a:moveTo>
                  <a:lnTo>
                    <a:pt x="0" y="0"/>
                  </a:lnTo>
                  <a:lnTo>
                    <a:pt x="10" y="4"/>
                  </a:lnTo>
                  <a:lnTo>
                    <a:pt x="9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0" name="Freeform 1744"/>
            <p:cNvSpPr>
              <a:spLocks/>
            </p:cNvSpPr>
            <p:nvPr/>
          </p:nvSpPr>
          <p:spPr bwMode="auto">
            <a:xfrm>
              <a:off x="4691" y="1054"/>
              <a:ext cx="7" cy="3"/>
            </a:xfrm>
            <a:custGeom>
              <a:avLst/>
              <a:gdLst>
                <a:gd name="T0" fmla="*/ 7 w 7"/>
                <a:gd name="T1" fmla="*/ 3 h 3"/>
                <a:gd name="T2" fmla="*/ 0 w 7"/>
                <a:gd name="T3" fmla="*/ 0 h 3"/>
                <a:gd name="T4" fmla="*/ 7 w 7"/>
                <a:gd name="T5" fmla="*/ 3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lnTo>
                    <a:pt x="0" y="0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1" name="Line 1745"/>
            <p:cNvSpPr>
              <a:spLocks noChangeShapeType="1"/>
            </p:cNvSpPr>
            <p:nvPr/>
          </p:nvSpPr>
          <p:spPr bwMode="auto">
            <a:xfrm flipH="1" flipV="1">
              <a:off x="4691" y="1054"/>
              <a:ext cx="7" cy="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2" name="Freeform 1746"/>
            <p:cNvSpPr>
              <a:spLocks/>
            </p:cNvSpPr>
            <p:nvPr/>
          </p:nvSpPr>
          <p:spPr bwMode="auto">
            <a:xfrm>
              <a:off x="4689" y="1053"/>
              <a:ext cx="10" cy="5"/>
            </a:xfrm>
            <a:custGeom>
              <a:avLst/>
              <a:gdLst>
                <a:gd name="T0" fmla="*/ 0 w 10"/>
                <a:gd name="T1" fmla="*/ 1 h 5"/>
                <a:gd name="T2" fmla="*/ 2 w 10"/>
                <a:gd name="T3" fmla="*/ 0 h 5"/>
                <a:gd name="T4" fmla="*/ 10 w 10"/>
                <a:gd name="T5" fmla="*/ 4 h 5"/>
                <a:gd name="T6" fmla="*/ 9 w 10"/>
                <a:gd name="T7" fmla="*/ 5 h 5"/>
                <a:gd name="T8" fmla="*/ 0 w 10"/>
                <a:gd name="T9" fmla="*/ 1 h 5"/>
                <a:gd name="T10" fmla="*/ 0 w 10"/>
                <a:gd name="T11" fmla="*/ 1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" h="5">
                  <a:moveTo>
                    <a:pt x="0" y="1"/>
                  </a:moveTo>
                  <a:lnTo>
                    <a:pt x="2" y="0"/>
                  </a:lnTo>
                  <a:lnTo>
                    <a:pt x="10" y="4"/>
                  </a:lnTo>
                  <a:lnTo>
                    <a:pt x="9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3" name="Freeform 1747"/>
            <p:cNvSpPr>
              <a:spLocks/>
            </p:cNvSpPr>
            <p:nvPr/>
          </p:nvSpPr>
          <p:spPr bwMode="auto">
            <a:xfrm>
              <a:off x="4680" y="1058"/>
              <a:ext cx="8" cy="6"/>
            </a:xfrm>
            <a:custGeom>
              <a:avLst/>
              <a:gdLst>
                <a:gd name="T0" fmla="*/ 8 w 8"/>
                <a:gd name="T1" fmla="*/ 6 h 6"/>
                <a:gd name="T2" fmla="*/ 0 w 8"/>
                <a:gd name="T3" fmla="*/ 0 h 6"/>
                <a:gd name="T4" fmla="*/ 8 w 8"/>
                <a:gd name="T5" fmla="*/ 6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4" name="Line 1748"/>
            <p:cNvSpPr>
              <a:spLocks noChangeShapeType="1"/>
            </p:cNvSpPr>
            <p:nvPr/>
          </p:nvSpPr>
          <p:spPr bwMode="auto">
            <a:xfrm flipH="1" flipV="1">
              <a:off x="4680" y="1058"/>
              <a:ext cx="8" cy="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5" name="Freeform 1749"/>
            <p:cNvSpPr>
              <a:spLocks/>
            </p:cNvSpPr>
            <p:nvPr/>
          </p:nvSpPr>
          <p:spPr bwMode="auto">
            <a:xfrm>
              <a:off x="4680" y="1058"/>
              <a:ext cx="9" cy="6"/>
            </a:xfrm>
            <a:custGeom>
              <a:avLst/>
              <a:gdLst>
                <a:gd name="T0" fmla="*/ 0 w 9"/>
                <a:gd name="T1" fmla="*/ 2 h 6"/>
                <a:gd name="T2" fmla="*/ 1 w 9"/>
                <a:gd name="T3" fmla="*/ 0 h 6"/>
                <a:gd name="T4" fmla="*/ 9 w 9"/>
                <a:gd name="T5" fmla="*/ 5 h 6"/>
                <a:gd name="T6" fmla="*/ 8 w 9"/>
                <a:gd name="T7" fmla="*/ 6 h 6"/>
                <a:gd name="T8" fmla="*/ 0 w 9"/>
                <a:gd name="T9" fmla="*/ 2 h 6"/>
                <a:gd name="T10" fmla="*/ 0 w 9"/>
                <a:gd name="T11" fmla="*/ 2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" h="6">
                  <a:moveTo>
                    <a:pt x="0" y="2"/>
                  </a:moveTo>
                  <a:lnTo>
                    <a:pt x="1" y="0"/>
                  </a:lnTo>
                  <a:lnTo>
                    <a:pt x="9" y="5"/>
                  </a:lnTo>
                  <a:lnTo>
                    <a:pt x="8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6" name="Freeform 1750"/>
            <p:cNvSpPr>
              <a:spLocks/>
            </p:cNvSpPr>
            <p:nvPr/>
          </p:nvSpPr>
          <p:spPr bwMode="auto">
            <a:xfrm>
              <a:off x="4709" y="1020"/>
              <a:ext cx="73" cy="41"/>
            </a:xfrm>
            <a:custGeom>
              <a:avLst/>
              <a:gdLst>
                <a:gd name="T0" fmla="*/ 0 w 51"/>
                <a:gd name="T1" fmla="*/ 213 h 29"/>
                <a:gd name="T2" fmla="*/ 0 w 51"/>
                <a:gd name="T3" fmla="*/ 209 h 29"/>
                <a:gd name="T4" fmla="*/ 379 w 51"/>
                <a:gd name="T5" fmla="*/ 0 h 29"/>
                <a:gd name="T6" fmla="*/ 395 w 51"/>
                <a:gd name="T7" fmla="*/ 0 h 29"/>
                <a:gd name="T8" fmla="*/ 431 w 51"/>
                <a:gd name="T9" fmla="*/ 23 h 29"/>
                <a:gd name="T10" fmla="*/ 431 w 51"/>
                <a:gd name="T11" fmla="*/ 33 h 29"/>
                <a:gd name="T12" fmla="*/ 56 w 51"/>
                <a:gd name="T13" fmla="*/ 232 h 29"/>
                <a:gd name="T14" fmla="*/ 39 w 51"/>
                <a:gd name="T15" fmla="*/ 232 h 29"/>
                <a:gd name="T16" fmla="*/ 0 w 51"/>
                <a:gd name="T17" fmla="*/ 213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" h="29">
                  <a:moveTo>
                    <a:pt x="0" y="27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5" y="0"/>
                    <a:pt x="46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1" y="3"/>
                    <a:pt x="51" y="3"/>
                    <a:pt x="50" y="4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5" y="29"/>
                    <a:pt x="4" y="29"/>
                  </a:cubicBezTo>
                  <a:lnTo>
                    <a:pt x="0" y="27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7" name="Freeform 1751"/>
            <p:cNvSpPr>
              <a:spLocks/>
            </p:cNvSpPr>
            <p:nvPr/>
          </p:nvSpPr>
          <p:spPr bwMode="auto">
            <a:xfrm>
              <a:off x="4708" y="1019"/>
              <a:ext cx="74" cy="44"/>
            </a:xfrm>
            <a:custGeom>
              <a:avLst/>
              <a:gdLst>
                <a:gd name="T0" fmla="*/ 40 w 52"/>
                <a:gd name="T1" fmla="*/ 251 h 31"/>
                <a:gd name="T2" fmla="*/ 1 w 52"/>
                <a:gd name="T3" fmla="*/ 231 h 31"/>
                <a:gd name="T4" fmla="*/ 1 w 52"/>
                <a:gd name="T5" fmla="*/ 231 h 31"/>
                <a:gd name="T6" fmla="*/ 19 w 52"/>
                <a:gd name="T7" fmla="*/ 220 h 31"/>
                <a:gd name="T8" fmla="*/ 40 w 52"/>
                <a:gd name="T9" fmla="*/ 234 h 31"/>
                <a:gd name="T10" fmla="*/ 54 w 52"/>
                <a:gd name="T11" fmla="*/ 248 h 31"/>
                <a:gd name="T12" fmla="*/ 54 w 52"/>
                <a:gd name="T13" fmla="*/ 248 h 31"/>
                <a:gd name="T14" fmla="*/ 57 w 52"/>
                <a:gd name="T15" fmla="*/ 234 h 31"/>
                <a:gd name="T16" fmla="*/ 57 w 52"/>
                <a:gd name="T17" fmla="*/ 234 h 31"/>
                <a:gd name="T18" fmla="*/ 427 w 52"/>
                <a:gd name="T19" fmla="*/ 37 h 31"/>
                <a:gd name="T20" fmla="*/ 427 w 52"/>
                <a:gd name="T21" fmla="*/ 37 h 31"/>
                <a:gd name="T22" fmla="*/ 427 w 52"/>
                <a:gd name="T23" fmla="*/ 37 h 31"/>
                <a:gd name="T24" fmla="*/ 427 w 52"/>
                <a:gd name="T25" fmla="*/ 37 h 31"/>
                <a:gd name="T26" fmla="*/ 389 w 52"/>
                <a:gd name="T27" fmla="*/ 18 h 31"/>
                <a:gd name="T28" fmla="*/ 381 w 52"/>
                <a:gd name="T29" fmla="*/ 18 h 31"/>
                <a:gd name="T30" fmla="*/ 381 w 52"/>
                <a:gd name="T31" fmla="*/ 18 h 31"/>
                <a:gd name="T32" fmla="*/ 374 w 52"/>
                <a:gd name="T33" fmla="*/ 18 h 31"/>
                <a:gd name="T34" fmla="*/ 374 w 52"/>
                <a:gd name="T35" fmla="*/ 18 h 31"/>
                <a:gd name="T36" fmla="*/ 19 w 52"/>
                <a:gd name="T37" fmla="*/ 220 h 31"/>
                <a:gd name="T38" fmla="*/ 19 w 52"/>
                <a:gd name="T39" fmla="*/ 220 h 31"/>
                <a:gd name="T40" fmla="*/ 19 w 52"/>
                <a:gd name="T41" fmla="*/ 220 h 31"/>
                <a:gd name="T42" fmla="*/ 1 w 52"/>
                <a:gd name="T43" fmla="*/ 231 h 31"/>
                <a:gd name="T44" fmla="*/ 1 w 52"/>
                <a:gd name="T45" fmla="*/ 231 h 31"/>
                <a:gd name="T46" fmla="*/ 0 w 52"/>
                <a:gd name="T47" fmla="*/ 220 h 31"/>
                <a:gd name="T48" fmla="*/ 0 w 52"/>
                <a:gd name="T49" fmla="*/ 220 h 31"/>
                <a:gd name="T50" fmla="*/ 1 w 52"/>
                <a:gd name="T51" fmla="*/ 213 h 31"/>
                <a:gd name="T52" fmla="*/ 1 w 52"/>
                <a:gd name="T53" fmla="*/ 213 h 31"/>
                <a:gd name="T54" fmla="*/ 369 w 52"/>
                <a:gd name="T55" fmla="*/ 1 h 31"/>
                <a:gd name="T56" fmla="*/ 381 w 52"/>
                <a:gd name="T57" fmla="*/ 0 h 31"/>
                <a:gd name="T58" fmla="*/ 381 w 52"/>
                <a:gd name="T59" fmla="*/ 0 h 31"/>
                <a:gd name="T60" fmla="*/ 389 w 52"/>
                <a:gd name="T61" fmla="*/ 1 h 31"/>
                <a:gd name="T62" fmla="*/ 389 w 52"/>
                <a:gd name="T63" fmla="*/ 1 h 31"/>
                <a:gd name="T64" fmla="*/ 427 w 52"/>
                <a:gd name="T65" fmla="*/ 26 h 31"/>
                <a:gd name="T66" fmla="*/ 430 w 52"/>
                <a:gd name="T67" fmla="*/ 37 h 31"/>
                <a:gd name="T68" fmla="*/ 430 w 52"/>
                <a:gd name="T69" fmla="*/ 37 h 31"/>
                <a:gd name="T70" fmla="*/ 427 w 52"/>
                <a:gd name="T71" fmla="*/ 40 h 31"/>
                <a:gd name="T72" fmla="*/ 427 w 52"/>
                <a:gd name="T73" fmla="*/ 40 h 31"/>
                <a:gd name="T74" fmla="*/ 67 w 52"/>
                <a:gd name="T75" fmla="*/ 251 h 31"/>
                <a:gd name="T76" fmla="*/ 54 w 52"/>
                <a:gd name="T77" fmla="*/ 251 h 31"/>
                <a:gd name="T78" fmla="*/ 54 w 52"/>
                <a:gd name="T79" fmla="*/ 251 h 31"/>
                <a:gd name="T80" fmla="*/ 40 w 52"/>
                <a:gd name="T81" fmla="*/ 251 h 3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52" h="31">
                  <a:moveTo>
                    <a:pt x="5" y="31"/>
                  </a:move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7" y="30"/>
                    <a:pt x="7" y="30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5" y="2"/>
                    <a:pt x="45" y="2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8"/>
                    <a:pt x="0" y="28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5" y="0"/>
                    <a:pt x="4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7" y="0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2" y="3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5"/>
                    <a:pt x="52" y="5"/>
                    <a:pt x="51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7" y="31"/>
                    <a:pt x="7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5" y="31"/>
                    <a:pt x="5" y="3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8" name="Freeform 1752"/>
            <p:cNvSpPr>
              <a:spLocks/>
            </p:cNvSpPr>
            <p:nvPr/>
          </p:nvSpPr>
          <p:spPr bwMode="auto">
            <a:xfrm>
              <a:off x="4753" y="975"/>
              <a:ext cx="27" cy="15"/>
            </a:xfrm>
            <a:custGeom>
              <a:avLst/>
              <a:gdLst>
                <a:gd name="T0" fmla="*/ 1 w 19"/>
                <a:gd name="T1" fmla="*/ 50 h 11"/>
                <a:gd name="T2" fmla="*/ 1 w 19"/>
                <a:gd name="T3" fmla="*/ 48 h 11"/>
                <a:gd name="T4" fmla="*/ 97 w 19"/>
                <a:gd name="T5" fmla="*/ 0 h 11"/>
                <a:gd name="T6" fmla="*/ 115 w 19"/>
                <a:gd name="T7" fmla="*/ 0 h 11"/>
                <a:gd name="T8" fmla="*/ 152 w 19"/>
                <a:gd name="T9" fmla="*/ 19 h 11"/>
                <a:gd name="T10" fmla="*/ 152 w 19"/>
                <a:gd name="T11" fmla="*/ 26 h 11"/>
                <a:gd name="T12" fmla="*/ 57 w 19"/>
                <a:gd name="T13" fmla="*/ 65 h 11"/>
                <a:gd name="T14" fmla="*/ 40 w 19"/>
                <a:gd name="T15" fmla="*/ 65 h 11"/>
                <a:gd name="T16" fmla="*/ 1 w 19"/>
                <a:gd name="T17" fmla="*/ 50 h 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11">
                  <a:moveTo>
                    <a:pt x="1" y="8"/>
                  </a:moveTo>
                  <a:cubicBezTo>
                    <a:pt x="0" y="8"/>
                    <a:pt x="0" y="7"/>
                    <a:pt x="1" y="7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8" y="4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1"/>
                    <a:pt x="5" y="11"/>
                    <a:pt x="5" y="10"/>
                  </a:cubicBezTo>
                  <a:lnTo>
                    <a:pt x="1" y="8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9" name="Freeform 1753"/>
            <p:cNvSpPr>
              <a:spLocks/>
            </p:cNvSpPr>
            <p:nvPr/>
          </p:nvSpPr>
          <p:spPr bwMode="auto">
            <a:xfrm>
              <a:off x="4753" y="973"/>
              <a:ext cx="27" cy="17"/>
            </a:xfrm>
            <a:custGeom>
              <a:avLst/>
              <a:gdLst>
                <a:gd name="T0" fmla="*/ 37 w 19"/>
                <a:gd name="T1" fmla="*/ 96 h 12"/>
                <a:gd name="T2" fmla="*/ 0 w 19"/>
                <a:gd name="T3" fmla="*/ 81 h 12"/>
                <a:gd name="T4" fmla="*/ 1 w 19"/>
                <a:gd name="T5" fmla="*/ 74 h 12"/>
                <a:gd name="T6" fmla="*/ 1 w 19"/>
                <a:gd name="T7" fmla="*/ 67 h 12"/>
                <a:gd name="T8" fmla="*/ 40 w 19"/>
                <a:gd name="T9" fmla="*/ 95 h 12"/>
                <a:gd name="T10" fmla="*/ 53 w 19"/>
                <a:gd name="T11" fmla="*/ 95 h 12"/>
                <a:gd name="T12" fmla="*/ 53 w 19"/>
                <a:gd name="T13" fmla="*/ 95 h 12"/>
                <a:gd name="T14" fmla="*/ 53 w 19"/>
                <a:gd name="T15" fmla="*/ 95 h 12"/>
                <a:gd name="T16" fmla="*/ 53 w 19"/>
                <a:gd name="T17" fmla="*/ 95 h 12"/>
                <a:gd name="T18" fmla="*/ 152 w 19"/>
                <a:gd name="T19" fmla="*/ 37 h 12"/>
                <a:gd name="T20" fmla="*/ 152 w 19"/>
                <a:gd name="T21" fmla="*/ 37 h 12"/>
                <a:gd name="T22" fmla="*/ 152 w 19"/>
                <a:gd name="T23" fmla="*/ 37 h 12"/>
                <a:gd name="T24" fmla="*/ 115 w 19"/>
                <a:gd name="T25" fmla="*/ 18 h 12"/>
                <a:gd name="T26" fmla="*/ 107 w 19"/>
                <a:gd name="T27" fmla="*/ 18 h 12"/>
                <a:gd name="T28" fmla="*/ 107 w 19"/>
                <a:gd name="T29" fmla="*/ 18 h 12"/>
                <a:gd name="T30" fmla="*/ 97 w 19"/>
                <a:gd name="T31" fmla="*/ 18 h 12"/>
                <a:gd name="T32" fmla="*/ 97 w 19"/>
                <a:gd name="T33" fmla="*/ 18 h 12"/>
                <a:gd name="T34" fmla="*/ 1 w 19"/>
                <a:gd name="T35" fmla="*/ 67 h 12"/>
                <a:gd name="T36" fmla="*/ 1 w 19"/>
                <a:gd name="T37" fmla="*/ 67 h 12"/>
                <a:gd name="T38" fmla="*/ 1 w 19"/>
                <a:gd name="T39" fmla="*/ 74 h 12"/>
                <a:gd name="T40" fmla="*/ 0 w 19"/>
                <a:gd name="T41" fmla="*/ 81 h 12"/>
                <a:gd name="T42" fmla="*/ 0 w 19"/>
                <a:gd name="T43" fmla="*/ 67 h 12"/>
                <a:gd name="T44" fmla="*/ 0 w 19"/>
                <a:gd name="T45" fmla="*/ 67 h 12"/>
                <a:gd name="T46" fmla="*/ 0 w 19"/>
                <a:gd name="T47" fmla="*/ 57 h 12"/>
                <a:gd name="T48" fmla="*/ 0 w 19"/>
                <a:gd name="T49" fmla="*/ 57 h 12"/>
                <a:gd name="T50" fmla="*/ 97 w 19"/>
                <a:gd name="T51" fmla="*/ 1 h 12"/>
                <a:gd name="T52" fmla="*/ 107 w 19"/>
                <a:gd name="T53" fmla="*/ 0 h 12"/>
                <a:gd name="T54" fmla="*/ 107 w 19"/>
                <a:gd name="T55" fmla="*/ 0 h 12"/>
                <a:gd name="T56" fmla="*/ 124 w 19"/>
                <a:gd name="T57" fmla="*/ 1 h 12"/>
                <a:gd name="T58" fmla="*/ 124 w 19"/>
                <a:gd name="T59" fmla="*/ 1 h 12"/>
                <a:gd name="T60" fmla="*/ 152 w 19"/>
                <a:gd name="T61" fmla="*/ 26 h 12"/>
                <a:gd name="T62" fmla="*/ 155 w 19"/>
                <a:gd name="T63" fmla="*/ 37 h 12"/>
                <a:gd name="T64" fmla="*/ 155 w 19"/>
                <a:gd name="T65" fmla="*/ 37 h 12"/>
                <a:gd name="T66" fmla="*/ 152 w 19"/>
                <a:gd name="T67" fmla="*/ 40 h 12"/>
                <a:gd name="T68" fmla="*/ 152 w 19"/>
                <a:gd name="T69" fmla="*/ 40 h 12"/>
                <a:gd name="T70" fmla="*/ 57 w 19"/>
                <a:gd name="T71" fmla="*/ 96 h 12"/>
                <a:gd name="T72" fmla="*/ 53 w 19"/>
                <a:gd name="T73" fmla="*/ 96 h 12"/>
                <a:gd name="T74" fmla="*/ 53 w 19"/>
                <a:gd name="T75" fmla="*/ 96 h 12"/>
                <a:gd name="T76" fmla="*/ 37 w 19"/>
                <a:gd name="T77" fmla="*/ 96 h 1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" h="12">
                  <a:moveTo>
                    <a:pt x="4" y="12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5" y="12"/>
                    <a:pt x="5" y="12"/>
                    <a:pt x="4" y="1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0" name="Freeform 1754"/>
            <p:cNvSpPr>
              <a:spLocks/>
            </p:cNvSpPr>
            <p:nvPr/>
          </p:nvSpPr>
          <p:spPr bwMode="auto">
            <a:xfrm>
              <a:off x="4770" y="982"/>
              <a:ext cx="23" cy="14"/>
            </a:xfrm>
            <a:custGeom>
              <a:avLst/>
              <a:gdLst>
                <a:gd name="T0" fmla="*/ 1 w 16"/>
                <a:gd name="T1" fmla="*/ 55 h 10"/>
                <a:gd name="T2" fmla="*/ 1 w 16"/>
                <a:gd name="T3" fmla="*/ 41 h 10"/>
                <a:gd name="T4" fmla="*/ 81 w 16"/>
                <a:gd name="T5" fmla="*/ 1 h 10"/>
                <a:gd name="T6" fmla="*/ 98 w 16"/>
                <a:gd name="T7" fmla="*/ 1 h 10"/>
                <a:gd name="T8" fmla="*/ 141 w 16"/>
                <a:gd name="T9" fmla="*/ 21 h 10"/>
                <a:gd name="T10" fmla="*/ 141 w 16"/>
                <a:gd name="T11" fmla="*/ 29 h 10"/>
                <a:gd name="T12" fmla="*/ 60 w 16"/>
                <a:gd name="T13" fmla="*/ 69 h 10"/>
                <a:gd name="T14" fmla="*/ 42 w 16"/>
                <a:gd name="T15" fmla="*/ 69 h 10"/>
                <a:gd name="T16" fmla="*/ 1 w 16"/>
                <a:gd name="T17" fmla="*/ 55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" h="10">
                  <a:moveTo>
                    <a:pt x="1" y="7"/>
                  </a:moveTo>
                  <a:cubicBezTo>
                    <a:pt x="0" y="7"/>
                    <a:pt x="0" y="6"/>
                    <a:pt x="1" y="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4"/>
                    <a:pt x="16" y="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0"/>
                    <a:pt x="5" y="10"/>
                    <a:pt x="5" y="9"/>
                  </a:cubicBezTo>
                  <a:lnTo>
                    <a:pt x="1" y="7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1" name="Freeform 1755"/>
            <p:cNvSpPr>
              <a:spLocks/>
            </p:cNvSpPr>
            <p:nvPr/>
          </p:nvSpPr>
          <p:spPr bwMode="auto">
            <a:xfrm>
              <a:off x="4769" y="982"/>
              <a:ext cx="25" cy="14"/>
            </a:xfrm>
            <a:custGeom>
              <a:avLst/>
              <a:gdLst>
                <a:gd name="T0" fmla="*/ 36 w 18"/>
                <a:gd name="T1" fmla="*/ 77 h 10"/>
                <a:gd name="T2" fmla="*/ 1 w 18"/>
                <a:gd name="T3" fmla="*/ 57 h 10"/>
                <a:gd name="T4" fmla="*/ 15 w 18"/>
                <a:gd name="T5" fmla="*/ 55 h 10"/>
                <a:gd name="T6" fmla="*/ 15 w 18"/>
                <a:gd name="T7" fmla="*/ 41 h 10"/>
                <a:gd name="T8" fmla="*/ 40 w 18"/>
                <a:gd name="T9" fmla="*/ 69 h 10"/>
                <a:gd name="T10" fmla="*/ 50 w 18"/>
                <a:gd name="T11" fmla="*/ 69 h 10"/>
                <a:gd name="T12" fmla="*/ 50 w 18"/>
                <a:gd name="T13" fmla="*/ 69 h 10"/>
                <a:gd name="T14" fmla="*/ 56 w 18"/>
                <a:gd name="T15" fmla="*/ 69 h 10"/>
                <a:gd name="T16" fmla="*/ 56 w 18"/>
                <a:gd name="T17" fmla="*/ 69 h 10"/>
                <a:gd name="T18" fmla="*/ 115 w 18"/>
                <a:gd name="T19" fmla="*/ 29 h 10"/>
                <a:gd name="T20" fmla="*/ 124 w 18"/>
                <a:gd name="T21" fmla="*/ 29 h 10"/>
                <a:gd name="T22" fmla="*/ 115 w 18"/>
                <a:gd name="T23" fmla="*/ 29 h 10"/>
                <a:gd name="T24" fmla="*/ 89 w 18"/>
                <a:gd name="T25" fmla="*/ 1 h 10"/>
                <a:gd name="T26" fmla="*/ 78 w 18"/>
                <a:gd name="T27" fmla="*/ 1 h 10"/>
                <a:gd name="T28" fmla="*/ 78 w 18"/>
                <a:gd name="T29" fmla="*/ 1 h 10"/>
                <a:gd name="T30" fmla="*/ 78 w 18"/>
                <a:gd name="T31" fmla="*/ 1 h 10"/>
                <a:gd name="T32" fmla="*/ 78 w 18"/>
                <a:gd name="T33" fmla="*/ 1 h 10"/>
                <a:gd name="T34" fmla="*/ 15 w 18"/>
                <a:gd name="T35" fmla="*/ 41 h 10"/>
                <a:gd name="T36" fmla="*/ 15 w 18"/>
                <a:gd name="T37" fmla="*/ 41 h 10"/>
                <a:gd name="T38" fmla="*/ 15 w 18"/>
                <a:gd name="T39" fmla="*/ 55 h 10"/>
                <a:gd name="T40" fmla="*/ 1 w 18"/>
                <a:gd name="T41" fmla="*/ 57 h 10"/>
                <a:gd name="T42" fmla="*/ 0 w 18"/>
                <a:gd name="T43" fmla="*/ 41 h 10"/>
                <a:gd name="T44" fmla="*/ 0 w 18"/>
                <a:gd name="T45" fmla="*/ 41 h 10"/>
                <a:gd name="T46" fmla="*/ 1 w 18"/>
                <a:gd name="T47" fmla="*/ 39 h 10"/>
                <a:gd name="T48" fmla="*/ 1 w 18"/>
                <a:gd name="T49" fmla="*/ 39 h 10"/>
                <a:gd name="T50" fmla="*/ 69 w 18"/>
                <a:gd name="T51" fmla="*/ 0 h 10"/>
                <a:gd name="T52" fmla="*/ 78 w 18"/>
                <a:gd name="T53" fmla="*/ 0 h 10"/>
                <a:gd name="T54" fmla="*/ 78 w 18"/>
                <a:gd name="T55" fmla="*/ 0 h 10"/>
                <a:gd name="T56" fmla="*/ 94 w 18"/>
                <a:gd name="T57" fmla="*/ 0 h 10"/>
                <a:gd name="T58" fmla="*/ 94 w 18"/>
                <a:gd name="T59" fmla="*/ 0 h 10"/>
                <a:gd name="T60" fmla="*/ 124 w 18"/>
                <a:gd name="T61" fmla="*/ 15 h 10"/>
                <a:gd name="T62" fmla="*/ 131 w 18"/>
                <a:gd name="T63" fmla="*/ 29 h 10"/>
                <a:gd name="T64" fmla="*/ 131 w 18"/>
                <a:gd name="T65" fmla="*/ 29 h 10"/>
                <a:gd name="T66" fmla="*/ 124 w 18"/>
                <a:gd name="T67" fmla="*/ 39 h 10"/>
                <a:gd name="T68" fmla="*/ 124 w 18"/>
                <a:gd name="T69" fmla="*/ 39 h 10"/>
                <a:gd name="T70" fmla="*/ 56 w 18"/>
                <a:gd name="T71" fmla="*/ 77 h 10"/>
                <a:gd name="T72" fmla="*/ 50 w 18"/>
                <a:gd name="T73" fmla="*/ 77 h 10"/>
                <a:gd name="T74" fmla="*/ 50 w 18"/>
                <a:gd name="T75" fmla="*/ 77 h 10"/>
                <a:gd name="T76" fmla="*/ 36 w 18"/>
                <a:gd name="T77" fmla="*/ 77 h 1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" h="10">
                  <a:moveTo>
                    <a:pt x="5" y="10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0" y="7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3"/>
                    <a:pt x="18" y="3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2" name="Freeform 1756"/>
            <p:cNvSpPr>
              <a:spLocks/>
            </p:cNvSpPr>
            <p:nvPr/>
          </p:nvSpPr>
          <p:spPr bwMode="auto">
            <a:xfrm>
              <a:off x="4671" y="1072"/>
              <a:ext cx="18" cy="12"/>
            </a:xfrm>
            <a:custGeom>
              <a:avLst/>
              <a:gdLst>
                <a:gd name="T0" fmla="*/ 1 w 13"/>
                <a:gd name="T1" fmla="*/ 62 h 8"/>
                <a:gd name="T2" fmla="*/ 1 w 13"/>
                <a:gd name="T3" fmla="*/ 48 h 8"/>
                <a:gd name="T4" fmla="*/ 50 w 13"/>
                <a:gd name="T5" fmla="*/ 0 h 8"/>
                <a:gd name="T6" fmla="*/ 64 w 13"/>
                <a:gd name="T7" fmla="*/ 0 h 8"/>
                <a:gd name="T8" fmla="*/ 91 w 13"/>
                <a:gd name="T9" fmla="*/ 41 h 8"/>
                <a:gd name="T10" fmla="*/ 91 w 13"/>
                <a:gd name="T11" fmla="*/ 48 h 8"/>
                <a:gd name="T12" fmla="*/ 50 w 13"/>
                <a:gd name="T13" fmla="*/ 89 h 8"/>
                <a:gd name="T14" fmla="*/ 36 w 13"/>
                <a:gd name="T15" fmla="*/ 89 h 8"/>
                <a:gd name="T16" fmla="*/ 1 w 13"/>
                <a:gd name="T17" fmla="*/ 62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" h="8">
                  <a:moveTo>
                    <a:pt x="1" y="5"/>
                  </a:moveTo>
                  <a:cubicBezTo>
                    <a:pt x="0" y="5"/>
                    <a:pt x="0" y="4"/>
                    <a:pt x="1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9" y="0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4"/>
                    <a:pt x="13" y="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8"/>
                    <a:pt x="5" y="8"/>
                    <a:pt x="5" y="7"/>
                  </a:cubicBezTo>
                  <a:lnTo>
                    <a:pt x="1" y="5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3" name="Freeform 1757"/>
            <p:cNvSpPr>
              <a:spLocks/>
            </p:cNvSpPr>
            <p:nvPr/>
          </p:nvSpPr>
          <p:spPr bwMode="auto">
            <a:xfrm>
              <a:off x="4671" y="1071"/>
              <a:ext cx="20" cy="13"/>
            </a:xfrm>
            <a:custGeom>
              <a:avLst/>
              <a:gdLst>
                <a:gd name="T0" fmla="*/ 39 w 14"/>
                <a:gd name="T1" fmla="*/ 81 h 9"/>
                <a:gd name="T2" fmla="*/ 0 w 14"/>
                <a:gd name="T3" fmla="*/ 61 h 9"/>
                <a:gd name="T4" fmla="*/ 1 w 14"/>
                <a:gd name="T5" fmla="*/ 56 h 9"/>
                <a:gd name="T6" fmla="*/ 1 w 14"/>
                <a:gd name="T7" fmla="*/ 42 h 9"/>
                <a:gd name="T8" fmla="*/ 41 w 14"/>
                <a:gd name="T9" fmla="*/ 75 h 9"/>
                <a:gd name="T10" fmla="*/ 56 w 14"/>
                <a:gd name="T11" fmla="*/ 75 h 9"/>
                <a:gd name="T12" fmla="*/ 56 w 14"/>
                <a:gd name="T13" fmla="*/ 75 h 9"/>
                <a:gd name="T14" fmla="*/ 56 w 14"/>
                <a:gd name="T15" fmla="*/ 75 h 9"/>
                <a:gd name="T16" fmla="*/ 56 w 14"/>
                <a:gd name="T17" fmla="*/ 75 h 9"/>
                <a:gd name="T18" fmla="*/ 100 w 14"/>
                <a:gd name="T19" fmla="*/ 39 h 9"/>
                <a:gd name="T20" fmla="*/ 114 w 14"/>
                <a:gd name="T21" fmla="*/ 39 h 9"/>
                <a:gd name="T22" fmla="*/ 100 w 14"/>
                <a:gd name="T23" fmla="*/ 39 h 9"/>
                <a:gd name="T24" fmla="*/ 100 w 14"/>
                <a:gd name="T25" fmla="*/ 39 h 9"/>
                <a:gd name="T26" fmla="*/ 80 w 14"/>
                <a:gd name="T27" fmla="*/ 19 h 9"/>
                <a:gd name="T28" fmla="*/ 67 w 14"/>
                <a:gd name="T29" fmla="*/ 19 h 9"/>
                <a:gd name="T30" fmla="*/ 67 w 14"/>
                <a:gd name="T31" fmla="*/ 19 h 9"/>
                <a:gd name="T32" fmla="*/ 59 w 14"/>
                <a:gd name="T33" fmla="*/ 19 h 9"/>
                <a:gd name="T34" fmla="*/ 59 w 14"/>
                <a:gd name="T35" fmla="*/ 19 h 9"/>
                <a:gd name="T36" fmla="*/ 1 w 14"/>
                <a:gd name="T37" fmla="*/ 42 h 9"/>
                <a:gd name="T38" fmla="*/ 1 w 14"/>
                <a:gd name="T39" fmla="*/ 42 h 9"/>
                <a:gd name="T40" fmla="*/ 1 w 14"/>
                <a:gd name="T41" fmla="*/ 56 h 9"/>
                <a:gd name="T42" fmla="*/ 0 w 14"/>
                <a:gd name="T43" fmla="*/ 61 h 9"/>
                <a:gd name="T44" fmla="*/ 0 w 14"/>
                <a:gd name="T45" fmla="*/ 42 h 9"/>
                <a:gd name="T46" fmla="*/ 0 w 14"/>
                <a:gd name="T47" fmla="*/ 42 h 9"/>
                <a:gd name="T48" fmla="*/ 0 w 14"/>
                <a:gd name="T49" fmla="*/ 39 h 9"/>
                <a:gd name="T50" fmla="*/ 0 w 14"/>
                <a:gd name="T51" fmla="*/ 39 h 9"/>
                <a:gd name="T52" fmla="*/ 56 w 14"/>
                <a:gd name="T53" fmla="*/ 1 h 9"/>
                <a:gd name="T54" fmla="*/ 67 w 14"/>
                <a:gd name="T55" fmla="*/ 0 h 9"/>
                <a:gd name="T56" fmla="*/ 67 w 14"/>
                <a:gd name="T57" fmla="*/ 0 h 9"/>
                <a:gd name="T58" fmla="*/ 80 w 14"/>
                <a:gd name="T59" fmla="*/ 1 h 9"/>
                <a:gd name="T60" fmla="*/ 80 w 14"/>
                <a:gd name="T61" fmla="*/ 1 h 9"/>
                <a:gd name="T62" fmla="*/ 114 w 14"/>
                <a:gd name="T63" fmla="*/ 27 h 9"/>
                <a:gd name="T64" fmla="*/ 120 w 14"/>
                <a:gd name="T65" fmla="*/ 39 h 9"/>
                <a:gd name="T66" fmla="*/ 120 w 14"/>
                <a:gd name="T67" fmla="*/ 39 h 9"/>
                <a:gd name="T68" fmla="*/ 114 w 14"/>
                <a:gd name="T69" fmla="*/ 56 h 9"/>
                <a:gd name="T70" fmla="*/ 114 w 14"/>
                <a:gd name="T71" fmla="*/ 56 h 9"/>
                <a:gd name="T72" fmla="*/ 59 w 14"/>
                <a:gd name="T73" fmla="*/ 81 h 9"/>
                <a:gd name="T74" fmla="*/ 56 w 14"/>
                <a:gd name="T75" fmla="*/ 81 h 9"/>
                <a:gd name="T76" fmla="*/ 56 w 14"/>
                <a:gd name="T77" fmla="*/ 81 h 9"/>
                <a:gd name="T78" fmla="*/ 39 w 14"/>
                <a:gd name="T79" fmla="*/ 81 h 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" h="9">
                  <a:moveTo>
                    <a:pt x="4" y="9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5"/>
                    <a:pt x="14" y="5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5" y="9"/>
                    <a:pt x="4" y="9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4" name="Freeform 1758"/>
            <p:cNvSpPr>
              <a:spLocks/>
            </p:cNvSpPr>
            <p:nvPr/>
          </p:nvSpPr>
          <p:spPr bwMode="auto">
            <a:xfrm>
              <a:off x="4789" y="1007"/>
              <a:ext cx="15" cy="9"/>
            </a:xfrm>
            <a:custGeom>
              <a:avLst/>
              <a:gdLst>
                <a:gd name="T0" fmla="*/ 65 w 11"/>
                <a:gd name="T1" fmla="*/ 27 h 6"/>
                <a:gd name="T2" fmla="*/ 65 w 11"/>
                <a:gd name="T3" fmla="*/ 48 h 6"/>
                <a:gd name="T4" fmla="*/ 48 w 11"/>
                <a:gd name="T5" fmla="*/ 72 h 6"/>
                <a:gd name="T6" fmla="*/ 26 w 11"/>
                <a:gd name="T7" fmla="*/ 72 h 6"/>
                <a:gd name="T8" fmla="*/ 0 w 11"/>
                <a:gd name="T9" fmla="*/ 41 h 6"/>
                <a:gd name="T10" fmla="*/ 0 w 11"/>
                <a:gd name="T11" fmla="*/ 27 h 6"/>
                <a:gd name="T12" fmla="*/ 26 w 11"/>
                <a:gd name="T13" fmla="*/ 0 h 6"/>
                <a:gd name="T14" fmla="*/ 37 w 11"/>
                <a:gd name="T15" fmla="*/ 0 h 6"/>
                <a:gd name="T16" fmla="*/ 65 w 11"/>
                <a:gd name="T17" fmla="*/ 27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" h="6">
                  <a:moveTo>
                    <a:pt x="10" y="2"/>
                  </a:moveTo>
                  <a:cubicBezTo>
                    <a:pt x="11" y="3"/>
                    <a:pt x="11" y="3"/>
                    <a:pt x="10" y="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5" y="6"/>
                    <a:pt x="4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0"/>
                    <a:pt x="6" y="0"/>
                  </a:cubicBezTo>
                  <a:lnTo>
                    <a:pt x="10" y="2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5" name="Freeform 1759"/>
            <p:cNvSpPr>
              <a:spLocks noEditPoints="1"/>
            </p:cNvSpPr>
            <p:nvPr/>
          </p:nvSpPr>
          <p:spPr bwMode="auto">
            <a:xfrm>
              <a:off x="4787" y="1006"/>
              <a:ext cx="17" cy="11"/>
            </a:xfrm>
            <a:custGeom>
              <a:avLst/>
              <a:gdLst>
                <a:gd name="T0" fmla="*/ 40 w 12"/>
                <a:gd name="T1" fmla="*/ 50 h 8"/>
                <a:gd name="T2" fmla="*/ 1 w 12"/>
                <a:gd name="T3" fmla="*/ 36 h 8"/>
                <a:gd name="T4" fmla="*/ 0 w 12"/>
                <a:gd name="T5" fmla="*/ 29 h 8"/>
                <a:gd name="T6" fmla="*/ 0 w 12"/>
                <a:gd name="T7" fmla="*/ 29 h 8"/>
                <a:gd name="T8" fmla="*/ 1 w 12"/>
                <a:gd name="T9" fmla="*/ 15 h 8"/>
                <a:gd name="T10" fmla="*/ 1 w 12"/>
                <a:gd name="T11" fmla="*/ 15 h 8"/>
                <a:gd name="T12" fmla="*/ 40 w 12"/>
                <a:gd name="T13" fmla="*/ 0 h 8"/>
                <a:gd name="T14" fmla="*/ 52 w 12"/>
                <a:gd name="T15" fmla="*/ 0 h 8"/>
                <a:gd name="T16" fmla="*/ 52 w 12"/>
                <a:gd name="T17" fmla="*/ 0 h 8"/>
                <a:gd name="T18" fmla="*/ 67 w 12"/>
                <a:gd name="T19" fmla="*/ 0 h 8"/>
                <a:gd name="T20" fmla="*/ 67 w 12"/>
                <a:gd name="T21" fmla="*/ 0 h 8"/>
                <a:gd name="T22" fmla="*/ 96 w 12"/>
                <a:gd name="T23" fmla="*/ 21 h 8"/>
                <a:gd name="T24" fmla="*/ 96 w 12"/>
                <a:gd name="T25" fmla="*/ 21 h 8"/>
                <a:gd name="T26" fmla="*/ 96 w 12"/>
                <a:gd name="T27" fmla="*/ 29 h 8"/>
                <a:gd name="T28" fmla="*/ 96 w 12"/>
                <a:gd name="T29" fmla="*/ 29 h 8"/>
                <a:gd name="T30" fmla="*/ 96 w 12"/>
                <a:gd name="T31" fmla="*/ 36 h 8"/>
                <a:gd name="T32" fmla="*/ 96 w 12"/>
                <a:gd name="T33" fmla="*/ 36 h 8"/>
                <a:gd name="T34" fmla="*/ 67 w 12"/>
                <a:gd name="T35" fmla="*/ 50 h 8"/>
                <a:gd name="T36" fmla="*/ 57 w 12"/>
                <a:gd name="T37" fmla="*/ 55 h 8"/>
                <a:gd name="T38" fmla="*/ 57 w 12"/>
                <a:gd name="T39" fmla="*/ 55 h 8"/>
                <a:gd name="T40" fmla="*/ 40 w 12"/>
                <a:gd name="T41" fmla="*/ 50 h 8"/>
                <a:gd name="T42" fmla="*/ 52 w 12"/>
                <a:gd name="T43" fmla="*/ 40 h 8"/>
                <a:gd name="T44" fmla="*/ 57 w 12"/>
                <a:gd name="T45" fmla="*/ 40 h 8"/>
                <a:gd name="T46" fmla="*/ 57 w 12"/>
                <a:gd name="T47" fmla="*/ 40 h 8"/>
                <a:gd name="T48" fmla="*/ 57 w 12"/>
                <a:gd name="T49" fmla="*/ 40 h 8"/>
                <a:gd name="T50" fmla="*/ 57 w 12"/>
                <a:gd name="T51" fmla="*/ 40 h 8"/>
                <a:gd name="T52" fmla="*/ 95 w 12"/>
                <a:gd name="T53" fmla="*/ 29 h 8"/>
                <a:gd name="T54" fmla="*/ 95 w 12"/>
                <a:gd name="T55" fmla="*/ 29 h 8"/>
                <a:gd name="T56" fmla="*/ 95 w 12"/>
                <a:gd name="T57" fmla="*/ 29 h 8"/>
                <a:gd name="T58" fmla="*/ 95 w 12"/>
                <a:gd name="T59" fmla="*/ 21 h 8"/>
                <a:gd name="T60" fmla="*/ 95 w 12"/>
                <a:gd name="T61" fmla="*/ 29 h 8"/>
                <a:gd name="T62" fmla="*/ 57 w 12"/>
                <a:gd name="T63" fmla="*/ 15 h 8"/>
                <a:gd name="T64" fmla="*/ 52 w 12"/>
                <a:gd name="T65" fmla="*/ 1 h 8"/>
                <a:gd name="T66" fmla="*/ 52 w 12"/>
                <a:gd name="T67" fmla="*/ 1 h 8"/>
                <a:gd name="T68" fmla="*/ 40 w 12"/>
                <a:gd name="T69" fmla="*/ 15 h 8"/>
                <a:gd name="T70" fmla="*/ 40 w 12"/>
                <a:gd name="T71" fmla="*/ 15 h 8"/>
                <a:gd name="T72" fmla="*/ 18 w 12"/>
                <a:gd name="T73" fmla="*/ 29 h 8"/>
                <a:gd name="T74" fmla="*/ 52 w 12"/>
                <a:gd name="T75" fmla="*/ 40 h 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2" h="8">
                  <a:moveTo>
                    <a:pt x="5" y="7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5" y="7"/>
                    <a:pt x="5" y="7"/>
                  </a:cubicBezTo>
                  <a:close/>
                  <a:moveTo>
                    <a:pt x="6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6" y="6"/>
                    <a:pt x="6" y="6"/>
                    <a:pt x="6" y="6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6" name="Freeform 1760"/>
            <p:cNvSpPr>
              <a:spLocks/>
            </p:cNvSpPr>
            <p:nvPr/>
          </p:nvSpPr>
          <p:spPr bwMode="auto">
            <a:xfrm>
              <a:off x="4777" y="1013"/>
              <a:ext cx="16" cy="10"/>
            </a:xfrm>
            <a:custGeom>
              <a:avLst/>
              <a:gdLst>
                <a:gd name="T0" fmla="*/ 99 w 11"/>
                <a:gd name="T1" fmla="*/ 27 h 7"/>
                <a:gd name="T2" fmla="*/ 99 w 11"/>
                <a:gd name="T3" fmla="*/ 39 h 7"/>
                <a:gd name="T4" fmla="*/ 68 w 11"/>
                <a:gd name="T5" fmla="*/ 56 h 7"/>
                <a:gd name="T6" fmla="*/ 41 w 11"/>
                <a:gd name="T7" fmla="*/ 56 h 7"/>
                <a:gd name="T8" fmla="*/ 0 w 11"/>
                <a:gd name="T9" fmla="*/ 39 h 7"/>
                <a:gd name="T10" fmla="*/ 0 w 11"/>
                <a:gd name="T11" fmla="*/ 27 h 7"/>
                <a:gd name="T12" fmla="*/ 41 w 11"/>
                <a:gd name="T13" fmla="*/ 1 h 7"/>
                <a:gd name="T14" fmla="*/ 60 w 11"/>
                <a:gd name="T15" fmla="*/ 1 h 7"/>
                <a:gd name="T16" fmla="*/ 99 w 11"/>
                <a:gd name="T17" fmla="*/ 27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" h="7">
                  <a:moveTo>
                    <a:pt x="10" y="3"/>
                  </a:moveTo>
                  <a:cubicBezTo>
                    <a:pt x="11" y="3"/>
                    <a:pt x="11" y="4"/>
                    <a:pt x="10" y="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7"/>
                    <a:pt x="5" y="7"/>
                    <a:pt x="4" y="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6" y="1"/>
                  </a:cubicBezTo>
                  <a:lnTo>
                    <a:pt x="10" y="3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7" name="Freeform 1761"/>
            <p:cNvSpPr>
              <a:spLocks noEditPoints="1"/>
            </p:cNvSpPr>
            <p:nvPr/>
          </p:nvSpPr>
          <p:spPr bwMode="auto">
            <a:xfrm>
              <a:off x="4776" y="1013"/>
              <a:ext cx="17" cy="10"/>
            </a:xfrm>
            <a:custGeom>
              <a:avLst/>
              <a:gdLst>
                <a:gd name="T0" fmla="*/ 40 w 12"/>
                <a:gd name="T1" fmla="*/ 59 h 7"/>
                <a:gd name="T2" fmla="*/ 1 w 12"/>
                <a:gd name="T3" fmla="*/ 41 h 7"/>
                <a:gd name="T4" fmla="*/ 0 w 12"/>
                <a:gd name="T5" fmla="*/ 27 h 7"/>
                <a:gd name="T6" fmla="*/ 0 w 12"/>
                <a:gd name="T7" fmla="*/ 27 h 7"/>
                <a:gd name="T8" fmla="*/ 1 w 12"/>
                <a:gd name="T9" fmla="*/ 19 h 7"/>
                <a:gd name="T10" fmla="*/ 1 w 12"/>
                <a:gd name="T11" fmla="*/ 19 h 7"/>
                <a:gd name="T12" fmla="*/ 37 w 12"/>
                <a:gd name="T13" fmla="*/ 0 h 7"/>
                <a:gd name="T14" fmla="*/ 52 w 12"/>
                <a:gd name="T15" fmla="*/ 0 h 7"/>
                <a:gd name="T16" fmla="*/ 52 w 12"/>
                <a:gd name="T17" fmla="*/ 0 h 7"/>
                <a:gd name="T18" fmla="*/ 57 w 12"/>
                <a:gd name="T19" fmla="*/ 0 h 7"/>
                <a:gd name="T20" fmla="*/ 57 w 12"/>
                <a:gd name="T21" fmla="*/ 0 h 7"/>
                <a:gd name="T22" fmla="*/ 95 w 12"/>
                <a:gd name="T23" fmla="*/ 19 h 7"/>
                <a:gd name="T24" fmla="*/ 95 w 12"/>
                <a:gd name="T25" fmla="*/ 27 h 7"/>
                <a:gd name="T26" fmla="*/ 95 w 12"/>
                <a:gd name="T27" fmla="*/ 19 h 7"/>
                <a:gd name="T28" fmla="*/ 96 w 12"/>
                <a:gd name="T29" fmla="*/ 39 h 7"/>
                <a:gd name="T30" fmla="*/ 96 w 12"/>
                <a:gd name="T31" fmla="*/ 39 h 7"/>
                <a:gd name="T32" fmla="*/ 95 w 12"/>
                <a:gd name="T33" fmla="*/ 41 h 7"/>
                <a:gd name="T34" fmla="*/ 95 w 12"/>
                <a:gd name="T35" fmla="*/ 41 h 7"/>
                <a:gd name="T36" fmla="*/ 67 w 12"/>
                <a:gd name="T37" fmla="*/ 59 h 7"/>
                <a:gd name="T38" fmla="*/ 52 w 12"/>
                <a:gd name="T39" fmla="*/ 59 h 7"/>
                <a:gd name="T40" fmla="*/ 52 w 12"/>
                <a:gd name="T41" fmla="*/ 59 h 7"/>
                <a:gd name="T42" fmla="*/ 40 w 12"/>
                <a:gd name="T43" fmla="*/ 59 h 7"/>
                <a:gd name="T44" fmla="*/ 52 w 12"/>
                <a:gd name="T45" fmla="*/ 56 h 7"/>
                <a:gd name="T46" fmla="*/ 52 w 12"/>
                <a:gd name="T47" fmla="*/ 56 h 7"/>
                <a:gd name="T48" fmla="*/ 52 w 12"/>
                <a:gd name="T49" fmla="*/ 56 h 7"/>
                <a:gd name="T50" fmla="*/ 57 w 12"/>
                <a:gd name="T51" fmla="*/ 56 h 7"/>
                <a:gd name="T52" fmla="*/ 57 w 12"/>
                <a:gd name="T53" fmla="*/ 56 h 7"/>
                <a:gd name="T54" fmla="*/ 95 w 12"/>
                <a:gd name="T55" fmla="*/ 39 h 7"/>
                <a:gd name="T56" fmla="*/ 95 w 12"/>
                <a:gd name="T57" fmla="*/ 39 h 7"/>
                <a:gd name="T58" fmla="*/ 95 w 12"/>
                <a:gd name="T59" fmla="*/ 39 h 7"/>
                <a:gd name="T60" fmla="*/ 95 w 12"/>
                <a:gd name="T61" fmla="*/ 27 h 7"/>
                <a:gd name="T62" fmla="*/ 57 w 12"/>
                <a:gd name="T63" fmla="*/ 1 h 7"/>
                <a:gd name="T64" fmla="*/ 52 w 12"/>
                <a:gd name="T65" fmla="*/ 1 h 7"/>
                <a:gd name="T66" fmla="*/ 52 w 12"/>
                <a:gd name="T67" fmla="*/ 1 h 7"/>
                <a:gd name="T68" fmla="*/ 40 w 12"/>
                <a:gd name="T69" fmla="*/ 1 h 7"/>
                <a:gd name="T70" fmla="*/ 40 w 12"/>
                <a:gd name="T71" fmla="*/ 1 h 7"/>
                <a:gd name="T72" fmla="*/ 18 w 12"/>
                <a:gd name="T73" fmla="*/ 27 h 7"/>
                <a:gd name="T74" fmla="*/ 18 w 12"/>
                <a:gd name="T75" fmla="*/ 27 h 7"/>
                <a:gd name="T76" fmla="*/ 18 w 12"/>
                <a:gd name="T77" fmla="*/ 27 h 7"/>
                <a:gd name="T78" fmla="*/ 18 w 12"/>
                <a:gd name="T79" fmla="*/ 27 h 7"/>
                <a:gd name="T80" fmla="*/ 52 w 12"/>
                <a:gd name="T81" fmla="*/ 56 h 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" h="7">
                  <a:moveTo>
                    <a:pt x="5" y="7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3"/>
                    <a:pt x="12" y="3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5" y="7"/>
                    <a:pt x="5" y="7"/>
                  </a:cubicBezTo>
                  <a:close/>
                  <a:moveTo>
                    <a:pt x="6" y="6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6" y="6"/>
                    <a:pt x="6" y="6"/>
                    <a:pt x="6" y="6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8" name="Freeform 1762"/>
            <p:cNvSpPr>
              <a:spLocks/>
            </p:cNvSpPr>
            <p:nvPr/>
          </p:nvSpPr>
          <p:spPr bwMode="auto">
            <a:xfrm>
              <a:off x="4800" y="999"/>
              <a:ext cx="18" cy="10"/>
            </a:xfrm>
            <a:custGeom>
              <a:avLst/>
              <a:gdLst>
                <a:gd name="T0" fmla="*/ 89 w 13"/>
                <a:gd name="T1" fmla="*/ 19 h 7"/>
                <a:gd name="T2" fmla="*/ 89 w 13"/>
                <a:gd name="T3" fmla="*/ 27 h 7"/>
                <a:gd name="T4" fmla="*/ 40 w 13"/>
                <a:gd name="T5" fmla="*/ 59 h 7"/>
                <a:gd name="T6" fmla="*/ 29 w 13"/>
                <a:gd name="T7" fmla="*/ 59 h 7"/>
                <a:gd name="T8" fmla="*/ 0 w 13"/>
                <a:gd name="T9" fmla="*/ 41 h 7"/>
                <a:gd name="T10" fmla="*/ 0 w 13"/>
                <a:gd name="T11" fmla="*/ 27 h 7"/>
                <a:gd name="T12" fmla="*/ 40 w 13"/>
                <a:gd name="T13" fmla="*/ 0 h 7"/>
                <a:gd name="T14" fmla="*/ 55 w 13"/>
                <a:gd name="T15" fmla="*/ 0 h 7"/>
                <a:gd name="T16" fmla="*/ 89 w 13"/>
                <a:gd name="T17" fmla="*/ 19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" h="7">
                  <a:moveTo>
                    <a:pt x="12" y="2"/>
                  </a:moveTo>
                  <a:cubicBezTo>
                    <a:pt x="13" y="3"/>
                    <a:pt x="13" y="3"/>
                    <a:pt x="12" y="3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5" y="7"/>
                    <a:pt x="4" y="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0"/>
                    <a:pt x="8" y="0"/>
                  </a:cubicBezTo>
                  <a:lnTo>
                    <a:pt x="12" y="2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9" name="Freeform 1763"/>
            <p:cNvSpPr>
              <a:spLocks noEditPoints="1"/>
            </p:cNvSpPr>
            <p:nvPr/>
          </p:nvSpPr>
          <p:spPr bwMode="auto">
            <a:xfrm>
              <a:off x="4799" y="997"/>
              <a:ext cx="21" cy="13"/>
            </a:xfrm>
            <a:custGeom>
              <a:avLst/>
              <a:gdLst>
                <a:gd name="T0" fmla="*/ 39 w 15"/>
                <a:gd name="T1" fmla="*/ 81 h 9"/>
                <a:gd name="T2" fmla="*/ 1 w 15"/>
                <a:gd name="T3" fmla="*/ 56 h 9"/>
                <a:gd name="T4" fmla="*/ 0 w 15"/>
                <a:gd name="T5" fmla="*/ 42 h 9"/>
                <a:gd name="T6" fmla="*/ 0 w 15"/>
                <a:gd name="T7" fmla="*/ 42 h 9"/>
                <a:gd name="T8" fmla="*/ 1 w 15"/>
                <a:gd name="T9" fmla="*/ 39 h 9"/>
                <a:gd name="T10" fmla="*/ 1 w 15"/>
                <a:gd name="T11" fmla="*/ 39 h 9"/>
                <a:gd name="T12" fmla="*/ 55 w 15"/>
                <a:gd name="T13" fmla="*/ 0 h 9"/>
                <a:gd name="T14" fmla="*/ 57 w 15"/>
                <a:gd name="T15" fmla="*/ 0 h 9"/>
                <a:gd name="T16" fmla="*/ 57 w 15"/>
                <a:gd name="T17" fmla="*/ 0 h 9"/>
                <a:gd name="T18" fmla="*/ 77 w 15"/>
                <a:gd name="T19" fmla="*/ 0 h 9"/>
                <a:gd name="T20" fmla="*/ 77 w 15"/>
                <a:gd name="T21" fmla="*/ 0 h 9"/>
                <a:gd name="T22" fmla="*/ 108 w 15"/>
                <a:gd name="T23" fmla="*/ 27 h 9"/>
                <a:gd name="T24" fmla="*/ 108 w 15"/>
                <a:gd name="T25" fmla="*/ 27 h 9"/>
                <a:gd name="T26" fmla="*/ 112 w 15"/>
                <a:gd name="T27" fmla="*/ 39 h 9"/>
                <a:gd name="T28" fmla="*/ 112 w 15"/>
                <a:gd name="T29" fmla="*/ 39 h 9"/>
                <a:gd name="T30" fmla="*/ 108 w 15"/>
                <a:gd name="T31" fmla="*/ 42 h 9"/>
                <a:gd name="T32" fmla="*/ 108 w 15"/>
                <a:gd name="T33" fmla="*/ 42 h 9"/>
                <a:gd name="T34" fmla="*/ 57 w 15"/>
                <a:gd name="T35" fmla="*/ 81 h 9"/>
                <a:gd name="T36" fmla="*/ 41 w 15"/>
                <a:gd name="T37" fmla="*/ 81 h 9"/>
                <a:gd name="T38" fmla="*/ 41 w 15"/>
                <a:gd name="T39" fmla="*/ 81 h 9"/>
                <a:gd name="T40" fmla="*/ 39 w 15"/>
                <a:gd name="T41" fmla="*/ 81 h 9"/>
                <a:gd name="T42" fmla="*/ 15 w 15"/>
                <a:gd name="T43" fmla="*/ 42 h 9"/>
                <a:gd name="T44" fmla="*/ 41 w 15"/>
                <a:gd name="T45" fmla="*/ 61 h 9"/>
                <a:gd name="T46" fmla="*/ 41 w 15"/>
                <a:gd name="T47" fmla="*/ 61 h 9"/>
                <a:gd name="T48" fmla="*/ 41 w 15"/>
                <a:gd name="T49" fmla="*/ 61 h 9"/>
                <a:gd name="T50" fmla="*/ 55 w 15"/>
                <a:gd name="T51" fmla="*/ 61 h 9"/>
                <a:gd name="T52" fmla="*/ 55 w 15"/>
                <a:gd name="T53" fmla="*/ 61 h 9"/>
                <a:gd name="T54" fmla="*/ 97 w 15"/>
                <a:gd name="T55" fmla="*/ 39 h 9"/>
                <a:gd name="T56" fmla="*/ 97 w 15"/>
                <a:gd name="T57" fmla="*/ 39 h 9"/>
                <a:gd name="T58" fmla="*/ 97 w 15"/>
                <a:gd name="T59" fmla="*/ 39 h 9"/>
                <a:gd name="T60" fmla="*/ 97 w 15"/>
                <a:gd name="T61" fmla="*/ 27 h 9"/>
                <a:gd name="T62" fmla="*/ 97 w 15"/>
                <a:gd name="T63" fmla="*/ 39 h 9"/>
                <a:gd name="T64" fmla="*/ 69 w 15"/>
                <a:gd name="T65" fmla="*/ 19 h 9"/>
                <a:gd name="T66" fmla="*/ 57 w 15"/>
                <a:gd name="T67" fmla="*/ 1 h 9"/>
                <a:gd name="T68" fmla="*/ 57 w 15"/>
                <a:gd name="T69" fmla="*/ 1 h 9"/>
                <a:gd name="T70" fmla="*/ 57 w 15"/>
                <a:gd name="T71" fmla="*/ 19 h 9"/>
                <a:gd name="T72" fmla="*/ 57 w 15"/>
                <a:gd name="T73" fmla="*/ 19 h 9"/>
                <a:gd name="T74" fmla="*/ 15 w 15"/>
                <a:gd name="T75" fmla="*/ 42 h 9"/>
                <a:gd name="T76" fmla="*/ 15 w 15"/>
                <a:gd name="T77" fmla="*/ 42 h 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" h="9">
                  <a:moveTo>
                    <a:pt x="5" y="9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5" y="3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9"/>
                    <a:pt x="7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5" y="9"/>
                    <a:pt x="5" y="9"/>
                  </a:cubicBezTo>
                  <a:close/>
                  <a:moveTo>
                    <a:pt x="2" y="5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0" name="Freeform 1764"/>
            <p:cNvSpPr>
              <a:spLocks/>
            </p:cNvSpPr>
            <p:nvPr/>
          </p:nvSpPr>
          <p:spPr bwMode="auto">
            <a:xfrm>
              <a:off x="4807" y="1016"/>
              <a:ext cx="18" cy="11"/>
            </a:xfrm>
            <a:custGeom>
              <a:avLst/>
              <a:gdLst>
                <a:gd name="T0" fmla="*/ 91 w 13"/>
                <a:gd name="T1" fmla="*/ 21 h 8"/>
                <a:gd name="T2" fmla="*/ 91 w 13"/>
                <a:gd name="T3" fmla="*/ 29 h 8"/>
                <a:gd name="T4" fmla="*/ 50 w 13"/>
                <a:gd name="T5" fmla="*/ 55 h 8"/>
                <a:gd name="T6" fmla="*/ 36 w 13"/>
                <a:gd name="T7" fmla="*/ 55 h 8"/>
                <a:gd name="T8" fmla="*/ 1 w 13"/>
                <a:gd name="T9" fmla="*/ 36 h 8"/>
                <a:gd name="T10" fmla="*/ 1 w 13"/>
                <a:gd name="T11" fmla="*/ 29 h 8"/>
                <a:gd name="T12" fmla="*/ 50 w 13"/>
                <a:gd name="T13" fmla="*/ 1 h 8"/>
                <a:gd name="T14" fmla="*/ 64 w 13"/>
                <a:gd name="T15" fmla="*/ 1 h 8"/>
                <a:gd name="T16" fmla="*/ 91 w 13"/>
                <a:gd name="T17" fmla="*/ 21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13" y="3"/>
                    <a:pt x="13" y="4"/>
                    <a:pt x="13" y="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5" y="8"/>
                    <a:pt x="5" y="8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8" y="0"/>
                    <a:pt x="9" y="1"/>
                  </a:cubicBezTo>
                  <a:lnTo>
                    <a:pt x="13" y="3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1" name="Freeform 1765"/>
            <p:cNvSpPr>
              <a:spLocks noEditPoints="1"/>
            </p:cNvSpPr>
            <p:nvPr/>
          </p:nvSpPr>
          <p:spPr bwMode="auto">
            <a:xfrm>
              <a:off x="4806" y="1014"/>
              <a:ext cx="22" cy="15"/>
            </a:xfrm>
            <a:custGeom>
              <a:avLst/>
              <a:gdLst>
                <a:gd name="T0" fmla="*/ 36 w 16"/>
                <a:gd name="T1" fmla="*/ 120 h 10"/>
                <a:gd name="T2" fmla="*/ 1 w 16"/>
                <a:gd name="T3" fmla="*/ 89 h 10"/>
                <a:gd name="T4" fmla="*/ 0 w 16"/>
                <a:gd name="T5" fmla="*/ 72 h 10"/>
                <a:gd name="T6" fmla="*/ 0 w 16"/>
                <a:gd name="T7" fmla="*/ 72 h 10"/>
                <a:gd name="T8" fmla="*/ 1 w 16"/>
                <a:gd name="T9" fmla="*/ 48 h 10"/>
                <a:gd name="T10" fmla="*/ 1 w 16"/>
                <a:gd name="T11" fmla="*/ 48 h 10"/>
                <a:gd name="T12" fmla="*/ 50 w 16"/>
                <a:gd name="T13" fmla="*/ 18 h 10"/>
                <a:gd name="T14" fmla="*/ 61 w 16"/>
                <a:gd name="T15" fmla="*/ 0 h 10"/>
                <a:gd name="T16" fmla="*/ 61 w 16"/>
                <a:gd name="T17" fmla="*/ 0 h 10"/>
                <a:gd name="T18" fmla="*/ 76 w 16"/>
                <a:gd name="T19" fmla="*/ 18 h 10"/>
                <a:gd name="T20" fmla="*/ 76 w 16"/>
                <a:gd name="T21" fmla="*/ 18 h 10"/>
                <a:gd name="T22" fmla="*/ 95 w 16"/>
                <a:gd name="T23" fmla="*/ 41 h 10"/>
                <a:gd name="T24" fmla="*/ 95 w 16"/>
                <a:gd name="T25" fmla="*/ 48 h 10"/>
                <a:gd name="T26" fmla="*/ 89 w 16"/>
                <a:gd name="T27" fmla="*/ 62 h 10"/>
                <a:gd name="T28" fmla="*/ 89 w 16"/>
                <a:gd name="T29" fmla="*/ 62 h 10"/>
                <a:gd name="T30" fmla="*/ 95 w 16"/>
                <a:gd name="T31" fmla="*/ 48 h 10"/>
                <a:gd name="T32" fmla="*/ 95 w 16"/>
                <a:gd name="T33" fmla="*/ 41 h 10"/>
                <a:gd name="T34" fmla="*/ 106 w 16"/>
                <a:gd name="T35" fmla="*/ 62 h 10"/>
                <a:gd name="T36" fmla="*/ 106 w 16"/>
                <a:gd name="T37" fmla="*/ 62 h 10"/>
                <a:gd name="T38" fmla="*/ 95 w 16"/>
                <a:gd name="T39" fmla="*/ 72 h 10"/>
                <a:gd name="T40" fmla="*/ 95 w 16"/>
                <a:gd name="T41" fmla="*/ 72 h 10"/>
                <a:gd name="T42" fmla="*/ 61 w 16"/>
                <a:gd name="T43" fmla="*/ 120 h 10"/>
                <a:gd name="T44" fmla="*/ 50 w 16"/>
                <a:gd name="T45" fmla="*/ 120 h 10"/>
                <a:gd name="T46" fmla="*/ 50 w 16"/>
                <a:gd name="T47" fmla="*/ 120 h 10"/>
                <a:gd name="T48" fmla="*/ 36 w 16"/>
                <a:gd name="T49" fmla="*/ 120 h 10"/>
                <a:gd name="T50" fmla="*/ 40 w 16"/>
                <a:gd name="T51" fmla="*/ 93 h 10"/>
                <a:gd name="T52" fmla="*/ 50 w 16"/>
                <a:gd name="T53" fmla="*/ 93 h 10"/>
                <a:gd name="T54" fmla="*/ 50 w 16"/>
                <a:gd name="T55" fmla="*/ 93 h 10"/>
                <a:gd name="T56" fmla="*/ 50 w 16"/>
                <a:gd name="T57" fmla="*/ 93 h 10"/>
                <a:gd name="T58" fmla="*/ 50 w 16"/>
                <a:gd name="T59" fmla="*/ 93 h 10"/>
                <a:gd name="T60" fmla="*/ 89 w 16"/>
                <a:gd name="T61" fmla="*/ 62 h 10"/>
                <a:gd name="T62" fmla="*/ 61 w 16"/>
                <a:gd name="T63" fmla="*/ 41 h 10"/>
                <a:gd name="T64" fmla="*/ 61 w 16"/>
                <a:gd name="T65" fmla="*/ 41 h 10"/>
                <a:gd name="T66" fmla="*/ 61 w 16"/>
                <a:gd name="T67" fmla="*/ 41 h 10"/>
                <a:gd name="T68" fmla="*/ 55 w 16"/>
                <a:gd name="T69" fmla="*/ 41 h 10"/>
                <a:gd name="T70" fmla="*/ 55 w 16"/>
                <a:gd name="T71" fmla="*/ 41 h 10"/>
                <a:gd name="T72" fmla="*/ 21 w 16"/>
                <a:gd name="T73" fmla="*/ 72 h 10"/>
                <a:gd name="T74" fmla="*/ 40 w 16"/>
                <a:gd name="T75" fmla="*/ 93 h 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6" h="10">
                  <a:moveTo>
                    <a:pt x="5" y="10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7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6" y="4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5"/>
                    <a:pt x="15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0"/>
                  </a:cubicBezTo>
                  <a:close/>
                  <a:moveTo>
                    <a:pt x="6" y="8"/>
                  </a:moveTo>
                  <a:cubicBezTo>
                    <a:pt x="6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6" y="8"/>
                    <a:pt x="6" y="8"/>
                    <a:pt x="6" y="8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2" name="Freeform 1766"/>
            <p:cNvSpPr>
              <a:spLocks/>
            </p:cNvSpPr>
            <p:nvPr/>
          </p:nvSpPr>
          <p:spPr bwMode="auto">
            <a:xfrm>
              <a:off x="4773" y="990"/>
              <a:ext cx="34" cy="20"/>
            </a:xfrm>
            <a:custGeom>
              <a:avLst/>
              <a:gdLst>
                <a:gd name="T0" fmla="*/ 0 w 24"/>
                <a:gd name="T1" fmla="*/ 96 h 14"/>
                <a:gd name="T2" fmla="*/ 0 w 24"/>
                <a:gd name="T3" fmla="*/ 84 h 14"/>
                <a:gd name="T4" fmla="*/ 136 w 24"/>
                <a:gd name="T5" fmla="*/ 0 h 14"/>
                <a:gd name="T6" fmla="*/ 154 w 24"/>
                <a:gd name="T7" fmla="*/ 0 h 14"/>
                <a:gd name="T8" fmla="*/ 191 w 24"/>
                <a:gd name="T9" fmla="*/ 27 h 14"/>
                <a:gd name="T10" fmla="*/ 191 w 24"/>
                <a:gd name="T11" fmla="*/ 39 h 14"/>
                <a:gd name="T12" fmla="*/ 57 w 24"/>
                <a:gd name="T13" fmla="*/ 114 h 14"/>
                <a:gd name="T14" fmla="*/ 37 w 24"/>
                <a:gd name="T15" fmla="*/ 114 h 14"/>
                <a:gd name="T16" fmla="*/ 0 w 24"/>
                <a:gd name="T17" fmla="*/ 96 h 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" h="14">
                  <a:moveTo>
                    <a:pt x="0" y="11"/>
                  </a:moveTo>
                  <a:cubicBezTo>
                    <a:pt x="0" y="11"/>
                    <a:pt x="0" y="10"/>
                    <a:pt x="0" y="1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3" y="4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4"/>
                    <a:pt x="5" y="14"/>
                    <a:pt x="4" y="13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3" name="Freeform 1767"/>
            <p:cNvSpPr>
              <a:spLocks/>
            </p:cNvSpPr>
            <p:nvPr/>
          </p:nvSpPr>
          <p:spPr bwMode="auto">
            <a:xfrm>
              <a:off x="4772" y="989"/>
              <a:ext cx="35" cy="21"/>
            </a:xfrm>
            <a:custGeom>
              <a:avLst/>
              <a:gdLst>
                <a:gd name="T0" fmla="*/ 39 w 25"/>
                <a:gd name="T1" fmla="*/ 112 h 15"/>
                <a:gd name="T2" fmla="*/ 1 w 25"/>
                <a:gd name="T3" fmla="*/ 97 h 15"/>
                <a:gd name="T4" fmla="*/ 1 w 25"/>
                <a:gd name="T5" fmla="*/ 94 h 15"/>
                <a:gd name="T6" fmla="*/ 15 w 25"/>
                <a:gd name="T7" fmla="*/ 80 h 15"/>
                <a:gd name="T8" fmla="*/ 41 w 25"/>
                <a:gd name="T9" fmla="*/ 108 h 15"/>
                <a:gd name="T10" fmla="*/ 55 w 25"/>
                <a:gd name="T11" fmla="*/ 108 h 15"/>
                <a:gd name="T12" fmla="*/ 55 w 25"/>
                <a:gd name="T13" fmla="*/ 108 h 15"/>
                <a:gd name="T14" fmla="*/ 55 w 25"/>
                <a:gd name="T15" fmla="*/ 108 h 15"/>
                <a:gd name="T16" fmla="*/ 55 w 25"/>
                <a:gd name="T17" fmla="*/ 108 h 15"/>
                <a:gd name="T18" fmla="*/ 185 w 25"/>
                <a:gd name="T19" fmla="*/ 29 h 15"/>
                <a:gd name="T20" fmla="*/ 185 w 25"/>
                <a:gd name="T21" fmla="*/ 29 h 15"/>
                <a:gd name="T22" fmla="*/ 185 w 25"/>
                <a:gd name="T23" fmla="*/ 29 h 15"/>
                <a:gd name="T24" fmla="*/ 185 w 25"/>
                <a:gd name="T25" fmla="*/ 29 h 15"/>
                <a:gd name="T26" fmla="*/ 151 w 25"/>
                <a:gd name="T27" fmla="*/ 15 h 15"/>
                <a:gd name="T28" fmla="*/ 146 w 25"/>
                <a:gd name="T29" fmla="*/ 15 h 15"/>
                <a:gd name="T30" fmla="*/ 146 w 25"/>
                <a:gd name="T31" fmla="*/ 15 h 15"/>
                <a:gd name="T32" fmla="*/ 136 w 25"/>
                <a:gd name="T33" fmla="*/ 15 h 15"/>
                <a:gd name="T34" fmla="*/ 136 w 25"/>
                <a:gd name="T35" fmla="*/ 15 h 15"/>
                <a:gd name="T36" fmla="*/ 15 w 25"/>
                <a:gd name="T37" fmla="*/ 80 h 15"/>
                <a:gd name="T38" fmla="*/ 15 w 25"/>
                <a:gd name="T39" fmla="*/ 80 h 15"/>
                <a:gd name="T40" fmla="*/ 1 w 25"/>
                <a:gd name="T41" fmla="*/ 94 h 15"/>
                <a:gd name="T42" fmla="*/ 1 w 25"/>
                <a:gd name="T43" fmla="*/ 97 h 15"/>
                <a:gd name="T44" fmla="*/ 0 w 25"/>
                <a:gd name="T45" fmla="*/ 80 h 15"/>
                <a:gd name="T46" fmla="*/ 0 w 25"/>
                <a:gd name="T47" fmla="*/ 80 h 15"/>
                <a:gd name="T48" fmla="*/ 1 w 25"/>
                <a:gd name="T49" fmla="*/ 77 h 15"/>
                <a:gd name="T50" fmla="*/ 1 w 25"/>
                <a:gd name="T51" fmla="*/ 77 h 15"/>
                <a:gd name="T52" fmla="*/ 136 w 25"/>
                <a:gd name="T53" fmla="*/ 1 h 15"/>
                <a:gd name="T54" fmla="*/ 146 w 25"/>
                <a:gd name="T55" fmla="*/ 0 h 15"/>
                <a:gd name="T56" fmla="*/ 146 w 25"/>
                <a:gd name="T57" fmla="*/ 0 h 15"/>
                <a:gd name="T58" fmla="*/ 157 w 25"/>
                <a:gd name="T59" fmla="*/ 1 h 15"/>
                <a:gd name="T60" fmla="*/ 157 w 25"/>
                <a:gd name="T61" fmla="*/ 1 h 15"/>
                <a:gd name="T62" fmla="*/ 190 w 25"/>
                <a:gd name="T63" fmla="*/ 21 h 15"/>
                <a:gd name="T64" fmla="*/ 190 w 25"/>
                <a:gd name="T65" fmla="*/ 29 h 15"/>
                <a:gd name="T66" fmla="*/ 190 w 25"/>
                <a:gd name="T67" fmla="*/ 29 h 15"/>
                <a:gd name="T68" fmla="*/ 190 w 25"/>
                <a:gd name="T69" fmla="*/ 39 h 15"/>
                <a:gd name="T70" fmla="*/ 190 w 25"/>
                <a:gd name="T71" fmla="*/ 39 h 15"/>
                <a:gd name="T72" fmla="*/ 57 w 25"/>
                <a:gd name="T73" fmla="*/ 112 h 15"/>
                <a:gd name="T74" fmla="*/ 55 w 25"/>
                <a:gd name="T75" fmla="*/ 112 h 15"/>
                <a:gd name="T76" fmla="*/ 55 w 25"/>
                <a:gd name="T77" fmla="*/ 112 h 15"/>
                <a:gd name="T78" fmla="*/ 39 w 25"/>
                <a:gd name="T79" fmla="*/ 112 h 1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5" h="15">
                  <a:moveTo>
                    <a:pt x="5" y="15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5"/>
                    <a:pt x="6" y="15"/>
                    <a:pt x="5" y="1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4" name="Freeform 1768"/>
            <p:cNvSpPr>
              <a:spLocks/>
            </p:cNvSpPr>
            <p:nvPr/>
          </p:nvSpPr>
          <p:spPr bwMode="auto">
            <a:xfrm>
              <a:off x="4556" y="833"/>
              <a:ext cx="203" cy="214"/>
            </a:xfrm>
            <a:custGeom>
              <a:avLst/>
              <a:gdLst>
                <a:gd name="T0" fmla="*/ 41 w 203"/>
                <a:gd name="T1" fmla="*/ 214 h 214"/>
                <a:gd name="T2" fmla="*/ 203 w 203"/>
                <a:gd name="T3" fmla="*/ 122 h 214"/>
                <a:gd name="T4" fmla="*/ 160 w 203"/>
                <a:gd name="T5" fmla="*/ 0 h 214"/>
                <a:gd name="T6" fmla="*/ 0 w 203"/>
                <a:gd name="T7" fmla="*/ 94 h 214"/>
                <a:gd name="T8" fmla="*/ 41 w 203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4">
                  <a:moveTo>
                    <a:pt x="41" y="214"/>
                  </a:moveTo>
                  <a:lnTo>
                    <a:pt x="203" y="122"/>
                  </a:lnTo>
                  <a:lnTo>
                    <a:pt x="160" y="0"/>
                  </a:lnTo>
                  <a:lnTo>
                    <a:pt x="0" y="94"/>
                  </a:lnTo>
                  <a:lnTo>
                    <a:pt x="41" y="214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5" name="Freeform 1769"/>
            <p:cNvSpPr>
              <a:spLocks/>
            </p:cNvSpPr>
            <p:nvPr/>
          </p:nvSpPr>
          <p:spPr bwMode="auto">
            <a:xfrm>
              <a:off x="4596" y="953"/>
              <a:ext cx="164" cy="97"/>
            </a:xfrm>
            <a:custGeom>
              <a:avLst/>
              <a:gdLst>
                <a:gd name="T0" fmla="*/ 1 w 116"/>
                <a:gd name="T1" fmla="*/ 566 h 68"/>
                <a:gd name="T2" fmla="*/ 1 w 116"/>
                <a:gd name="T3" fmla="*/ 552 h 68"/>
                <a:gd name="T4" fmla="*/ 1 w 116"/>
                <a:gd name="T5" fmla="*/ 552 h 68"/>
                <a:gd name="T6" fmla="*/ 909 w 116"/>
                <a:gd name="T7" fmla="*/ 0 h 68"/>
                <a:gd name="T8" fmla="*/ 918 w 116"/>
                <a:gd name="T9" fmla="*/ 0 h 68"/>
                <a:gd name="T10" fmla="*/ 918 w 116"/>
                <a:gd name="T11" fmla="*/ 0 h 68"/>
                <a:gd name="T12" fmla="*/ 918 w 116"/>
                <a:gd name="T13" fmla="*/ 19 h 68"/>
                <a:gd name="T14" fmla="*/ 918 w 116"/>
                <a:gd name="T15" fmla="*/ 19 h 68"/>
                <a:gd name="T16" fmla="*/ 16 w 116"/>
                <a:gd name="T17" fmla="*/ 566 h 68"/>
                <a:gd name="T18" fmla="*/ 16 w 116"/>
                <a:gd name="T19" fmla="*/ 572 h 68"/>
                <a:gd name="T20" fmla="*/ 16 w 116"/>
                <a:gd name="T21" fmla="*/ 572 h 68"/>
                <a:gd name="T22" fmla="*/ 1 w 116"/>
                <a:gd name="T23" fmla="*/ 566 h 6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16" h="68">
                  <a:moveTo>
                    <a:pt x="1" y="67"/>
                  </a:moveTo>
                  <a:cubicBezTo>
                    <a:pt x="0" y="66"/>
                    <a:pt x="1" y="66"/>
                    <a:pt x="1" y="65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115" y="0"/>
                    <a:pt x="115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6" y="1"/>
                    <a:pt x="115" y="2"/>
                    <a:pt x="115" y="2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8"/>
                    <a:pt x="1" y="67"/>
                    <a:pt x="1" y="67"/>
                  </a:cubicBez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6" name="Freeform 1770"/>
            <p:cNvSpPr>
              <a:spLocks/>
            </p:cNvSpPr>
            <p:nvPr/>
          </p:nvSpPr>
          <p:spPr bwMode="auto">
            <a:xfrm>
              <a:off x="4546" y="925"/>
              <a:ext cx="51" cy="122"/>
            </a:xfrm>
            <a:custGeom>
              <a:avLst/>
              <a:gdLst>
                <a:gd name="T0" fmla="*/ 10 w 51"/>
                <a:gd name="T1" fmla="*/ 2 h 122"/>
                <a:gd name="T2" fmla="*/ 0 w 51"/>
                <a:gd name="T3" fmla="*/ 0 h 122"/>
                <a:gd name="T4" fmla="*/ 41 w 51"/>
                <a:gd name="T5" fmla="*/ 122 h 122"/>
                <a:gd name="T6" fmla="*/ 51 w 51"/>
                <a:gd name="T7" fmla="*/ 122 h 122"/>
                <a:gd name="T8" fmla="*/ 10 w 51"/>
                <a:gd name="T9" fmla="*/ 2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122">
                  <a:moveTo>
                    <a:pt x="10" y="2"/>
                  </a:moveTo>
                  <a:lnTo>
                    <a:pt x="0" y="0"/>
                  </a:lnTo>
                  <a:lnTo>
                    <a:pt x="41" y="122"/>
                  </a:lnTo>
                  <a:lnTo>
                    <a:pt x="51" y="12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7" name="Freeform 1771"/>
            <p:cNvSpPr>
              <a:spLocks/>
            </p:cNvSpPr>
            <p:nvPr/>
          </p:nvSpPr>
          <p:spPr bwMode="auto">
            <a:xfrm>
              <a:off x="4546" y="833"/>
              <a:ext cx="170" cy="94"/>
            </a:xfrm>
            <a:custGeom>
              <a:avLst/>
              <a:gdLst>
                <a:gd name="T0" fmla="*/ 10 w 170"/>
                <a:gd name="T1" fmla="*/ 94 h 94"/>
                <a:gd name="T2" fmla="*/ 0 w 170"/>
                <a:gd name="T3" fmla="*/ 92 h 94"/>
                <a:gd name="T4" fmla="*/ 160 w 170"/>
                <a:gd name="T5" fmla="*/ 0 h 94"/>
                <a:gd name="T6" fmla="*/ 170 w 170"/>
                <a:gd name="T7" fmla="*/ 0 h 94"/>
                <a:gd name="T8" fmla="*/ 10 w 170"/>
                <a:gd name="T9" fmla="*/ 94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0" h="94">
                  <a:moveTo>
                    <a:pt x="10" y="94"/>
                  </a:moveTo>
                  <a:lnTo>
                    <a:pt x="0" y="92"/>
                  </a:lnTo>
                  <a:lnTo>
                    <a:pt x="160" y="0"/>
                  </a:lnTo>
                  <a:lnTo>
                    <a:pt x="170" y="0"/>
                  </a:lnTo>
                  <a:lnTo>
                    <a:pt x="10" y="94"/>
                  </a:ln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8" name="Freeform 1772"/>
            <p:cNvSpPr>
              <a:spLocks/>
            </p:cNvSpPr>
            <p:nvPr/>
          </p:nvSpPr>
          <p:spPr bwMode="auto">
            <a:xfrm>
              <a:off x="4824" y="1007"/>
              <a:ext cx="14" cy="9"/>
            </a:xfrm>
            <a:custGeom>
              <a:avLst/>
              <a:gdLst>
                <a:gd name="T0" fmla="*/ 15 w 10"/>
                <a:gd name="T1" fmla="*/ 62 h 6"/>
                <a:gd name="T2" fmla="*/ 15 w 10"/>
                <a:gd name="T3" fmla="*/ 18 h 6"/>
                <a:gd name="T4" fmla="*/ 69 w 10"/>
                <a:gd name="T5" fmla="*/ 18 h 6"/>
                <a:gd name="T6" fmla="*/ 69 w 10"/>
                <a:gd name="T7" fmla="*/ 62 h 6"/>
                <a:gd name="T8" fmla="*/ 15 w 10"/>
                <a:gd name="T9" fmla="*/ 62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6">
                  <a:moveTo>
                    <a:pt x="2" y="5"/>
                  </a:moveTo>
                  <a:cubicBezTo>
                    <a:pt x="1" y="4"/>
                    <a:pt x="0" y="2"/>
                    <a:pt x="2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10" y="2"/>
                    <a:pt x="10" y="4"/>
                    <a:pt x="9" y="5"/>
                  </a:cubicBezTo>
                  <a:cubicBezTo>
                    <a:pt x="7" y="6"/>
                    <a:pt x="4" y="6"/>
                    <a:pt x="2" y="5"/>
                  </a:cubicBez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9" name="Freeform 1773"/>
            <p:cNvSpPr>
              <a:spLocks/>
            </p:cNvSpPr>
            <p:nvPr/>
          </p:nvSpPr>
          <p:spPr bwMode="auto">
            <a:xfrm>
              <a:off x="4631" y="1014"/>
              <a:ext cx="20" cy="15"/>
            </a:xfrm>
            <a:custGeom>
              <a:avLst/>
              <a:gdLst>
                <a:gd name="T0" fmla="*/ 0 w 20"/>
                <a:gd name="T1" fmla="*/ 10 h 15"/>
                <a:gd name="T2" fmla="*/ 3 w 20"/>
                <a:gd name="T3" fmla="*/ 12 h 15"/>
                <a:gd name="T4" fmla="*/ 3 w 20"/>
                <a:gd name="T5" fmla="*/ 15 h 15"/>
                <a:gd name="T6" fmla="*/ 20 w 20"/>
                <a:gd name="T7" fmla="*/ 5 h 15"/>
                <a:gd name="T8" fmla="*/ 20 w 20"/>
                <a:gd name="T9" fmla="*/ 2 h 15"/>
                <a:gd name="T10" fmla="*/ 16 w 20"/>
                <a:gd name="T11" fmla="*/ 0 h 15"/>
                <a:gd name="T12" fmla="*/ 0 w 20"/>
                <a:gd name="T13" fmla="*/ 10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15">
                  <a:moveTo>
                    <a:pt x="0" y="10"/>
                  </a:moveTo>
                  <a:lnTo>
                    <a:pt x="3" y="12"/>
                  </a:lnTo>
                  <a:lnTo>
                    <a:pt x="3" y="15"/>
                  </a:lnTo>
                  <a:lnTo>
                    <a:pt x="20" y="5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0" name="Freeform 1774"/>
            <p:cNvSpPr>
              <a:spLocks/>
            </p:cNvSpPr>
            <p:nvPr/>
          </p:nvSpPr>
          <p:spPr bwMode="auto">
            <a:xfrm>
              <a:off x="4712" y="969"/>
              <a:ext cx="20" cy="14"/>
            </a:xfrm>
            <a:custGeom>
              <a:avLst/>
              <a:gdLst>
                <a:gd name="T0" fmla="*/ 0 w 20"/>
                <a:gd name="T1" fmla="*/ 10 h 14"/>
                <a:gd name="T2" fmla="*/ 3 w 20"/>
                <a:gd name="T3" fmla="*/ 11 h 14"/>
                <a:gd name="T4" fmla="*/ 3 w 20"/>
                <a:gd name="T5" fmla="*/ 14 h 14"/>
                <a:gd name="T6" fmla="*/ 20 w 20"/>
                <a:gd name="T7" fmla="*/ 4 h 14"/>
                <a:gd name="T8" fmla="*/ 20 w 20"/>
                <a:gd name="T9" fmla="*/ 1 h 14"/>
                <a:gd name="T10" fmla="*/ 16 w 20"/>
                <a:gd name="T11" fmla="*/ 0 h 14"/>
                <a:gd name="T12" fmla="*/ 0 w 20"/>
                <a:gd name="T13" fmla="*/ 10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14">
                  <a:moveTo>
                    <a:pt x="0" y="10"/>
                  </a:moveTo>
                  <a:lnTo>
                    <a:pt x="3" y="11"/>
                  </a:lnTo>
                  <a:lnTo>
                    <a:pt x="3" y="14"/>
                  </a:lnTo>
                  <a:lnTo>
                    <a:pt x="20" y="4"/>
                  </a:lnTo>
                  <a:lnTo>
                    <a:pt x="20" y="1"/>
                  </a:lnTo>
                  <a:lnTo>
                    <a:pt x="16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1" name="Freeform 1775"/>
            <p:cNvSpPr>
              <a:spLocks/>
            </p:cNvSpPr>
            <p:nvPr/>
          </p:nvSpPr>
          <p:spPr bwMode="auto">
            <a:xfrm>
              <a:off x="4634" y="884"/>
              <a:ext cx="10" cy="7"/>
            </a:xfrm>
            <a:custGeom>
              <a:avLst/>
              <a:gdLst>
                <a:gd name="T0" fmla="*/ 1 w 7"/>
                <a:gd name="T1" fmla="*/ 29 h 5"/>
                <a:gd name="T2" fmla="*/ 39 w 7"/>
                <a:gd name="T3" fmla="*/ 29 h 5"/>
                <a:gd name="T4" fmla="*/ 59 w 7"/>
                <a:gd name="T5" fmla="*/ 1 h 5"/>
                <a:gd name="T6" fmla="*/ 27 w 7"/>
                <a:gd name="T7" fmla="*/ 1 h 5"/>
                <a:gd name="T8" fmla="*/ 1 w 7"/>
                <a:gd name="T9" fmla="*/ 29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5">
                  <a:moveTo>
                    <a:pt x="1" y="4"/>
                  </a:moveTo>
                  <a:cubicBezTo>
                    <a:pt x="1" y="5"/>
                    <a:pt x="3" y="5"/>
                    <a:pt x="4" y="4"/>
                  </a:cubicBezTo>
                  <a:cubicBezTo>
                    <a:pt x="6" y="3"/>
                    <a:pt x="7" y="2"/>
                    <a:pt x="7" y="1"/>
                  </a:cubicBezTo>
                  <a:cubicBezTo>
                    <a:pt x="7" y="0"/>
                    <a:pt x="5" y="0"/>
                    <a:pt x="3" y="1"/>
                  </a:cubicBezTo>
                  <a:cubicBezTo>
                    <a:pt x="2" y="2"/>
                    <a:pt x="0" y="3"/>
                    <a:pt x="1" y="4"/>
                  </a:cubicBezTo>
                  <a:close/>
                </a:path>
              </a:pathLst>
            </a:custGeom>
            <a:solidFill>
              <a:srgbClr val="71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2" name="Freeform 1776"/>
            <p:cNvSpPr>
              <a:spLocks/>
            </p:cNvSpPr>
            <p:nvPr/>
          </p:nvSpPr>
          <p:spPr bwMode="auto">
            <a:xfrm>
              <a:off x="4631" y="881"/>
              <a:ext cx="13" cy="10"/>
            </a:xfrm>
            <a:custGeom>
              <a:avLst/>
              <a:gdLst>
                <a:gd name="T0" fmla="*/ 0 w 9"/>
                <a:gd name="T1" fmla="*/ 56 h 7"/>
                <a:gd name="T2" fmla="*/ 42 w 9"/>
                <a:gd name="T3" fmla="*/ 41 h 7"/>
                <a:gd name="T4" fmla="*/ 81 w 9"/>
                <a:gd name="T5" fmla="*/ 1 h 7"/>
                <a:gd name="T6" fmla="*/ 39 w 9"/>
                <a:gd name="T7" fmla="*/ 19 h 7"/>
                <a:gd name="T8" fmla="*/ 0 w 9"/>
                <a:gd name="T9" fmla="*/ 56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7">
                  <a:moveTo>
                    <a:pt x="0" y="6"/>
                  </a:moveTo>
                  <a:cubicBezTo>
                    <a:pt x="0" y="7"/>
                    <a:pt x="2" y="7"/>
                    <a:pt x="5" y="5"/>
                  </a:cubicBezTo>
                  <a:cubicBezTo>
                    <a:pt x="7" y="4"/>
                    <a:pt x="9" y="2"/>
                    <a:pt x="9" y="1"/>
                  </a:cubicBezTo>
                  <a:cubicBezTo>
                    <a:pt x="9" y="0"/>
                    <a:pt x="6" y="1"/>
                    <a:pt x="4" y="2"/>
                  </a:cubicBezTo>
                  <a:cubicBezTo>
                    <a:pt x="1" y="3"/>
                    <a:pt x="0" y="5"/>
                    <a:pt x="0" y="6"/>
                  </a:cubicBezTo>
                  <a:close/>
                </a:path>
              </a:pathLst>
            </a:cu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3" name="Freeform 1777"/>
            <p:cNvSpPr>
              <a:spLocks/>
            </p:cNvSpPr>
            <p:nvPr/>
          </p:nvSpPr>
          <p:spPr bwMode="auto">
            <a:xfrm>
              <a:off x="4640" y="883"/>
              <a:ext cx="4" cy="4"/>
            </a:xfrm>
            <a:custGeom>
              <a:avLst/>
              <a:gdLst>
                <a:gd name="T0" fmla="*/ 4 w 4"/>
                <a:gd name="T1" fmla="*/ 4 h 4"/>
                <a:gd name="T2" fmla="*/ 1 w 4"/>
                <a:gd name="T3" fmla="*/ 4 h 4"/>
                <a:gd name="T4" fmla="*/ 0 w 4"/>
                <a:gd name="T5" fmla="*/ 0 h 4"/>
                <a:gd name="T6" fmla="*/ 3 w 4"/>
                <a:gd name="T7" fmla="*/ 0 h 4"/>
                <a:gd name="T8" fmla="*/ 4 w 4"/>
                <a:gd name="T9" fmla="*/ 4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lnTo>
                    <a:pt x="1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4" name="Freeform 1778"/>
            <p:cNvSpPr>
              <a:spLocks/>
            </p:cNvSpPr>
            <p:nvPr/>
          </p:nvSpPr>
          <p:spPr bwMode="auto">
            <a:xfrm>
              <a:off x="4704" y="846"/>
              <a:ext cx="4" cy="8"/>
            </a:xfrm>
            <a:custGeom>
              <a:avLst/>
              <a:gdLst>
                <a:gd name="T0" fmla="*/ 2 w 4"/>
                <a:gd name="T1" fmla="*/ 8 h 8"/>
                <a:gd name="T2" fmla="*/ 4 w 4"/>
                <a:gd name="T3" fmla="*/ 7 h 8"/>
                <a:gd name="T4" fmla="*/ 1 w 4"/>
                <a:gd name="T5" fmla="*/ 0 h 8"/>
                <a:gd name="T6" fmla="*/ 0 w 4"/>
                <a:gd name="T7" fmla="*/ 1 h 8"/>
                <a:gd name="T8" fmla="*/ 2 w 4"/>
                <a:gd name="T9" fmla="*/ 8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lnTo>
                    <a:pt x="4" y="7"/>
                  </a:lnTo>
                  <a:lnTo>
                    <a:pt x="1" y="0"/>
                  </a:lnTo>
                  <a:lnTo>
                    <a:pt x="0" y="1"/>
                  </a:lnTo>
                  <a:lnTo>
                    <a:pt x="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5" name="Freeform 1779"/>
            <p:cNvSpPr>
              <a:spLocks/>
            </p:cNvSpPr>
            <p:nvPr/>
          </p:nvSpPr>
          <p:spPr bwMode="auto">
            <a:xfrm>
              <a:off x="4699" y="849"/>
              <a:ext cx="5" cy="8"/>
            </a:xfrm>
            <a:custGeom>
              <a:avLst/>
              <a:gdLst>
                <a:gd name="T0" fmla="*/ 3 w 5"/>
                <a:gd name="T1" fmla="*/ 8 h 8"/>
                <a:gd name="T2" fmla="*/ 5 w 5"/>
                <a:gd name="T3" fmla="*/ 7 h 8"/>
                <a:gd name="T4" fmla="*/ 3 w 5"/>
                <a:gd name="T5" fmla="*/ 0 h 8"/>
                <a:gd name="T6" fmla="*/ 0 w 5"/>
                <a:gd name="T7" fmla="*/ 1 h 8"/>
                <a:gd name="T8" fmla="*/ 3 w 5"/>
                <a:gd name="T9" fmla="*/ 8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lnTo>
                    <a:pt x="5" y="7"/>
                  </a:lnTo>
                  <a:lnTo>
                    <a:pt x="3" y="0"/>
                  </a:lnTo>
                  <a:lnTo>
                    <a:pt x="0" y="1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6" name="Freeform 1780"/>
            <p:cNvSpPr>
              <a:spLocks/>
            </p:cNvSpPr>
            <p:nvPr/>
          </p:nvSpPr>
          <p:spPr bwMode="auto">
            <a:xfrm>
              <a:off x="4697" y="850"/>
              <a:ext cx="4" cy="9"/>
            </a:xfrm>
            <a:custGeom>
              <a:avLst/>
              <a:gdLst>
                <a:gd name="T0" fmla="*/ 1 w 4"/>
                <a:gd name="T1" fmla="*/ 9 h 9"/>
                <a:gd name="T2" fmla="*/ 4 w 4"/>
                <a:gd name="T3" fmla="*/ 7 h 9"/>
                <a:gd name="T4" fmla="*/ 1 w 4"/>
                <a:gd name="T5" fmla="*/ 0 h 9"/>
                <a:gd name="T6" fmla="*/ 0 w 4"/>
                <a:gd name="T7" fmla="*/ 1 h 9"/>
                <a:gd name="T8" fmla="*/ 1 w 4"/>
                <a:gd name="T9" fmla="*/ 9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9">
                  <a:moveTo>
                    <a:pt x="1" y="9"/>
                  </a:moveTo>
                  <a:lnTo>
                    <a:pt x="4" y="7"/>
                  </a:lnTo>
                  <a:lnTo>
                    <a:pt x="1" y="0"/>
                  </a:lnTo>
                  <a:lnTo>
                    <a:pt x="0" y="1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7" name="Freeform 1781"/>
            <p:cNvSpPr>
              <a:spLocks/>
            </p:cNvSpPr>
            <p:nvPr/>
          </p:nvSpPr>
          <p:spPr bwMode="auto">
            <a:xfrm>
              <a:off x="4697" y="850"/>
              <a:ext cx="4" cy="9"/>
            </a:xfrm>
            <a:custGeom>
              <a:avLst/>
              <a:gdLst>
                <a:gd name="T0" fmla="*/ 1 w 4"/>
                <a:gd name="T1" fmla="*/ 9 h 9"/>
                <a:gd name="T2" fmla="*/ 4 w 4"/>
                <a:gd name="T3" fmla="*/ 7 h 9"/>
                <a:gd name="T4" fmla="*/ 1 w 4"/>
                <a:gd name="T5" fmla="*/ 0 h 9"/>
                <a:gd name="T6" fmla="*/ 0 w 4"/>
                <a:gd name="T7" fmla="*/ 1 h 9"/>
                <a:gd name="T8" fmla="*/ 1 w 4"/>
                <a:gd name="T9" fmla="*/ 9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9">
                  <a:moveTo>
                    <a:pt x="1" y="9"/>
                  </a:moveTo>
                  <a:lnTo>
                    <a:pt x="4" y="7"/>
                  </a:lnTo>
                  <a:lnTo>
                    <a:pt x="1" y="0"/>
                  </a:lnTo>
                  <a:lnTo>
                    <a:pt x="0" y="1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8" name="Freeform 1782"/>
            <p:cNvSpPr>
              <a:spLocks/>
            </p:cNvSpPr>
            <p:nvPr/>
          </p:nvSpPr>
          <p:spPr bwMode="auto">
            <a:xfrm>
              <a:off x="4577" y="918"/>
              <a:ext cx="6" cy="9"/>
            </a:xfrm>
            <a:custGeom>
              <a:avLst/>
              <a:gdLst>
                <a:gd name="T0" fmla="*/ 3 w 6"/>
                <a:gd name="T1" fmla="*/ 9 h 9"/>
                <a:gd name="T2" fmla="*/ 6 w 6"/>
                <a:gd name="T3" fmla="*/ 7 h 9"/>
                <a:gd name="T4" fmla="*/ 3 w 6"/>
                <a:gd name="T5" fmla="*/ 0 h 9"/>
                <a:gd name="T6" fmla="*/ 0 w 6"/>
                <a:gd name="T7" fmla="*/ 1 h 9"/>
                <a:gd name="T8" fmla="*/ 3 w 6"/>
                <a:gd name="T9" fmla="*/ 9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9">
                  <a:moveTo>
                    <a:pt x="3" y="9"/>
                  </a:moveTo>
                  <a:lnTo>
                    <a:pt x="6" y="7"/>
                  </a:lnTo>
                  <a:lnTo>
                    <a:pt x="3" y="0"/>
                  </a:lnTo>
                  <a:lnTo>
                    <a:pt x="0" y="1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9" name="Freeform 1783"/>
            <p:cNvSpPr>
              <a:spLocks/>
            </p:cNvSpPr>
            <p:nvPr/>
          </p:nvSpPr>
          <p:spPr bwMode="auto">
            <a:xfrm>
              <a:off x="4575" y="921"/>
              <a:ext cx="4" cy="8"/>
            </a:xfrm>
            <a:custGeom>
              <a:avLst/>
              <a:gdLst>
                <a:gd name="T0" fmla="*/ 2 w 4"/>
                <a:gd name="T1" fmla="*/ 8 h 8"/>
                <a:gd name="T2" fmla="*/ 4 w 4"/>
                <a:gd name="T3" fmla="*/ 7 h 8"/>
                <a:gd name="T4" fmla="*/ 1 w 4"/>
                <a:gd name="T5" fmla="*/ 0 h 8"/>
                <a:gd name="T6" fmla="*/ 0 w 4"/>
                <a:gd name="T7" fmla="*/ 1 h 8"/>
                <a:gd name="T8" fmla="*/ 2 w 4"/>
                <a:gd name="T9" fmla="*/ 8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lnTo>
                    <a:pt x="4" y="7"/>
                  </a:lnTo>
                  <a:lnTo>
                    <a:pt x="1" y="0"/>
                  </a:lnTo>
                  <a:lnTo>
                    <a:pt x="0" y="1"/>
                  </a:lnTo>
                  <a:lnTo>
                    <a:pt x="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0" name="Freeform 1784"/>
            <p:cNvSpPr>
              <a:spLocks/>
            </p:cNvSpPr>
            <p:nvPr/>
          </p:nvSpPr>
          <p:spPr bwMode="auto">
            <a:xfrm>
              <a:off x="4570" y="922"/>
              <a:ext cx="6" cy="9"/>
            </a:xfrm>
            <a:custGeom>
              <a:avLst/>
              <a:gdLst>
                <a:gd name="T0" fmla="*/ 3 w 6"/>
                <a:gd name="T1" fmla="*/ 9 h 9"/>
                <a:gd name="T2" fmla="*/ 6 w 6"/>
                <a:gd name="T3" fmla="*/ 7 h 9"/>
                <a:gd name="T4" fmla="*/ 3 w 6"/>
                <a:gd name="T5" fmla="*/ 0 h 9"/>
                <a:gd name="T6" fmla="*/ 0 w 6"/>
                <a:gd name="T7" fmla="*/ 2 h 9"/>
                <a:gd name="T8" fmla="*/ 3 w 6"/>
                <a:gd name="T9" fmla="*/ 9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9">
                  <a:moveTo>
                    <a:pt x="3" y="9"/>
                  </a:moveTo>
                  <a:lnTo>
                    <a:pt x="6" y="7"/>
                  </a:lnTo>
                  <a:lnTo>
                    <a:pt x="3" y="0"/>
                  </a:lnTo>
                  <a:lnTo>
                    <a:pt x="0" y="2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1" name="Freeform 1785"/>
            <p:cNvSpPr>
              <a:spLocks/>
            </p:cNvSpPr>
            <p:nvPr/>
          </p:nvSpPr>
          <p:spPr bwMode="auto">
            <a:xfrm>
              <a:off x="4570" y="854"/>
              <a:ext cx="176" cy="179"/>
            </a:xfrm>
            <a:custGeom>
              <a:avLst/>
              <a:gdLst>
                <a:gd name="T0" fmla="*/ 34 w 176"/>
                <a:gd name="T1" fmla="*/ 179 h 179"/>
                <a:gd name="T2" fmla="*/ 176 w 176"/>
                <a:gd name="T3" fmla="*/ 97 h 179"/>
                <a:gd name="T4" fmla="*/ 144 w 176"/>
                <a:gd name="T5" fmla="*/ 0 h 179"/>
                <a:gd name="T6" fmla="*/ 0 w 176"/>
                <a:gd name="T7" fmla="*/ 84 h 179"/>
                <a:gd name="T8" fmla="*/ 34 w 176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6" h="179">
                  <a:moveTo>
                    <a:pt x="34" y="179"/>
                  </a:moveTo>
                  <a:lnTo>
                    <a:pt x="176" y="97"/>
                  </a:lnTo>
                  <a:lnTo>
                    <a:pt x="144" y="0"/>
                  </a:lnTo>
                  <a:lnTo>
                    <a:pt x="0" y="84"/>
                  </a:lnTo>
                  <a:lnTo>
                    <a:pt x="34" y="179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2" name="Freeform 1786"/>
            <p:cNvSpPr>
              <a:spLocks noEditPoints="1"/>
            </p:cNvSpPr>
            <p:nvPr/>
          </p:nvSpPr>
          <p:spPr bwMode="auto">
            <a:xfrm>
              <a:off x="4568" y="851"/>
              <a:ext cx="182" cy="186"/>
            </a:xfrm>
            <a:custGeom>
              <a:avLst/>
              <a:gdLst>
                <a:gd name="T0" fmla="*/ 193 w 129"/>
                <a:gd name="T1" fmla="*/ 1072 h 131"/>
                <a:gd name="T2" fmla="*/ 178 w 129"/>
                <a:gd name="T3" fmla="*/ 1056 h 131"/>
                <a:gd name="T4" fmla="*/ 178 w 129"/>
                <a:gd name="T5" fmla="*/ 1056 h 131"/>
                <a:gd name="T6" fmla="*/ 0 w 129"/>
                <a:gd name="T7" fmla="*/ 504 h 131"/>
                <a:gd name="T8" fmla="*/ 1 w 129"/>
                <a:gd name="T9" fmla="*/ 471 h 131"/>
                <a:gd name="T10" fmla="*/ 1 w 129"/>
                <a:gd name="T11" fmla="*/ 471 h 131"/>
                <a:gd name="T12" fmla="*/ 804 w 129"/>
                <a:gd name="T13" fmla="*/ 0 h 131"/>
                <a:gd name="T14" fmla="*/ 820 w 129"/>
                <a:gd name="T15" fmla="*/ 0 h 131"/>
                <a:gd name="T16" fmla="*/ 820 w 129"/>
                <a:gd name="T17" fmla="*/ 0 h 131"/>
                <a:gd name="T18" fmla="*/ 828 w 129"/>
                <a:gd name="T19" fmla="*/ 18 h 131"/>
                <a:gd name="T20" fmla="*/ 828 w 129"/>
                <a:gd name="T21" fmla="*/ 18 h 131"/>
                <a:gd name="T22" fmla="*/ 1019 w 129"/>
                <a:gd name="T23" fmla="*/ 565 h 131"/>
                <a:gd name="T24" fmla="*/ 1012 w 129"/>
                <a:gd name="T25" fmla="*/ 589 h 131"/>
                <a:gd name="T26" fmla="*/ 1012 w 129"/>
                <a:gd name="T27" fmla="*/ 589 h 131"/>
                <a:gd name="T28" fmla="*/ 213 w 129"/>
                <a:gd name="T29" fmla="*/ 1069 h 131"/>
                <a:gd name="T30" fmla="*/ 205 w 129"/>
                <a:gd name="T31" fmla="*/ 1072 h 131"/>
                <a:gd name="T32" fmla="*/ 205 w 129"/>
                <a:gd name="T33" fmla="*/ 1072 h 131"/>
                <a:gd name="T34" fmla="*/ 193 w 129"/>
                <a:gd name="T35" fmla="*/ 1072 h 131"/>
                <a:gd name="T36" fmla="*/ 205 w 129"/>
                <a:gd name="T37" fmla="*/ 1048 h 131"/>
                <a:gd name="T38" fmla="*/ 222 w 129"/>
                <a:gd name="T39" fmla="*/ 1048 h 131"/>
                <a:gd name="T40" fmla="*/ 205 w 129"/>
                <a:gd name="T41" fmla="*/ 1048 h 131"/>
                <a:gd name="T42" fmla="*/ 40 w 129"/>
                <a:gd name="T43" fmla="*/ 505 h 131"/>
                <a:gd name="T44" fmla="*/ 213 w 129"/>
                <a:gd name="T45" fmla="*/ 1018 h 131"/>
                <a:gd name="T46" fmla="*/ 971 w 129"/>
                <a:gd name="T47" fmla="*/ 565 h 131"/>
                <a:gd name="T48" fmla="*/ 804 w 129"/>
                <a:gd name="T49" fmla="*/ 53 h 131"/>
                <a:gd name="T50" fmla="*/ 40 w 129"/>
                <a:gd name="T51" fmla="*/ 505 h 1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29" h="131">
                  <a:moveTo>
                    <a:pt x="25" y="131"/>
                  </a:moveTo>
                  <a:cubicBezTo>
                    <a:pt x="24" y="130"/>
                    <a:pt x="23" y="130"/>
                    <a:pt x="23" y="129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0"/>
                    <a:pt x="0" y="59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3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5" y="1"/>
                    <a:pt x="105" y="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29" y="69"/>
                    <a:pt x="129" y="69"/>
                    <a:pt x="129" y="69"/>
                  </a:cubicBezTo>
                  <a:cubicBezTo>
                    <a:pt x="129" y="70"/>
                    <a:pt x="129" y="72"/>
                    <a:pt x="128" y="72"/>
                  </a:cubicBezTo>
                  <a:cubicBezTo>
                    <a:pt x="128" y="72"/>
                    <a:pt x="128" y="72"/>
                    <a:pt x="128" y="72"/>
                  </a:cubicBezTo>
                  <a:cubicBezTo>
                    <a:pt x="27" y="130"/>
                    <a:pt x="27" y="130"/>
                    <a:pt x="27" y="130"/>
                  </a:cubicBezTo>
                  <a:cubicBezTo>
                    <a:pt x="26" y="131"/>
                    <a:pt x="26" y="131"/>
                    <a:pt x="26" y="131"/>
                  </a:cubicBezTo>
                  <a:cubicBezTo>
                    <a:pt x="26" y="131"/>
                    <a:pt x="26" y="131"/>
                    <a:pt x="26" y="131"/>
                  </a:cubicBezTo>
                  <a:cubicBezTo>
                    <a:pt x="25" y="131"/>
                    <a:pt x="25" y="131"/>
                    <a:pt x="25" y="131"/>
                  </a:cubicBezTo>
                  <a:close/>
                  <a:moveTo>
                    <a:pt x="26" y="128"/>
                  </a:moveTo>
                  <a:cubicBezTo>
                    <a:pt x="28" y="128"/>
                    <a:pt x="28" y="128"/>
                    <a:pt x="28" y="128"/>
                  </a:cubicBezTo>
                  <a:cubicBezTo>
                    <a:pt x="26" y="128"/>
                    <a:pt x="26" y="128"/>
                    <a:pt x="26" y="128"/>
                  </a:cubicBezTo>
                  <a:close/>
                  <a:moveTo>
                    <a:pt x="5" y="62"/>
                  </a:moveTo>
                  <a:cubicBezTo>
                    <a:pt x="27" y="125"/>
                    <a:pt x="27" y="125"/>
                    <a:pt x="27" y="125"/>
                  </a:cubicBezTo>
                  <a:cubicBezTo>
                    <a:pt x="123" y="69"/>
                    <a:pt x="123" y="69"/>
                    <a:pt x="123" y="69"/>
                  </a:cubicBezTo>
                  <a:cubicBezTo>
                    <a:pt x="102" y="6"/>
                    <a:pt x="102" y="6"/>
                    <a:pt x="102" y="6"/>
                  </a:cubicBezTo>
                  <a:cubicBezTo>
                    <a:pt x="5" y="62"/>
                    <a:pt x="5" y="62"/>
                    <a:pt x="5" y="62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3" name="Freeform 1787"/>
            <p:cNvSpPr>
              <a:spLocks/>
            </p:cNvSpPr>
            <p:nvPr/>
          </p:nvSpPr>
          <p:spPr bwMode="auto">
            <a:xfrm>
              <a:off x="4597" y="1047"/>
              <a:ext cx="101" cy="78"/>
            </a:xfrm>
            <a:custGeom>
              <a:avLst/>
              <a:gdLst>
                <a:gd name="T0" fmla="*/ 565 w 71"/>
                <a:gd name="T1" fmla="*/ 442 h 55"/>
                <a:gd name="T2" fmla="*/ 565 w 71"/>
                <a:gd name="T3" fmla="*/ 442 h 55"/>
                <a:gd name="T4" fmla="*/ 590 w 71"/>
                <a:gd name="T5" fmla="*/ 448 h 55"/>
                <a:gd name="T6" fmla="*/ 590 w 71"/>
                <a:gd name="T7" fmla="*/ 332 h 55"/>
                <a:gd name="T8" fmla="*/ 0 w 71"/>
                <a:gd name="T9" fmla="*/ 0 h 55"/>
                <a:gd name="T10" fmla="*/ 0 w 71"/>
                <a:gd name="T11" fmla="*/ 105 h 55"/>
                <a:gd name="T12" fmla="*/ 18 w 71"/>
                <a:gd name="T13" fmla="*/ 135 h 55"/>
                <a:gd name="T14" fmla="*/ 565 w 71"/>
                <a:gd name="T15" fmla="*/ 442 h 5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1" h="55">
                  <a:moveTo>
                    <a:pt x="68" y="54"/>
                  </a:moveTo>
                  <a:cubicBezTo>
                    <a:pt x="68" y="54"/>
                    <a:pt x="68" y="54"/>
                    <a:pt x="68" y="54"/>
                  </a:cubicBezTo>
                  <a:cubicBezTo>
                    <a:pt x="69" y="55"/>
                    <a:pt x="69" y="55"/>
                    <a:pt x="71" y="55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1" y="15"/>
                    <a:pt x="2" y="16"/>
                  </a:cubicBezTo>
                  <a:lnTo>
                    <a:pt x="68" y="54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4" name="Freeform 1788"/>
            <p:cNvSpPr>
              <a:spLocks/>
            </p:cNvSpPr>
            <p:nvPr/>
          </p:nvSpPr>
          <p:spPr bwMode="auto">
            <a:xfrm>
              <a:off x="4739" y="1041"/>
              <a:ext cx="41" cy="23"/>
            </a:xfrm>
            <a:custGeom>
              <a:avLst/>
              <a:gdLst>
                <a:gd name="T0" fmla="*/ 0 w 41"/>
                <a:gd name="T1" fmla="*/ 16 h 23"/>
                <a:gd name="T2" fmla="*/ 27 w 41"/>
                <a:gd name="T3" fmla="*/ 0 h 23"/>
                <a:gd name="T4" fmla="*/ 41 w 41"/>
                <a:gd name="T5" fmla="*/ 7 h 23"/>
                <a:gd name="T6" fmla="*/ 14 w 41"/>
                <a:gd name="T7" fmla="*/ 23 h 23"/>
                <a:gd name="T8" fmla="*/ 0 w 41"/>
                <a:gd name="T9" fmla="*/ 16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23">
                  <a:moveTo>
                    <a:pt x="0" y="16"/>
                  </a:moveTo>
                  <a:lnTo>
                    <a:pt x="27" y="0"/>
                  </a:lnTo>
                  <a:lnTo>
                    <a:pt x="41" y="7"/>
                  </a:lnTo>
                  <a:lnTo>
                    <a:pt x="14" y="23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5" name="Freeform 1789"/>
            <p:cNvSpPr>
              <a:spLocks noEditPoints="1"/>
            </p:cNvSpPr>
            <p:nvPr/>
          </p:nvSpPr>
          <p:spPr bwMode="auto">
            <a:xfrm>
              <a:off x="4738" y="1040"/>
              <a:ext cx="44" cy="27"/>
            </a:xfrm>
            <a:custGeom>
              <a:avLst/>
              <a:gdLst>
                <a:gd name="T0" fmla="*/ 81 w 31"/>
                <a:gd name="T1" fmla="*/ 155 h 19"/>
                <a:gd name="T2" fmla="*/ 1 w 31"/>
                <a:gd name="T3" fmla="*/ 107 h 19"/>
                <a:gd name="T4" fmla="*/ 1 w 31"/>
                <a:gd name="T5" fmla="*/ 97 h 19"/>
                <a:gd name="T6" fmla="*/ 18 w 31"/>
                <a:gd name="T7" fmla="*/ 107 h 19"/>
                <a:gd name="T8" fmla="*/ 1 w 31"/>
                <a:gd name="T9" fmla="*/ 97 h 19"/>
                <a:gd name="T10" fmla="*/ 1 w 31"/>
                <a:gd name="T11" fmla="*/ 107 h 19"/>
                <a:gd name="T12" fmla="*/ 0 w 31"/>
                <a:gd name="T13" fmla="*/ 97 h 19"/>
                <a:gd name="T14" fmla="*/ 0 w 31"/>
                <a:gd name="T15" fmla="*/ 97 h 19"/>
                <a:gd name="T16" fmla="*/ 1 w 31"/>
                <a:gd name="T17" fmla="*/ 81 h 19"/>
                <a:gd name="T18" fmla="*/ 1 w 31"/>
                <a:gd name="T19" fmla="*/ 81 h 19"/>
                <a:gd name="T20" fmla="*/ 155 w 31"/>
                <a:gd name="T21" fmla="*/ 0 h 19"/>
                <a:gd name="T22" fmla="*/ 175 w 31"/>
                <a:gd name="T23" fmla="*/ 0 h 19"/>
                <a:gd name="T24" fmla="*/ 248 w 31"/>
                <a:gd name="T25" fmla="*/ 40 h 19"/>
                <a:gd name="T26" fmla="*/ 251 w 31"/>
                <a:gd name="T27" fmla="*/ 53 h 19"/>
                <a:gd name="T28" fmla="*/ 251 w 31"/>
                <a:gd name="T29" fmla="*/ 53 h 19"/>
                <a:gd name="T30" fmla="*/ 248 w 31"/>
                <a:gd name="T31" fmla="*/ 67 h 19"/>
                <a:gd name="T32" fmla="*/ 248 w 31"/>
                <a:gd name="T33" fmla="*/ 67 h 19"/>
                <a:gd name="T34" fmla="*/ 97 w 31"/>
                <a:gd name="T35" fmla="*/ 155 h 19"/>
                <a:gd name="T36" fmla="*/ 81 w 31"/>
                <a:gd name="T37" fmla="*/ 155 h 19"/>
                <a:gd name="T38" fmla="*/ 95 w 31"/>
                <a:gd name="T39" fmla="*/ 124 h 19"/>
                <a:gd name="T40" fmla="*/ 213 w 31"/>
                <a:gd name="T41" fmla="*/ 53 h 19"/>
                <a:gd name="T42" fmla="*/ 163 w 31"/>
                <a:gd name="T43" fmla="*/ 26 h 19"/>
                <a:gd name="T44" fmla="*/ 40 w 31"/>
                <a:gd name="T45" fmla="*/ 97 h 19"/>
                <a:gd name="T46" fmla="*/ 95 w 31"/>
                <a:gd name="T47" fmla="*/ 124 h 1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1" h="19">
                  <a:moveTo>
                    <a:pt x="10" y="19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1" y="6"/>
                    <a:pt x="31" y="6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7"/>
                    <a:pt x="31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0" y="19"/>
                    <a:pt x="10" y="19"/>
                    <a:pt x="10" y="19"/>
                  </a:cubicBezTo>
                  <a:close/>
                  <a:moveTo>
                    <a:pt x="11" y="15"/>
                  </a:moveTo>
                  <a:cubicBezTo>
                    <a:pt x="26" y="6"/>
                    <a:pt x="26" y="6"/>
                    <a:pt x="26" y="6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1" y="15"/>
                    <a:pt x="11" y="15"/>
                    <a:pt x="11" y="1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Freeform 1790"/>
            <p:cNvSpPr>
              <a:spLocks/>
            </p:cNvSpPr>
            <p:nvPr/>
          </p:nvSpPr>
          <p:spPr bwMode="auto">
            <a:xfrm>
              <a:off x="4698" y="1012"/>
              <a:ext cx="160" cy="113"/>
            </a:xfrm>
            <a:custGeom>
              <a:avLst/>
              <a:gdLst>
                <a:gd name="T0" fmla="*/ 892 w 113"/>
                <a:gd name="T1" fmla="*/ 127 h 80"/>
                <a:gd name="T2" fmla="*/ 912 w 113"/>
                <a:gd name="T3" fmla="*/ 97 h 80"/>
                <a:gd name="T4" fmla="*/ 912 w 113"/>
                <a:gd name="T5" fmla="*/ 0 h 80"/>
                <a:gd name="T6" fmla="*/ 0 w 113"/>
                <a:gd name="T7" fmla="*/ 521 h 80"/>
                <a:gd name="T8" fmla="*/ 0 w 113"/>
                <a:gd name="T9" fmla="*/ 637 h 80"/>
                <a:gd name="T10" fmla="*/ 16 w 113"/>
                <a:gd name="T11" fmla="*/ 629 h 80"/>
                <a:gd name="T12" fmla="*/ 405 w 113"/>
                <a:gd name="T13" fmla="*/ 410 h 80"/>
                <a:gd name="T14" fmla="*/ 405 w 113"/>
                <a:gd name="T15" fmla="*/ 397 h 80"/>
                <a:gd name="T16" fmla="*/ 395 w 113"/>
                <a:gd name="T17" fmla="*/ 397 h 80"/>
                <a:gd name="T18" fmla="*/ 395 w 113"/>
                <a:gd name="T19" fmla="*/ 387 h 80"/>
                <a:gd name="T20" fmla="*/ 531 w 113"/>
                <a:gd name="T21" fmla="*/ 309 h 80"/>
                <a:gd name="T22" fmla="*/ 548 w 113"/>
                <a:gd name="T23" fmla="*/ 309 h 80"/>
                <a:gd name="T24" fmla="*/ 559 w 113"/>
                <a:gd name="T25" fmla="*/ 309 h 80"/>
                <a:gd name="T26" fmla="*/ 573 w 113"/>
                <a:gd name="T27" fmla="*/ 309 h 80"/>
                <a:gd name="T28" fmla="*/ 892 w 113"/>
                <a:gd name="T29" fmla="*/ 12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3" h="80">
                  <a:moveTo>
                    <a:pt x="111" y="16"/>
                  </a:moveTo>
                  <a:cubicBezTo>
                    <a:pt x="113" y="15"/>
                    <a:pt x="113" y="15"/>
                    <a:pt x="113" y="13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1" y="80"/>
                    <a:pt x="2" y="79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1" y="51"/>
                    <a:pt x="51" y="51"/>
                    <a:pt x="50" y="5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9" y="50"/>
                    <a:pt x="49" y="49"/>
                    <a:pt x="49" y="4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7" y="39"/>
                    <a:pt x="68" y="39"/>
                    <a:pt x="68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40"/>
                    <a:pt x="70" y="40"/>
                    <a:pt x="71" y="39"/>
                  </a:cubicBezTo>
                  <a:lnTo>
                    <a:pt x="111" y="16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7" name="Freeform 1791"/>
            <p:cNvSpPr>
              <a:spLocks/>
            </p:cNvSpPr>
            <p:nvPr/>
          </p:nvSpPr>
          <p:spPr bwMode="auto">
            <a:xfrm>
              <a:off x="4766" y="1064"/>
              <a:ext cx="24" cy="14"/>
            </a:xfrm>
            <a:custGeom>
              <a:avLst/>
              <a:gdLst>
                <a:gd name="T0" fmla="*/ 0 w 24"/>
                <a:gd name="T1" fmla="*/ 14 h 14"/>
                <a:gd name="T2" fmla="*/ 24 w 24"/>
                <a:gd name="T3" fmla="*/ 0 h 14"/>
                <a:gd name="T4" fmla="*/ 0 w 24"/>
                <a:gd name="T5" fmla="*/ 14 h 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" h="14">
                  <a:moveTo>
                    <a:pt x="0" y="14"/>
                  </a:moveTo>
                  <a:lnTo>
                    <a:pt x="24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8" name="Line 1792"/>
            <p:cNvSpPr>
              <a:spLocks noChangeShapeType="1"/>
            </p:cNvSpPr>
            <p:nvPr/>
          </p:nvSpPr>
          <p:spPr bwMode="auto">
            <a:xfrm flipV="1">
              <a:off x="4766" y="1064"/>
              <a:ext cx="24" cy="1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9" name="Freeform 1793"/>
            <p:cNvSpPr>
              <a:spLocks/>
            </p:cNvSpPr>
            <p:nvPr/>
          </p:nvSpPr>
          <p:spPr bwMode="auto">
            <a:xfrm>
              <a:off x="4765" y="1063"/>
              <a:ext cx="26" cy="17"/>
            </a:xfrm>
            <a:custGeom>
              <a:avLst/>
              <a:gdLst>
                <a:gd name="T0" fmla="*/ 0 w 19"/>
                <a:gd name="T1" fmla="*/ 96 h 12"/>
                <a:gd name="T2" fmla="*/ 1 w 19"/>
                <a:gd name="T3" fmla="*/ 81 h 12"/>
                <a:gd name="T4" fmla="*/ 1 w 19"/>
                <a:gd name="T5" fmla="*/ 81 h 12"/>
                <a:gd name="T6" fmla="*/ 107 w 19"/>
                <a:gd name="T7" fmla="*/ 0 h 12"/>
                <a:gd name="T8" fmla="*/ 126 w 19"/>
                <a:gd name="T9" fmla="*/ 1 h 12"/>
                <a:gd name="T10" fmla="*/ 126 w 19"/>
                <a:gd name="T11" fmla="*/ 1 h 12"/>
                <a:gd name="T12" fmla="*/ 126 w 19"/>
                <a:gd name="T13" fmla="*/ 18 h 12"/>
                <a:gd name="T14" fmla="*/ 126 w 19"/>
                <a:gd name="T15" fmla="*/ 18 h 12"/>
                <a:gd name="T16" fmla="*/ 14 w 19"/>
                <a:gd name="T17" fmla="*/ 96 h 12"/>
                <a:gd name="T18" fmla="*/ 1 w 19"/>
                <a:gd name="T19" fmla="*/ 96 h 12"/>
                <a:gd name="T20" fmla="*/ 1 w 19"/>
                <a:gd name="T21" fmla="*/ 96 h 12"/>
                <a:gd name="T22" fmla="*/ 0 w 19"/>
                <a:gd name="T23" fmla="*/ 96 h 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" h="12">
                  <a:moveTo>
                    <a:pt x="0" y="12"/>
                  </a:moveTo>
                  <a:cubicBezTo>
                    <a:pt x="0" y="11"/>
                    <a:pt x="0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0" y="12"/>
                  </a:cubicBezTo>
                  <a:close/>
                </a:path>
              </a:pathLst>
            </a:custGeom>
            <a:solidFill>
              <a:srgbClr val="84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0" name="Freeform 1794"/>
            <p:cNvSpPr>
              <a:spLocks/>
            </p:cNvSpPr>
            <p:nvPr/>
          </p:nvSpPr>
          <p:spPr bwMode="auto">
            <a:xfrm>
              <a:off x="4828" y="1010"/>
              <a:ext cx="7" cy="4"/>
            </a:xfrm>
            <a:custGeom>
              <a:avLst/>
              <a:gdLst>
                <a:gd name="T0" fmla="*/ 1 w 5"/>
                <a:gd name="T1" fmla="*/ 12 h 3"/>
                <a:gd name="T2" fmla="*/ 29 w 5"/>
                <a:gd name="T3" fmla="*/ 12 h 3"/>
                <a:gd name="T4" fmla="*/ 29 w 5"/>
                <a:gd name="T5" fmla="*/ 0 h 3"/>
                <a:gd name="T6" fmla="*/ 1 w 5"/>
                <a:gd name="T7" fmla="*/ 0 h 3"/>
                <a:gd name="T8" fmla="*/ 1 w 5"/>
                <a:gd name="T9" fmla="*/ 12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3">
                  <a:moveTo>
                    <a:pt x="1" y="2"/>
                  </a:moveTo>
                  <a:cubicBezTo>
                    <a:pt x="2" y="3"/>
                    <a:pt x="3" y="3"/>
                    <a:pt x="4" y="2"/>
                  </a:cubicBezTo>
                  <a:cubicBezTo>
                    <a:pt x="5" y="2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1" name="Freeform 1795"/>
            <p:cNvSpPr>
              <a:spLocks/>
            </p:cNvSpPr>
            <p:nvPr/>
          </p:nvSpPr>
          <p:spPr bwMode="auto">
            <a:xfrm>
              <a:off x="4848" y="1024"/>
              <a:ext cx="4" cy="6"/>
            </a:xfrm>
            <a:custGeom>
              <a:avLst/>
              <a:gdLst>
                <a:gd name="T0" fmla="*/ 16 w 3"/>
                <a:gd name="T1" fmla="*/ 27 h 4"/>
                <a:gd name="T2" fmla="*/ 12 w 3"/>
                <a:gd name="T3" fmla="*/ 48 h 4"/>
                <a:gd name="T4" fmla="*/ 0 w 3"/>
                <a:gd name="T5" fmla="*/ 41 h 4"/>
                <a:gd name="T6" fmla="*/ 12 w 3"/>
                <a:gd name="T7" fmla="*/ 18 h 4"/>
                <a:gd name="T8" fmla="*/ 16 w 3"/>
                <a:gd name="T9" fmla="*/ 27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3" y="2"/>
                    <a:pt x="2" y="3"/>
                    <a:pt x="2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2" y="0"/>
                    <a:pt x="3" y="1"/>
                    <a:pt x="3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2" name="Freeform 1796"/>
            <p:cNvSpPr>
              <a:spLocks/>
            </p:cNvSpPr>
            <p:nvPr/>
          </p:nvSpPr>
          <p:spPr bwMode="auto">
            <a:xfrm>
              <a:off x="4840" y="1030"/>
              <a:ext cx="4" cy="4"/>
            </a:xfrm>
            <a:custGeom>
              <a:avLst/>
              <a:gdLst>
                <a:gd name="T0" fmla="*/ 16 w 3"/>
                <a:gd name="T1" fmla="*/ 1 h 3"/>
                <a:gd name="T2" fmla="*/ 12 w 3"/>
                <a:gd name="T3" fmla="*/ 16 h 3"/>
                <a:gd name="T4" fmla="*/ 0 w 3"/>
                <a:gd name="T5" fmla="*/ 12 h 3"/>
                <a:gd name="T6" fmla="*/ 12 w 3"/>
                <a:gd name="T7" fmla="*/ 0 h 3"/>
                <a:gd name="T8" fmla="*/ 16 w 3"/>
                <a:gd name="T9" fmla="*/ 1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3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3" name="Freeform 1797"/>
            <p:cNvSpPr>
              <a:spLocks/>
            </p:cNvSpPr>
            <p:nvPr/>
          </p:nvSpPr>
          <p:spPr bwMode="auto">
            <a:xfrm>
              <a:off x="4596" y="1012"/>
              <a:ext cx="262" cy="94"/>
            </a:xfrm>
            <a:custGeom>
              <a:avLst/>
              <a:gdLst>
                <a:gd name="T0" fmla="*/ 1 w 185"/>
                <a:gd name="T1" fmla="*/ 199 h 67"/>
                <a:gd name="T2" fmla="*/ 1 w 185"/>
                <a:gd name="T3" fmla="*/ 191 h 67"/>
                <a:gd name="T4" fmla="*/ 1 w 185"/>
                <a:gd name="T5" fmla="*/ 191 h 67"/>
                <a:gd name="T6" fmla="*/ 16 w 185"/>
                <a:gd name="T7" fmla="*/ 185 h 67"/>
                <a:gd name="T8" fmla="*/ 16 w 185"/>
                <a:gd name="T9" fmla="*/ 185 h 67"/>
                <a:gd name="T10" fmla="*/ 579 w 185"/>
                <a:gd name="T11" fmla="*/ 488 h 67"/>
                <a:gd name="T12" fmla="*/ 1488 w 185"/>
                <a:gd name="T13" fmla="*/ 0 h 67"/>
                <a:gd name="T14" fmla="*/ 1493 w 185"/>
                <a:gd name="T15" fmla="*/ 0 h 67"/>
                <a:gd name="T16" fmla="*/ 1493 w 185"/>
                <a:gd name="T17" fmla="*/ 15 h 67"/>
                <a:gd name="T18" fmla="*/ 579 w 185"/>
                <a:gd name="T19" fmla="*/ 512 h 67"/>
                <a:gd name="T20" fmla="*/ 1 w 185"/>
                <a:gd name="T21" fmla="*/ 199 h 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" h="67">
                  <a:moveTo>
                    <a:pt x="1" y="26"/>
                  </a:moveTo>
                  <a:cubicBezTo>
                    <a:pt x="0" y="26"/>
                    <a:pt x="0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2"/>
                    <a:pt x="185" y="2"/>
                    <a:pt x="185" y="2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1" y="26"/>
                    <a:pt x="1" y="26"/>
                    <a:pt x="1" y="26"/>
                  </a:cubicBez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4" name="Freeform 1798"/>
            <p:cNvSpPr>
              <a:spLocks/>
            </p:cNvSpPr>
            <p:nvPr/>
          </p:nvSpPr>
          <p:spPr bwMode="auto">
            <a:xfrm>
              <a:off x="4553" y="833"/>
              <a:ext cx="165" cy="217"/>
            </a:xfrm>
            <a:custGeom>
              <a:avLst/>
              <a:gdLst>
                <a:gd name="T0" fmla="*/ 259 w 116"/>
                <a:gd name="T1" fmla="*/ 1240 h 153"/>
                <a:gd name="T2" fmla="*/ 0 w 116"/>
                <a:gd name="T3" fmla="*/ 525 h 153"/>
                <a:gd name="T4" fmla="*/ 939 w 116"/>
                <a:gd name="T5" fmla="*/ 0 h 153"/>
                <a:gd name="T6" fmla="*/ 953 w 116"/>
                <a:gd name="T7" fmla="*/ 0 h 153"/>
                <a:gd name="T8" fmla="*/ 962 w 116"/>
                <a:gd name="T9" fmla="*/ 18 h 153"/>
                <a:gd name="T10" fmla="*/ 26 w 116"/>
                <a:gd name="T11" fmla="*/ 539 h 153"/>
                <a:gd name="T12" fmla="*/ 273 w 116"/>
                <a:gd name="T13" fmla="*/ 1230 h 153"/>
                <a:gd name="T14" fmla="*/ 265 w 116"/>
                <a:gd name="T15" fmla="*/ 1247 h 153"/>
                <a:gd name="T16" fmla="*/ 265 w 116"/>
                <a:gd name="T17" fmla="*/ 1247 h 153"/>
                <a:gd name="T18" fmla="*/ 265 w 116"/>
                <a:gd name="T19" fmla="*/ 1247 h 153"/>
                <a:gd name="T20" fmla="*/ 265 w 116"/>
                <a:gd name="T21" fmla="*/ 1247 h 153"/>
                <a:gd name="T22" fmla="*/ 259 w 116"/>
                <a:gd name="T23" fmla="*/ 1240 h 15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16" h="153">
                  <a:moveTo>
                    <a:pt x="31" y="152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33" y="151"/>
                    <a:pt x="33" y="151"/>
                    <a:pt x="33" y="151"/>
                  </a:cubicBezTo>
                  <a:cubicBezTo>
                    <a:pt x="33" y="152"/>
                    <a:pt x="33" y="152"/>
                    <a:pt x="32" y="153"/>
                  </a:cubicBezTo>
                  <a:cubicBezTo>
                    <a:pt x="32" y="153"/>
                    <a:pt x="32" y="153"/>
                    <a:pt x="32" y="153"/>
                  </a:cubicBezTo>
                  <a:cubicBezTo>
                    <a:pt x="32" y="153"/>
                    <a:pt x="32" y="153"/>
                    <a:pt x="32" y="153"/>
                  </a:cubicBezTo>
                  <a:cubicBezTo>
                    <a:pt x="32" y="153"/>
                    <a:pt x="32" y="153"/>
                    <a:pt x="32" y="153"/>
                  </a:cubicBezTo>
                  <a:cubicBezTo>
                    <a:pt x="31" y="153"/>
                    <a:pt x="31" y="152"/>
                    <a:pt x="31" y="152"/>
                  </a:cubicBez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5" name="Freeform 1799"/>
            <p:cNvSpPr>
              <a:spLocks/>
            </p:cNvSpPr>
            <p:nvPr/>
          </p:nvSpPr>
          <p:spPr bwMode="auto">
            <a:xfrm>
              <a:off x="4695" y="1104"/>
              <a:ext cx="4" cy="21"/>
            </a:xfrm>
            <a:custGeom>
              <a:avLst/>
              <a:gdLst>
                <a:gd name="T0" fmla="*/ 0 w 3"/>
                <a:gd name="T1" fmla="*/ 1 h 15"/>
                <a:gd name="T2" fmla="*/ 12 w 3"/>
                <a:gd name="T3" fmla="*/ 0 h 15"/>
                <a:gd name="T4" fmla="*/ 12 w 3"/>
                <a:gd name="T5" fmla="*/ 0 h 15"/>
                <a:gd name="T6" fmla="*/ 16 w 3"/>
                <a:gd name="T7" fmla="*/ 1 h 15"/>
                <a:gd name="T8" fmla="*/ 16 w 3"/>
                <a:gd name="T9" fmla="*/ 1 h 15"/>
                <a:gd name="T10" fmla="*/ 16 w 3"/>
                <a:gd name="T11" fmla="*/ 112 h 15"/>
                <a:gd name="T12" fmla="*/ 12 w 3"/>
                <a:gd name="T13" fmla="*/ 112 h 15"/>
                <a:gd name="T14" fmla="*/ 0 w 3"/>
                <a:gd name="T15" fmla="*/ 112 h 15"/>
                <a:gd name="T16" fmla="*/ 0 w 3"/>
                <a:gd name="T17" fmla="*/ 1 h 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15">
                  <a:moveTo>
                    <a:pt x="0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2" y="15"/>
                    <a:pt x="2" y="15"/>
                  </a:cubicBezTo>
                  <a:cubicBezTo>
                    <a:pt x="1" y="15"/>
                    <a:pt x="0" y="15"/>
                    <a:pt x="0" y="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6" name="Freeform 1800"/>
            <p:cNvSpPr>
              <a:spLocks/>
            </p:cNvSpPr>
            <p:nvPr/>
          </p:nvSpPr>
          <p:spPr bwMode="auto">
            <a:xfrm>
              <a:off x="4546" y="924"/>
              <a:ext cx="12" cy="4"/>
            </a:xfrm>
            <a:custGeom>
              <a:avLst/>
              <a:gdLst>
                <a:gd name="T0" fmla="*/ 89 w 8"/>
                <a:gd name="T1" fmla="*/ 16 h 3"/>
                <a:gd name="T2" fmla="*/ 0 w 8"/>
                <a:gd name="T3" fmla="*/ 12 h 3"/>
                <a:gd name="T4" fmla="*/ 0 w 8"/>
                <a:gd name="T5" fmla="*/ 1 h 3"/>
                <a:gd name="T6" fmla="*/ 27 w 8"/>
                <a:gd name="T7" fmla="*/ 0 h 3"/>
                <a:gd name="T8" fmla="*/ 89 w 8"/>
                <a:gd name="T9" fmla="*/ 0 h 3"/>
                <a:gd name="T10" fmla="*/ 93 w 8"/>
                <a:gd name="T11" fmla="*/ 12 h 3"/>
                <a:gd name="T12" fmla="*/ 93 w 8"/>
                <a:gd name="T13" fmla="*/ 12 h 3"/>
                <a:gd name="T14" fmla="*/ 89 w 8"/>
                <a:gd name="T15" fmla="*/ 16 h 3"/>
                <a:gd name="T16" fmla="*/ 89 w 8"/>
                <a:gd name="T17" fmla="*/ 16 h 3"/>
                <a:gd name="T18" fmla="*/ 89 w 8"/>
                <a:gd name="T19" fmla="*/ 16 h 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" h="3">
                  <a:moveTo>
                    <a:pt x="7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28489" name="Picture 18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6" y="1250788"/>
            <a:ext cx="6953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8490" name="Picture 18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39" y="2393787"/>
            <a:ext cx="1544637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8491" name="Picture 18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6" y="2712875"/>
            <a:ext cx="7102475" cy="265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8492" name="Picture 180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174587"/>
            <a:ext cx="685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8494" name="Picture 180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47763"/>
            <a:ext cx="1462088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8495" name="Picture 180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3098637"/>
            <a:ext cx="53848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8496" name="Picture 180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55788"/>
            <a:ext cx="681990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57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628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28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284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2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62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28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28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284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2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62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62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</TotalTime>
  <Words>1582</Words>
  <Application>Microsoft Office PowerPoint</Application>
  <PresentationFormat>Widescreen</PresentationFormat>
  <Paragraphs>258</Paragraphs>
  <Slides>26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Tahoma</vt:lpstr>
      <vt:lpstr>Times New Roman</vt:lpstr>
      <vt:lpstr>Tema di Office</vt:lpstr>
      <vt:lpstr>IEEE 802.3 (Ethernet)</vt:lpstr>
      <vt:lpstr>Ethernet (and other old IEEE standard) layers</vt:lpstr>
      <vt:lpstr>Ethernet Frame</vt:lpstr>
      <vt:lpstr>Maximum and minimum lengths</vt:lpstr>
      <vt:lpstr>Address format and types</vt:lpstr>
      <vt:lpstr>Address type examples</vt:lpstr>
      <vt:lpstr>Address serialization</vt:lpstr>
      <vt:lpstr>Ethernet evolution</vt:lpstr>
      <vt:lpstr>Space time model of a collision in CSMA</vt:lpstr>
      <vt:lpstr>Presentazione standard di PowerPoint</vt:lpstr>
      <vt:lpstr>Minimum frame size</vt:lpstr>
      <vt:lpstr>CSMA-CD (Carrier Sensing Multiple Access-Collision Detection)</vt:lpstr>
      <vt:lpstr>Ethernet Topology evolution</vt:lpstr>
      <vt:lpstr>Ethernet Topology evolution 2</vt:lpstr>
      <vt:lpstr>Ethernet Topology evolution 3</vt:lpstr>
      <vt:lpstr>Combo NIC (90s)</vt:lpstr>
      <vt:lpstr>BNC cables and T connectors</vt:lpstr>
      <vt:lpstr>Switches</vt:lpstr>
      <vt:lpstr>Ethernet 10 Mbit/s (or Classic)</vt:lpstr>
      <vt:lpstr>Ethernet 10 Mbit/s variants</vt:lpstr>
      <vt:lpstr>Ethernet 100 Mbit/s, or Fast Ethernet</vt:lpstr>
      <vt:lpstr>Ethernet 1Gbit/s objectives</vt:lpstr>
      <vt:lpstr>Ethernet 1Gbit/s description</vt:lpstr>
      <vt:lpstr>Ethernet 1 Gbit/s variants</vt:lpstr>
      <vt:lpstr>Ethernet 10 Gbit/s</vt:lpstr>
      <vt:lpstr>Ethernet 40/100 Gbit/s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802.11 (WiFi)</dc:title>
  <dc:creator>carlo</dc:creator>
  <cp:lastModifiedBy>carlo</cp:lastModifiedBy>
  <cp:revision>32</cp:revision>
  <dcterms:created xsi:type="dcterms:W3CDTF">2021-04-16T07:30:55Z</dcterms:created>
  <dcterms:modified xsi:type="dcterms:W3CDTF">2021-04-17T09:12:42Z</dcterms:modified>
</cp:coreProperties>
</file>