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7" r:id="rId2"/>
    <p:sldId id="258" r:id="rId3"/>
    <p:sldId id="259" r:id="rId4"/>
    <p:sldId id="260" r:id="rId5"/>
    <p:sldId id="261" r:id="rId6"/>
    <p:sldId id="262" r:id="rId7"/>
    <p:sldId id="263" r:id="rId8"/>
    <p:sldId id="265" r:id="rId9"/>
    <p:sldId id="264" r:id="rId10"/>
    <p:sldId id="291" r:id="rId11"/>
    <p:sldId id="267" r:id="rId12"/>
    <p:sldId id="266"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3" r:id="rId35"/>
    <p:sldId id="294" r:id="rId36"/>
    <p:sldId id="292" r:id="rId37"/>
    <p:sldId id="29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varScale="1">
        <p:scale>
          <a:sx n="69" d="100"/>
          <a:sy n="69" d="100"/>
        </p:scale>
        <p:origin x="221" y="101"/>
      </p:cViewPr>
      <p:guideLst>
        <p:guide orient="horz" pos="2183"/>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BF0A4-D266-4927-A79D-8B39A78593B8}" type="datetimeFigureOut">
              <a:rPr lang="en-US" smtClean="0"/>
              <a:t>4/16/2021</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F22A5E-1B9B-4931-AF40-8C32F75C3D6B}" type="slidenum">
              <a:rPr lang="en-US" smtClean="0"/>
              <a:t>‹N›</a:t>
            </a:fld>
            <a:endParaRPr lang="en-US"/>
          </a:p>
        </p:txBody>
      </p:sp>
    </p:spTree>
    <p:extLst>
      <p:ext uri="{BB962C8B-B14F-4D97-AF65-F5344CB8AC3E}">
        <p14:creationId xmlns:p14="http://schemas.microsoft.com/office/powerpoint/2010/main" val="3039596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egnaposto immagine diapositiva 1"/>
          <p:cNvSpPr>
            <a:spLocks noGrp="1" noRot="1" noChangeAspect="1" noTextEdit="1"/>
          </p:cNvSpPr>
          <p:nvPr>
            <p:ph type="sldImg"/>
          </p:nvPr>
        </p:nvSpPr>
        <p:spPr>
          <a:ln/>
        </p:spPr>
      </p:sp>
      <p:sp>
        <p:nvSpPr>
          <p:cNvPr id="5123" name="Segnaposto note 2"/>
          <p:cNvSpPr>
            <a:spLocks noGrp="1"/>
          </p:cNvSpPr>
          <p:nvPr>
            <p:ph type="body" idx="1"/>
          </p:nvPr>
        </p:nvSpPr>
        <p:spPr>
          <a:noFill/>
        </p:spPr>
        <p:txBody>
          <a:bodyPr/>
          <a:lstStyle/>
          <a:p>
            <a:endParaRPr lang="en-US" altLang="en-US" smtClean="0"/>
          </a:p>
        </p:txBody>
      </p:sp>
      <p:sp>
        <p:nvSpPr>
          <p:cNvPr id="5124" name="Segnaposto numero diapositiva 3"/>
          <p:cNvSpPr>
            <a:spLocks noGrp="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186AF220-226C-4FCC-A7B2-49073D217B06}" type="slidenum">
              <a:rPr lang="en-US" altLang="it-IT" b="0" smtClean="0"/>
              <a:pPr/>
              <a:t>1</a:t>
            </a:fld>
            <a:endParaRPr lang="en-US" altLang="it-IT" b="0" smtClean="0"/>
          </a:p>
        </p:txBody>
      </p:sp>
    </p:spTree>
    <p:extLst>
      <p:ext uri="{BB962C8B-B14F-4D97-AF65-F5344CB8AC3E}">
        <p14:creationId xmlns:p14="http://schemas.microsoft.com/office/powerpoint/2010/main" val="268275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3D9E43ED-E1B5-49B1-83E0-C686D7426E8E}" type="slidenum">
              <a:rPr lang="en-US" altLang="it-IT" b="0" smtClean="0"/>
              <a:pPr/>
              <a:t>11</a:t>
            </a:fld>
            <a:endParaRPr lang="en-US" altLang="it-IT" b="0" smtClean="0"/>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it-IT" altLang="it-IT" smtClean="0"/>
          </a:p>
        </p:txBody>
      </p:sp>
    </p:spTree>
    <p:extLst>
      <p:ext uri="{BB962C8B-B14F-4D97-AF65-F5344CB8AC3E}">
        <p14:creationId xmlns:p14="http://schemas.microsoft.com/office/powerpoint/2010/main" val="932843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C08F7570-B97E-465D-8698-FC2FF3626622}" type="slidenum">
              <a:rPr lang="en-US" altLang="it-IT" b="0" smtClean="0"/>
              <a:pPr/>
              <a:t>12</a:t>
            </a:fld>
            <a:endParaRPr lang="en-US" altLang="it-IT" b="0" smtClean="0"/>
          </a:p>
        </p:txBody>
      </p:sp>
      <p:sp>
        <p:nvSpPr>
          <p:cNvPr id="20483" name="Rectangle 2"/>
          <p:cNvSpPr>
            <a:spLocks noRo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it-IT" altLang="it-IT" smtClean="0"/>
          </a:p>
        </p:txBody>
      </p:sp>
    </p:spTree>
    <p:extLst>
      <p:ext uri="{BB962C8B-B14F-4D97-AF65-F5344CB8AC3E}">
        <p14:creationId xmlns:p14="http://schemas.microsoft.com/office/powerpoint/2010/main" val="3453662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BF22A5E-1B9B-4931-AF40-8C32F75C3D6B}" type="slidenum">
              <a:rPr lang="en-US" smtClean="0"/>
              <a:t>14</a:t>
            </a:fld>
            <a:endParaRPr lang="en-US"/>
          </a:p>
        </p:txBody>
      </p:sp>
    </p:spTree>
    <p:extLst>
      <p:ext uri="{BB962C8B-B14F-4D97-AF65-F5344CB8AC3E}">
        <p14:creationId xmlns:p14="http://schemas.microsoft.com/office/powerpoint/2010/main" val="1449404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51055C80-8815-4F9A-8119-43B82BCD7EDE}" type="slidenum">
              <a:rPr lang="en-US" altLang="it-IT" b="0" smtClean="0"/>
              <a:pPr/>
              <a:t>16</a:t>
            </a:fld>
            <a:endParaRPr lang="en-US" altLang="it-IT" b="0" smtClean="0"/>
          </a:p>
        </p:txBody>
      </p:sp>
      <p:sp>
        <p:nvSpPr>
          <p:cNvPr id="27651" name="Rectangle 2"/>
          <p:cNvSpPr>
            <a:spLocks noRo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it-IT" altLang="it-IT" smtClean="0"/>
          </a:p>
        </p:txBody>
      </p:sp>
    </p:spTree>
    <p:extLst>
      <p:ext uri="{BB962C8B-B14F-4D97-AF65-F5344CB8AC3E}">
        <p14:creationId xmlns:p14="http://schemas.microsoft.com/office/powerpoint/2010/main" val="1761541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BF22A5E-1B9B-4931-AF40-8C32F75C3D6B}" type="slidenum">
              <a:rPr lang="en-US" smtClean="0"/>
              <a:t>17</a:t>
            </a:fld>
            <a:endParaRPr lang="en-US"/>
          </a:p>
        </p:txBody>
      </p:sp>
    </p:spTree>
    <p:extLst>
      <p:ext uri="{BB962C8B-B14F-4D97-AF65-F5344CB8AC3E}">
        <p14:creationId xmlns:p14="http://schemas.microsoft.com/office/powerpoint/2010/main" val="1348062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1C9506D8-3C3B-4684-960A-F6B71E9A984E}" type="slidenum">
              <a:rPr lang="en-US" altLang="it-IT" b="0" smtClean="0"/>
              <a:pPr/>
              <a:t>18</a:t>
            </a:fld>
            <a:endParaRPr lang="en-US" altLang="it-IT" b="0" smtClean="0"/>
          </a:p>
        </p:txBody>
      </p:sp>
      <p:sp>
        <p:nvSpPr>
          <p:cNvPr id="30723" name="Rectangle 2"/>
          <p:cNvSpPr>
            <a:spLocks noRo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US" altLang="it-IT" smtClean="0"/>
              <a:t>2CTS</a:t>
            </a:r>
          </a:p>
        </p:txBody>
      </p:sp>
    </p:spTree>
    <p:extLst>
      <p:ext uri="{BB962C8B-B14F-4D97-AF65-F5344CB8AC3E}">
        <p14:creationId xmlns:p14="http://schemas.microsoft.com/office/powerpoint/2010/main" val="3609197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BF22A5E-1B9B-4931-AF40-8C32F75C3D6B}" type="slidenum">
              <a:rPr lang="en-US" smtClean="0"/>
              <a:t>19</a:t>
            </a:fld>
            <a:endParaRPr lang="en-US"/>
          </a:p>
        </p:txBody>
      </p:sp>
    </p:spTree>
    <p:extLst>
      <p:ext uri="{BB962C8B-B14F-4D97-AF65-F5344CB8AC3E}">
        <p14:creationId xmlns:p14="http://schemas.microsoft.com/office/powerpoint/2010/main" val="1285869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DD13348B-A0D7-4995-8AD2-895419A6FA10}" type="slidenum">
              <a:rPr lang="en-US" altLang="it-IT" b="0" smtClean="0"/>
              <a:pPr/>
              <a:t>21</a:t>
            </a:fld>
            <a:endParaRPr lang="en-US" altLang="it-IT" b="0" smtClean="0"/>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it-IT" altLang="it-IT" smtClean="0"/>
          </a:p>
        </p:txBody>
      </p:sp>
    </p:spTree>
    <p:extLst>
      <p:ext uri="{BB962C8B-B14F-4D97-AF65-F5344CB8AC3E}">
        <p14:creationId xmlns:p14="http://schemas.microsoft.com/office/powerpoint/2010/main" val="1954044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96A9B88B-95AF-4BCA-A476-F04144CEA6F4}" type="slidenum">
              <a:rPr lang="en-US" altLang="it-IT" b="0" smtClean="0"/>
              <a:pPr/>
              <a:t>22</a:t>
            </a:fld>
            <a:endParaRPr lang="en-US" altLang="it-IT" b="0" smtClean="0"/>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it-IT" altLang="it-IT" smtClean="0"/>
          </a:p>
        </p:txBody>
      </p:sp>
    </p:spTree>
    <p:extLst>
      <p:ext uri="{BB962C8B-B14F-4D97-AF65-F5344CB8AC3E}">
        <p14:creationId xmlns:p14="http://schemas.microsoft.com/office/powerpoint/2010/main" val="2628191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88DBF916-74C9-4762-ADEF-C7E3F230B783}" type="slidenum">
              <a:rPr lang="en-US" altLang="it-IT" b="0" smtClean="0"/>
              <a:pPr/>
              <a:t>23</a:t>
            </a:fld>
            <a:endParaRPr lang="en-US" altLang="it-IT" b="0" smtClean="0"/>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it-IT" altLang="it-IT" smtClean="0"/>
          </a:p>
        </p:txBody>
      </p:sp>
    </p:spTree>
    <p:extLst>
      <p:ext uri="{BB962C8B-B14F-4D97-AF65-F5344CB8AC3E}">
        <p14:creationId xmlns:p14="http://schemas.microsoft.com/office/powerpoint/2010/main" val="3789057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BF22A5E-1B9B-4931-AF40-8C32F75C3D6B}" type="slidenum">
              <a:rPr lang="en-US" smtClean="0"/>
              <a:t>3</a:t>
            </a:fld>
            <a:endParaRPr lang="en-US"/>
          </a:p>
        </p:txBody>
      </p:sp>
    </p:spTree>
    <p:extLst>
      <p:ext uri="{BB962C8B-B14F-4D97-AF65-F5344CB8AC3E}">
        <p14:creationId xmlns:p14="http://schemas.microsoft.com/office/powerpoint/2010/main" val="1087622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BF22A5E-1B9B-4931-AF40-8C32F75C3D6B}" type="slidenum">
              <a:rPr lang="en-US" smtClean="0"/>
              <a:t>25</a:t>
            </a:fld>
            <a:endParaRPr lang="en-US"/>
          </a:p>
        </p:txBody>
      </p:sp>
    </p:spTree>
    <p:extLst>
      <p:ext uri="{BB962C8B-B14F-4D97-AF65-F5344CB8AC3E}">
        <p14:creationId xmlns:p14="http://schemas.microsoft.com/office/powerpoint/2010/main" val="1938861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BF22A5E-1B9B-4931-AF40-8C32F75C3D6B}" type="slidenum">
              <a:rPr lang="en-US" smtClean="0"/>
              <a:t>26</a:t>
            </a:fld>
            <a:endParaRPr lang="en-US"/>
          </a:p>
        </p:txBody>
      </p:sp>
    </p:spTree>
    <p:extLst>
      <p:ext uri="{BB962C8B-B14F-4D97-AF65-F5344CB8AC3E}">
        <p14:creationId xmlns:p14="http://schemas.microsoft.com/office/powerpoint/2010/main" val="2543470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BF22A5E-1B9B-4931-AF40-8C32F75C3D6B}" type="slidenum">
              <a:rPr lang="en-US" smtClean="0"/>
              <a:t>27</a:t>
            </a:fld>
            <a:endParaRPr lang="en-US"/>
          </a:p>
        </p:txBody>
      </p:sp>
    </p:spTree>
    <p:extLst>
      <p:ext uri="{BB962C8B-B14F-4D97-AF65-F5344CB8AC3E}">
        <p14:creationId xmlns:p14="http://schemas.microsoft.com/office/powerpoint/2010/main" val="1390115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BF22A5E-1B9B-4931-AF40-8C32F75C3D6B}" type="slidenum">
              <a:rPr lang="en-US" smtClean="0"/>
              <a:t>28</a:t>
            </a:fld>
            <a:endParaRPr lang="en-US"/>
          </a:p>
        </p:txBody>
      </p:sp>
    </p:spTree>
    <p:extLst>
      <p:ext uri="{BB962C8B-B14F-4D97-AF65-F5344CB8AC3E}">
        <p14:creationId xmlns:p14="http://schemas.microsoft.com/office/powerpoint/2010/main" val="2327942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C0721C24-31B8-40C0-85AB-C5EA630EC6D2}" type="slidenum">
              <a:rPr lang="en-US" altLang="it-IT" b="0" smtClean="0"/>
              <a:pPr/>
              <a:t>4</a:t>
            </a:fld>
            <a:endParaRPr lang="en-US" altLang="it-IT" b="0" smtClean="0"/>
          </a:p>
        </p:txBody>
      </p:sp>
      <p:sp>
        <p:nvSpPr>
          <p:cNvPr id="9219" name="Rectangle 2"/>
          <p:cNvSpPr>
            <a:spLocks noRo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it-IT" altLang="it-IT" smtClean="0"/>
          </a:p>
        </p:txBody>
      </p:sp>
    </p:spTree>
    <p:extLst>
      <p:ext uri="{BB962C8B-B14F-4D97-AF65-F5344CB8AC3E}">
        <p14:creationId xmlns:p14="http://schemas.microsoft.com/office/powerpoint/2010/main" val="4162487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B8ACA8FD-D108-469B-B5EC-F6C5AD1B6D42}" type="slidenum">
              <a:rPr lang="en-US" altLang="it-IT" b="0" smtClean="0"/>
              <a:pPr/>
              <a:t>5</a:t>
            </a:fld>
            <a:endParaRPr lang="en-US" altLang="it-IT" b="0" smtClean="0"/>
          </a:p>
        </p:txBody>
      </p:sp>
      <p:sp>
        <p:nvSpPr>
          <p:cNvPr id="11267" name="Rectangle 2"/>
          <p:cNvSpPr>
            <a:spLocks noRo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it-IT" altLang="it-IT" smtClean="0"/>
          </a:p>
        </p:txBody>
      </p:sp>
    </p:spTree>
    <p:extLst>
      <p:ext uri="{BB962C8B-B14F-4D97-AF65-F5344CB8AC3E}">
        <p14:creationId xmlns:p14="http://schemas.microsoft.com/office/powerpoint/2010/main" val="3978007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BF22A5E-1B9B-4931-AF40-8C32F75C3D6B}" type="slidenum">
              <a:rPr lang="en-US" smtClean="0"/>
              <a:t>6</a:t>
            </a:fld>
            <a:endParaRPr lang="en-US"/>
          </a:p>
        </p:txBody>
      </p:sp>
    </p:spTree>
    <p:extLst>
      <p:ext uri="{BB962C8B-B14F-4D97-AF65-F5344CB8AC3E}">
        <p14:creationId xmlns:p14="http://schemas.microsoft.com/office/powerpoint/2010/main" val="317287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A881B246-6B85-4D5D-9F75-66CCB7B6F7AF}" type="slidenum">
              <a:rPr lang="en-US" altLang="it-IT" b="0" smtClean="0"/>
              <a:pPr/>
              <a:t>7</a:t>
            </a:fld>
            <a:endParaRPr lang="en-US" altLang="it-IT" b="0"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it-IT" altLang="it-IT" smtClean="0"/>
          </a:p>
        </p:txBody>
      </p:sp>
    </p:spTree>
    <p:extLst>
      <p:ext uri="{BB962C8B-B14F-4D97-AF65-F5344CB8AC3E}">
        <p14:creationId xmlns:p14="http://schemas.microsoft.com/office/powerpoint/2010/main" val="159206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AE77EF60-061A-41A7-96F9-287EFC192D5A}" type="slidenum">
              <a:rPr lang="en-US" altLang="it-IT" b="0" smtClean="0"/>
              <a:pPr/>
              <a:t>8</a:t>
            </a:fld>
            <a:endParaRPr lang="en-US" altLang="it-IT" b="0" smtClean="0"/>
          </a:p>
        </p:txBody>
      </p:sp>
      <p:sp>
        <p:nvSpPr>
          <p:cNvPr id="18435" name="Rectangle 2"/>
          <p:cNvSpPr>
            <a:spLocks noRo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it-IT" altLang="it-IT" smtClean="0"/>
          </a:p>
        </p:txBody>
      </p:sp>
    </p:spTree>
    <p:extLst>
      <p:ext uri="{BB962C8B-B14F-4D97-AF65-F5344CB8AC3E}">
        <p14:creationId xmlns:p14="http://schemas.microsoft.com/office/powerpoint/2010/main" val="353929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84E17992-4FBB-4E23-86E3-DB99CFAA8A1D}" type="slidenum">
              <a:rPr lang="en-US" altLang="it-IT" b="0" smtClean="0"/>
              <a:pPr/>
              <a:t>9</a:t>
            </a:fld>
            <a:endParaRPr lang="en-US" altLang="it-IT" b="0" smtClean="0"/>
          </a:p>
        </p:txBody>
      </p:sp>
      <p:sp>
        <p:nvSpPr>
          <p:cNvPr id="16387" name="Rectangle 2"/>
          <p:cNvSpPr>
            <a:spLocks noRo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it-IT" altLang="it-IT" smtClean="0"/>
          </a:p>
        </p:txBody>
      </p:sp>
    </p:spTree>
    <p:extLst>
      <p:ext uri="{BB962C8B-B14F-4D97-AF65-F5344CB8AC3E}">
        <p14:creationId xmlns:p14="http://schemas.microsoft.com/office/powerpoint/2010/main" val="743641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3D9E43ED-E1B5-49B1-83E0-C686D7426E8E}" type="slidenum">
              <a:rPr lang="en-US" altLang="it-IT" b="0" smtClean="0"/>
              <a:pPr/>
              <a:t>10</a:t>
            </a:fld>
            <a:endParaRPr lang="en-US" altLang="it-IT" b="0" smtClean="0"/>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it-IT" altLang="it-IT" smtClean="0"/>
          </a:p>
        </p:txBody>
      </p:sp>
    </p:spTree>
    <p:extLst>
      <p:ext uri="{BB962C8B-B14F-4D97-AF65-F5344CB8AC3E}">
        <p14:creationId xmlns:p14="http://schemas.microsoft.com/office/powerpoint/2010/main" val="4220101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dirty="0" smtClean="0"/>
              <a:t>Fare clic per modificare lo stile del titolo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C764DE79-268F-4C1A-8933-263129D2AF90}" type="datetimeFigureOut">
              <a:rPr lang="en-US" dirty="0"/>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C764DE79-268F-4C1A-8933-263129D2AF90}" type="datetimeFigureOut">
              <a:rPr lang="en-US" dirty="0"/>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C764DE79-268F-4C1A-8933-263129D2AF90}" type="datetimeFigureOut">
              <a:rPr lang="en-US" dirty="0"/>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23446"/>
          </a:xfrm>
          <a:prstGeom prst="rect">
            <a:avLst/>
          </a:prstGeom>
        </p:spPr>
        <p:txBody>
          <a:bodyPr vert="horz" lIns="91440" tIns="45720" rIns="91440" bIns="45720" rtlCol="0" anchor="ctr">
            <a:normAutofit/>
          </a:bodyPr>
          <a:lstStyle/>
          <a:p>
            <a:r>
              <a:rPr lang="it-IT" dirty="0" smtClean="0"/>
              <a:t>Fare clic per modificare lo stile del titolo</a:t>
            </a:r>
            <a:endParaRPr lang="en-US" dirty="0"/>
          </a:p>
        </p:txBody>
      </p:sp>
      <p:sp>
        <p:nvSpPr>
          <p:cNvPr id="3" name="Text Placeholder 2"/>
          <p:cNvSpPr>
            <a:spLocks noGrp="1"/>
          </p:cNvSpPr>
          <p:nvPr>
            <p:ph type="body" idx="1"/>
          </p:nvPr>
        </p:nvSpPr>
        <p:spPr>
          <a:xfrm>
            <a:off x="838200" y="1328057"/>
            <a:ext cx="10515600" cy="4848906"/>
          </a:xfrm>
          <a:prstGeom prst="rect">
            <a:avLst/>
          </a:prstGeom>
        </p:spPr>
        <p:txBody>
          <a:bodyPr vert="horz" lIns="91440" tIns="45720" rIns="91440" bIns="45720" rtlCol="0">
            <a:normAutofit/>
          </a:bodyPr>
          <a:lstStyle/>
          <a:p>
            <a:pPr lvl="0"/>
            <a:r>
              <a:rPr lang="it-IT" dirty="0" smtClean="0"/>
              <a:t>Fare clic per modificare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4/16/2021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rncciew.com/2014/10/08/802-11-mgmt-beacon-frame/?wref=t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mrncciew.com/2014/10/11/802-11-mgmt-deauth-disassociation-frames" TargetMode="External"/><Relationship Id="rId4" Type="http://schemas.openxmlformats.org/officeDocument/2006/relationships/hyperlink" Target="https://mrncciew.com/2014/10/27/cwap-802-11-probe-requestresponse/?wref=tp"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mrncciew.com/2014/10/02/cwap-802-11-control-frame-typ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s://mrncciew.com/2014/10/13/cwap-802-11-data-frame-types/"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0" Type="http://schemas.openxmlformats.org/officeDocument/2006/relationships/image" Target="../media/image22.emf"/><Relationship Id="rId4" Type="http://schemas.openxmlformats.org/officeDocument/2006/relationships/image" Target="../media/image16.emf"/><Relationship Id="rId9"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5.wmf"/></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30.emf"/><Relationship Id="rId4" Type="http://schemas.openxmlformats.org/officeDocument/2006/relationships/image" Target="../media/image29.emf"/></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Orthogonal_frequency-division_multiplexing#Orthogonalit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IEEE_802.11ax-2021#cite_note-5" TargetMode="External"/><Relationship Id="rId2" Type="http://schemas.openxmlformats.org/officeDocument/2006/relationships/hyperlink" Target="https://en.wikipedia.org/wiki/Throughput" TargetMode="External"/><Relationship Id="rId1" Type="http://schemas.openxmlformats.org/officeDocument/2006/relationships/slideLayout" Target="../slideLayouts/slideLayout2.xml"/><Relationship Id="rId4" Type="http://schemas.openxmlformats.org/officeDocument/2006/relationships/hyperlink" Target="https://en.wikipedia.org/wiki/IEEE_802.11ax-2021"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IEEE_802.11ax-2021#cite_note-11" TargetMode="External"/><Relationship Id="rId2" Type="http://schemas.openxmlformats.org/officeDocument/2006/relationships/hyperlink" Target="https://en.wikipedia.org/wiki/IEEE_802.11ax-2021#cite_note-10" TargetMode="External"/><Relationship Id="rId1" Type="http://schemas.openxmlformats.org/officeDocument/2006/relationships/slideLayout" Target="../slideLayouts/slideLayout6.xml"/><Relationship Id="rId4" Type="http://schemas.openxmlformats.org/officeDocument/2006/relationships/hyperlink" Target="https://en.wikipedia.org/wiki/IEEE_802.11ax-2021#cite_note-12" TargetMode="External"/></Relationships>
</file>

<file path=ppt/slides/_rels/slide36.xml.rels><?xml version="1.0" encoding="UTF-8" standalone="yes"?>
<Relationships xmlns="http://schemas.openxmlformats.org/package/2006/relationships"><Relationship Id="rId2" Type="http://schemas.openxmlformats.org/officeDocument/2006/relationships/hyperlink" Target="https://www.ni.com/it-it/innovations/white-papers/16/introduction-to-802-11ax-high-efficiency-wireless.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olo 1"/>
          <p:cNvSpPr>
            <a:spLocks noGrp="1"/>
          </p:cNvSpPr>
          <p:nvPr>
            <p:ph type="ctrTitle"/>
          </p:nvPr>
        </p:nvSpPr>
        <p:spPr/>
        <p:txBody>
          <a:bodyPr/>
          <a:lstStyle/>
          <a:p>
            <a:r>
              <a:rPr lang="it-IT" altLang="en-US" smtClean="0"/>
              <a:t>IEEE 802.11 (WiFi)</a:t>
            </a:r>
            <a:endParaRPr lang="it-IT" altLang="en-US" smtClean="0"/>
          </a:p>
        </p:txBody>
      </p:sp>
      <p:sp>
        <p:nvSpPr>
          <p:cNvPr id="7" name="Sottotitolo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50314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olo 16"/>
          <p:cNvSpPr>
            <a:spLocks noGrp="1"/>
          </p:cNvSpPr>
          <p:nvPr>
            <p:ph type="title"/>
          </p:nvPr>
        </p:nvSpPr>
        <p:spPr/>
        <p:txBody>
          <a:bodyPr/>
          <a:lstStyle/>
          <a:p>
            <a:r>
              <a:rPr lang="en-US" dirty="0" smtClean="0"/>
              <a:t>Management frames (type 00)</a:t>
            </a:r>
            <a:endParaRPr lang="en-US" dirty="0"/>
          </a:p>
        </p:txBody>
      </p:sp>
      <p:sp>
        <p:nvSpPr>
          <p:cNvPr id="11" name="Segnaposto contenuto 10"/>
          <p:cNvSpPr>
            <a:spLocks noGrp="1"/>
          </p:cNvSpPr>
          <p:nvPr>
            <p:ph idx="1"/>
          </p:nvPr>
        </p:nvSpPr>
        <p:spPr/>
        <p:txBody>
          <a:bodyPr/>
          <a:lstStyle/>
          <a:p>
            <a:r>
              <a:rPr lang="en-US" dirty="0" smtClean="0"/>
              <a:t>Beacons to advertise the ESS (ESSID, type of security, rates, etc.) sent at about every 100ms</a:t>
            </a:r>
          </a:p>
          <a:p>
            <a:pPr lvl="1"/>
            <a:r>
              <a:rPr lang="en-US" dirty="0" smtClean="0">
                <a:hlinkClick r:id="rId3"/>
              </a:rPr>
              <a:t>https://mrncciew.com/2014/10/08/802-11-mgmt-beacon-frame/?wref=tp</a:t>
            </a:r>
            <a:endParaRPr lang="en-US" dirty="0" smtClean="0"/>
          </a:p>
          <a:p>
            <a:r>
              <a:rPr lang="en-US" dirty="0" smtClean="0"/>
              <a:t>Probe requests (active scanning)</a:t>
            </a:r>
          </a:p>
          <a:p>
            <a:pPr lvl="1"/>
            <a:r>
              <a:rPr lang="en-US" dirty="0" smtClean="0">
                <a:hlinkClick r:id="rId4"/>
              </a:rPr>
              <a:t>https://mrncciew.com/2014/10/27/cwap-802-11-probe-requestresponse/?wref=tp</a:t>
            </a:r>
            <a:endParaRPr lang="en-US" dirty="0" smtClean="0"/>
          </a:p>
          <a:p>
            <a:r>
              <a:rPr lang="en-US" dirty="0" smtClean="0"/>
              <a:t>Association, re-association, de-association, etc.</a:t>
            </a:r>
          </a:p>
          <a:p>
            <a:r>
              <a:rPr lang="en-US" dirty="0" smtClean="0"/>
              <a:t>Authentication, de-authentication, etc.</a:t>
            </a:r>
          </a:p>
          <a:p>
            <a:pPr lvl="1"/>
            <a:r>
              <a:rPr lang="en-US" dirty="0" smtClean="0">
                <a:hlinkClick r:id="rId5"/>
              </a:rPr>
              <a:t>https://mrncciew.com/2014/10/11/802-11-mgmt-deauth-disassociation-frames</a:t>
            </a:r>
            <a:endParaRPr lang="en-US" dirty="0" smtClean="0"/>
          </a:p>
          <a:p>
            <a:endParaRPr lang="en-US" dirty="0"/>
          </a:p>
        </p:txBody>
      </p:sp>
      <p:sp>
        <p:nvSpPr>
          <p:cNvPr id="13" name="Segnaposto numero diapositiva 2"/>
          <p:cNvSpPr>
            <a:spLocks noGrp="1"/>
          </p:cNvSpPr>
          <p:nvPr>
            <p:ph type="sldNum" sz="quarter" idx="12"/>
          </p:nvPr>
        </p:nvSpPr>
        <p:spPr/>
        <p:txBody>
          <a:bodyPr/>
          <a:lstStyle/>
          <a:p>
            <a:fld id="{9A7ABBF7-47FD-4F91-9000-0642D723EB3D}" type="slidenum">
              <a:rPr lang="en-US" altLang="it-IT" smtClean="0"/>
              <a:pPr/>
              <a:t>10</a:t>
            </a:fld>
            <a:endParaRPr lang="en-US" altLang="it-IT"/>
          </a:p>
        </p:txBody>
      </p:sp>
      <p:sp>
        <p:nvSpPr>
          <p:cNvPr id="15" name="Segnaposto contenuto 3"/>
          <p:cNvSpPr txBox="1">
            <a:spLocks/>
          </p:cNvSpPr>
          <p:nvPr/>
        </p:nvSpPr>
        <p:spPr>
          <a:xfrm>
            <a:off x="2225675" y="3960813"/>
            <a:ext cx="7886700" cy="2468562"/>
          </a:xfrm>
          <a:prstGeom prst="rect">
            <a:avLst/>
          </a:prstGeom>
        </p:spPr>
        <p:txBody>
          <a:bodyPr>
            <a:norm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dirty="0"/>
          </a:p>
          <a:p>
            <a:pPr>
              <a:defRPr/>
            </a:pPr>
            <a:endParaRPr lang="en-US" dirty="0"/>
          </a:p>
        </p:txBody>
      </p:sp>
    </p:spTree>
    <p:extLst>
      <p:ext uri="{BB962C8B-B14F-4D97-AF65-F5344CB8AC3E}">
        <p14:creationId xmlns:p14="http://schemas.microsoft.com/office/powerpoint/2010/main" val="1843356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en-US" dirty="0" smtClean="0"/>
              <a:t>Control frames (type 01)</a:t>
            </a:r>
            <a:endParaRPr lang="en-US" dirty="0"/>
          </a:p>
        </p:txBody>
      </p:sp>
      <p:sp>
        <p:nvSpPr>
          <p:cNvPr id="7" name="Segnaposto contenuto 6"/>
          <p:cNvSpPr>
            <a:spLocks noGrp="1"/>
          </p:cNvSpPr>
          <p:nvPr>
            <p:ph idx="1"/>
          </p:nvPr>
        </p:nvSpPr>
        <p:spPr>
          <a:xfrm>
            <a:off x="838200" y="1328057"/>
            <a:ext cx="10515600" cy="2300236"/>
          </a:xfrm>
        </p:spPr>
        <p:txBody>
          <a:bodyPr>
            <a:normAutofit/>
          </a:bodyPr>
          <a:lstStyle/>
          <a:p>
            <a:r>
              <a:rPr lang="en-US" dirty="0" smtClean="0"/>
              <a:t>By contrast to data and management frames, they do not have a “frame body” (payload)</a:t>
            </a:r>
          </a:p>
          <a:p>
            <a:r>
              <a:rPr lang="en-US" dirty="0" smtClean="0"/>
              <a:t>D contains the NAV</a:t>
            </a:r>
          </a:p>
          <a:p>
            <a:r>
              <a:rPr lang="en-US" dirty="0" smtClean="0"/>
              <a:t>They are read by all STAs (NAV must be known by all)</a:t>
            </a:r>
          </a:p>
          <a:p>
            <a:pPr lvl="1"/>
            <a:r>
              <a:rPr lang="en-US" dirty="0" smtClean="0">
                <a:hlinkClick r:id="rId3"/>
              </a:rPr>
              <a:t>https://mrncciew.com/2014/10/02/cwap-802-11-control-frame-types/</a:t>
            </a:r>
            <a:endParaRPr lang="en-US" dirty="0" smtClean="0"/>
          </a:p>
          <a:p>
            <a:endParaRPr lang="en-US" dirty="0"/>
          </a:p>
        </p:txBody>
      </p:sp>
      <p:sp>
        <p:nvSpPr>
          <p:cNvPr id="13" name="Segnaposto numero diapositiva 2"/>
          <p:cNvSpPr>
            <a:spLocks noGrp="1"/>
          </p:cNvSpPr>
          <p:nvPr>
            <p:ph type="sldNum" sz="quarter" idx="12"/>
          </p:nvPr>
        </p:nvSpPr>
        <p:spPr/>
        <p:txBody>
          <a:bodyPr/>
          <a:lstStyle/>
          <a:p>
            <a:fld id="{9A7ABBF7-47FD-4F91-9000-0642D723EB3D}" type="slidenum">
              <a:rPr lang="en-US" altLang="it-IT" smtClean="0"/>
              <a:pPr/>
              <a:t>11</a:t>
            </a:fld>
            <a:endParaRPr lang="en-US" altLang="it-IT"/>
          </a:p>
        </p:txBody>
      </p:sp>
      <p:pic>
        <p:nvPicPr>
          <p:cNvPr id="62874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563" y="4215162"/>
            <a:ext cx="4682025" cy="1066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8747"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9196" y="4215162"/>
            <a:ext cx="3724697" cy="109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2406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628746"/>
                                        </p:tgtEl>
                                        <p:attrNameLst>
                                          <p:attrName>style.visibility</p:attrName>
                                        </p:attrNameLst>
                                      </p:cBhvr>
                                      <p:to>
                                        <p:strVal val="visible"/>
                                      </p:to>
                                    </p:set>
                                    <p:animEffect transition="in" filter="diamond(in)">
                                      <p:cBhvr>
                                        <p:cTn id="7" dur="2000"/>
                                        <p:tgtEl>
                                          <p:spTgt spid="628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628747"/>
                                        </p:tgtEl>
                                        <p:attrNameLst>
                                          <p:attrName>style.visibility</p:attrName>
                                        </p:attrNameLst>
                                      </p:cBhvr>
                                      <p:to>
                                        <p:strVal val="visible"/>
                                      </p:to>
                                    </p:set>
                                    <p:animEffect transition="in" filter="barn(inVertical)">
                                      <p:cBhvr>
                                        <p:cTn id="12" dur="500"/>
                                        <p:tgtEl>
                                          <p:spTgt spid="628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838200" y="365126"/>
            <a:ext cx="5473390" cy="723446"/>
          </a:xfrm>
        </p:spPr>
        <p:txBody>
          <a:bodyPr/>
          <a:lstStyle/>
          <a:p>
            <a:r>
              <a:rPr lang="en-US" dirty="0" smtClean="0"/>
              <a:t>Data frames (type 10)</a:t>
            </a:r>
            <a:endParaRPr lang="en-US" dirty="0"/>
          </a:p>
        </p:txBody>
      </p:sp>
      <p:sp>
        <p:nvSpPr>
          <p:cNvPr id="7" name="Segnaposto testo 6"/>
          <p:cNvSpPr>
            <a:spLocks noGrp="1"/>
          </p:cNvSpPr>
          <p:nvPr>
            <p:ph sz="half" idx="1"/>
          </p:nvPr>
        </p:nvSpPr>
        <p:spPr/>
        <p:txBody>
          <a:bodyPr/>
          <a:lstStyle/>
          <a:p>
            <a:r>
              <a:rPr lang="en-US" altLang="en-US" dirty="0" smtClean="0"/>
              <a:t>They have a lot of subtypes. </a:t>
            </a:r>
          </a:p>
          <a:p>
            <a:pPr lvl="1"/>
            <a:r>
              <a:rPr lang="en-US" altLang="en-US" dirty="0" smtClean="0"/>
              <a:t>The </a:t>
            </a:r>
            <a:r>
              <a:rPr lang="en-US" altLang="en-US" dirty="0"/>
              <a:t>most common frame is a data frame (10) of subtype </a:t>
            </a:r>
            <a:r>
              <a:rPr lang="en-US" altLang="en-US" dirty="0" smtClean="0"/>
              <a:t>0.0.0.0</a:t>
            </a:r>
          </a:p>
          <a:p>
            <a:pPr lvl="1"/>
            <a:r>
              <a:rPr lang="en-US" altLang="en-US" dirty="0" smtClean="0"/>
              <a:t>The meaning of other sub-types will be clear later after reading all slides</a:t>
            </a:r>
            <a:endParaRPr lang="en-US" altLang="en-US" dirty="0"/>
          </a:p>
          <a:p>
            <a:pPr lvl="1"/>
            <a:r>
              <a:rPr lang="en-US" altLang="en-US" dirty="0"/>
              <a:t>https://</a:t>
            </a:r>
            <a:r>
              <a:rPr lang="en-US" altLang="en-US" dirty="0">
                <a:hlinkClick r:id="rId3"/>
              </a:rPr>
              <a:t>mrncciew.com/2014/10/13/cwap-802-11-data-frame-types</a:t>
            </a:r>
            <a:r>
              <a:rPr lang="en-US" altLang="en-US" dirty="0"/>
              <a:t>/</a:t>
            </a:r>
          </a:p>
          <a:p>
            <a:endParaRPr lang="en-US" dirty="0"/>
          </a:p>
        </p:txBody>
      </p:sp>
      <p:sp>
        <p:nvSpPr>
          <p:cNvPr id="13" name="Segnaposto numero diapositiva 2"/>
          <p:cNvSpPr>
            <a:spLocks noGrp="1"/>
          </p:cNvSpPr>
          <p:nvPr>
            <p:ph type="sldNum" sz="quarter" idx="12"/>
          </p:nvPr>
        </p:nvSpPr>
        <p:spPr/>
        <p:txBody>
          <a:bodyPr/>
          <a:lstStyle/>
          <a:p>
            <a:fld id="{CEE51F17-9432-497B-8D55-C80881B27D34}" type="slidenum">
              <a:rPr lang="en-US" altLang="it-IT" smtClean="0"/>
              <a:pPr/>
              <a:t>12</a:t>
            </a:fld>
            <a:endParaRPr lang="en-US" altLang="it-IT" smtClean="0"/>
          </a:p>
        </p:txBody>
      </p:sp>
      <p:pic>
        <p:nvPicPr>
          <p:cNvPr id="19468" name="Immagin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04514" y="155539"/>
            <a:ext cx="4749286" cy="620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3149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p:txBody>
          <a:bodyPr/>
          <a:lstStyle/>
          <a:p>
            <a:r>
              <a:rPr lang="en-US" altLang="it-IT" smtClean="0"/>
              <a:t>Shared channels</a:t>
            </a:r>
            <a:endParaRPr lang="it-IT" altLang="it-IT"/>
          </a:p>
        </p:txBody>
      </p:sp>
      <p:sp>
        <p:nvSpPr>
          <p:cNvPr id="22533" name="Rectangle 5"/>
          <p:cNvSpPr>
            <a:spLocks noGrp="1" noChangeArrowheads="1"/>
          </p:cNvSpPr>
          <p:nvPr>
            <p:ph idx="1"/>
          </p:nvPr>
        </p:nvSpPr>
        <p:spPr/>
        <p:txBody>
          <a:bodyPr>
            <a:normAutofit fontScale="92500" lnSpcReduction="10000"/>
          </a:bodyPr>
          <a:lstStyle/>
          <a:p>
            <a:r>
              <a:rPr lang="en-US" altLang="it-IT" smtClean="0"/>
              <a:t>When a channel is shared, two approaches are possible (both present in IEEE 802.11).</a:t>
            </a:r>
          </a:p>
          <a:p>
            <a:pPr lvl="1"/>
            <a:r>
              <a:rPr lang="en-US" altLang="it-IT" smtClean="0"/>
              <a:t>Polling (centralized)</a:t>
            </a:r>
          </a:p>
          <a:p>
            <a:pPr lvl="2"/>
            <a:r>
              <a:rPr lang="en-US" altLang="it-IT" smtClean="0"/>
              <a:t>The AP ask (polls) the stations if they have frames to send</a:t>
            </a:r>
          </a:p>
          <a:p>
            <a:pPr lvl="1"/>
            <a:r>
              <a:rPr lang="en-US" altLang="it-IT" smtClean="0"/>
              <a:t>Contention (distributed)</a:t>
            </a:r>
          </a:p>
          <a:p>
            <a:pPr lvl="2"/>
            <a:r>
              <a:rPr lang="en-US" altLang="it-IT" smtClean="0"/>
              <a:t>Stations have to compete to use the medium</a:t>
            </a:r>
          </a:p>
          <a:p>
            <a:pPr lvl="2"/>
            <a:r>
              <a:rPr lang="en-US" altLang="it-IT" smtClean="0"/>
              <a:t>CSMA-CA (CSMA Collision Avoidance) used</a:t>
            </a:r>
          </a:p>
          <a:p>
            <a:pPr lvl="1"/>
            <a:r>
              <a:rPr lang="en-US" altLang="it-IT" smtClean="0"/>
              <a:t>Polling (PCF) and contention (DCF) can work simultaneously in 802.11 “Infrustructure BSS”.</a:t>
            </a:r>
          </a:p>
          <a:p>
            <a:pPr lvl="1"/>
            <a:r>
              <a:rPr lang="en-US" altLang="it-IT" smtClean="0"/>
              <a:t>Only DCF in “ad hoc” (“Independent BSS”)</a:t>
            </a:r>
          </a:p>
          <a:p>
            <a:r>
              <a:rPr lang="en-US" altLang="it-IT" smtClean="0"/>
              <a:t>The scheme has been refined in recent QoS aware versions (802.11e)</a:t>
            </a:r>
          </a:p>
          <a:p>
            <a:pPr lvl="1"/>
            <a:r>
              <a:rPr lang="it-IT" altLang="it-IT" smtClean="0"/>
              <a:t>Hybrid Coordination Function (HCF).</a:t>
            </a:r>
          </a:p>
          <a:p>
            <a:pPr lvl="2"/>
            <a:r>
              <a:rPr lang="it-IT" altLang="it-IT" smtClean="0"/>
              <a:t>Enhanced Distributed Channel Access (EDCA, evolution of DCF))</a:t>
            </a:r>
          </a:p>
          <a:p>
            <a:pPr lvl="2"/>
            <a:r>
              <a:rPr lang="it-IT" altLang="it-IT" smtClean="0"/>
              <a:t>HCF Controlled Channel Access (HCCA, evolution of PCF). </a:t>
            </a:r>
            <a:endParaRPr lang="en-US" altLang="it-IT" smtClean="0"/>
          </a:p>
          <a:p>
            <a:endParaRPr lang="it-IT" altLang="it-IT" dirty="0"/>
          </a:p>
        </p:txBody>
      </p:sp>
      <p:sp>
        <p:nvSpPr>
          <p:cNvPr id="5" name="Segnaposto numero diapositiva 4"/>
          <p:cNvSpPr>
            <a:spLocks noGrp="1"/>
          </p:cNvSpPr>
          <p:nvPr>
            <p:ph type="sldNum" sz="quarter" idx="12"/>
          </p:nvPr>
        </p:nvSpPr>
        <p:spPr/>
        <p:txBody>
          <a:bodyPr/>
          <a:lstStyle/>
          <a:p>
            <a:fld id="{94FD01A6-817F-4185-ADF8-1479E61210A2}" type="slidenum">
              <a:rPr lang="en-US" altLang="it-IT" smtClean="0"/>
              <a:pPr/>
              <a:t>13</a:t>
            </a:fld>
            <a:endParaRPr lang="en-US" altLang="it-IT"/>
          </a:p>
        </p:txBody>
      </p:sp>
    </p:spTree>
    <p:extLst>
      <p:ext uri="{BB962C8B-B14F-4D97-AF65-F5344CB8AC3E}">
        <p14:creationId xmlns:p14="http://schemas.microsoft.com/office/powerpoint/2010/main" val="2190652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p:cNvSpPr>
            <a:spLocks noGrp="1" noChangeArrowheads="1"/>
          </p:cNvSpPr>
          <p:nvPr>
            <p:ph type="title"/>
          </p:nvPr>
        </p:nvSpPr>
        <p:spPr/>
        <p:txBody>
          <a:bodyPr>
            <a:normAutofit/>
          </a:bodyPr>
          <a:lstStyle/>
          <a:p>
            <a:r>
              <a:rPr lang="it-IT" altLang="it-IT" dirty="0" err="1" smtClean="0"/>
              <a:t>Hidden</a:t>
            </a:r>
            <a:r>
              <a:rPr lang="it-IT" altLang="it-IT" dirty="0" smtClean="0"/>
              <a:t> station </a:t>
            </a:r>
            <a:r>
              <a:rPr lang="it-IT" altLang="it-IT" dirty="0" err="1" smtClean="0"/>
              <a:t>problem</a:t>
            </a:r>
            <a:endParaRPr lang="it-IT" altLang="it-IT" dirty="0"/>
          </a:p>
        </p:txBody>
      </p:sp>
      <p:sp>
        <p:nvSpPr>
          <p:cNvPr id="5" name="Segnaposto numero diapositiva 3"/>
          <p:cNvSpPr>
            <a:spLocks noGrp="1"/>
          </p:cNvSpPr>
          <p:nvPr>
            <p:ph type="sldNum" sz="quarter" idx="12"/>
          </p:nvPr>
        </p:nvSpPr>
        <p:spPr/>
        <p:txBody>
          <a:bodyPr/>
          <a:lstStyle/>
          <a:p>
            <a:fld id="{77169F88-8564-4129-8EFD-D2FA3C7917FE}" type="slidenum">
              <a:rPr lang="en-US" altLang="it-IT" smtClean="0"/>
              <a:pPr/>
              <a:t>14</a:t>
            </a:fld>
            <a:endParaRPr lang="en-US" altLang="it-IT"/>
          </a:p>
        </p:txBody>
      </p:sp>
      <p:pic>
        <p:nvPicPr>
          <p:cNvPr id="2458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600200"/>
            <a:ext cx="6142038" cy="414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egnaposto piè di pagina 3"/>
          <p:cNvSpPr>
            <a:spLocks noGrp="1"/>
          </p:cNvSpPr>
          <p:nvPr>
            <p:ph type="ftr" sz="quarter" idx="11"/>
          </p:nvPr>
        </p:nvSpPr>
        <p:spPr>
          <a:xfrm>
            <a:off x="2798956" y="6356350"/>
            <a:ext cx="5354444" cy="365125"/>
          </a:xfrm>
        </p:spPr>
        <p:txBody>
          <a:bodyPr/>
          <a:lstStyle/>
          <a:p>
            <a:r>
              <a:rPr lang="en-US" dirty="0"/>
              <a:t>From </a:t>
            </a:r>
            <a:r>
              <a:rPr lang="en-US" dirty="0" err="1"/>
              <a:t>Casoni</a:t>
            </a:r>
            <a:r>
              <a:rPr lang="en-US" dirty="0"/>
              <a:t>, </a:t>
            </a:r>
            <a:r>
              <a:rPr lang="en-US" dirty="0" err="1"/>
              <a:t>Cerroni</a:t>
            </a:r>
            <a:r>
              <a:rPr lang="en-US" dirty="0"/>
              <a:t>, </a:t>
            </a:r>
            <a:r>
              <a:rPr lang="en-US" dirty="0" err="1"/>
              <a:t>Merani</a:t>
            </a:r>
            <a:r>
              <a:rPr lang="en-US" dirty="0"/>
              <a:t>, “Hands on networking” Cambridge Univ. </a:t>
            </a:r>
            <a:r>
              <a:rPr lang="en-US" dirty="0" smtClean="0"/>
              <a:t>Press</a:t>
            </a:r>
            <a:endParaRPr lang="en-US" dirty="0"/>
          </a:p>
        </p:txBody>
      </p:sp>
    </p:spTree>
    <p:extLst>
      <p:ext uri="{BB962C8B-B14F-4D97-AF65-F5344CB8AC3E}">
        <p14:creationId xmlns:p14="http://schemas.microsoft.com/office/powerpoint/2010/main" val="3390777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it-IT" smtClean="0"/>
              <a:t>CSMA-CA motivation</a:t>
            </a:r>
          </a:p>
        </p:txBody>
      </p:sp>
      <p:sp>
        <p:nvSpPr>
          <p:cNvPr id="776195" name="Rectangle 3"/>
          <p:cNvSpPr>
            <a:spLocks noGrp="1" noChangeArrowheads="1"/>
          </p:cNvSpPr>
          <p:nvPr>
            <p:ph idx="1"/>
          </p:nvPr>
        </p:nvSpPr>
        <p:spPr/>
        <p:txBody>
          <a:bodyPr>
            <a:normAutofit fontScale="92500" lnSpcReduction="20000"/>
          </a:bodyPr>
          <a:lstStyle/>
          <a:p>
            <a:pPr eaLnBrk="1" hangingPunct="1">
              <a:defRPr/>
            </a:pPr>
            <a:r>
              <a:rPr lang="en-US" altLang="it-IT" dirty="0" smtClean="0"/>
              <a:t>The contention algorithm in 802.11 is different from that of Ethernet because</a:t>
            </a:r>
          </a:p>
          <a:p>
            <a:pPr lvl="1" eaLnBrk="1" hangingPunct="1">
              <a:defRPr/>
            </a:pPr>
            <a:r>
              <a:rPr lang="en-US" altLang="it-IT" dirty="0" smtClean="0"/>
              <a:t>hidden station problem impairs channel sensing</a:t>
            </a:r>
          </a:p>
          <a:p>
            <a:pPr lvl="1" eaLnBrk="1" hangingPunct="1">
              <a:defRPr/>
            </a:pPr>
            <a:r>
              <a:rPr lang="en-US" dirty="0" smtClean="0"/>
              <a:t>“near/far” problem prevents </a:t>
            </a:r>
            <a:r>
              <a:rPr lang="en-US" dirty="0" err="1" smtClean="0"/>
              <a:t>Tx</a:t>
            </a:r>
            <a:r>
              <a:rPr lang="en-US" dirty="0" smtClean="0"/>
              <a:t> stations from “hearing” collisions</a:t>
            </a:r>
          </a:p>
          <a:p>
            <a:pPr lvl="2" eaLnBrk="1" hangingPunct="1">
              <a:defRPr/>
            </a:pPr>
            <a:r>
              <a:rPr lang="en-US" dirty="0" smtClean="0"/>
              <a:t>to detect a collision, the </a:t>
            </a:r>
            <a:r>
              <a:rPr lang="en-US" dirty="0" err="1" smtClean="0"/>
              <a:t>Tx</a:t>
            </a:r>
            <a:r>
              <a:rPr lang="en-US" dirty="0" smtClean="0"/>
              <a:t> station must be able to transmit and listen at the same time, but its </a:t>
            </a:r>
            <a:r>
              <a:rPr lang="en-US" dirty="0" err="1" smtClean="0"/>
              <a:t>Tx</a:t>
            </a:r>
            <a:r>
              <a:rPr lang="en-US" dirty="0" smtClean="0"/>
              <a:t> signal is very much stronger than the Rx one</a:t>
            </a:r>
            <a:endParaRPr lang="en-US" altLang="it-IT" dirty="0" smtClean="0"/>
          </a:p>
          <a:p>
            <a:pPr eaLnBrk="1" hangingPunct="1">
              <a:defRPr/>
            </a:pPr>
            <a:r>
              <a:rPr lang="en-US" altLang="it-IT" dirty="0" smtClean="0"/>
              <a:t>Remedies:</a:t>
            </a:r>
          </a:p>
          <a:p>
            <a:pPr lvl="1" eaLnBrk="1" hangingPunct="1">
              <a:defRPr/>
            </a:pPr>
            <a:r>
              <a:rPr lang="en-US" altLang="it-IT" dirty="0" smtClean="0"/>
              <a:t>Collisions during data transfers are avoided by means of a sort of reservation mechanism (optional)</a:t>
            </a:r>
          </a:p>
          <a:p>
            <a:pPr lvl="2" eaLnBrk="1" hangingPunct="1">
              <a:defRPr/>
            </a:pPr>
            <a:r>
              <a:rPr lang="en-US" altLang="it-IT" dirty="0" smtClean="0"/>
              <a:t>NAV unavailability periods “announced” by RTS (Request To Send) and CTS (Clear To Send).</a:t>
            </a:r>
          </a:p>
          <a:p>
            <a:pPr lvl="1" eaLnBrk="1" hangingPunct="1">
              <a:defRPr/>
            </a:pPr>
            <a:r>
              <a:rPr lang="en-US" altLang="it-IT" dirty="0" smtClean="0"/>
              <a:t>Frames must be </a:t>
            </a:r>
            <a:r>
              <a:rPr lang="en-US" altLang="it-IT" dirty="0" err="1" smtClean="0"/>
              <a:t>ACKed</a:t>
            </a:r>
            <a:endParaRPr lang="en-US" altLang="it-IT" dirty="0" smtClean="0"/>
          </a:p>
          <a:p>
            <a:pPr eaLnBrk="1" hangingPunct="1">
              <a:defRPr/>
            </a:pPr>
            <a:r>
              <a:rPr lang="en-US" altLang="it-IT" dirty="0" smtClean="0"/>
              <a:t>When the RTS/CTS mechanism is applied, contention is limited to the reservation phase, as RTS can still collide</a:t>
            </a:r>
          </a:p>
          <a:p>
            <a:pPr lvl="1" eaLnBrk="1" hangingPunct="1">
              <a:defRPr/>
            </a:pPr>
            <a:r>
              <a:rPr lang="en-US" altLang="it-IT" dirty="0" smtClean="0"/>
              <a:t>RTS are shorter than data frames</a:t>
            </a:r>
          </a:p>
          <a:p>
            <a:pPr lvl="1" eaLnBrk="1" hangingPunct="1">
              <a:defRPr/>
            </a:pPr>
            <a:r>
              <a:rPr lang="en-US" altLang="it-IT" dirty="0" smtClean="0"/>
              <a:t>In Ethernet a collision is always detected after the first 64 bytes, thus collisions are less harmful.</a:t>
            </a:r>
          </a:p>
          <a:p>
            <a:pPr eaLnBrk="1" hangingPunct="1">
              <a:defRPr/>
            </a:pPr>
            <a:endParaRPr lang="it-IT" altLang="it-IT" dirty="0" smtClean="0"/>
          </a:p>
        </p:txBody>
      </p:sp>
      <p:sp>
        <p:nvSpPr>
          <p:cNvPr id="5" name="Segnaposto numero diapositiva 4"/>
          <p:cNvSpPr>
            <a:spLocks noGrp="1"/>
          </p:cNvSpPr>
          <p:nvPr>
            <p:ph type="sldNum" sz="quarter" idx="12"/>
          </p:nvPr>
        </p:nvSpPr>
        <p:spPr/>
        <p:txBody>
          <a:bodyPr/>
          <a:lstStyle/>
          <a:p>
            <a:pPr>
              <a:defRPr/>
            </a:pPr>
            <a:fld id="{3712480D-B8B3-4471-9F7A-52A013BDA897}" type="slidenum">
              <a:rPr lang="en-US" altLang="it-IT"/>
              <a:pPr>
                <a:defRPr/>
              </a:pPr>
              <a:t>15</a:t>
            </a:fld>
            <a:endParaRPr lang="en-US" altLang="it-IT"/>
          </a:p>
        </p:txBody>
      </p:sp>
    </p:spTree>
    <p:extLst>
      <p:ext uri="{BB962C8B-B14F-4D97-AF65-F5344CB8AC3E}">
        <p14:creationId xmlns:p14="http://schemas.microsoft.com/office/powerpoint/2010/main" val="7036881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CSMA-CA</a:t>
            </a:r>
            <a:endParaRPr lang="en-US" dirty="0"/>
          </a:p>
        </p:txBody>
      </p:sp>
      <p:sp>
        <p:nvSpPr>
          <p:cNvPr id="11" name="Segnaposto piè di pagina 1"/>
          <p:cNvSpPr>
            <a:spLocks noGrp="1"/>
          </p:cNvSpPr>
          <p:nvPr>
            <p:ph type="ftr" sz="quarter" idx="11"/>
          </p:nvPr>
        </p:nvSpPr>
        <p:spPr/>
        <p:txBody>
          <a:bodyPr/>
          <a:lstStyle/>
          <a:p>
            <a:pPr>
              <a:defRPr/>
            </a:pPr>
            <a:r>
              <a:rPr lang="en-US" altLang="it-IT" dirty="0"/>
              <a:t>From </a:t>
            </a:r>
            <a:r>
              <a:rPr lang="en-US" altLang="it-IT" dirty="0" err="1"/>
              <a:t>Forouzan</a:t>
            </a:r>
            <a:r>
              <a:rPr lang="en-US" altLang="it-IT" dirty="0"/>
              <a:t>, “TCP/IP </a:t>
            </a:r>
            <a:r>
              <a:rPr lang="en-US" altLang="it-IT" dirty="0" err="1"/>
              <a:t>Protcol</a:t>
            </a:r>
            <a:r>
              <a:rPr lang="en-US" altLang="it-IT" dirty="0"/>
              <a:t> Suite, Mc </a:t>
            </a:r>
            <a:r>
              <a:rPr lang="en-US" altLang="it-IT" dirty="0" err="1"/>
              <a:t>Graw</a:t>
            </a:r>
            <a:r>
              <a:rPr lang="en-US" altLang="it-IT" dirty="0"/>
              <a:t> Hill</a:t>
            </a:r>
          </a:p>
        </p:txBody>
      </p:sp>
      <p:sp>
        <p:nvSpPr>
          <p:cNvPr id="12" name="Segnaposto numero diapositiva 2"/>
          <p:cNvSpPr>
            <a:spLocks noGrp="1"/>
          </p:cNvSpPr>
          <p:nvPr>
            <p:ph type="sldNum" sz="quarter" idx="12"/>
          </p:nvPr>
        </p:nvSpPr>
        <p:spPr/>
        <p:txBody>
          <a:bodyPr/>
          <a:lstStyle/>
          <a:p>
            <a:pPr>
              <a:defRPr/>
            </a:pPr>
            <a:fld id="{7F367541-9069-4F8B-9A5F-4E8395ADD21A}" type="slidenum">
              <a:rPr lang="en-US" altLang="it-IT"/>
              <a:pPr>
                <a:defRPr/>
              </a:pPr>
              <a:t>16</a:t>
            </a:fld>
            <a:endParaRPr lang="en-US" altLang="it-IT"/>
          </a:p>
        </p:txBody>
      </p:sp>
      <p:pic>
        <p:nvPicPr>
          <p:cNvPr id="2663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171" y="365126"/>
            <a:ext cx="5358122" cy="593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2012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8"/>
          <p:cNvSpPr>
            <a:spLocks noGrp="1" noChangeArrowheads="1"/>
          </p:cNvSpPr>
          <p:nvPr>
            <p:ph type="title"/>
          </p:nvPr>
        </p:nvSpPr>
        <p:spPr/>
        <p:txBody>
          <a:bodyPr>
            <a:normAutofit/>
          </a:bodyPr>
          <a:lstStyle/>
          <a:p>
            <a:r>
              <a:rPr lang="en-US" altLang="it-IT" dirty="0" smtClean="0"/>
              <a:t>The use of virtual channel sensing using CSMA/CA</a:t>
            </a:r>
            <a:endParaRPr lang="it-IT" altLang="it-IT" dirty="0"/>
          </a:p>
        </p:txBody>
      </p:sp>
      <p:sp>
        <p:nvSpPr>
          <p:cNvPr id="5" name="Segnaposto numero diapositiva 3"/>
          <p:cNvSpPr>
            <a:spLocks noGrp="1"/>
          </p:cNvSpPr>
          <p:nvPr>
            <p:ph type="sldNum" sz="quarter" idx="12"/>
          </p:nvPr>
        </p:nvSpPr>
        <p:spPr/>
        <p:txBody>
          <a:bodyPr/>
          <a:lstStyle/>
          <a:p>
            <a:fld id="{639726F1-BF3C-4431-8544-1EF43E4417C5}" type="slidenum">
              <a:rPr lang="en-US" altLang="it-IT" smtClean="0"/>
              <a:pPr/>
              <a:t>17</a:t>
            </a:fld>
            <a:endParaRPr lang="en-US" altLang="it-IT"/>
          </a:p>
        </p:txBody>
      </p:sp>
      <p:pic>
        <p:nvPicPr>
          <p:cNvPr id="28676" name="Picture 5" descr="4-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050" y="2041525"/>
            <a:ext cx="8382000"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egnaposto piè di pagina 3"/>
          <p:cNvSpPr>
            <a:spLocks noGrp="1"/>
          </p:cNvSpPr>
          <p:nvPr>
            <p:ph type="ftr" sz="quarter" idx="11"/>
          </p:nvPr>
        </p:nvSpPr>
        <p:spPr/>
        <p:txBody>
          <a:bodyPr/>
          <a:lstStyle/>
          <a:p>
            <a:r>
              <a:rPr lang="en-US" dirty="0"/>
              <a:t>Figure from Tanenbaum, Computer Networks, McGraw </a:t>
            </a:r>
            <a:r>
              <a:rPr lang="en-US" dirty="0" smtClean="0"/>
              <a:t>Hill</a:t>
            </a:r>
            <a:endParaRPr lang="en-US" dirty="0"/>
          </a:p>
        </p:txBody>
      </p:sp>
    </p:spTree>
    <p:extLst>
      <p:ext uri="{BB962C8B-B14F-4D97-AF65-F5344CB8AC3E}">
        <p14:creationId xmlns:p14="http://schemas.microsoft.com/office/powerpoint/2010/main" val="2086736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The </a:t>
            </a:r>
            <a:r>
              <a:rPr lang="en-US" dirty="0" smtClean="0"/>
              <a:t>same but with animation…</a:t>
            </a:r>
            <a:endParaRPr lang="en-US" dirty="0"/>
          </a:p>
        </p:txBody>
      </p:sp>
      <p:sp>
        <p:nvSpPr>
          <p:cNvPr id="20" name="Segnaposto piè di pagina 1"/>
          <p:cNvSpPr>
            <a:spLocks noGrp="1"/>
          </p:cNvSpPr>
          <p:nvPr>
            <p:ph type="ftr" sz="quarter" idx="11"/>
          </p:nvPr>
        </p:nvSpPr>
        <p:spPr/>
        <p:txBody>
          <a:bodyPr/>
          <a:lstStyle/>
          <a:p>
            <a:pPr>
              <a:defRPr/>
            </a:pPr>
            <a:r>
              <a:rPr lang="en-US" altLang="it-IT" dirty="0"/>
              <a:t>From </a:t>
            </a:r>
            <a:r>
              <a:rPr lang="en-US" altLang="it-IT" dirty="0" err="1"/>
              <a:t>Forouzan</a:t>
            </a:r>
            <a:r>
              <a:rPr lang="en-US" altLang="it-IT" dirty="0"/>
              <a:t>, “TCP/IP </a:t>
            </a:r>
            <a:r>
              <a:rPr lang="en-US" altLang="it-IT" dirty="0" err="1"/>
              <a:t>Protcol</a:t>
            </a:r>
            <a:r>
              <a:rPr lang="en-US" altLang="it-IT" dirty="0"/>
              <a:t> Suite, Mc </a:t>
            </a:r>
            <a:r>
              <a:rPr lang="en-US" altLang="it-IT" dirty="0" err="1"/>
              <a:t>Graw</a:t>
            </a:r>
            <a:r>
              <a:rPr lang="en-US" altLang="it-IT" dirty="0"/>
              <a:t> Hill</a:t>
            </a:r>
          </a:p>
        </p:txBody>
      </p:sp>
      <p:sp>
        <p:nvSpPr>
          <p:cNvPr id="21" name="Segnaposto numero diapositiva 2"/>
          <p:cNvSpPr>
            <a:spLocks noGrp="1"/>
          </p:cNvSpPr>
          <p:nvPr>
            <p:ph type="sldNum" sz="quarter" idx="12"/>
          </p:nvPr>
        </p:nvSpPr>
        <p:spPr/>
        <p:txBody>
          <a:bodyPr/>
          <a:lstStyle/>
          <a:p>
            <a:pPr>
              <a:defRPr/>
            </a:pPr>
            <a:fld id="{6E2138BF-EE14-4BFC-9E81-6FB258BF1ECF}" type="slidenum">
              <a:rPr lang="en-US" altLang="it-IT"/>
              <a:pPr>
                <a:defRPr/>
              </a:pPr>
              <a:t>18</a:t>
            </a:fld>
            <a:endParaRPr lang="en-US" altLang="it-IT"/>
          </a:p>
        </p:txBody>
      </p:sp>
      <p:pic>
        <p:nvPicPr>
          <p:cNvPr id="7587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850" y="1319214"/>
            <a:ext cx="7092950" cy="439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879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1" y="2057400"/>
            <a:ext cx="55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879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1" y="4572001"/>
            <a:ext cx="49371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879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0064" y="2516188"/>
            <a:ext cx="2751137"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879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1" y="2819401"/>
            <a:ext cx="49371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8799"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3201988"/>
            <a:ext cx="2751138"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880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3505201"/>
            <a:ext cx="53975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8801"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0064" y="3873500"/>
            <a:ext cx="2751137"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8802" name="Picture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3076" y="4876801"/>
            <a:ext cx="2778125"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8803" name="Picture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70750" y="2790826"/>
            <a:ext cx="233045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844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87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758795"/>
                                        </p:tgtEl>
                                        <p:attrNameLst>
                                          <p:attrName>style.visibility</p:attrName>
                                        </p:attrNameLst>
                                      </p:cBhvr>
                                      <p:to>
                                        <p:strVal val="visible"/>
                                      </p:to>
                                    </p:set>
                                    <p:anim calcmode="lin" valueType="num">
                                      <p:cBhvr>
                                        <p:cTn id="11" dur="500" fill="hold"/>
                                        <p:tgtEl>
                                          <p:spTgt spid="758795"/>
                                        </p:tgtEl>
                                        <p:attrNameLst>
                                          <p:attrName>ppt_w</p:attrName>
                                        </p:attrNameLst>
                                      </p:cBhvr>
                                      <p:tavLst>
                                        <p:tav tm="0">
                                          <p:val>
                                            <p:fltVal val="0"/>
                                          </p:val>
                                        </p:tav>
                                        <p:tav tm="100000">
                                          <p:val>
                                            <p:strVal val="#ppt_w"/>
                                          </p:val>
                                        </p:tav>
                                      </p:tavLst>
                                    </p:anim>
                                    <p:anim calcmode="lin" valueType="num">
                                      <p:cBhvr>
                                        <p:cTn id="12" dur="500" fill="hold"/>
                                        <p:tgtEl>
                                          <p:spTgt spid="758795"/>
                                        </p:tgtEl>
                                        <p:attrNameLst>
                                          <p:attrName>ppt_h</p:attrName>
                                        </p:attrNameLst>
                                      </p:cBhvr>
                                      <p:tavLst>
                                        <p:tav tm="0">
                                          <p:val>
                                            <p:fltVal val="0"/>
                                          </p:val>
                                        </p:tav>
                                        <p:tav tm="100000">
                                          <p:val>
                                            <p:strVal val="#ppt_h"/>
                                          </p:val>
                                        </p:tav>
                                      </p:tavLst>
                                    </p:anim>
                                    <p:animEffect transition="in" filter="fade">
                                      <p:cBhvr>
                                        <p:cTn id="13" dur="500"/>
                                        <p:tgtEl>
                                          <p:spTgt spid="75879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758797"/>
                                        </p:tgtEl>
                                        <p:attrNameLst>
                                          <p:attrName>style.visibility</p:attrName>
                                        </p:attrNameLst>
                                      </p:cBhvr>
                                      <p:to>
                                        <p:strVal val="visible"/>
                                      </p:to>
                                    </p:set>
                                    <p:animEffect transition="in" filter="wipe(left)">
                                      <p:cBhvr>
                                        <p:cTn id="18" dur="3000"/>
                                        <p:tgtEl>
                                          <p:spTgt spid="75879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0" fill="hold" nodeType="clickEffect">
                                  <p:stCondLst>
                                    <p:cond delay="0"/>
                                  </p:stCondLst>
                                  <p:childTnLst>
                                    <p:set>
                                      <p:cBhvr>
                                        <p:cTn id="22" dur="1" fill="hold">
                                          <p:stCondLst>
                                            <p:cond delay="0"/>
                                          </p:stCondLst>
                                        </p:cTn>
                                        <p:tgtEl>
                                          <p:spTgt spid="758803"/>
                                        </p:tgtEl>
                                        <p:attrNameLst>
                                          <p:attrName>style.visibility</p:attrName>
                                        </p:attrNameLst>
                                      </p:cBhvr>
                                      <p:to>
                                        <p:strVal val="visible"/>
                                      </p:to>
                                    </p:set>
                                    <p:anim calcmode="lin" valueType="num">
                                      <p:cBhvr>
                                        <p:cTn id="23" dur="500" fill="hold"/>
                                        <p:tgtEl>
                                          <p:spTgt spid="758803"/>
                                        </p:tgtEl>
                                        <p:attrNameLst>
                                          <p:attrName>ppt_w</p:attrName>
                                        </p:attrNameLst>
                                      </p:cBhvr>
                                      <p:tavLst>
                                        <p:tav tm="0">
                                          <p:val>
                                            <p:fltVal val="0"/>
                                          </p:val>
                                        </p:tav>
                                        <p:tav tm="100000">
                                          <p:val>
                                            <p:strVal val="#ppt_w"/>
                                          </p:val>
                                        </p:tav>
                                      </p:tavLst>
                                    </p:anim>
                                    <p:anim calcmode="lin" valueType="num">
                                      <p:cBhvr>
                                        <p:cTn id="24" dur="500" fill="hold"/>
                                        <p:tgtEl>
                                          <p:spTgt spid="758803"/>
                                        </p:tgtEl>
                                        <p:attrNameLst>
                                          <p:attrName>ppt_h</p:attrName>
                                        </p:attrNameLst>
                                      </p:cBhvr>
                                      <p:tavLst>
                                        <p:tav tm="0">
                                          <p:val>
                                            <p:fltVal val="0"/>
                                          </p:val>
                                        </p:tav>
                                        <p:tav tm="100000">
                                          <p:val>
                                            <p:strVal val="#ppt_h"/>
                                          </p:val>
                                        </p:tav>
                                      </p:tavLst>
                                    </p:anim>
                                    <p:animEffect transition="in" filter="fade">
                                      <p:cBhvr>
                                        <p:cTn id="25" dur="500"/>
                                        <p:tgtEl>
                                          <p:spTgt spid="75880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3" presetClass="entr" presetSubtype="0" fill="hold" nodeType="clickEffect">
                                  <p:stCondLst>
                                    <p:cond delay="0"/>
                                  </p:stCondLst>
                                  <p:childTnLst>
                                    <p:set>
                                      <p:cBhvr>
                                        <p:cTn id="29" dur="1" fill="hold">
                                          <p:stCondLst>
                                            <p:cond delay="0"/>
                                          </p:stCondLst>
                                        </p:cTn>
                                        <p:tgtEl>
                                          <p:spTgt spid="758798"/>
                                        </p:tgtEl>
                                        <p:attrNameLst>
                                          <p:attrName>style.visibility</p:attrName>
                                        </p:attrNameLst>
                                      </p:cBhvr>
                                      <p:to>
                                        <p:strVal val="visible"/>
                                      </p:to>
                                    </p:set>
                                    <p:anim calcmode="lin" valueType="num">
                                      <p:cBhvr>
                                        <p:cTn id="30" dur="500" fill="hold"/>
                                        <p:tgtEl>
                                          <p:spTgt spid="758798"/>
                                        </p:tgtEl>
                                        <p:attrNameLst>
                                          <p:attrName>ppt_w</p:attrName>
                                        </p:attrNameLst>
                                      </p:cBhvr>
                                      <p:tavLst>
                                        <p:tav tm="0">
                                          <p:val>
                                            <p:fltVal val="0"/>
                                          </p:val>
                                        </p:tav>
                                        <p:tav tm="100000">
                                          <p:val>
                                            <p:strVal val="#ppt_w"/>
                                          </p:val>
                                        </p:tav>
                                      </p:tavLst>
                                    </p:anim>
                                    <p:anim calcmode="lin" valueType="num">
                                      <p:cBhvr>
                                        <p:cTn id="31" dur="500" fill="hold"/>
                                        <p:tgtEl>
                                          <p:spTgt spid="758798"/>
                                        </p:tgtEl>
                                        <p:attrNameLst>
                                          <p:attrName>ppt_h</p:attrName>
                                        </p:attrNameLst>
                                      </p:cBhvr>
                                      <p:tavLst>
                                        <p:tav tm="0">
                                          <p:val>
                                            <p:fltVal val="0"/>
                                          </p:val>
                                        </p:tav>
                                        <p:tav tm="100000">
                                          <p:val>
                                            <p:strVal val="#ppt_h"/>
                                          </p:val>
                                        </p:tav>
                                      </p:tavLst>
                                    </p:anim>
                                    <p:animEffect transition="in" filter="fade">
                                      <p:cBhvr>
                                        <p:cTn id="32" dur="500"/>
                                        <p:tgtEl>
                                          <p:spTgt spid="7587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758799"/>
                                        </p:tgtEl>
                                        <p:attrNameLst>
                                          <p:attrName>style.visibility</p:attrName>
                                        </p:attrNameLst>
                                      </p:cBhvr>
                                      <p:to>
                                        <p:strVal val="visible"/>
                                      </p:to>
                                    </p:set>
                                    <p:animEffect transition="in" filter="wipe(right)">
                                      <p:cBhvr>
                                        <p:cTn id="37" dur="2000"/>
                                        <p:tgtEl>
                                          <p:spTgt spid="7587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0" fill="hold" nodeType="clickEffect">
                                  <p:stCondLst>
                                    <p:cond delay="0"/>
                                  </p:stCondLst>
                                  <p:childTnLst>
                                    <p:set>
                                      <p:cBhvr>
                                        <p:cTn id="41" dur="1" fill="hold">
                                          <p:stCondLst>
                                            <p:cond delay="0"/>
                                          </p:stCondLst>
                                        </p:cTn>
                                        <p:tgtEl>
                                          <p:spTgt spid="758800"/>
                                        </p:tgtEl>
                                        <p:attrNameLst>
                                          <p:attrName>style.visibility</p:attrName>
                                        </p:attrNameLst>
                                      </p:cBhvr>
                                      <p:to>
                                        <p:strVal val="visible"/>
                                      </p:to>
                                    </p:set>
                                    <p:anim calcmode="lin" valueType="num">
                                      <p:cBhvr>
                                        <p:cTn id="42" dur="500" fill="hold"/>
                                        <p:tgtEl>
                                          <p:spTgt spid="758800"/>
                                        </p:tgtEl>
                                        <p:attrNameLst>
                                          <p:attrName>ppt_w</p:attrName>
                                        </p:attrNameLst>
                                      </p:cBhvr>
                                      <p:tavLst>
                                        <p:tav tm="0">
                                          <p:val>
                                            <p:fltVal val="0"/>
                                          </p:val>
                                        </p:tav>
                                        <p:tav tm="100000">
                                          <p:val>
                                            <p:strVal val="#ppt_w"/>
                                          </p:val>
                                        </p:tav>
                                      </p:tavLst>
                                    </p:anim>
                                    <p:anim calcmode="lin" valueType="num">
                                      <p:cBhvr>
                                        <p:cTn id="43" dur="500" fill="hold"/>
                                        <p:tgtEl>
                                          <p:spTgt spid="758800"/>
                                        </p:tgtEl>
                                        <p:attrNameLst>
                                          <p:attrName>ppt_h</p:attrName>
                                        </p:attrNameLst>
                                      </p:cBhvr>
                                      <p:tavLst>
                                        <p:tav tm="0">
                                          <p:val>
                                            <p:fltVal val="0"/>
                                          </p:val>
                                        </p:tav>
                                        <p:tav tm="100000">
                                          <p:val>
                                            <p:strVal val="#ppt_h"/>
                                          </p:val>
                                        </p:tav>
                                      </p:tavLst>
                                    </p:anim>
                                    <p:animEffect transition="in" filter="fade">
                                      <p:cBhvr>
                                        <p:cTn id="44" dur="500"/>
                                        <p:tgtEl>
                                          <p:spTgt spid="75880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758801"/>
                                        </p:tgtEl>
                                        <p:attrNameLst>
                                          <p:attrName>style.visibility</p:attrName>
                                        </p:attrNameLst>
                                      </p:cBhvr>
                                      <p:to>
                                        <p:strVal val="visible"/>
                                      </p:to>
                                    </p:set>
                                    <p:animEffect transition="in" filter="wipe(left)">
                                      <p:cBhvr>
                                        <p:cTn id="49" dur="2000"/>
                                        <p:tgtEl>
                                          <p:spTgt spid="75880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3" presetClass="entr" presetSubtype="0" fill="hold" nodeType="clickEffect">
                                  <p:stCondLst>
                                    <p:cond delay="0"/>
                                  </p:stCondLst>
                                  <p:childTnLst>
                                    <p:set>
                                      <p:cBhvr>
                                        <p:cTn id="53" dur="1" fill="hold">
                                          <p:stCondLst>
                                            <p:cond delay="0"/>
                                          </p:stCondLst>
                                        </p:cTn>
                                        <p:tgtEl>
                                          <p:spTgt spid="758796"/>
                                        </p:tgtEl>
                                        <p:attrNameLst>
                                          <p:attrName>style.visibility</p:attrName>
                                        </p:attrNameLst>
                                      </p:cBhvr>
                                      <p:to>
                                        <p:strVal val="visible"/>
                                      </p:to>
                                    </p:set>
                                    <p:anim calcmode="lin" valueType="num">
                                      <p:cBhvr>
                                        <p:cTn id="54" dur="500" fill="hold"/>
                                        <p:tgtEl>
                                          <p:spTgt spid="758796"/>
                                        </p:tgtEl>
                                        <p:attrNameLst>
                                          <p:attrName>ppt_w</p:attrName>
                                        </p:attrNameLst>
                                      </p:cBhvr>
                                      <p:tavLst>
                                        <p:tav tm="0">
                                          <p:val>
                                            <p:fltVal val="0"/>
                                          </p:val>
                                        </p:tav>
                                        <p:tav tm="100000">
                                          <p:val>
                                            <p:strVal val="#ppt_w"/>
                                          </p:val>
                                        </p:tav>
                                      </p:tavLst>
                                    </p:anim>
                                    <p:anim calcmode="lin" valueType="num">
                                      <p:cBhvr>
                                        <p:cTn id="55" dur="500" fill="hold"/>
                                        <p:tgtEl>
                                          <p:spTgt spid="758796"/>
                                        </p:tgtEl>
                                        <p:attrNameLst>
                                          <p:attrName>ppt_h</p:attrName>
                                        </p:attrNameLst>
                                      </p:cBhvr>
                                      <p:tavLst>
                                        <p:tav tm="0">
                                          <p:val>
                                            <p:fltVal val="0"/>
                                          </p:val>
                                        </p:tav>
                                        <p:tav tm="100000">
                                          <p:val>
                                            <p:strVal val="#ppt_h"/>
                                          </p:val>
                                        </p:tav>
                                      </p:tavLst>
                                    </p:anim>
                                    <p:animEffect transition="in" filter="fade">
                                      <p:cBhvr>
                                        <p:cTn id="56" dur="500"/>
                                        <p:tgtEl>
                                          <p:spTgt spid="75879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2" fill="hold" nodeType="clickEffect">
                                  <p:stCondLst>
                                    <p:cond delay="0"/>
                                  </p:stCondLst>
                                  <p:childTnLst>
                                    <p:set>
                                      <p:cBhvr>
                                        <p:cTn id="60" dur="1" fill="hold">
                                          <p:stCondLst>
                                            <p:cond delay="0"/>
                                          </p:stCondLst>
                                        </p:cTn>
                                        <p:tgtEl>
                                          <p:spTgt spid="758802"/>
                                        </p:tgtEl>
                                        <p:attrNameLst>
                                          <p:attrName>style.visibility</p:attrName>
                                        </p:attrNameLst>
                                      </p:cBhvr>
                                      <p:to>
                                        <p:strVal val="visible"/>
                                      </p:to>
                                    </p:set>
                                    <p:animEffect transition="in" filter="wipe(right)">
                                      <p:cBhvr>
                                        <p:cTn id="61" dur="2000"/>
                                        <p:tgtEl>
                                          <p:spTgt spid="758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normAutofit/>
          </a:bodyPr>
          <a:lstStyle/>
          <a:p>
            <a:r>
              <a:rPr lang="en-US" altLang="it-IT" dirty="0" smtClean="0"/>
              <a:t>A fragment burst</a:t>
            </a:r>
            <a:endParaRPr lang="it-IT" altLang="it-IT" dirty="0"/>
          </a:p>
        </p:txBody>
      </p:sp>
      <p:sp>
        <p:nvSpPr>
          <p:cNvPr id="31748" name="Rectangle 4"/>
          <p:cNvSpPr>
            <a:spLocks noGrp="1" noChangeArrowheads="1"/>
          </p:cNvSpPr>
          <p:nvPr>
            <p:ph idx="1"/>
          </p:nvPr>
        </p:nvSpPr>
        <p:spPr>
          <a:xfrm>
            <a:off x="838200" y="1328057"/>
            <a:ext cx="10515600" cy="1693923"/>
          </a:xfrm>
        </p:spPr>
        <p:txBody>
          <a:bodyPr>
            <a:normAutofit fontScale="70000" lnSpcReduction="20000"/>
          </a:bodyPr>
          <a:lstStyle/>
          <a:p>
            <a:r>
              <a:rPr lang="en-US" altLang="it-IT" dirty="0" smtClean="0"/>
              <a:t>Due to relatively high bit error rate, it may be useful to fragment one long data packet into many short fragments.</a:t>
            </a:r>
          </a:p>
          <a:p>
            <a:r>
              <a:rPr lang="en-US" altLang="it-IT" dirty="0" smtClean="0"/>
              <a:t>Only A can use the channel after a SIFS (short </a:t>
            </a:r>
            <a:r>
              <a:rPr lang="en-US" altLang="it-IT" dirty="0" err="1" smtClean="0"/>
              <a:t>Interframe</a:t>
            </a:r>
            <a:r>
              <a:rPr lang="en-US" altLang="it-IT" dirty="0" smtClean="0"/>
              <a:t> space) from ACK reception, thus A has the highest priority after ACK of the previous frame, although its NAV has expired.</a:t>
            </a:r>
          </a:p>
          <a:p>
            <a:r>
              <a:rPr lang="en-US" altLang="it-IT" dirty="0" smtClean="0"/>
              <a:t>Every fragment has its NAV (not shown for Frag.2 and 3)</a:t>
            </a:r>
            <a:endParaRPr lang="en-US" altLang="it-IT" dirty="0"/>
          </a:p>
        </p:txBody>
      </p:sp>
      <p:sp>
        <p:nvSpPr>
          <p:cNvPr id="6" name="Segnaposto numero diapositiva 4"/>
          <p:cNvSpPr>
            <a:spLocks noGrp="1"/>
          </p:cNvSpPr>
          <p:nvPr>
            <p:ph type="sldNum" sz="quarter" idx="12"/>
          </p:nvPr>
        </p:nvSpPr>
        <p:spPr/>
        <p:txBody>
          <a:bodyPr/>
          <a:lstStyle/>
          <a:p>
            <a:fld id="{032A867F-E00B-4F1E-AC96-FD83EBF78C47}" type="slidenum">
              <a:rPr lang="en-US" altLang="it-IT" smtClean="0"/>
              <a:pPr/>
              <a:t>19</a:t>
            </a:fld>
            <a:endParaRPr lang="en-US" altLang="it-IT" dirty="0"/>
          </a:p>
        </p:txBody>
      </p:sp>
      <p:pic>
        <p:nvPicPr>
          <p:cNvPr id="31749" name="Picture 3" descr="4-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8" y="3276601"/>
            <a:ext cx="8043862"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egnaposto piè di pagina 4"/>
          <p:cNvSpPr>
            <a:spLocks noGrp="1"/>
          </p:cNvSpPr>
          <p:nvPr>
            <p:ph type="ftr" sz="quarter" idx="11"/>
          </p:nvPr>
        </p:nvSpPr>
        <p:spPr/>
        <p:txBody>
          <a:bodyPr/>
          <a:lstStyle/>
          <a:p>
            <a:r>
              <a:rPr lang="en-US" dirty="0"/>
              <a:t>Figure from Tanenbaum, Computer Networks, McGraw </a:t>
            </a:r>
            <a:r>
              <a:rPr lang="en-US" dirty="0" smtClean="0"/>
              <a:t>Hill</a:t>
            </a:r>
            <a:endParaRPr lang="en-US" dirty="0"/>
          </a:p>
        </p:txBody>
      </p:sp>
    </p:spTree>
    <p:extLst>
      <p:ext uri="{BB962C8B-B14F-4D97-AF65-F5344CB8AC3E}">
        <p14:creationId xmlns:p14="http://schemas.microsoft.com/office/powerpoint/2010/main" val="622358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olo 1"/>
          <p:cNvSpPr>
            <a:spLocks noGrp="1"/>
          </p:cNvSpPr>
          <p:nvPr>
            <p:ph type="title"/>
          </p:nvPr>
        </p:nvSpPr>
        <p:spPr/>
        <p:txBody>
          <a:bodyPr/>
          <a:lstStyle/>
          <a:p>
            <a:r>
              <a:rPr lang="it-IT" altLang="en-US" smtClean="0"/>
              <a:t>Introduction</a:t>
            </a:r>
            <a:endParaRPr lang="it-IT" altLang="en-US" dirty="0" smtClean="0"/>
          </a:p>
        </p:txBody>
      </p:sp>
      <p:sp>
        <p:nvSpPr>
          <p:cNvPr id="3" name="Segnaposto contenuto 2"/>
          <p:cNvSpPr>
            <a:spLocks noGrp="1"/>
          </p:cNvSpPr>
          <p:nvPr>
            <p:ph idx="1"/>
          </p:nvPr>
        </p:nvSpPr>
        <p:spPr/>
        <p:txBody>
          <a:bodyPr>
            <a:normAutofit fontScale="92500"/>
          </a:bodyPr>
          <a:lstStyle/>
          <a:p>
            <a:r>
              <a:rPr lang="en-US" altLang="it-IT" dirty="0" smtClean="0"/>
              <a:t>Wireless LANs are ubiquitous nowadays. We concentrate on the most important standard, IEEE 802.11, also known as </a:t>
            </a:r>
            <a:r>
              <a:rPr lang="en-US" altLang="it-IT" dirty="0" err="1" smtClean="0"/>
              <a:t>WiFi</a:t>
            </a:r>
            <a:r>
              <a:rPr lang="en-US" altLang="it-IT" dirty="0" smtClean="0"/>
              <a:t>.</a:t>
            </a:r>
          </a:p>
          <a:p>
            <a:r>
              <a:rPr lang="en-US" altLang="it-IT" dirty="0" smtClean="0"/>
              <a:t>The standard is issued by IEEE</a:t>
            </a:r>
          </a:p>
          <a:p>
            <a:pPr lvl="1"/>
            <a:r>
              <a:rPr lang="en-US" altLang="it-IT" dirty="0" smtClean="0"/>
              <a:t>Certification, which is essential for interoperability, is promoted by an independent manufacturer “alliance”, under the brand “</a:t>
            </a:r>
            <a:r>
              <a:rPr lang="en-US" altLang="it-IT" dirty="0" err="1" smtClean="0"/>
              <a:t>WiFi</a:t>
            </a:r>
            <a:r>
              <a:rPr lang="en-US" altLang="it-IT" dirty="0" smtClean="0"/>
              <a:t>” (Wireless Fidelity, which means nothing but sounds fairly well).</a:t>
            </a:r>
          </a:p>
          <a:p>
            <a:r>
              <a:rPr lang="en-US" altLang="it-IT" dirty="0" smtClean="0"/>
              <a:t>The standard has been continuously updated</a:t>
            </a:r>
          </a:p>
          <a:p>
            <a:pPr lvl="1"/>
            <a:r>
              <a:rPr lang="en-US" altLang="it-IT" dirty="0" smtClean="0"/>
              <a:t>Very complex (more than 1000 pages!)</a:t>
            </a:r>
          </a:p>
          <a:p>
            <a:pPr lvl="1"/>
            <a:r>
              <a:rPr lang="en-US" altLang="it-IT" dirty="0" smtClean="0"/>
              <a:t>It is common to find descriptions/figures that do not fully match in the literature</a:t>
            </a:r>
          </a:p>
          <a:p>
            <a:pPr lvl="2"/>
            <a:r>
              <a:rPr lang="en-US" altLang="it-IT" dirty="0" smtClean="0"/>
              <a:t>They do not report to which of the many versions they refer</a:t>
            </a:r>
          </a:p>
          <a:p>
            <a:pPr lvl="1"/>
            <a:r>
              <a:rPr lang="en-US" altLang="it-IT" dirty="0" smtClean="0"/>
              <a:t>Exhaustive explanation impossible. See:</a:t>
            </a:r>
          </a:p>
          <a:p>
            <a:pPr lvl="2"/>
            <a:r>
              <a:rPr lang="en-US" altLang="it-IT" dirty="0" smtClean="0"/>
              <a:t>Tanenbaum (introductory, until 802.11 n)</a:t>
            </a:r>
          </a:p>
          <a:p>
            <a:pPr lvl="2"/>
            <a:r>
              <a:rPr lang="en-US" altLang="it-IT" dirty="0" smtClean="0"/>
              <a:t>K. Fall, Stevenson, “TCP/IP Illustrated”, 2</a:t>
            </a:r>
            <a:r>
              <a:rPr lang="en-US" altLang="it-IT" baseline="30000" dirty="0" smtClean="0"/>
              <a:t>nd</a:t>
            </a:r>
            <a:r>
              <a:rPr lang="en-US" altLang="it-IT" dirty="0" smtClean="0"/>
              <a:t> Edition, Addison Wesley (in depth, until 802.11 ac)</a:t>
            </a:r>
          </a:p>
          <a:p>
            <a:pPr lvl="2"/>
            <a:endParaRPr lang="en-US" altLang="it-IT" dirty="0" smtClean="0"/>
          </a:p>
          <a:p>
            <a:pPr lvl="2"/>
            <a:endParaRPr lang="en-US" altLang="it-IT" dirty="0" smtClean="0"/>
          </a:p>
          <a:p>
            <a:endParaRPr lang="it-IT" dirty="0" smtClean="0"/>
          </a:p>
        </p:txBody>
      </p:sp>
      <p:sp>
        <p:nvSpPr>
          <p:cNvPr id="5" name="Segnaposto numero diapositiva 4"/>
          <p:cNvSpPr>
            <a:spLocks noGrp="1"/>
          </p:cNvSpPr>
          <p:nvPr>
            <p:ph type="sldNum" sz="quarter" idx="12"/>
          </p:nvPr>
        </p:nvSpPr>
        <p:spPr/>
        <p:txBody>
          <a:bodyPr/>
          <a:lstStyle/>
          <a:p>
            <a:fld id="{7ED14F73-A5B0-4C1D-A2BA-5BF07F3C7BEB}" type="slidenum">
              <a:rPr lang="en-US" altLang="it-IT" smtClean="0"/>
              <a:pPr/>
              <a:t>2</a:t>
            </a:fld>
            <a:endParaRPr lang="en-US" altLang="it-IT"/>
          </a:p>
        </p:txBody>
      </p:sp>
    </p:spTree>
    <p:extLst>
      <p:ext uri="{BB962C8B-B14F-4D97-AF65-F5344CB8AC3E}">
        <p14:creationId xmlns:p14="http://schemas.microsoft.com/office/powerpoint/2010/main" val="3973917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normAutofit fontScale="90000"/>
          </a:bodyPr>
          <a:lstStyle/>
          <a:p>
            <a:r>
              <a:rPr lang="en-US" altLang="it-IT" dirty="0" smtClean="0"/>
              <a:t>Why short frames can be preferable on noisy radio networks?</a:t>
            </a:r>
            <a:endParaRPr lang="en-US" altLang="it-IT" dirty="0"/>
          </a:p>
        </p:txBody>
      </p:sp>
      <p:sp>
        <p:nvSpPr>
          <p:cNvPr id="32773" name="Rectangle 3"/>
          <p:cNvSpPr>
            <a:spLocks noGrp="1" noChangeArrowheads="1"/>
          </p:cNvSpPr>
          <p:nvPr>
            <p:ph idx="1"/>
          </p:nvPr>
        </p:nvSpPr>
        <p:spPr/>
        <p:txBody>
          <a:bodyPr/>
          <a:lstStyle/>
          <a:p>
            <a:r>
              <a:rPr lang="en-US" altLang="it-IT" dirty="0" smtClean="0"/>
              <a:t>The larger the payload, the better the efficiency (pro)</a:t>
            </a:r>
          </a:p>
          <a:p>
            <a:pPr lvl="1"/>
            <a:r>
              <a:rPr lang="en-US" altLang="it-IT" dirty="0" smtClean="0"/>
              <a:t>efficiency=payload/(payload + overhead)</a:t>
            </a:r>
          </a:p>
          <a:p>
            <a:r>
              <a:rPr lang="en-US" altLang="it-IT" dirty="0" smtClean="0"/>
              <a:t>The larger the packet (block) the higher the probability to have at least one bit wrong in the packet (con)</a:t>
            </a:r>
          </a:p>
          <a:p>
            <a:pPr lvl="1"/>
            <a:r>
              <a:rPr lang="en-US" altLang="it-IT" dirty="0" smtClean="0"/>
              <a:t>n=#bits of a block </a:t>
            </a:r>
            <a:r>
              <a:rPr lang="en-US" altLang="it-IT" dirty="0" err="1" smtClean="0"/>
              <a:t>P</a:t>
            </a:r>
            <a:r>
              <a:rPr lang="en-US" altLang="it-IT" i="1" baseline="-25000" dirty="0" err="1" smtClean="0"/>
              <a:t>e,bit</a:t>
            </a:r>
            <a:r>
              <a:rPr lang="en-US" altLang="it-IT" dirty="0" smtClean="0"/>
              <a:t>=bit error probability</a:t>
            </a:r>
          </a:p>
          <a:p>
            <a:pPr lvl="1"/>
            <a:endParaRPr lang="en-US" altLang="it-IT" dirty="0" smtClean="0"/>
          </a:p>
          <a:p>
            <a:pPr lvl="1"/>
            <a:endParaRPr lang="en-US" altLang="it-IT" dirty="0" smtClean="0"/>
          </a:p>
          <a:p>
            <a:r>
              <a:rPr lang="en-US" altLang="it-IT" dirty="0" smtClean="0"/>
              <a:t>If the </a:t>
            </a:r>
            <a:r>
              <a:rPr lang="en-US" altLang="it-IT" dirty="0" err="1" smtClean="0"/>
              <a:t>P</a:t>
            </a:r>
            <a:r>
              <a:rPr lang="en-US" altLang="it-IT" i="1" baseline="-25000" dirty="0" err="1" smtClean="0"/>
              <a:t>e,bit</a:t>
            </a:r>
            <a:r>
              <a:rPr lang="en-US" altLang="it-IT" dirty="0" smtClean="0"/>
              <a:t> is high, long packets have few chances of being received correctly! </a:t>
            </a:r>
          </a:p>
          <a:p>
            <a:r>
              <a:rPr lang="en-US" altLang="it-IT" dirty="0" smtClean="0"/>
              <a:t>The fact that retransmission of shorter packets is more efficient is negligible!</a:t>
            </a:r>
          </a:p>
          <a:p>
            <a:pPr lvl="1"/>
            <a:endParaRPr lang="en-US" altLang="it-IT" dirty="0"/>
          </a:p>
        </p:txBody>
      </p:sp>
      <p:sp>
        <p:nvSpPr>
          <p:cNvPr id="6" name="Segnaposto numero diapositiva 4"/>
          <p:cNvSpPr>
            <a:spLocks noGrp="1"/>
          </p:cNvSpPr>
          <p:nvPr>
            <p:ph type="sldNum" sz="quarter" idx="12"/>
          </p:nvPr>
        </p:nvSpPr>
        <p:spPr/>
        <p:txBody>
          <a:bodyPr/>
          <a:lstStyle/>
          <a:p>
            <a:fld id="{27744CCA-9048-4499-A744-E208D20B1DC2}" type="slidenum">
              <a:rPr lang="en-US" altLang="it-IT" smtClean="0"/>
              <a:pPr/>
              <a:t>20</a:t>
            </a:fld>
            <a:endParaRPr lang="en-US" altLang="it-IT"/>
          </a:p>
        </p:txBody>
      </p:sp>
      <p:graphicFrame>
        <p:nvGraphicFramePr>
          <p:cNvPr id="32774" name="Object 4"/>
          <p:cNvGraphicFramePr>
            <a:graphicFrameLocks noChangeAspect="1"/>
          </p:cNvGraphicFramePr>
          <p:nvPr>
            <p:extLst>
              <p:ext uri="{D42A27DB-BD31-4B8C-83A1-F6EECF244321}">
                <p14:modId xmlns:p14="http://schemas.microsoft.com/office/powerpoint/2010/main" val="3501877215"/>
              </p:ext>
            </p:extLst>
          </p:nvPr>
        </p:nvGraphicFramePr>
        <p:xfrm>
          <a:off x="4464205" y="3551664"/>
          <a:ext cx="3048000" cy="622300"/>
        </p:xfrm>
        <a:graphic>
          <a:graphicData uri="http://schemas.openxmlformats.org/presentationml/2006/ole">
            <mc:AlternateContent xmlns:mc="http://schemas.openxmlformats.org/markup-compatibility/2006">
              <mc:Choice xmlns:v="urn:schemas-microsoft-com:vml" Requires="v">
                <p:oleObj spid="_x0000_s1038" name="Equation" r:id="rId3" imgW="1244600" imgH="254000" progId="Equation.DSMT4">
                  <p:embed/>
                </p:oleObj>
              </mc:Choice>
              <mc:Fallback>
                <p:oleObj name="Equation" r:id="rId3" imgW="12446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205" y="3551664"/>
                        <a:ext cx="30480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54033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Hidden station problem</a:t>
            </a:r>
            <a:endParaRPr lang="en-US" dirty="0"/>
          </a:p>
        </p:txBody>
      </p:sp>
      <p:sp>
        <p:nvSpPr>
          <p:cNvPr id="3" name="Segnaposto contenuto 2"/>
          <p:cNvSpPr>
            <a:spLocks noGrp="1"/>
          </p:cNvSpPr>
          <p:nvPr>
            <p:ph idx="1"/>
          </p:nvPr>
        </p:nvSpPr>
        <p:spPr>
          <a:xfrm>
            <a:off x="838200" y="1328057"/>
            <a:ext cx="10515600" cy="1002548"/>
          </a:xfrm>
        </p:spPr>
        <p:txBody>
          <a:bodyPr>
            <a:normAutofit fontScale="77500" lnSpcReduction="20000"/>
          </a:bodyPr>
          <a:lstStyle/>
          <a:p>
            <a:pPr>
              <a:defRPr/>
            </a:pPr>
            <a:r>
              <a:rPr lang="en-GB" dirty="0" smtClean="0"/>
              <a:t>A is in </a:t>
            </a:r>
            <a:r>
              <a:rPr lang="en-GB" dirty="0" err="1" smtClean="0"/>
              <a:t>Tx</a:t>
            </a:r>
            <a:r>
              <a:rPr lang="en-GB" dirty="0" smtClean="0"/>
              <a:t> range with both B and C, but B and C are out of each other’s range.</a:t>
            </a:r>
          </a:p>
          <a:p>
            <a:pPr>
              <a:defRPr/>
            </a:pPr>
            <a:r>
              <a:rPr lang="en-GB" dirty="0" smtClean="0"/>
              <a:t>If B transmits to A, C cannot hear</a:t>
            </a:r>
          </a:p>
          <a:p>
            <a:pPr lvl="1">
              <a:defRPr/>
            </a:pPr>
            <a:r>
              <a:rPr lang="en-GB" dirty="0" smtClean="0"/>
              <a:t>C could erroneously deduce that the channel is free</a:t>
            </a:r>
            <a:endParaRPr lang="en-GB" dirty="0"/>
          </a:p>
        </p:txBody>
      </p:sp>
      <p:sp>
        <p:nvSpPr>
          <p:cNvPr id="12" name="Segnaposto piè di pagina 1"/>
          <p:cNvSpPr>
            <a:spLocks noGrp="1"/>
          </p:cNvSpPr>
          <p:nvPr>
            <p:ph type="ftr" sz="quarter" idx="11"/>
          </p:nvPr>
        </p:nvSpPr>
        <p:spPr/>
        <p:txBody>
          <a:bodyPr/>
          <a:lstStyle/>
          <a:p>
            <a:pPr>
              <a:defRPr/>
            </a:pPr>
            <a:r>
              <a:rPr lang="en-US" altLang="it-IT" dirty="0"/>
              <a:t>From </a:t>
            </a:r>
            <a:r>
              <a:rPr lang="en-US" altLang="it-IT" dirty="0" err="1"/>
              <a:t>Forouzan</a:t>
            </a:r>
            <a:r>
              <a:rPr lang="en-US" altLang="it-IT" dirty="0"/>
              <a:t>, “TCP/IP </a:t>
            </a:r>
            <a:r>
              <a:rPr lang="en-US" altLang="it-IT" dirty="0" err="1"/>
              <a:t>Protcol</a:t>
            </a:r>
            <a:r>
              <a:rPr lang="en-US" altLang="it-IT" dirty="0"/>
              <a:t> Suite, Mc </a:t>
            </a:r>
            <a:r>
              <a:rPr lang="en-US" altLang="it-IT" dirty="0" err="1"/>
              <a:t>Graw</a:t>
            </a:r>
            <a:r>
              <a:rPr lang="en-US" altLang="it-IT" dirty="0"/>
              <a:t> Hill</a:t>
            </a:r>
          </a:p>
        </p:txBody>
      </p:sp>
      <p:sp>
        <p:nvSpPr>
          <p:cNvPr id="13" name="Segnaposto numero diapositiva 2"/>
          <p:cNvSpPr>
            <a:spLocks noGrp="1"/>
          </p:cNvSpPr>
          <p:nvPr>
            <p:ph type="sldNum" sz="quarter" idx="12"/>
          </p:nvPr>
        </p:nvSpPr>
        <p:spPr/>
        <p:txBody>
          <a:bodyPr/>
          <a:lstStyle/>
          <a:p>
            <a:pPr>
              <a:defRPr/>
            </a:pPr>
            <a:fld id="{880D0C74-F870-48CA-A9A6-2D5D0A1B1B75}" type="slidenum">
              <a:rPr lang="en-US" altLang="it-IT"/>
              <a:pPr>
                <a:defRPr/>
              </a:pPr>
              <a:t>21</a:t>
            </a:fld>
            <a:endParaRPr lang="en-US" altLang="it-IT"/>
          </a:p>
        </p:txBody>
      </p:sp>
      <p:pic>
        <p:nvPicPr>
          <p:cNvPr id="3380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9727" y="3714207"/>
            <a:ext cx="6837363"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06"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289" y="2570090"/>
            <a:ext cx="2916238"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4594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smtClean="0"/>
              <a:t>Use of handshaking to prevent hidden station problem</a:t>
            </a:r>
            <a:endParaRPr lang="en-US" dirty="0"/>
          </a:p>
        </p:txBody>
      </p:sp>
      <p:sp>
        <p:nvSpPr>
          <p:cNvPr id="13" name="Segnaposto piè di pagina 1"/>
          <p:cNvSpPr>
            <a:spLocks noGrp="1"/>
          </p:cNvSpPr>
          <p:nvPr>
            <p:ph type="ftr" sz="quarter" idx="11"/>
          </p:nvPr>
        </p:nvSpPr>
        <p:spPr/>
        <p:txBody>
          <a:bodyPr/>
          <a:lstStyle/>
          <a:p>
            <a:r>
              <a:rPr lang="en-US" altLang="it-IT" smtClean="0"/>
              <a:t>From Forouzan, “TCP/IP Protcol Suite, Mc Graw Hill</a:t>
            </a:r>
            <a:endParaRPr lang="en-US" altLang="it-IT" dirty="0"/>
          </a:p>
        </p:txBody>
      </p:sp>
      <p:sp>
        <p:nvSpPr>
          <p:cNvPr id="14" name="Segnaposto numero diapositiva 2"/>
          <p:cNvSpPr>
            <a:spLocks noGrp="1"/>
          </p:cNvSpPr>
          <p:nvPr>
            <p:ph type="sldNum" sz="quarter" idx="12"/>
          </p:nvPr>
        </p:nvSpPr>
        <p:spPr/>
        <p:txBody>
          <a:bodyPr/>
          <a:lstStyle/>
          <a:p>
            <a:fld id="{6EF095C2-A7F6-4E1D-B189-FABBBEAA6DE2}" type="slidenum">
              <a:rPr lang="en-US" altLang="it-IT" smtClean="0"/>
              <a:pPr/>
              <a:t>22</a:t>
            </a:fld>
            <a:endParaRPr lang="en-US" altLang="it-IT"/>
          </a:p>
        </p:txBody>
      </p:sp>
      <p:pic>
        <p:nvPicPr>
          <p:cNvPr id="7649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576" y="1679575"/>
            <a:ext cx="6143625" cy="280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493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0538" y="2667000"/>
            <a:ext cx="2760662"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494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4" y="3252789"/>
            <a:ext cx="5475287"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9154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49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764939"/>
                                        </p:tgtEl>
                                        <p:attrNameLst>
                                          <p:attrName>style.visibility</p:attrName>
                                        </p:attrNameLst>
                                      </p:cBhvr>
                                      <p:to>
                                        <p:strVal val="visible"/>
                                      </p:to>
                                    </p:set>
                                    <p:animEffect transition="in" filter="wipe(left)">
                                      <p:cBhvr>
                                        <p:cTn id="11" dur="2000"/>
                                        <p:tgtEl>
                                          <p:spTgt spid="76493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764940"/>
                                        </p:tgtEl>
                                        <p:attrNameLst>
                                          <p:attrName>style.visibility</p:attrName>
                                        </p:attrNameLst>
                                      </p:cBhvr>
                                      <p:to>
                                        <p:strVal val="visible"/>
                                      </p:to>
                                    </p:set>
                                    <p:animEffect transition="in" filter="wipe(up)">
                                      <p:cBhvr>
                                        <p:cTn id="16" dur="2000"/>
                                        <p:tgtEl>
                                          <p:spTgt spid="764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Exposed station problem</a:t>
            </a:r>
            <a:endParaRPr lang="en-US" dirty="0"/>
          </a:p>
        </p:txBody>
      </p:sp>
      <p:sp>
        <p:nvSpPr>
          <p:cNvPr id="3" name="Segnaposto contenuto 2"/>
          <p:cNvSpPr>
            <a:spLocks noGrp="1"/>
          </p:cNvSpPr>
          <p:nvPr>
            <p:ph idx="1"/>
          </p:nvPr>
        </p:nvSpPr>
        <p:spPr>
          <a:xfrm>
            <a:off x="838200" y="1328057"/>
            <a:ext cx="10515600" cy="1553257"/>
          </a:xfrm>
        </p:spPr>
        <p:txBody>
          <a:bodyPr>
            <a:normAutofit fontScale="85000" lnSpcReduction="20000"/>
          </a:bodyPr>
          <a:lstStyle/>
          <a:p>
            <a:pPr>
              <a:defRPr/>
            </a:pPr>
            <a:r>
              <a:rPr lang="en-GB" dirty="0" smtClean="0"/>
              <a:t>A transmits to B and C can hear; C will not transmit to D, as C perceive that the channel is busy</a:t>
            </a:r>
          </a:p>
          <a:p>
            <a:pPr lvl="1">
              <a:defRPr/>
            </a:pPr>
            <a:r>
              <a:rPr lang="en-GB" dirty="0" smtClean="0"/>
              <a:t>C could theoretically have, as its </a:t>
            </a:r>
            <a:r>
              <a:rPr lang="en-GB" dirty="0" err="1" smtClean="0"/>
              <a:t>Tx</a:t>
            </a:r>
            <a:r>
              <a:rPr lang="en-GB" dirty="0" smtClean="0"/>
              <a:t> signal would have not arrived to B (the receiver of the other transmission)</a:t>
            </a:r>
          </a:p>
          <a:p>
            <a:pPr>
              <a:defRPr/>
            </a:pPr>
            <a:r>
              <a:rPr lang="en-GB" dirty="0" smtClean="0"/>
              <a:t>No countermeasure in 802.11, but also not a great problem.</a:t>
            </a:r>
          </a:p>
          <a:p>
            <a:pPr marL="0" indent="0">
              <a:buNone/>
              <a:defRPr/>
            </a:pPr>
            <a:endParaRPr lang="it-IT" dirty="0"/>
          </a:p>
        </p:txBody>
      </p:sp>
      <p:sp>
        <p:nvSpPr>
          <p:cNvPr id="13" name="Segnaposto numero diapositiva 2"/>
          <p:cNvSpPr>
            <a:spLocks noGrp="1"/>
          </p:cNvSpPr>
          <p:nvPr>
            <p:ph type="sldNum" sz="quarter" idx="12"/>
          </p:nvPr>
        </p:nvSpPr>
        <p:spPr/>
        <p:txBody>
          <a:bodyPr/>
          <a:lstStyle/>
          <a:p>
            <a:pPr>
              <a:defRPr/>
            </a:pPr>
            <a:fld id="{994967E7-7441-4AE3-B5A4-C9F45144AF8F}" type="slidenum">
              <a:rPr lang="en-US" altLang="it-IT"/>
              <a:pPr>
                <a:defRPr/>
              </a:pPr>
              <a:t>23</a:t>
            </a:fld>
            <a:endParaRPr lang="en-US" altLang="it-IT"/>
          </a:p>
        </p:txBody>
      </p:sp>
      <p:pic>
        <p:nvPicPr>
          <p:cNvPr id="76698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238" y="3692526"/>
            <a:ext cx="6462712" cy="255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698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1238" y="2994025"/>
            <a:ext cx="2906712"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egnaposto piè di pagina 3"/>
          <p:cNvSpPr>
            <a:spLocks noGrp="1"/>
          </p:cNvSpPr>
          <p:nvPr>
            <p:ph type="ftr" sz="quarter" idx="11"/>
          </p:nvPr>
        </p:nvSpPr>
        <p:spPr/>
        <p:txBody>
          <a:bodyPr/>
          <a:lstStyle/>
          <a:p>
            <a:r>
              <a:rPr lang="en-US" dirty="0" smtClean="0"/>
              <a:t>From </a:t>
            </a:r>
            <a:r>
              <a:rPr lang="en-US" dirty="0" err="1" smtClean="0"/>
              <a:t>Forouzan</a:t>
            </a:r>
            <a:r>
              <a:rPr lang="en-US" dirty="0" smtClean="0"/>
              <a:t>: TCP/IP Protocol Suite, Mc </a:t>
            </a:r>
            <a:r>
              <a:rPr lang="en-US" dirty="0" err="1" smtClean="0"/>
              <a:t>Graw</a:t>
            </a:r>
            <a:r>
              <a:rPr lang="en-US" dirty="0" smtClean="0"/>
              <a:t> Hill</a:t>
            </a:r>
            <a:endParaRPr lang="en-US" dirty="0"/>
          </a:p>
        </p:txBody>
      </p:sp>
    </p:spTree>
    <p:extLst>
      <p:ext uri="{BB962C8B-B14F-4D97-AF65-F5344CB8AC3E}">
        <p14:creationId xmlns:p14="http://schemas.microsoft.com/office/powerpoint/2010/main" val="2571177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69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766987"/>
                                        </p:tgtEl>
                                        <p:attrNameLst>
                                          <p:attrName>style.visibility</p:attrName>
                                        </p:attrNameLst>
                                      </p:cBhvr>
                                      <p:to>
                                        <p:strVal val="visible"/>
                                      </p:to>
                                    </p:set>
                                    <p:anim calcmode="lin" valueType="num">
                                      <p:cBhvr>
                                        <p:cTn id="11" dur="500" fill="hold"/>
                                        <p:tgtEl>
                                          <p:spTgt spid="766987"/>
                                        </p:tgtEl>
                                        <p:attrNameLst>
                                          <p:attrName>ppt_w</p:attrName>
                                        </p:attrNameLst>
                                      </p:cBhvr>
                                      <p:tavLst>
                                        <p:tav tm="0">
                                          <p:val>
                                            <p:fltVal val="0"/>
                                          </p:val>
                                        </p:tav>
                                        <p:tav tm="100000">
                                          <p:val>
                                            <p:strVal val="#ppt_w"/>
                                          </p:val>
                                        </p:tav>
                                      </p:tavLst>
                                    </p:anim>
                                    <p:anim calcmode="lin" valueType="num">
                                      <p:cBhvr>
                                        <p:cTn id="12" dur="500" fill="hold"/>
                                        <p:tgtEl>
                                          <p:spTgt spid="766987"/>
                                        </p:tgtEl>
                                        <p:attrNameLst>
                                          <p:attrName>ppt_h</p:attrName>
                                        </p:attrNameLst>
                                      </p:cBhvr>
                                      <p:tavLst>
                                        <p:tav tm="0">
                                          <p:val>
                                            <p:fltVal val="0"/>
                                          </p:val>
                                        </p:tav>
                                        <p:tav tm="100000">
                                          <p:val>
                                            <p:strVal val="#ppt_h"/>
                                          </p:val>
                                        </p:tav>
                                      </p:tavLst>
                                    </p:anim>
                                    <p:animEffect transition="in" filter="fade">
                                      <p:cBhvr>
                                        <p:cTn id="13" dur="500"/>
                                        <p:tgtEl>
                                          <p:spTgt spid="76698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5" presetClass="emph" presetSubtype="0" repeatCount="4000" fill="hold" nodeType="clickEffect">
                                  <p:stCondLst>
                                    <p:cond delay="0"/>
                                  </p:stCondLst>
                                  <p:childTnLst>
                                    <p:anim calcmode="discrete" valueType="str">
                                      <p:cBhvr>
                                        <p:cTn id="17" dur="1000" fill="hold"/>
                                        <p:tgtEl>
                                          <p:spTgt spid="76698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p:txBody>
          <a:bodyPr>
            <a:normAutofit/>
          </a:bodyPr>
          <a:lstStyle/>
          <a:p>
            <a:r>
              <a:rPr lang="en-US" altLang="it-IT" dirty="0" smtClean="0"/>
              <a:t>DCF and PCF compatibility</a:t>
            </a:r>
            <a:endParaRPr lang="en-US" altLang="it-IT" dirty="0"/>
          </a:p>
        </p:txBody>
      </p:sp>
      <p:sp>
        <p:nvSpPr>
          <p:cNvPr id="41989" name="Rectangle 6"/>
          <p:cNvSpPr>
            <a:spLocks noGrp="1" noChangeArrowheads="1"/>
          </p:cNvSpPr>
          <p:nvPr>
            <p:ph idx="1"/>
          </p:nvPr>
        </p:nvSpPr>
        <p:spPr>
          <a:xfrm>
            <a:off x="838200" y="1328057"/>
            <a:ext cx="10515600" cy="1939250"/>
          </a:xfrm>
        </p:spPr>
        <p:txBody>
          <a:bodyPr>
            <a:normAutofit fontScale="92500" lnSpcReduction="20000"/>
          </a:bodyPr>
          <a:lstStyle/>
          <a:p>
            <a:r>
              <a:rPr lang="en-US" altLang="it-IT" dirty="0" smtClean="0"/>
              <a:t>The shorter the time, the higher the priority</a:t>
            </a:r>
          </a:p>
          <a:p>
            <a:pPr lvl="1"/>
            <a:r>
              <a:rPr lang="en-US" altLang="it-IT" dirty="0" smtClean="0"/>
              <a:t>After a SIFS only the pair that already use the channel can send (i.e. an ACK after data, or a new frame)</a:t>
            </a:r>
          </a:p>
          <a:p>
            <a:pPr lvl="1"/>
            <a:r>
              <a:rPr lang="en-US" altLang="it-IT" dirty="0" smtClean="0"/>
              <a:t>After a PIFS of silence the AP can take the channel and start a PCF period</a:t>
            </a:r>
          </a:p>
          <a:p>
            <a:pPr lvl="1"/>
            <a:r>
              <a:rPr lang="en-US" altLang="it-IT" dirty="0" smtClean="0"/>
              <a:t>After a DIFS of silence one station can send an RTS and start a DCF period</a:t>
            </a:r>
          </a:p>
          <a:p>
            <a:pPr lvl="1"/>
            <a:r>
              <a:rPr lang="en-US" altLang="it-IT" dirty="0" smtClean="0"/>
              <a:t>After an EIFS of silence bad frames can be retransmitted</a:t>
            </a:r>
            <a:endParaRPr lang="en-US" altLang="it-IT" dirty="0"/>
          </a:p>
        </p:txBody>
      </p:sp>
      <p:sp>
        <p:nvSpPr>
          <p:cNvPr id="5" name="Segnaposto piè di pagina 3"/>
          <p:cNvSpPr>
            <a:spLocks noGrp="1"/>
          </p:cNvSpPr>
          <p:nvPr>
            <p:ph type="ftr" sz="quarter" idx="11"/>
          </p:nvPr>
        </p:nvSpPr>
        <p:spPr/>
        <p:txBody>
          <a:bodyPr/>
          <a:lstStyle/>
          <a:p>
            <a:r>
              <a:rPr lang="en-US" altLang="it-IT" dirty="0"/>
              <a:t>From </a:t>
            </a:r>
            <a:r>
              <a:rPr lang="en-US" altLang="it-IT" dirty="0" err="1"/>
              <a:t>Forouzan</a:t>
            </a:r>
            <a:r>
              <a:rPr lang="en-US" altLang="it-IT" dirty="0"/>
              <a:t>: TCP/IP Protocol Suite, Mc </a:t>
            </a:r>
            <a:r>
              <a:rPr lang="en-US" altLang="it-IT" dirty="0" err="1"/>
              <a:t>Graw</a:t>
            </a:r>
            <a:r>
              <a:rPr lang="en-US" altLang="it-IT" dirty="0"/>
              <a:t> Hill</a:t>
            </a:r>
          </a:p>
        </p:txBody>
      </p:sp>
      <p:sp>
        <p:nvSpPr>
          <p:cNvPr id="6" name="Segnaposto numero diapositiva 4"/>
          <p:cNvSpPr>
            <a:spLocks noGrp="1"/>
          </p:cNvSpPr>
          <p:nvPr>
            <p:ph type="sldNum" sz="quarter" idx="12"/>
          </p:nvPr>
        </p:nvSpPr>
        <p:spPr/>
        <p:txBody>
          <a:bodyPr/>
          <a:lstStyle/>
          <a:p>
            <a:fld id="{9816DDC4-149A-497D-8E5D-0197A190F56F}" type="slidenum">
              <a:rPr lang="en-US" altLang="it-IT" smtClean="0"/>
              <a:pPr/>
              <a:t>24</a:t>
            </a:fld>
            <a:endParaRPr lang="en-US" altLang="it-IT"/>
          </a:p>
        </p:txBody>
      </p:sp>
      <p:pic>
        <p:nvPicPr>
          <p:cNvPr id="41990" name="Picture 5" descr="4-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4225" y="3498850"/>
            <a:ext cx="827087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7052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normAutofit/>
          </a:bodyPr>
          <a:lstStyle/>
          <a:p>
            <a:r>
              <a:rPr lang="en-US" altLang="it-IT" dirty="0" smtClean="0"/>
              <a:t>Data frame times</a:t>
            </a:r>
            <a:endParaRPr lang="en-US" altLang="it-IT" sz="1800" dirty="0"/>
          </a:p>
        </p:txBody>
      </p:sp>
      <p:sp>
        <p:nvSpPr>
          <p:cNvPr id="5" name="Segnaposto numero diapositiva 3"/>
          <p:cNvSpPr>
            <a:spLocks noGrp="1"/>
          </p:cNvSpPr>
          <p:nvPr>
            <p:ph type="sldNum" sz="quarter" idx="12"/>
          </p:nvPr>
        </p:nvSpPr>
        <p:spPr/>
        <p:txBody>
          <a:bodyPr/>
          <a:lstStyle/>
          <a:p>
            <a:fld id="{F7D3564C-E571-4105-92B2-FB76F24CE737}" type="slidenum">
              <a:rPr lang="en-US" altLang="it-IT" smtClean="0"/>
              <a:pPr/>
              <a:t>25</a:t>
            </a:fld>
            <a:endParaRPr lang="en-US" altLang="it-IT"/>
          </a:p>
        </p:txBody>
      </p:sp>
      <p:pic>
        <p:nvPicPr>
          <p:cNvPr id="430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057401"/>
            <a:ext cx="8534400" cy="381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egnaposto piè di pagina 3"/>
          <p:cNvSpPr>
            <a:spLocks noGrp="1"/>
          </p:cNvSpPr>
          <p:nvPr>
            <p:ph type="ftr" sz="quarter" idx="11"/>
          </p:nvPr>
        </p:nvSpPr>
        <p:spPr>
          <a:xfrm>
            <a:off x="2720898" y="6356350"/>
            <a:ext cx="5432502" cy="365125"/>
          </a:xfrm>
        </p:spPr>
        <p:txBody>
          <a:bodyPr/>
          <a:lstStyle/>
          <a:p>
            <a:r>
              <a:rPr lang="en-US" dirty="0"/>
              <a:t>From </a:t>
            </a:r>
            <a:r>
              <a:rPr lang="en-US" dirty="0" err="1"/>
              <a:t>Casoni</a:t>
            </a:r>
            <a:r>
              <a:rPr lang="en-US" dirty="0"/>
              <a:t>, </a:t>
            </a:r>
            <a:r>
              <a:rPr lang="en-US" dirty="0" err="1"/>
              <a:t>Cerroni</a:t>
            </a:r>
            <a:r>
              <a:rPr lang="en-US" dirty="0"/>
              <a:t>, </a:t>
            </a:r>
            <a:r>
              <a:rPr lang="en-US" dirty="0" err="1"/>
              <a:t>Merani</a:t>
            </a:r>
            <a:r>
              <a:rPr lang="en-US" dirty="0"/>
              <a:t>, “Hands on networking” Cambridge Univ. </a:t>
            </a:r>
            <a:r>
              <a:rPr lang="en-US" dirty="0" smtClean="0"/>
              <a:t>Press</a:t>
            </a:r>
            <a:endParaRPr lang="en-US" dirty="0"/>
          </a:p>
        </p:txBody>
      </p:sp>
    </p:spTree>
    <p:extLst>
      <p:ext uri="{BB962C8B-B14F-4D97-AF65-F5344CB8AC3E}">
        <p14:creationId xmlns:p14="http://schemas.microsoft.com/office/powerpoint/2010/main" val="2240019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normAutofit/>
          </a:bodyPr>
          <a:lstStyle/>
          <a:p>
            <a:r>
              <a:rPr lang="it-IT" altLang="it-IT" dirty="0" smtClean="0"/>
              <a:t>RTS-CTS Data Frame </a:t>
            </a:r>
            <a:r>
              <a:rPr lang="it-IT" altLang="it-IT" dirty="0" err="1" smtClean="0"/>
              <a:t>times</a:t>
            </a:r>
            <a:endParaRPr lang="it-IT" altLang="it-IT" sz="1800" dirty="0"/>
          </a:p>
        </p:txBody>
      </p:sp>
      <p:sp>
        <p:nvSpPr>
          <p:cNvPr id="5" name="Segnaposto numero diapositiva 3"/>
          <p:cNvSpPr>
            <a:spLocks noGrp="1"/>
          </p:cNvSpPr>
          <p:nvPr>
            <p:ph type="sldNum" sz="quarter" idx="12"/>
          </p:nvPr>
        </p:nvSpPr>
        <p:spPr/>
        <p:txBody>
          <a:bodyPr/>
          <a:lstStyle/>
          <a:p>
            <a:fld id="{A80A13D1-8AF5-438E-8EFF-D7DF0E48E9FE}" type="slidenum">
              <a:rPr lang="en-US" altLang="it-IT" smtClean="0"/>
              <a:pPr/>
              <a:t>26</a:t>
            </a:fld>
            <a:endParaRPr lang="en-US" altLang="it-IT"/>
          </a:p>
        </p:txBody>
      </p:sp>
      <p:pic>
        <p:nvPicPr>
          <p:cNvPr id="440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76401"/>
            <a:ext cx="8610600" cy="428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egnaposto piè di pagina 6"/>
          <p:cNvSpPr>
            <a:spLocks noGrp="1"/>
          </p:cNvSpPr>
          <p:nvPr>
            <p:ph type="ftr" sz="quarter" idx="11"/>
          </p:nvPr>
        </p:nvSpPr>
        <p:spPr>
          <a:xfrm>
            <a:off x="3066585" y="6356350"/>
            <a:ext cx="5086815" cy="365125"/>
          </a:xfrm>
        </p:spPr>
        <p:txBody>
          <a:bodyPr/>
          <a:lstStyle/>
          <a:p>
            <a:r>
              <a:rPr lang="en-US" dirty="0"/>
              <a:t>From </a:t>
            </a:r>
            <a:r>
              <a:rPr lang="en-US" dirty="0" err="1"/>
              <a:t>Casoni</a:t>
            </a:r>
            <a:r>
              <a:rPr lang="en-US" dirty="0"/>
              <a:t>, </a:t>
            </a:r>
            <a:r>
              <a:rPr lang="en-US" dirty="0" err="1"/>
              <a:t>Cerroni</a:t>
            </a:r>
            <a:r>
              <a:rPr lang="en-US" dirty="0"/>
              <a:t>, </a:t>
            </a:r>
            <a:r>
              <a:rPr lang="en-US" dirty="0" err="1"/>
              <a:t>Merani</a:t>
            </a:r>
            <a:r>
              <a:rPr lang="en-US" dirty="0"/>
              <a:t>, “Hands on networking” Cambridge Univ. Press</a:t>
            </a:r>
            <a:endParaRPr lang="en-US" dirty="0"/>
          </a:p>
        </p:txBody>
      </p:sp>
    </p:spTree>
    <p:extLst>
      <p:ext uri="{BB962C8B-B14F-4D97-AF65-F5344CB8AC3E}">
        <p14:creationId xmlns:p14="http://schemas.microsoft.com/office/powerpoint/2010/main" val="117625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4"/>
          <p:cNvSpPr>
            <a:spLocks noGrp="1" noChangeArrowheads="1"/>
          </p:cNvSpPr>
          <p:nvPr>
            <p:ph type="title"/>
          </p:nvPr>
        </p:nvSpPr>
        <p:spPr/>
        <p:txBody>
          <a:bodyPr>
            <a:normAutofit/>
          </a:bodyPr>
          <a:lstStyle/>
          <a:p>
            <a:r>
              <a:rPr lang="en-US" altLang="it-IT" dirty="0" smtClean="0"/>
              <a:t>Alternating DCF-PCF</a:t>
            </a:r>
            <a:endParaRPr lang="en-US" altLang="it-IT" sz="1800" dirty="0"/>
          </a:p>
        </p:txBody>
      </p:sp>
      <p:sp>
        <p:nvSpPr>
          <p:cNvPr id="5" name="Segnaposto numero diapositiva 3"/>
          <p:cNvSpPr>
            <a:spLocks noGrp="1"/>
          </p:cNvSpPr>
          <p:nvPr>
            <p:ph type="sldNum" sz="quarter" idx="12"/>
          </p:nvPr>
        </p:nvSpPr>
        <p:spPr/>
        <p:txBody>
          <a:bodyPr/>
          <a:lstStyle/>
          <a:p>
            <a:fld id="{870838C0-0296-4F3E-8134-6D58CD286B14}" type="slidenum">
              <a:rPr lang="en-US" altLang="it-IT" smtClean="0"/>
              <a:pPr/>
              <a:t>27</a:t>
            </a:fld>
            <a:endParaRPr lang="en-US" altLang="it-IT"/>
          </a:p>
        </p:txBody>
      </p:sp>
      <p:pic>
        <p:nvPicPr>
          <p:cNvPr id="450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76401"/>
            <a:ext cx="8153400" cy="465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egnaposto piè di pagina 3"/>
          <p:cNvSpPr>
            <a:spLocks noGrp="1"/>
          </p:cNvSpPr>
          <p:nvPr>
            <p:ph type="ftr" sz="quarter" idx="11"/>
          </p:nvPr>
        </p:nvSpPr>
        <p:spPr>
          <a:xfrm>
            <a:off x="2765502" y="6356350"/>
            <a:ext cx="5387898" cy="365125"/>
          </a:xfrm>
        </p:spPr>
        <p:txBody>
          <a:bodyPr/>
          <a:lstStyle/>
          <a:p>
            <a:r>
              <a:rPr lang="en-US" dirty="0"/>
              <a:t>From </a:t>
            </a:r>
            <a:r>
              <a:rPr lang="en-US" dirty="0" err="1"/>
              <a:t>Casoni</a:t>
            </a:r>
            <a:r>
              <a:rPr lang="en-US" dirty="0"/>
              <a:t>, </a:t>
            </a:r>
            <a:r>
              <a:rPr lang="en-US" dirty="0" err="1"/>
              <a:t>Cerroni</a:t>
            </a:r>
            <a:r>
              <a:rPr lang="en-US" dirty="0"/>
              <a:t>, </a:t>
            </a:r>
            <a:r>
              <a:rPr lang="en-US" dirty="0" err="1"/>
              <a:t>Merani</a:t>
            </a:r>
            <a:r>
              <a:rPr lang="en-US" dirty="0"/>
              <a:t>, “Hands on networking” Cambridge Univ. Press</a:t>
            </a:r>
            <a:endParaRPr lang="en-US" dirty="0"/>
          </a:p>
        </p:txBody>
      </p:sp>
    </p:spTree>
    <p:extLst>
      <p:ext uri="{BB962C8B-B14F-4D97-AF65-F5344CB8AC3E}">
        <p14:creationId xmlns:p14="http://schemas.microsoft.com/office/powerpoint/2010/main" val="41789667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it-IT" dirty="0" smtClean="0"/>
              <a:t>CFP transmission </a:t>
            </a:r>
            <a:r>
              <a:rPr lang="en-US" altLang="it-IT" dirty="0" smtClean="0"/>
              <a:t>times</a:t>
            </a:r>
            <a:endParaRPr lang="en-US" altLang="it-IT" sz="1800" dirty="0" smtClean="0"/>
          </a:p>
        </p:txBody>
      </p:sp>
      <p:sp>
        <p:nvSpPr>
          <p:cNvPr id="43013" name="Rectangle 4"/>
          <p:cNvSpPr>
            <a:spLocks noGrp="1" noChangeArrowheads="1"/>
          </p:cNvSpPr>
          <p:nvPr>
            <p:ph idx="1"/>
          </p:nvPr>
        </p:nvSpPr>
        <p:spPr>
          <a:xfrm>
            <a:off x="838200" y="1328057"/>
            <a:ext cx="10515600" cy="1253218"/>
          </a:xfrm>
        </p:spPr>
        <p:txBody>
          <a:bodyPr>
            <a:normAutofit fontScale="70000" lnSpcReduction="20000"/>
          </a:bodyPr>
          <a:lstStyle/>
          <a:p>
            <a:pPr>
              <a:defRPr/>
            </a:pPr>
            <a:r>
              <a:rPr lang="en-US" altLang="it-IT" dirty="0" smtClean="0"/>
              <a:t>After a PIFS of silence the access point can start a CF Period. </a:t>
            </a:r>
          </a:p>
          <a:p>
            <a:pPr>
              <a:defRPr/>
            </a:pPr>
            <a:r>
              <a:rPr lang="en-US" altLang="it-IT" dirty="0" smtClean="0"/>
              <a:t>D1 are data sent by the AP to User1; U1 data sent by User1 to AP with ACK of D1, D2 data sent by AP to User2 with (piggybacked) ACK of U1, and so on.</a:t>
            </a:r>
          </a:p>
          <a:p>
            <a:pPr>
              <a:defRPr/>
            </a:pPr>
            <a:r>
              <a:rPr lang="en-US" altLang="it-IT" dirty="0" smtClean="0"/>
              <a:t>Note that the special data frame D2+ACK has D2 for User2 and ACK for User1! </a:t>
            </a:r>
            <a:endParaRPr lang="en-US" altLang="it-IT" dirty="0" smtClean="0"/>
          </a:p>
        </p:txBody>
      </p:sp>
      <p:sp>
        <p:nvSpPr>
          <p:cNvPr id="5" name="Segnaposto piè di pagina 3"/>
          <p:cNvSpPr>
            <a:spLocks noGrp="1"/>
          </p:cNvSpPr>
          <p:nvPr>
            <p:ph type="ftr" sz="quarter" idx="11"/>
          </p:nvPr>
        </p:nvSpPr>
        <p:spPr>
          <a:xfrm>
            <a:off x="2977376" y="6356350"/>
            <a:ext cx="5176024" cy="365125"/>
          </a:xfrm>
        </p:spPr>
        <p:txBody>
          <a:bodyPr/>
          <a:lstStyle/>
          <a:p>
            <a:pPr>
              <a:defRPr/>
            </a:pPr>
            <a:r>
              <a:rPr lang="en-US" altLang="it-IT" dirty="0" smtClean="0"/>
              <a:t>From </a:t>
            </a:r>
            <a:r>
              <a:rPr lang="en-US" altLang="it-IT" dirty="0" err="1" smtClean="0"/>
              <a:t>Casoni</a:t>
            </a:r>
            <a:r>
              <a:rPr lang="en-US" altLang="it-IT" dirty="0" smtClean="0"/>
              <a:t>, </a:t>
            </a:r>
            <a:r>
              <a:rPr lang="en-US" altLang="it-IT" dirty="0" err="1" smtClean="0"/>
              <a:t>Cerroni</a:t>
            </a:r>
            <a:r>
              <a:rPr lang="en-US" altLang="it-IT" dirty="0" smtClean="0"/>
              <a:t>, </a:t>
            </a:r>
            <a:r>
              <a:rPr lang="en-US" altLang="it-IT" dirty="0" err="1" smtClean="0"/>
              <a:t>Merani</a:t>
            </a:r>
            <a:r>
              <a:rPr lang="en-US" altLang="it-IT" dirty="0" smtClean="0"/>
              <a:t>, “Hands on networking” Cambridge Univ. Press</a:t>
            </a:r>
            <a:endParaRPr lang="en-US" altLang="it-IT" dirty="0" smtClean="0"/>
          </a:p>
        </p:txBody>
      </p:sp>
      <p:sp>
        <p:nvSpPr>
          <p:cNvPr id="6" name="Segnaposto numero diapositiva 4"/>
          <p:cNvSpPr>
            <a:spLocks noGrp="1"/>
          </p:cNvSpPr>
          <p:nvPr>
            <p:ph type="sldNum" sz="quarter" idx="12"/>
          </p:nvPr>
        </p:nvSpPr>
        <p:spPr/>
        <p:txBody>
          <a:bodyPr/>
          <a:lstStyle/>
          <a:p>
            <a:pPr>
              <a:defRPr/>
            </a:pPr>
            <a:fld id="{41E43162-8767-4BFF-AF88-D7F04E06E858}" type="slidenum">
              <a:rPr lang="en-US" altLang="it-IT" smtClean="0"/>
              <a:pPr>
                <a:defRPr/>
              </a:pPr>
              <a:t>28</a:t>
            </a:fld>
            <a:endParaRPr lang="en-US" altLang="it-IT" smtClean="0"/>
          </a:p>
        </p:txBody>
      </p:sp>
      <p:pic>
        <p:nvPicPr>
          <p:cNvPr id="4608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 t="10111" r="-3239" b="7143"/>
          <a:stretch/>
        </p:blipFill>
        <p:spPr bwMode="auto">
          <a:xfrm>
            <a:off x="1317238" y="2581275"/>
            <a:ext cx="8496300" cy="3827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70609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olo 1"/>
          <p:cNvSpPr>
            <a:spLocks noGrp="1"/>
          </p:cNvSpPr>
          <p:nvPr>
            <p:ph type="title"/>
          </p:nvPr>
        </p:nvSpPr>
        <p:spPr/>
        <p:txBody>
          <a:bodyPr/>
          <a:lstStyle/>
          <a:p>
            <a:r>
              <a:rPr lang="it-IT" altLang="it-IT" smtClean="0"/>
              <a:t>Channels (22 MHz, 2.4 GHz band, b and g)</a:t>
            </a:r>
            <a:endParaRPr lang="it-IT" altLang="it-IT" smtClean="0"/>
          </a:p>
        </p:txBody>
      </p:sp>
      <p:pic>
        <p:nvPicPr>
          <p:cNvPr id="47107" name="Segnaposto contenut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410" y="3737199"/>
            <a:ext cx="10515600" cy="2619151"/>
          </a:xfrm>
        </p:spPr>
      </p:pic>
      <p:sp>
        <p:nvSpPr>
          <p:cNvPr id="5" name="Segnaposto numero diapositiva 4"/>
          <p:cNvSpPr>
            <a:spLocks noGrp="1"/>
          </p:cNvSpPr>
          <p:nvPr>
            <p:ph type="sldNum" sz="quarter" idx="12"/>
          </p:nvPr>
        </p:nvSpPr>
        <p:spPr/>
        <p:txBody>
          <a:bodyPr/>
          <a:lstStyle/>
          <a:p>
            <a:fld id="{F183204C-DC2E-4CB4-A952-DE393FDB5D5E}" type="slidenum">
              <a:rPr lang="en-US" altLang="it-IT" smtClean="0"/>
              <a:pPr/>
              <a:t>29</a:t>
            </a:fld>
            <a:endParaRPr lang="en-US" altLang="it-IT"/>
          </a:p>
        </p:txBody>
      </p:sp>
      <p:sp>
        <p:nvSpPr>
          <p:cNvPr id="26" name="Segnaposto contenuto 25"/>
          <p:cNvSpPr>
            <a:spLocks noGrp="1"/>
          </p:cNvSpPr>
          <p:nvPr>
            <p:ph sz="half" idx="4294967295"/>
          </p:nvPr>
        </p:nvSpPr>
        <p:spPr>
          <a:xfrm>
            <a:off x="496094" y="1376458"/>
            <a:ext cx="11199812" cy="1701279"/>
          </a:xfrm>
        </p:spPr>
        <p:txBody>
          <a:bodyPr>
            <a:normAutofit fontScale="77500" lnSpcReduction="20000"/>
          </a:bodyPr>
          <a:lstStyle/>
          <a:p>
            <a:r>
              <a:rPr lang="en-US" dirty="0" smtClean="0"/>
              <a:t>14 channels (max) of 22 MHz each (old «b» and «g» versions)</a:t>
            </a:r>
          </a:p>
          <a:p>
            <a:pPr lvl="1"/>
            <a:r>
              <a:rPr lang="en-US" dirty="0" smtClean="0"/>
              <a:t>Large overlapping</a:t>
            </a:r>
          </a:p>
          <a:p>
            <a:pPr lvl="1"/>
            <a:r>
              <a:rPr lang="en-US" dirty="0" smtClean="0"/>
              <a:t>Adjacent channel interference</a:t>
            </a:r>
          </a:p>
          <a:p>
            <a:pPr lvl="1"/>
            <a:r>
              <a:rPr lang="en-US" dirty="0" smtClean="0"/>
              <a:t>1, 6 and 11 do not overlap (often used)</a:t>
            </a:r>
          </a:p>
          <a:p>
            <a:pPr lvl="1"/>
            <a:r>
              <a:rPr lang="en-US" dirty="0" smtClean="0"/>
              <a:t>In a, n, ac the minimum BW is 20 MHz instead of 22</a:t>
            </a:r>
          </a:p>
          <a:p>
            <a:pPr lvl="1"/>
            <a:r>
              <a:rPr lang="en-US" dirty="0" smtClean="0"/>
              <a:t>The channels really usable vary with country</a:t>
            </a:r>
            <a:endParaRPr lang="en-US" dirty="0"/>
          </a:p>
        </p:txBody>
      </p:sp>
    </p:spTree>
    <p:extLst>
      <p:ext uri="{BB962C8B-B14F-4D97-AF65-F5344CB8AC3E}">
        <p14:creationId xmlns:p14="http://schemas.microsoft.com/office/powerpoint/2010/main" val="3709135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8"/>
          <p:cNvSpPr>
            <a:spLocks noGrp="1" noChangeArrowheads="1"/>
          </p:cNvSpPr>
          <p:nvPr>
            <p:ph type="title"/>
          </p:nvPr>
        </p:nvSpPr>
        <p:spPr/>
        <p:txBody>
          <a:bodyPr/>
          <a:lstStyle/>
          <a:p>
            <a:r>
              <a:rPr lang="en-US" altLang="it-IT" dirty="0" smtClean="0"/>
              <a:t>The 802.11 Protocol Stack</a:t>
            </a:r>
            <a:endParaRPr lang="en-US" altLang="it-IT" dirty="0"/>
          </a:p>
        </p:txBody>
      </p:sp>
      <p:sp>
        <p:nvSpPr>
          <p:cNvPr id="7" name="Segnaposto contenuto 6"/>
          <p:cNvSpPr>
            <a:spLocks noGrp="1"/>
          </p:cNvSpPr>
          <p:nvPr>
            <p:ph idx="1"/>
          </p:nvPr>
        </p:nvSpPr>
        <p:spPr>
          <a:xfrm>
            <a:off x="838200" y="1371600"/>
            <a:ext cx="10515600" cy="931393"/>
          </a:xfrm>
        </p:spPr>
        <p:txBody>
          <a:bodyPr>
            <a:normAutofit fontScale="77500" lnSpcReduction="20000"/>
          </a:bodyPr>
          <a:lstStyle/>
          <a:p>
            <a:r>
              <a:rPr lang="en-US" altLang="en-US" dirty="0" smtClean="0"/>
              <a:t>The LLC sublayer and the format of MAC addresses are the same as other 802 standards (e.g. 802.3 Ethernet)</a:t>
            </a:r>
          </a:p>
          <a:p>
            <a:r>
              <a:rPr lang="en-US" altLang="en-US" dirty="0" smtClean="0"/>
              <a:t>MAC sublayer is different</a:t>
            </a:r>
          </a:p>
          <a:p>
            <a:endParaRPr lang="en-US" dirty="0"/>
          </a:p>
        </p:txBody>
      </p:sp>
      <p:sp>
        <p:nvSpPr>
          <p:cNvPr id="5" name="Segnaposto numero diapositiva 3"/>
          <p:cNvSpPr>
            <a:spLocks noGrp="1"/>
          </p:cNvSpPr>
          <p:nvPr>
            <p:ph type="sldNum" sz="quarter" idx="12"/>
          </p:nvPr>
        </p:nvSpPr>
        <p:spPr/>
        <p:txBody>
          <a:bodyPr/>
          <a:lstStyle/>
          <a:p>
            <a:fld id="{3CE5D81C-A94D-4E14-81D5-B63FC88869C8}" type="slidenum">
              <a:rPr lang="en-US" altLang="it-IT" smtClean="0"/>
              <a:pPr/>
              <a:t>3</a:t>
            </a:fld>
            <a:endParaRPr lang="en-US" altLang="it-IT" dirty="0"/>
          </a:p>
        </p:txBody>
      </p:sp>
      <p:pic>
        <p:nvPicPr>
          <p:cNvPr id="7172" name="Picture 5" descr="4-25"/>
          <p:cNvPicPr>
            <a:picLocks noChangeAspect="1" noChangeArrowheads="1"/>
          </p:cNvPicPr>
          <p:nvPr/>
        </p:nvPicPr>
        <p:blipFill>
          <a:blip r:embed="rId3">
            <a:extLst>
              <a:ext uri="{28A0092B-C50C-407E-A947-70E740481C1C}">
                <a14:useLocalDpi xmlns:a14="http://schemas.microsoft.com/office/drawing/2010/main" val="0"/>
              </a:ext>
            </a:extLst>
          </a:blip>
          <a:srcRect l="2" t="12224" r="-449" b="-4510"/>
          <a:stretch>
            <a:fillRect/>
          </a:stretch>
        </p:blipFill>
        <p:spPr bwMode="auto">
          <a:xfrm>
            <a:off x="2152650" y="2308225"/>
            <a:ext cx="7829550"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egnaposto piè di pagina 16"/>
          <p:cNvSpPr>
            <a:spLocks noGrp="1"/>
          </p:cNvSpPr>
          <p:nvPr>
            <p:ph type="ftr" sz="quarter" idx="11"/>
          </p:nvPr>
        </p:nvSpPr>
        <p:spPr/>
        <p:txBody>
          <a:bodyPr/>
          <a:lstStyle/>
          <a:p>
            <a:r>
              <a:rPr lang="en-US" dirty="0" smtClean="0"/>
              <a:t>Figure from Tanenbaum, Computer Networks, McGraw Hill</a:t>
            </a:r>
            <a:endParaRPr lang="en-US" dirty="0"/>
          </a:p>
        </p:txBody>
      </p:sp>
    </p:spTree>
    <p:extLst>
      <p:ext uri="{BB962C8B-B14F-4D97-AF65-F5344CB8AC3E}">
        <p14:creationId xmlns:p14="http://schemas.microsoft.com/office/powerpoint/2010/main" val="41030010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olo 1"/>
          <p:cNvSpPr>
            <a:spLocks noGrp="1"/>
          </p:cNvSpPr>
          <p:nvPr>
            <p:ph type="title"/>
          </p:nvPr>
        </p:nvSpPr>
        <p:spPr/>
        <p:txBody>
          <a:bodyPr/>
          <a:lstStyle/>
          <a:p>
            <a:r>
              <a:rPr lang="it-IT" altLang="it-IT" smtClean="0"/>
              <a:t>OFDM principle</a:t>
            </a:r>
            <a:endParaRPr lang="it-IT" altLang="it-IT" smtClean="0"/>
          </a:p>
        </p:txBody>
      </p:sp>
      <p:sp>
        <p:nvSpPr>
          <p:cNvPr id="3" name="Segnaposto contenuto 2"/>
          <p:cNvSpPr>
            <a:spLocks noGrp="1"/>
          </p:cNvSpPr>
          <p:nvPr>
            <p:ph idx="1"/>
          </p:nvPr>
        </p:nvSpPr>
        <p:spPr/>
        <p:txBody>
          <a:bodyPr>
            <a:normAutofit fontScale="92500" lnSpcReduction="20000"/>
          </a:bodyPr>
          <a:lstStyle/>
          <a:p>
            <a:r>
              <a:rPr lang="en-US" smtClean="0"/>
              <a:t>From </a:t>
            </a:r>
            <a:r>
              <a:rPr lang="en-US" smtClean="0">
                <a:hlinkClick r:id="rId2"/>
              </a:rPr>
              <a:t>https://en.wikipedia.org/wiki/Orthogonal_frequency-division_multiplexing#Orthogonality</a:t>
            </a:r>
            <a:endParaRPr lang="en-US" smtClean="0"/>
          </a:p>
          <a:p>
            <a:r>
              <a:rPr lang="en-US" smtClean="0"/>
              <a:t>OFDM is a frequency-division multiplexing (FDM) scheme used as a digital multi-carrier modulation method. Numerous closely spaced orthogonal sub-carrier signals with overlapping spectra are emitted to carry data</a:t>
            </a:r>
          </a:p>
          <a:p>
            <a:r>
              <a:rPr lang="en-US" smtClean="0"/>
              <a:t>Each sub-carrier (signal) is modulated with a conventional modulation scheme at a low symbol rate. </a:t>
            </a:r>
          </a:p>
          <a:p>
            <a:r>
              <a:rPr lang="en-US" smtClean="0"/>
              <a:t>One key principle of OFDM is that since low symbol rate modulation schemes (i.e., where the symbols are relatively long compared to the channel time characteristics) suffer less from intersymbol interference caused by multipath propagation, it is advantageous to transmit a number of low-rate streams in parallel instead of a single high-rate stream. </a:t>
            </a:r>
          </a:p>
          <a:p>
            <a:r>
              <a:rPr lang="en-US" smtClean="0"/>
              <a:t>Since the duration of each symbol is long, it is feasible to insert a guard interval between the OFDM symbols, thus eliminating the intersymbol interference.</a:t>
            </a:r>
          </a:p>
          <a:p>
            <a:endParaRPr lang="en-US" dirty="0" smtClean="0"/>
          </a:p>
        </p:txBody>
      </p:sp>
      <p:sp>
        <p:nvSpPr>
          <p:cNvPr id="5" name="Segnaposto numero diapositiva 4"/>
          <p:cNvSpPr>
            <a:spLocks noGrp="1"/>
          </p:cNvSpPr>
          <p:nvPr>
            <p:ph type="sldNum" sz="quarter" idx="12"/>
          </p:nvPr>
        </p:nvSpPr>
        <p:spPr/>
        <p:txBody>
          <a:bodyPr/>
          <a:lstStyle/>
          <a:p>
            <a:fld id="{4CCF4973-AE86-48D1-862A-85CEC7DC23CD}" type="slidenum">
              <a:rPr lang="en-US" altLang="it-IT" smtClean="0"/>
              <a:pPr/>
              <a:t>30</a:t>
            </a:fld>
            <a:endParaRPr lang="en-US" altLang="it-IT"/>
          </a:p>
        </p:txBody>
      </p:sp>
    </p:spTree>
    <p:extLst>
      <p:ext uri="{BB962C8B-B14F-4D97-AF65-F5344CB8AC3E}">
        <p14:creationId xmlns:p14="http://schemas.microsoft.com/office/powerpoint/2010/main" val="17851792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olo 1"/>
          <p:cNvSpPr>
            <a:spLocks noGrp="1"/>
          </p:cNvSpPr>
          <p:nvPr>
            <p:ph type="title"/>
          </p:nvPr>
        </p:nvSpPr>
        <p:spPr/>
        <p:txBody>
          <a:bodyPr/>
          <a:lstStyle/>
          <a:p>
            <a:r>
              <a:rPr lang="it-IT" altLang="it-IT" smtClean="0"/>
              <a:t>OFDM </a:t>
            </a:r>
            <a:r>
              <a:rPr lang="en-US" altLang="it-IT" smtClean="0"/>
              <a:t>principle (example)</a:t>
            </a:r>
            <a:endParaRPr lang="en-US" altLang="it-IT" smtClean="0"/>
          </a:p>
        </p:txBody>
      </p:sp>
      <p:sp>
        <p:nvSpPr>
          <p:cNvPr id="3" name="Segnaposto contenuto 2"/>
          <p:cNvSpPr>
            <a:spLocks noGrp="1"/>
          </p:cNvSpPr>
          <p:nvPr>
            <p:ph idx="1"/>
          </p:nvPr>
        </p:nvSpPr>
        <p:spPr/>
        <p:txBody>
          <a:bodyPr>
            <a:normAutofit fontScale="92500" lnSpcReduction="10000"/>
          </a:bodyPr>
          <a:lstStyle/>
          <a:p>
            <a:r>
              <a:rPr lang="en-US" smtClean="0"/>
              <a:t>If one sends a million symbols per second using conventional single-carrier modulation over a wireless channel, then the duration of each symbol would be one microsecond or less.</a:t>
            </a:r>
          </a:p>
          <a:p>
            <a:pPr lvl="1"/>
            <a:r>
              <a:rPr lang="en-US" smtClean="0"/>
              <a:t>This imposes severe constraints on synchronization and necessitates the removal of multipath interference. </a:t>
            </a:r>
          </a:p>
          <a:p>
            <a:r>
              <a:rPr lang="en-US" smtClean="0"/>
              <a:t>If the same million symbols per second are spread among one thousand sub-channels, the duration of each symbol can be longer by a factor of a thousand (i.e., one millisecond). </a:t>
            </a:r>
          </a:p>
          <a:p>
            <a:r>
              <a:rPr lang="en-US" smtClean="0"/>
              <a:t>Assume that a guard interval of 1/8 of the symbol length is inserted between each symbol.</a:t>
            </a:r>
          </a:p>
          <a:p>
            <a:pPr lvl="1"/>
            <a:r>
              <a:rPr lang="en-US" smtClean="0"/>
              <a:t>Intersymbol interference can be avoided if the multipath time-spreading (the time between the reception of the first and the last echo) is shorter than the guard interval (i.e., 125 microseconds). This corresponds to a maximum difference of 37.5 kilometers between the lengths of the paths.</a:t>
            </a:r>
            <a:endParaRPr lang="it-IT" dirty="0"/>
          </a:p>
        </p:txBody>
      </p:sp>
      <p:sp>
        <p:nvSpPr>
          <p:cNvPr id="5" name="Segnaposto numero diapositiva 4"/>
          <p:cNvSpPr>
            <a:spLocks noGrp="1"/>
          </p:cNvSpPr>
          <p:nvPr>
            <p:ph type="sldNum" sz="quarter" idx="12"/>
          </p:nvPr>
        </p:nvSpPr>
        <p:spPr/>
        <p:txBody>
          <a:bodyPr/>
          <a:lstStyle/>
          <a:p>
            <a:fld id="{01A05642-453D-4C9C-8F96-E54B37C93624}" type="slidenum">
              <a:rPr lang="en-US" altLang="it-IT" smtClean="0"/>
              <a:pPr/>
              <a:t>31</a:t>
            </a:fld>
            <a:endParaRPr lang="en-US" altLang="it-IT"/>
          </a:p>
        </p:txBody>
      </p:sp>
    </p:spTree>
    <p:extLst>
      <p:ext uri="{BB962C8B-B14F-4D97-AF65-F5344CB8AC3E}">
        <p14:creationId xmlns:p14="http://schemas.microsoft.com/office/powerpoint/2010/main" val="7268357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smtClean="0"/>
              <a:t>OFDM subcarriers in one channel</a:t>
            </a:r>
            <a:endParaRPr lang="en-US" dirty="0"/>
          </a:p>
        </p:txBody>
      </p:sp>
      <p:sp>
        <p:nvSpPr>
          <p:cNvPr id="4" name="Segnaposto numero diapositiva 3"/>
          <p:cNvSpPr>
            <a:spLocks noGrp="1"/>
          </p:cNvSpPr>
          <p:nvPr>
            <p:ph type="sldNum" sz="quarter" idx="12"/>
          </p:nvPr>
        </p:nvSpPr>
        <p:spPr/>
        <p:txBody>
          <a:bodyPr/>
          <a:lstStyle/>
          <a:p>
            <a:fld id="{085C1DD4-AFD3-4DE7-8294-E3D1EE04E23D}" type="slidenum">
              <a:rPr lang="en-US" altLang="it-IT" smtClean="0"/>
              <a:pPr/>
              <a:t>32</a:t>
            </a:fld>
            <a:endParaRPr lang="en-US" altLang="it-IT"/>
          </a:p>
        </p:txBody>
      </p:sp>
      <p:pic>
        <p:nvPicPr>
          <p:cNvPr id="50180" name="Immagin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3154" y="1068161"/>
            <a:ext cx="9745692" cy="530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95377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olo 1"/>
          <p:cNvSpPr>
            <a:spLocks noGrp="1"/>
          </p:cNvSpPr>
          <p:nvPr>
            <p:ph type="title"/>
          </p:nvPr>
        </p:nvSpPr>
        <p:spPr/>
        <p:txBody>
          <a:bodyPr/>
          <a:lstStyle/>
          <a:p>
            <a:r>
              <a:rPr lang="en-US" altLang="en-US" dirty="0" smtClean="0"/>
              <a:t>Summary of recent evolution</a:t>
            </a:r>
            <a:endParaRPr lang="en-US" altLang="en-US" dirty="0" smtClean="0"/>
          </a:p>
        </p:txBody>
      </p:sp>
      <p:sp>
        <p:nvSpPr>
          <p:cNvPr id="3" name="Segnaposto contenuto 2"/>
          <p:cNvSpPr>
            <a:spLocks noGrp="1"/>
          </p:cNvSpPr>
          <p:nvPr>
            <p:ph idx="1"/>
          </p:nvPr>
        </p:nvSpPr>
        <p:spPr/>
        <p:txBody>
          <a:bodyPr>
            <a:normAutofit fontScale="92500" lnSpcReduction="20000"/>
          </a:bodyPr>
          <a:lstStyle/>
          <a:p>
            <a:r>
              <a:rPr lang="en-US" dirty="0" smtClean="0"/>
              <a:t>802.11</a:t>
            </a:r>
            <a:r>
              <a:rPr lang="it-IT" dirty="0" smtClean="0"/>
              <a:t> g (2003)</a:t>
            </a:r>
          </a:p>
          <a:p>
            <a:pPr lvl="1"/>
            <a:r>
              <a:rPr lang="en-US" dirty="0" smtClean="0"/>
              <a:t>2.4 GHz, OFDM, 20 MHz, 1 spatial flow</a:t>
            </a:r>
          </a:p>
          <a:p>
            <a:pPr lvl="1"/>
            <a:r>
              <a:rPr lang="en-US" dirty="0" smtClean="0"/>
              <a:t>Max 54 Mbit/s</a:t>
            </a:r>
          </a:p>
          <a:p>
            <a:r>
              <a:rPr lang="it-IT" dirty="0" smtClean="0"/>
              <a:t>802.11 n (2009)</a:t>
            </a:r>
          </a:p>
          <a:p>
            <a:pPr lvl="1"/>
            <a:r>
              <a:rPr lang="en-US" dirty="0" smtClean="0"/>
              <a:t>2.4 &amp; (optional) 5GHz, OFDM, max64 QAM m=6), 20 or 40 MHz channels, short GI (400ns), MIMO, from 1 to 4 spatial flows, frame aggregation</a:t>
            </a:r>
          </a:p>
          <a:p>
            <a:pPr lvl="1"/>
            <a:r>
              <a:rPr lang="en-US" dirty="0" smtClean="0"/>
              <a:t>(HT, high throughput) MCS indexes 0-31 (equal flows), plus non equal, Max (theoretical) 600Mbit</a:t>
            </a:r>
          </a:p>
          <a:p>
            <a:r>
              <a:rPr lang="en-US" dirty="0" smtClean="0"/>
              <a:t>802.11 ac (2013; the most common now)</a:t>
            </a:r>
          </a:p>
          <a:p>
            <a:pPr lvl="1"/>
            <a:r>
              <a:rPr lang="en-US" dirty="0" smtClean="0"/>
              <a:t>As n, plus </a:t>
            </a:r>
            <a:r>
              <a:rPr lang="en-US" dirty="0"/>
              <a:t>(</a:t>
            </a:r>
            <a:r>
              <a:rPr lang="en-US" dirty="0" smtClean="0"/>
              <a:t>only in 5GHz): max256 (m=8) QAM, 80 or 160 MH channels, MU-MIMO (in downlink), max 8 spatial flows, VHT frame aggregation</a:t>
            </a:r>
          </a:p>
          <a:p>
            <a:pPr lvl="1"/>
            <a:r>
              <a:rPr lang="en-US" dirty="0" smtClean="0"/>
              <a:t>(VHT) MCS indexes 0-9 for each spatial flow. Max (very theoretical) 6.93 </a:t>
            </a:r>
            <a:r>
              <a:rPr lang="en-US" dirty="0" err="1" smtClean="0"/>
              <a:t>Gbits</a:t>
            </a:r>
            <a:r>
              <a:rPr lang="en-US" dirty="0" smtClean="0"/>
              <a:t>/s </a:t>
            </a:r>
          </a:p>
          <a:p>
            <a:r>
              <a:rPr lang="en-US" dirty="0" smtClean="0"/>
              <a:t>Further information in </a:t>
            </a:r>
          </a:p>
          <a:p>
            <a:pPr lvl="1"/>
            <a:r>
              <a:rPr lang="en-US" dirty="0" smtClean="0"/>
              <a:t>“MCS Index, Modulation and Coding Index 11n and 11ac.html”</a:t>
            </a:r>
          </a:p>
          <a:p>
            <a:pPr lvl="1"/>
            <a:r>
              <a:rPr lang="en-US" dirty="0" smtClean="0"/>
              <a:t>802.11 Data Rates &amp; SNR Requirements.xls</a:t>
            </a:r>
            <a:endParaRPr lang="it-IT" dirty="0" smtClean="0"/>
          </a:p>
          <a:p>
            <a:endParaRPr lang="it-IT" dirty="0" smtClean="0"/>
          </a:p>
        </p:txBody>
      </p:sp>
      <p:sp>
        <p:nvSpPr>
          <p:cNvPr id="5" name="Segnaposto numero diapositiva 4"/>
          <p:cNvSpPr>
            <a:spLocks noGrp="1"/>
          </p:cNvSpPr>
          <p:nvPr>
            <p:ph type="sldNum" sz="quarter" idx="12"/>
          </p:nvPr>
        </p:nvSpPr>
        <p:spPr/>
        <p:txBody>
          <a:bodyPr/>
          <a:lstStyle/>
          <a:p>
            <a:fld id="{808617B2-88EF-4608-B104-E6EA99AAF1A7}" type="slidenum">
              <a:rPr lang="en-US" altLang="it-IT" smtClean="0"/>
              <a:pPr/>
              <a:t>33</a:t>
            </a:fld>
            <a:endParaRPr lang="en-US" altLang="it-IT"/>
          </a:p>
        </p:txBody>
      </p:sp>
    </p:spTree>
    <p:extLst>
      <p:ext uri="{BB962C8B-B14F-4D97-AF65-F5344CB8AC3E}">
        <p14:creationId xmlns:p14="http://schemas.microsoft.com/office/powerpoint/2010/main" val="32647413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802.11ax (2021)</a:t>
            </a:r>
            <a:endParaRPr lang="en-US" dirty="0"/>
          </a:p>
        </p:txBody>
      </p:sp>
      <p:sp>
        <p:nvSpPr>
          <p:cNvPr id="3" name="Segnaposto contenuto 2"/>
          <p:cNvSpPr>
            <a:spLocks noGrp="1"/>
          </p:cNvSpPr>
          <p:nvPr>
            <p:ph idx="1"/>
          </p:nvPr>
        </p:nvSpPr>
        <p:spPr/>
        <p:txBody>
          <a:bodyPr/>
          <a:lstStyle/>
          <a:p>
            <a:r>
              <a:rPr lang="en-US" dirty="0"/>
              <a:t>The main goal of this standard is enhancing </a:t>
            </a:r>
            <a:r>
              <a:rPr lang="en-US" dirty="0">
                <a:hlinkClick r:id="rId2" tooltip="Throughput"/>
              </a:rPr>
              <a:t>throughput</a:t>
            </a:r>
            <a:r>
              <a:rPr lang="en-US" dirty="0"/>
              <a:t>-per-area</a:t>
            </a:r>
            <a:r>
              <a:rPr lang="en-US" baseline="30000" dirty="0">
                <a:hlinkClick r:id="rId3"/>
              </a:rPr>
              <a:t>[a]</a:t>
            </a:r>
            <a:r>
              <a:rPr lang="en-US" dirty="0"/>
              <a:t> in high-density scenarios, such as corporate offices, shopping malls and dense residential apartments. </a:t>
            </a:r>
            <a:endParaRPr lang="en-US" dirty="0" smtClean="0"/>
          </a:p>
          <a:p>
            <a:r>
              <a:rPr lang="en-US" dirty="0" smtClean="0"/>
              <a:t>It </a:t>
            </a:r>
            <a:r>
              <a:rPr lang="en-US" dirty="0"/>
              <a:t>is designed to operate in license-exempt bands between 1 and 7.125 GHz, including the 2.4 and 5 GHz bands already in common use as well as the much wider 6 GHz </a:t>
            </a:r>
            <a:r>
              <a:rPr lang="en-US" dirty="0" smtClean="0"/>
              <a:t>band</a:t>
            </a:r>
          </a:p>
          <a:p>
            <a:r>
              <a:rPr lang="en-US" dirty="0" smtClean="0"/>
              <a:t>4 times finer subdivision in frequency </a:t>
            </a:r>
            <a:r>
              <a:rPr lang="en-US" dirty="0" err="1" smtClean="0">
                <a:latin typeface="Symbol" panose="05050102010706020507" pitchFamily="18" charset="2"/>
              </a:rPr>
              <a:t>D</a:t>
            </a:r>
            <a:r>
              <a:rPr lang="en-US" dirty="0" err="1" smtClean="0"/>
              <a:t>f</a:t>
            </a:r>
            <a:r>
              <a:rPr lang="en-US" baseline="-25000" dirty="0" err="1" smtClean="0"/>
              <a:t>ax</a:t>
            </a:r>
            <a:r>
              <a:rPr lang="en-US" dirty="0" smtClean="0"/>
              <a:t>=</a:t>
            </a:r>
            <a:r>
              <a:rPr lang="en-US" dirty="0" err="1" smtClean="0">
                <a:latin typeface="Symbol" panose="05050102010706020507" pitchFamily="18" charset="2"/>
              </a:rPr>
              <a:t>D</a:t>
            </a:r>
            <a:r>
              <a:rPr lang="en-US" dirty="0" err="1" smtClean="0"/>
              <a:t>f</a:t>
            </a:r>
            <a:r>
              <a:rPr lang="en-US" baseline="-25000" dirty="0" err="1" smtClean="0"/>
              <a:t>g,n,ac</a:t>
            </a:r>
            <a:r>
              <a:rPr lang="en-US" dirty="0" smtClean="0"/>
              <a:t> /4</a:t>
            </a:r>
          </a:p>
          <a:p>
            <a:pPr lvl="1"/>
            <a:r>
              <a:rPr lang="en-US" dirty="0" err="1" smtClean="0"/>
              <a:t>T</a:t>
            </a:r>
            <a:r>
              <a:rPr lang="en-US" baseline="-25000" dirty="0" err="1" smtClean="0"/>
              <a:t>u,ax</a:t>
            </a:r>
            <a:r>
              <a:rPr lang="en-US" dirty="0" smtClean="0"/>
              <a:t>= 4xT</a:t>
            </a:r>
            <a:r>
              <a:rPr lang="en-US" baseline="-25000" dirty="0" smtClean="0"/>
              <a:t>u, </a:t>
            </a:r>
            <a:r>
              <a:rPr lang="en-US" baseline="-25000" dirty="0" err="1" smtClean="0"/>
              <a:t>g,n,ac</a:t>
            </a:r>
            <a:r>
              <a:rPr lang="en-US" dirty="0" smtClean="0"/>
              <a:t> =4x3.2=7.8</a:t>
            </a:r>
            <a:r>
              <a:rPr lang="en-US" dirty="0" smtClean="0">
                <a:latin typeface="Symbol" panose="05050102010706020507" pitchFamily="18" charset="2"/>
              </a:rPr>
              <a:t>m</a:t>
            </a:r>
            <a:r>
              <a:rPr lang="en-US" dirty="0" smtClean="0"/>
              <a:t>s</a:t>
            </a:r>
            <a:endParaRPr lang="en-US" dirty="0"/>
          </a:p>
          <a:p>
            <a:pPr lvl="1"/>
            <a:r>
              <a:rPr lang="en-US" dirty="0" smtClean="0"/>
              <a:t>3 Guard Intervals </a:t>
            </a:r>
            <a:r>
              <a:rPr lang="en-US" dirty="0"/>
              <a:t>(</a:t>
            </a:r>
            <a:r>
              <a:rPr lang="en-US" dirty="0" smtClean="0"/>
              <a:t>800</a:t>
            </a:r>
            <a:r>
              <a:rPr lang="en-US" dirty="0" smtClean="0">
                <a:latin typeface="Symbol" panose="05050102010706020507" pitchFamily="18" charset="2"/>
              </a:rPr>
              <a:t>m</a:t>
            </a:r>
            <a:r>
              <a:rPr lang="en-US" dirty="0" smtClean="0"/>
              <a:t>s, 1.6ms 3.2ms); better outdoor resistance</a:t>
            </a:r>
          </a:p>
          <a:p>
            <a:r>
              <a:rPr lang="en-US" dirty="0" smtClean="0"/>
              <a:t>Added (optional) MU-MIMO (also in uplink) and OFDMA modes</a:t>
            </a:r>
          </a:p>
          <a:p>
            <a:pPr marL="0" indent="0">
              <a:buNone/>
            </a:pPr>
            <a:r>
              <a:rPr lang="en-US" dirty="0" smtClean="0"/>
              <a:t>	</a:t>
            </a:r>
            <a:r>
              <a:rPr lang="en-US" dirty="0" smtClean="0">
                <a:hlinkClick r:id="rId4"/>
              </a:rPr>
              <a:t>https</a:t>
            </a:r>
            <a:r>
              <a:rPr lang="en-US" dirty="0">
                <a:hlinkClick r:id="rId4"/>
              </a:rPr>
              <a:t>://</a:t>
            </a:r>
            <a:r>
              <a:rPr lang="en-US" dirty="0" smtClean="0">
                <a:hlinkClick r:id="rId4"/>
              </a:rPr>
              <a:t>en.wikipedia.org/wiki/IEEE_802.11ax-2021</a:t>
            </a:r>
            <a:endParaRPr lang="en-US" dirty="0" smtClean="0"/>
          </a:p>
        </p:txBody>
      </p:sp>
    </p:spTree>
    <p:extLst>
      <p:ext uri="{BB962C8B-B14F-4D97-AF65-F5344CB8AC3E}">
        <p14:creationId xmlns:p14="http://schemas.microsoft.com/office/powerpoint/2010/main" val="25783526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71653" y="197858"/>
            <a:ext cx="6510454" cy="723446"/>
          </a:xfrm>
        </p:spPr>
        <p:txBody>
          <a:bodyPr>
            <a:normAutofit/>
          </a:bodyPr>
          <a:lstStyle/>
          <a:p>
            <a:r>
              <a:rPr lang="en-US" dirty="0" smtClean="0"/>
              <a:t>802.11 ax MCS</a:t>
            </a:r>
            <a:endParaRPr lang="en-US" dirty="0"/>
          </a:p>
        </p:txBody>
      </p:sp>
      <p:graphicFrame>
        <p:nvGraphicFramePr>
          <p:cNvPr id="4" name="Tabella 3"/>
          <p:cNvGraphicFramePr>
            <a:graphicFrameLocks noGrp="1"/>
          </p:cNvGraphicFramePr>
          <p:nvPr>
            <p:extLst>
              <p:ext uri="{D42A27DB-BD31-4B8C-83A1-F6EECF244321}">
                <p14:modId xmlns:p14="http://schemas.microsoft.com/office/powerpoint/2010/main" val="3007946278"/>
              </p:ext>
            </p:extLst>
          </p:nvPr>
        </p:nvGraphicFramePr>
        <p:xfrm>
          <a:off x="546410" y="939359"/>
          <a:ext cx="11251579" cy="5640216"/>
        </p:xfrm>
        <a:graphic>
          <a:graphicData uri="http://schemas.openxmlformats.org/drawingml/2006/table">
            <a:tbl>
              <a:tblPr/>
              <a:tblGrid>
                <a:gridCol w="1036389"/>
                <a:gridCol w="1021519"/>
                <a:gridCol w="1021519"/>
                <a:gridCol w="1021519"/>
                <a:gridCol w="1021519"/>
                <a:gridCol w="1021519"/>
                <a:gridCol w="1021519"/>
                <a:gridCol w="1021519"/>
                <a:gridCol w="1021519"/>
                <a:gridCol w="1021519"/>
                <a:gridCol w="1021519"/>
              </a:tblGrid>
              <a:tr h="228847">
                <a:tc gridSpan="11">
                  <a:txBody>
                    <a:bodyPr/>
                    <a:lstStyle/>
                    <a:p>
                      <a:r>
                        <a:rPr lang="en-US" sz="1400" dirty="0"/>
                        <a:t>Modulation and coding schemes for single spatial stream </a:t>
                      </a:r>
                    </a:p>
                  </a:txBody>
                  <a:tcPr marL="51577" marR="51577" marT="25788" marB="25788"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1462">
                <a:tc rowSpan="3">
                  <a:txBody>
                    <a:bodyPr/>
                    <a:lstStyle/>
                    <a:p>
                      <a:r>
                        <a:rPr lang="en-US" sz="1400" dirty="0"/>
                        <a:t>MCS</a:t>
                      </a:r>
                      <a:br>
                        <a:rPr lang="en-US" sz="1400" dirty="0"/>
                      </a:br>
                      <a:r>
                        <a:rPr lang="en-US" sz="1400" dirty="0"/>
                        <a:t>index</a:t>
                      </a:r>
                      <a:r>
                        <a:rPr lang="en-US" sz="1400" baseline="30000" dirty="0">
                          <a:hlinkClick r:id="rId2"/>
                        </a:rPr>
                        <a:t>[</a:t>
                      </a:r>
                      <a:r>
                        <a:rPr lang="en-US" sz="1400" baseline="30000" dirty="0" err="1">
                          <a:hlinkClick r:id="rId2"/>
                        </a:rPr>
                        <a:t>i</a:t>
                      </a:r>
                      <a:r>
                        <a:rPr lang="en-US" sz="1400" baseline="30000" dirty="0">
                          <a:hlinkClick r:id="rId2"/>
                        </a:rPr>
                        <a:t>]</a:t>
                      </a:r>
                      <a:r>
                        <a:rPr lang="en-US" sz="1400" dirty="0"/>
                        <a:t> </a:t>
                      </a:r>
                    </a:p>
                  </a:txBody>
                  <a:tcPr marL="51577" marR="51577" marT="25788" marB="25788" anchor="ctr">
                    <a:lnL>
                      <a:noFill/>
                    </a:lnL>
                    <a:lnR>
                      <a:noFill/>
                    </a:lnR>
                    <a:lnB>
                      <a:noFill/>
                    </a:lnB>
                  </a:tcPr>
                </a:tc>
                <a:tc rowSpan="3">
                  <a:txBody>
                    <a:bodyPr/>
                    <a:lstStyle/>
                    <a:p>
                      <a:r>
                        <a:rPr lang="en-US" sz="1400"/>
                        <a:t>Modulation</a:t>
                      </a:r>
                      <a:br>
                        <a:rPr lang="en-US" sz="1400"/>
                      </a:br>
                      <a:r>
                        <a:rPr lang="en-US" sz="1400"/>
                        <a:t>type </a:t>
                      </a:r>
                    </a:p>
                  </a:txBody>
                  <a:tcPr marL="51577" marR="51577" marT="25788" marB="25788" anchor="ctr">
                    <a:lnL>
                      <a:noFill/>
                    </a:lnL>
                    <a:lnR>
                      <a:noFill/>
                    </a:lnR>
                    <a:lnT>
                      <a:noFill/>
                    </a:lnT>
                    <a:lnB>
                      <a:noFill/>
                    </a:lnB>
                  </a:tcPr>
                </a:tc>
                <a:tc rowSpan="3">
                  <a:txBody>
                    <a:bodyPr/>
                    <a:lstStyle/>
                    <a:p>
                      <a:r>
                        <a:rPr lang="en-US" sz="1400"/>
                        <a:t>Coding</a:t>
                      </a:r>
                      <a:br>
                        <a:rPr lang="en-US" sz="1400"/>
                      </a:br>
                      <a:r>
                        <a:rPr lang="en-US" sz="1400"/>
                        <a:t>rate </a:t>
                      </a:r>
                    </a:p>
                  </a:txBody>
                  <a:tcPr marL="51577" marR="51577" marT="25788" marB="25788" anchor="ctr">
                    <a:lnL>
                      <a:noFill/>
                    </a:lnL>
                    <a:lnR>
                      <a:noFill/>
                    </a:lnR>
                    <a:lnT>
                      <a:noFill/>
                    </a:lnT>
                    <a:lnB>
                      <a:noFill/>
                    </a:lnB>
                  </a:tcPr>
                </a:tc>
                <a:tc gridSpan="8">
                  <a:txBody>
                    <a:bodyPr/>
                    <a:lstStyle/>
                    <a:p>
                      <a:r>
                        <a:rPr lang="en-US" sz="1400" dirty="0"/>
                        <a:t>Data rate (in Mbit/s)</a:t>
                      </a:r>
                      <a:r>
                        <a:rPr lang="en-US" sz="1400" baseline="30000" dirty="0">
                          <a:hlinkClick r:id="rId3"/>
                        </a:rPr>
                        <a:t>[ii]</a:t>
                      </a:r>
                      <a:r>
                        <a:rPr lang="en-US" sz="1400" dirty="0"/>
                        <a:t> </a:t>
                      </a:r>
                    </a:p>
                  </a:txBody>
                  <a:tcPr marL="51577" marR="51577" marT="25788" marB="25788"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1462">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r>
                        <a:rPr lang="en-US" sz="1400" dirty="0"/>
                        <a:t>20 MHz channels</a:t>
                      </a:r>
                    </a:p>
                  </a:txBody>
                  <a:tcPr marL="51577" marR="51577" marT="25788" marB="25788" anchor="ctr">
                    <a:lnL>
                      <a:noFill/>
                    </a:lnL>
                    <a:lnR>
                      <a:noFill/>
                    </a:lnR>
                    <a:lnT>
                      <a:noFill/>
                    </a:lnT>
                    <a:lnB>
                      <a:noFill/>
                    </a:lnB>
                  </a:tcPr>
                </a:tc>
                <a:tc hMerge="1">
                  <a:txBody>
                    <a:bodyPr/>
                    <a:lstStyle/>
                    <a:p>
                      <a:endParaRPr lang="en-US"/>
                    </a:p>
                  </a:txBody>
                  <a:tcPr/>
                </a:tc>
                <a:tc gridSpan="2">
                  <a:txBody>
                    <a:bodyPr/>
                    <a:lstStyle/>
                    <a:p>
                      <a:r>
                        <a:rPr lang="en-US" sz="1400"/>
                        <a:t>40 MHz channels</a:t>
                      </a:r>
                    </a:p>
                  </a:txBody>
                  <a:tcPr marL="51577" marR="51577" marT="25788" marB="25788" anchor="ctr">
                    <a:lnL>
                      <a:noFill/>
                    </a:lnL>
                    <a:lnR>
                      <a:noFill/>
                    </a:lnR>
                    <a:lnT>
                      <a:noFill/>
                    </a:lnT>
                    <a:lnB>
                      <a:noFill/>
                    </a:lnB>
                  </a:tcPr>
                </a:tc>
                <a:tc hMerge="1">
                  <a:txBody>
                    <a:bodyPr/>
                    <a:lstStyle/>
                    <a:p>
                      <a:endParaRPr lang="en-US"/>
                    </a:p>
                  </a:txBody>
                  <a:tcPr/>
                </a:tc>
                <a:tc gridSpan="2">
                  <a:txBody>
                    <a:bodyPr/>
                    <a:lstStyle/>
                    <a:p>
                      <a:r>
                        <a:rPr lang="en-US" sz="1400" dirty="0" smtClean="0"/>
                        <a:t>80 </a:t>
                      </a:r>
                      <a:r>
                        <a:rPr lang="en-US" sz="1400" dirty="0" smtClean="0">
                          <a:solidFill>
                            <a:srgbClr val="00B0F0"/>
                          </a:solidFill>
                        </a:rPr>
                        <a:t>(from ac)</a:t>
                      </a:r>
                      <a:r>
                        <a:rPr lang="en-US" sz="1400" dirty="0"/>
                        <a:t> MHz channels</a:t>
                      </a:r>
                    </a:p>
                  </a:txBody>
                  <a:tcPr marL="51577" marR="51577" marT="25788" marB="25788" anchor="ctr">
                    <a:lnL>
                      <a:noFill/>
                    </a:lnL>
                    <a:lnR>
                      <a:noFill/>
                    </a:lnR>
                    <a:lnT>
                      <a:noFill/>
                    </a:lnT>
                    <a:lnB>
                      <a:noFill/>
                    </a:lnB>
                  </a:tcPr>
                </a:tc>
                <a:tc hMerge="1">
                  <a:txBody>
                    <a:bodyPr/>
                    <a:lstStyle/>
                    <a:p>
                      <a:endParaRPr lang="en-US"/>
                    </a:p>
                  </a:txBody>
                  <a:tcPr/>
                </a:tc>
                <a:tc gridSpan="2">
                  <a:txBody>
                    <a:bodyPr/>
                    <a:lstStyle/>
                    <a:p>
                      <a:r>
                        <a:rPr lang="en-US" sz="1400" dirty="0" smtClean="0">
                          <a:solidFill>
                            <a:srgbClr val="FF0000"/>
                          </a:solidFill>
                        </a:rPr>
                        <a:t>160(ax)</a:t>
                      </a:r>
                      <a:r>
                        <a:rPr lang="en-US" sz="1400" dirty="0"/>
                        <a:t> MHz channels </a:t>
                      </a:r>
                    </a:p>
                  </a:txBody>
                  <a:tcPr marL="51577" marR="51577" marT="25788" marB="25788" anchor="ctr">
                    <a:lnL>
                      <a:noFill/>
                    </a:lnL>
                    <a:lnR>
                      <a:noFill/>
                    </a:lnR>
                    <a:lnT>
                      <a:noFill/>
                    </a:lnT>
                    <a:lnB>
                      <a:noFill/>
                    </a:lnB>
                  </a:tcPr>
                </a:tc>
                <a:tc hMerge="1">
                  <a:txBody>
                    <a:bodyPr/>
                    <a:lstStyle/>
                    <a:p>
                      <a:endParaRPr lang="en-US"/>
                    </a:p>
                  </a:txBody>
                  <a:tcPr/>
                </a:tc>
              </a:tr>
              <a:tr h="4050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sz="1400" dirty="0">
                          <a:solidFill>
                            <a:srgbClr val="FF0000"/>
                          </a:solidFill>
                        </a:rPr>
                        <a:t>1600</a:t>
                      </a:r>
                      <a:r>
                        <a:rPr lang="en-US" sz="1400" dirty="0"/>
                        <a:t> ns GI</a:t>
                      </a:r>
                      <a:r>
                        <a:rPr lang="en-US" sz="1400" baseline="30000" dirty="0">
                          <a:hlinkClick r:id="rId4"/>
                        </a:rPr>
                        <a:t>[iii]</a:t>
                      </a:r>
                      <a:endParaRPr lang="en-US" sz="1400" dirty="0"/>
                    </a:p>
                  </a:txBody>
                  <a:tcPr marL="51577" marR="51577" marT="25788" marB="25788" anchor="ctr">
                    <a:lnL>
                      <a:noFill/>
                    </a:lnL>
                    <a:lnR>
                      <a:noFill/>
                    </a:lnR>
                    <a:lnT>
                      <a:noFill/>
                    </a:lnT>
                    <a:lnB>
                      <a:noFill/>
                    </a:lnB>
                  </a:tcPr>
                </a:tc>
                <a:tc>
                  <a:txBody>
                    <a:bodyPr/>
                    <a:lstStyle/>
                    <a:p>
                      <a:r>
                        <a:rPr lang="en-US" sz="1400" dirty="0"/>
                        <a:t>800 ns GI</a:t>
                      </a:r>
                    </a:p>
                  </a:txBody>
                  <a:tcPr marL="51577" marR="51577" marT="25788" marB="25788" anchor="ctr">
                    <a:lnL>
                      <a:noFill/>
                    </a:lnL>
                    <a:lnR>
                      <a:noFill/>
                    </a:lnR>
                    <a:lnT>
                      <a:noFill/>
                    </a:lnT>
                    <a:lnB>
                      <a:noFill/>
                    </a:lnB>
                  </a:tcPr>
                </a:tc>
                <a:tc>
                  <a:txBody>
                    <a:bodyPr/>
                    <a:lstStyle/>
                    <a:p>
                      <a:r>
                        <a:rPr lang="en-US" sz="1400" dirty="0">
                          <a:solidFill>
                            <a:srgbClr val="FF0000"/>
                          </a:solidFill>
                        </a:rPr>
                        <a:t>1600</a:t>
                      </a:r>
                      <a:r>
                        <a:rPr lang="en-US" sz="1400" dirty="0"/>
                        <a:t> ns GI</a:t>
                      </a:r>
                    </a:p>
                  </a:txBody>
                  <a:tcPr marL="51577" marR="51577" marT="25788" marB="25788" anchor="ctr">
                    <a:lnL>
                      <a:noFill/>
                    </a:lnL>
                    <a:lnR>
                      <a:noFill/>
                    </a:lnR>
                    <a:lnT>
                      <a:noFill/>
                    </a:lnT>
                    <a:lnB>
                      <a:noFill/>
                    </a:lnB>
                  </a:tcPr>
                </a:tc>
                <a:tc>
                  <a:txBody>
                    <a:bodyPr/>
                    <a:lstStyle/>
                    <a:p>
                      <a:r>
                        <a:rPr lang="en-US" sz="1400" dirty="0"/>
                        <a:t>800 ns GI</a:t>
                      </a:r>
                    </a:p>
                  </a:txBody>
                  <a:tcPr marL="51577" marR="51577" marT="25788" marB="25788" anchor="ctr">
                    <a:lnL>
                      <a:noFill/>
                    </a:lnL>
                    <a:lnR>
                      <a:noFill/>
                    </a:lnR>
                    <a:lnT>
                      <a:noFill/>
                    </a:lnT>
                    <a:lnB>
                      <a:noFill/>
                    </a:lnB>
                  </a:tcPr>
                </a:tc>
                <a:tc>
                  <a:txBody>
                    <a:bodyPr/>
                    <a:lstStyle/>
                    <a:p>
                      <a:r>
                        <a:rPr lang="en-US" sz="1400" dirty="0">
                          <a:solidFill>
                            <a:srgbClr val="FF0000"/>
                          </a:solidFill>
                        </a:rPr>
                        <a:t>1600</a:t>
                      </a:r>
                      <a:r>
                        <a:rPr lang="en-US" sz="1400" dirty="0"/>
                        <a:t> ns GI</a:t>
                      </a:r>
                    </a:p>
                  </a:txBody>
                  <a:tcPr marL="51577" marR="51577" marT="25788" marB="25788" anchor="ctr">
                    <a:lnL>
                      <a:noFill/>
                    </a:lnL>
                    <a:lnR>
                      <a:noFill/>
                    </a:lnR>
                    <a:lnT>
                      <a:noFill/>
                    </a:lnT>
                    <a:lnB>
                      <a:noFill/>
                    </a:lnB>
                  </a:tcPr>
                </a:tc>
                <a:tc>
                  <a:txBody>
                    <a:bodyPr/>
                    <a:lstStyle/>
                    <a:p>
                      <a:r>
                        <a:rPr lang="en-US" sz="1400"/>
                        <a:t>800 ns GI</a:t>
                      </a:r>
                    </a:p>
                  </a:txBody>
                  <a:tcPr marL="51577" marR="51577" marT="25788" marB="25788" anchor="ctr">
                    <a:lnL>
                      <a:noFill/>
                    </a:lnL>
                    <a:lnR>
                      <a:noFill/>
                    </a:lnR>
                    <a:lnT>
                      <a:noFill/>
                    </a:lnT>
                    <a:lnB>
                      <a:noFill/>
                    </a:lnB>
                  </a:tcPr>
                </a:tc>
                <a:tc>
                  <a:txBody>
                    <a:bodyPr/>
                    <a:lstStyle/>
                    <a:p>
                      <a:r>
                        <a:rPr lang="en-US" sz="1400" dirty="0">
                          <a:solidFill>
                            <a:srgbClr val="FF0000"/>
                          </a:solidFill>
                        </a:rPr>
                        <a:t>1600</a:t>
                      </a:r>
                      <a:r>
                        <a:rPr lang="en-US" sz="1400" dirty="0"/>
                        <a:t> ns GI</a:t>
                      </a:r>
                    </a:p>
                  </a:txBody>
                  <a:tcPr marL="51577" marR="51577" marT="25788" marB="25788" anchor="ctr">
                    <a:lnL>
                      <a:noFill/>
                    </a:lnL>
                    <a:lnR>
                      <a:noFill/>
                    </a:lnR>
                    <a:lnT>
                      <a:noFill/>
                    </a:lnT>
                    <a:lnB>
                      <a:noFill/>
                    </a:lnB>
                  </a:tcPr>
                </a:tc>
                <a:tc>
                  <a:txBody>
                    <a:bodyPr/>
                    <a:lstStyle/>
                    <a:p>
                      <a:r>
                        <a:rPr lang="en-US" sz="1400"/>
                        <a:t>800 ns GI </a:t>
                      </a:r>
                    </a:p>
                  </a:txBody>
                  <a:tcPr marL="51577" marR="51577" marT="25788" marB="25788" anchor="ctr">
                    <a:lnL>
                      <a:noFill/>
                    </a:lnL>
                    <a:lnR>
                      <a:noFill/>
                    </a:lnR>
                    <a:lnT>
                      <a:noFill/>
                    </a:lnT>
                    <a:lnB>
                      <a:noFill/>
                    </a:lnB>
                  </a:tcPr>
                </a:tc>
              </a:tr>
              <a:tr h="231462">
                <a:tc>
                  <a:txBody>
                    <a:bodyPr/>
                    <a:lstStyle/>
                    <a:p>
                      <a:r>
                        <a:rPr lang="en-US" sz="1400" dirty="0"/>
                        <a:t>0</a:t>
                      </a:r>
                    </a:p>
                  </a:txBody>
                  <a:tcPr marL="51577" marR="51577" marT="25788" marB="25788" anchor="ctr">
                    <a:lnL>
                      <a:noFill/>
                    </a:lnL>
                    <a:lnR>
                      <a:noFill/>
                    </a:lnR>
                    <a:lnT>
                      <a:noFill/>
                    </a:lnT>
                    <a:lnB>
                      <a:noFill/>
                    </a:lnB>
                  </a:tcPr>
                </a:tc>
                <a:tc>
                  <a:txBody>
                    <a:bodyPr/>
                    <a:lstStyle/>
                    <a:p>
                      <a:r>
                        <a:rPr lang="en-US" sz="1400"/>
                        <a:t>BPSK</a:t>
                      </a:r>
                    </a:p>
                  </a:txBody>
                  <a:tcPr marL="51577" marR="51577" marT="25788" marB="25788" anchor="ctr">
                    <a:lnL>
                      <a:noFill/>
                    </a:lnL>
                    <a:lnR>
                      <a:noFill/>
                    </a:lnR>
                    <a:lnT>
                      <a:noFill/>
                    </a:lnT>
                    <a:lnB>
                      <a:noFill/>
                    </a:lnB>
                  </a:tcPr>
                </a:tc>
                <a:tc>
                  <a:txBody>
                    <a:bodyPr/>
                    <a:lstStyle/>
                    <a:p>
                      <a:r>
                        <a:rPr lang="en-US" sz="1400"/>
                        <a:t>1/2</a:t>
                      </a:r>
                    </a:p>
                  </a:txBody>
                  <a:tcPr marL="51577" marR="51577" marT="25788" marB="25788" anchor="ctr">
                    <a:lnL>
                      <a:noFill/>
                    </a:lnL>
                    <a:lnR>
                      <a:noFill/>
                    </a:lnR>
                    <a:lnT>
                      <a:noFill/>
                    </a:lnT>
                    <a:lnB>
                      <a:noFill/>
                    </a:lnB>
                  </a:tcPr>
                </a:tc>
                <a:tc>
                  <a:txBody>
                    <a:bodyPr/>
                    <a:lstStyle/>
                    <a:p>
                      <a:r>
                        <a:rPr lang="en-US" sz="1400"/>
                        <a:t>8</a:t>
                      </a:r>
                    </a:p>
                  </a:txBody>
                  <a:tcPr marL="51577" marR="51577" marT="25788" marB="25788" anchor="ctr">
                    <a:lnL>
                      <a:noFill/>
                    </a:lnL>
                    <a:lnR>
                      <a:noFill/>
                    </a:lnR>
                    <a:lnT>
                      <a:noFill/>
                    </a:lnT>
                    <a:lnB>
                      <a:noFill/>
                    </a:lnB>
                  </a:tcPr>
                </a:tc>
                <a:tc>
                  <a:txBody>
                    <a:bodyPr/>
                    <a:lstStyle/>
                    <a:p>
                      <a:r>
                        <a:rPr lang="en-US" sz="1400"/>
                        <a:t>8.6</a:t>
                      </a:r>
                    </a:p>
                  </a:txBody>
                  <a:tcPr marL="51577" marR="51577" marT="25788" marB="25788" anchor="ctr">
                    <a:lnL>
                      <a:noFill/>
                    </a:lnL>
                    <a:lnR>
                      <a:noFill/>
                    </a:lnR>
                    <a:lnT>
                      <a:noFill/>
                    </a:lnT>
                    <a:lnB>
                      <a:noFill/>
                    </a:lnB>
                  </a:tcPr>
                </a:tc>
                <a:tc>
                  <a:txBody>
                    <a:bodyPr/>
                    <a:lstStyle/>
                    <a:p>
                      <a:r>
                        <a:rPr lang="en-US" sz="1400"/>
                        <a:t>16</a:t>
                      </a:r>
                    </a:p>
                  </a:txBody>
                  <a:tcPr marL="51577" marR="51577" marT="25788" marB="25788" anchor="ctr">
                    <a:lnL>
                      <a:noFill/>
                    </a:lnL>
                    <a:lnR>
                      <a:noFill/>
                    </a:lnR>
                    <a:lnT>
                      <a:noFill/>
                    </a:lnT>
                    <a:lnB>
                      <a:noFill/>
                    </a:lnB>
                  </a:tcPr>
                </a:tc>
                <a:tc>
                  <a:txBody>
                    <a:bodyPr/>
                    <a:lstStyle/>
                    <a:p>
                      <a:r>
                        <a:rPr lang="en-US" sz="1400" dirty="0"/>
                        <a:t>17.2</a:t>
                      </a:r>
                    </a:p>
                  </a:txBody>
                  <a:tcPr marL="51577" marR="51577" marT="25788" marB="25788" anchor="ctr">
                    <a:lnL>
                      <a:noFill/>
                    </a:lnL>
                    <a:lnR>
                      <a:noFill/>
                    </a:lnR>
                    <a:lnT>
                      <a:noFill/>
                    </a:lnT>
                    <a:lnB>
                      <a:noFill/>
                    </a:lnB>
                  </a:tcPr>
                </a:tc>
                <a:tc>
                  <a:txBody>
                    <a:bodyPr/>
                    <a:lstStyle/>
                    <a:p>
                      <a:r>
                        <a:rPr lang="en-US" sz="1400" dirty="0"/>
                        <a:t>34</a:t>
                      </a:r>
                    </a:p>
                  </a:txBody>
                  <a:tcPr marL="51577" marR="51577" marT="25788" marB="25788" anchor="ctr">
                    <a:lnL>
                      <a:noFill/>
                    </a:lnL>
                    <a:lnR>
                      <a:noFill/>
                    </a:lnR>
                    <a:lnT>
                      <a:noFill/>
                    </a:lnT>
                    <a:lnB>
                      <a:noFill/>
                    </a:lnB>
                  </a:tcPr>
                </a:tc>
                <a:tc>
                  <a:txBody>
                    <a:bodyPr/>
                    <a:lstStyle/>
                    <a:p>
                      <a:r>
                        <a:rPr lang="en-US" sz="1400"/>
                        <a:t>36.0</a:t>
                      </a:r>
                    </a:p>
                  </a:txBody>
                  <a:tcPr marL="51577" marR="51577" marT="25788" marB="25788" anchor="ctr">
                    <a:lnL>
                      <a:noFill/>
                    </a:lnL>
                    <a:lnR>
                      <a:noFill/>
                    </a:lnR>
                    <a:lnT>
                      <a:noFill/>
                    </a:lnT>
                    <a:lnB>
                      <a:noFill/>
                    </a:lnB>
                  </a:tcPr>
                </a:tc>
                <a:tc>
                  <a:txBody>
                    <a:bodyPr/>
                    <a:lstStyle/>
                    <a:p>
                      <a:r>
                        <a:rPr lang="en-US" sz="1400"/>
                        <a:t>68</a:t>
                      </a:r>
                    </a:p>
                  </a:txBody>
                  <a:tcPr marL="51577" marR="51577" marT="25788" marB="25788" anchor="ctr">
                    <a:lnL>
                      <a:noFill/>
                    </a:lnL>
                    <a:lnR>
                      <a:noFill/>
                    </a:lnR>
                    <a:lnT>
                      <a:noFill/>
                    </a:lnT>
                    <a:lnB>
                      <a:noFill/>
                    </a:lnB>
                  </a:tcPr>
                </a:tc>
                <a:tc>
                  <a:txBody>
                    <a:bodyPr/>
                    <a:lstStyle/>
                    <a:p>
                      <a:r>
                        <a:rPr lang="en-US" sz="1400"/>
                        <a:t>72 </a:t>
                      </a:r>
                    </a:p>
                  </a:txBody>
                  <a:tcPr marL="51577" marR="51577" marT="25788" marB="25788" anchor="ctr">
                    <a:lnL>
                      <a:noFill/>
                    </a:lnL>
                    <a:lnR>
                      <a:noFill/>
                    </a:lnR>
                    <a:lnT>
                      <a:noFill/>
                    </a:lnT>
                    <a:lnB>
                      <a:noFill/>
                    </a:lnB>
                  </a:tcPr>
                </a:tc>
              </a:tr>
              <a:tr h="231462">
                <a:tc>
                  <a:txBody>
                    <a:bodyPr/>
                    <a:lstStyle/>
                    <a:p>
                      <a:r>
                        <a:rPr lang="en-US" sz="1400" dirty="0"/>
                        <a:t>1</a:t>
                      </a:r>
                    </a:p>
                  </a:txBody>
                  <a:tcPr marL="51577" marR="51577" marT="25788" marB="25788" anchor="ctr">
                    <a:lnL>
                      <a:noFill/>
                    </a:lnL>
                    <a:lnR>
                      <a:noFill/>
                    </a:lnR>
                    <a:lnT>
                      <a:noFill/>
                    </a:lnT>
                    <a:lnB>
                      <a:noFill/>
                    </a:lnB>
                  </a:tcPr>
                </a:tc>
                <a:tc>
                  <a:txBody>
                    <a:bodyPr/>
                    <a:lstStyle/>
                    <a:p>
                      <a:r>
                        <a:rPr lang="en-US" sz="1400"/>
                        <a:t>QPSK</a:t>
                      </a:r>
                    </a:p>
                  </a:txBody>
                  <a:tcPr marL="51577" marR="51577" marT="25788" marB="25788" anchor="ctr">
                    <a:lnL>
                      <a:noFill/>
                    </a:lnL>
                    <a:lnR>
                      <a:noFill/>
                    </a:lnR>
                    <a:lnT>
                      <a:noFill/>
                    </a:lnT>
                    <a:lnB>
                      <a:noFill/>
                    </a:lnB>
                  </a:tcPr>
                </a:tc>
                <a:tc>
                  <a:txBody>
                    <a:bodyPr/>
                    <a:lstStyle/>
                    <a:p>
                      <a:r>
                        <a:rPr lang="en-US" sz="1400"/>
                        <a:t>1/2</a:t>
                      </a:r>
                    </a:p>
                  </a:txBody>
                  <a:tcPr marL="51577" marR="51577" marT="25788" marB="25788" anchor="ctr">
                    <a:lnL>
                      <a:noFill/>
                    </a:lnL>
                    <a:lnR>
                      <a:noFill/>
                    </a:lnR>
                    <a:lnT>
                      <a:noFill/>
                    </a:lnT>
                    <a:lnB>
                      <a:noFill/>
                    </a:lnB>
                  </a:tcPr>
                </a:tc>
                <a:tc>
                  <a:txBody>
                    <a:bodyPr/>
                    <a:lstStyle/>
                    <a:p>
                      <a:r>
                        <a:rPr lang="en-US" sz="1400"/>
                        <a:t>16</a:t>
                      </a:r>
                    </a:p>
                  </a:txBody>
                  <a:tcPr marL="51577" marR="51577" marT="25788" marB="25788" anchor="ctr">
                    <a:lnL>
                      <a:noFill/>
                    </a:lnL>
                    <a:lnR>
                      <a:noFill/>
                    </a:lnR>
                    <a:lnT>
                      <a:noFill/>
                    </a:lnT>
                    <a:lnB>
                      <a:noFill/>
                    </a:lnB>
                  </a:tcPr>
                </a:tc>
                <a:tc>
                  <a:txBody>
                    <a:bodyPr/>
                    <a:lstStyle/>
                    <a:p>
                      <a:r>
                        <a:rPr lang="en-US" sz="1400"/>
                        <a:t>17.2</a:t>
                      </a:r>
                    </a:p>
                  </a:txBody>
                  <a:tcPr marL="51577" marR="51577" marT="25788" marB="25788" anchor="ctr">
                    <a:lnL>
                      <a:noFill/>
                    </a:lnL>
                    <a:lnR>
                      <a:noFill/>
                    </a:lnR>
                    <a:lnT>
                      <a:noFill/>
                    </a:lnT>
                    <a:lnB>
                      <a:noFill/>
                    </a:lnB>
                  </a:tcPr>
                </a:tc>
                <a:tc>
                  <a:txBody>
                    <a:bodyPr/>
                    <a:lstStyle/>
                    <a:p>
                      <a:r>
                        <a:rPr lang="en-US" sz="1400"/>
                        <a:t>33</a:t>
                      </a:r>
                    </a:p>
                  </a:txBody>
                  <a:tcPr marL="51577" marR="51577" marT="25788" marB="25788" anchor="ctr">
                    <a:lnL>
                      <a:noFill/>
                    </a:lnL>
                    <a:lnR>
                      <a:noFill/>
                    </a:lnR>
                    <a:lnT>
                      <a:noFill/>
                    </a:lnT>
                    <a:lnB>
                      <a:noFill/>
                    </a:lnB>
                  </a:tcPr>
                </a:tc>
                <a:tc>
                  <a:txBody>
                    <a:bodyPr/>
                    <a:lstStyle/>
                    <a:p>
                      <a:r>
                        <a:rPr lang="en-US" sz="1400"/>
                        <a:t>34.4</a:t>
                      </a:r>
                    </a:p>
                  </a:txBody>
                  <a:tcPr marL="51577" marR="51577" marT="25788" marB="25788" anchor="ctr">
                    <a:lnL>
                      <a:noFill/>
                    </a:lnL>
                    <a:lnR>
                      <a:noFill/>
                    </a:lnR>
                    <a:lnT>
                      <a:noFill/>
                    </a:lnT>
                    <a:lnB>
                      <a:noFill/>
                    </a:lnB>
                  </a:tcPr>
                </a:tc>
                <a:tc>
                  <a:txBody>
                    <a:bodyPr/>
                    <a:lstStyle/>
                    <a:p>
                      <a:r>
                        <a:rPr lang="en-US" sz="1400" dirty="0"/>
                        <a:t>68</a:t>
                      </a:r>
                    </a:p>
                  </a:txBody>
                  <a:tcPr marL="51577" marR="51577" marT="25788" marB="25788" anchor="ctr">
                    <a:lnL>
                      <a:noFill/>
                    </a:lnL>
                    <a:lnR>
                      <a:noFill/>
                    </a:lnR>
                    <a:lnT>
                      <a:noFill/>
                    </a:lnT>
                    <a:lnB>
                      <a:noFill/>
                    </a:lnB>
                  </a:tcPr>
                </a:tc>
                <a:tc>
                  <a:txBody>
                    <a:bodyPr/>
                    <a:lstStyle/>
                    <a:p>
                      <a:r>
                        <a:rPr lang="en-US" sz="1400"/>
                        <a:t>72.1</a:t>
                      </a:r>
                    </a:p>
                  </a:txBody>
                  <a:tcPr marL="51577" marR="51577" marT="25788" marB="25788" anchor="ctr">
                    <a:lnL>
                      <a:noFill/>
                    </a:lnL>
                    <a:lnR>
                      <a:noFill/>
                    </a:lnR>
                    <a:lnT>
                      <a:noFill/>
                    </a:lnT>
                    <a:lnB>
                      <a:noFill/>
                    </a:lnB>
                  </a:tcPr>
                </a:tc>
                <a:tc>
                  <a:txBody>
                    <a:bodyPr/>
                    <a:lstStyle/>
                    <a:p>
                      <a:r>
                        <a:rPr lang="en-US" sz="1400"/>
                        <a:t>136</a:t>
                      </a:r>
                    </a:p>
                  </a:txBody>
                  <a:tcPr marL="51577" marR="51577" marT="25788" marB="25788" anchor="ctr">
                    <a:lnL>
                      <a:noFill/>
                    </a:lnL>
                    <a:lnR>
                      <a:noFill/>
                    </a:lnR>
                    <a:lnT>
                      <a:noFill/>
                    </a:lnT>
                    <a:lnB>
                      <a:noFill/>
                    </a:lnB>
                  </a:tcPr>
                </a:tc>
                <a:tc>
                  <a:txBody>
                    <a:bodyPr/>
                    <a:lstStyle/>
                    <a:p>
                      <a:r>
                        <a:rPr lang="en-US" sz="1400"/>
                        <a:t>144 </a:t>
                      </a:r>
                    </a:p>
                  </a:txBody>
                  <a:tcPr marL="51577" marR="51577" marT="25788" marB="25788" anchor="ctr">
                    <a:lnL>
                      <a:noFill/>
                    </a:lnL>
                    <a:lnR>
                      <a:noFill/>
                    </a:lnR>
                    <a:lnT>
                      <a:noFill/>
                    </a:lnT>
                    <a:lnB>
                      <a:noFill/>
                    </a:lnB>
                  </a:tcPr>
                </a:tc>
              </a:tr>
              <a:tr h="231462">
                <a:tc>
                  <a:txBody>
                    <a:bodyPr/>
                    <a:lstStyle/>
                    <a:p>
                      <a:r>
                        <a:rPr lang="en-US" sz="1400" dirty="0"/>
                        <a:t>2</a:t>
                      </a:r>
                    </a:p>
                  </a:txBody>
                  <a:tcPr marL="51577" marR="51577" marT="25788" marB="25788" anchor="ctr">
                    <a:lnL>
                      <a:noFill/>
                    </a:lnL>
                    <a:lnR>
                      <a:noFill/>
                    </a:lnR>
                    <a:lnT>
                      <a:noFill/>
                    </a:lnT>
                    <a:lnB>
                      <a:noFill/>
                    </a:lnB>
                  </a:tcPr>
                </a:tc>
                <a:tc>
                  <a:txBody>
                    <a:bodyPr/>
                    <a:lstStyle/>
                    <a:p>
                      <a:r>
                        <a:rPr lang="en-US" sz="1400"/>
                        <a:t>QPSK</a:t>
                      </a:r>
                    </a:p>
                  </a:txBody>
                  <a:tcPr marL="51577" marR="51577" marT="25788" marB="25788" anchor="ctr">
                    <a:lnL>
                      <a:noFill/>
                    </a:lnL>
                    <a:lnR>
                      <a:noFill/>
                    </a:lnR>
                    <a:lnT>
                      <a:noFill/>
                    </a:lnT>
                    <a:lnB>
                      <a:noFill/>
                    </a:lnB>
                  </a:tcPr>
                </a:tc>
                <a:tc>
                  <a:txBody>
                    <a:bodyPr/>
                    <a:lstStyle/>
                    <a:p>
                      <a:r>
                        <a:rPr lang="en-US" sz="1400"/>
                        <a:t>3/4</a:t>
                      </a:r>
                    </a:p>
                  </a:txBody>
                  <a:tcPr marL="51577" marR="51577" marT="25788" marB="25788" anchor="ctr">
                    <a:lnL>
                      <a:noFill/>
                    </a:lnL>
                    <a:lnR>
                      <a:noFill/>
                    </a:lnR>
                    <a:lnT>
                      <a:noFill/>
                    </a:lnT>
                    <a:lnB>
                      <a:noFill/>
                    </a:lnB>
                  </a:tcPr>
                </a:tc>
                <a:tc>
                  <a:txBody>
                    <a:bodyPr/>
                    <a:lstStyle/>
                    <a:p>
                      <a:r>
                        <a:rPr lang="en-US" sz="1400"/>
                        <a:t>24</a:t>
                      </a:r>
                    </a:p>
                  </a:txBody>
                  <a:tcPr marL="51577" marR="51577" marT="25788" marB="25788" anchor="ctr">
                    <a:lnL>
                      <a:noFill/>
                    </a:lnL>
                    <a:lnR>
                      <a:noFill/>
                    </a:lnR>
                    <a:lnT>
                      <a:noFill/>
                    </a:lnT>
                    <a:lnB>
                      <a:noFill/>
                    </a:lnB>
                  </a:tcPr>
                </a:tc>
                <a:tc>
                  <a:txBody>
                    <a:bodyPr/>
                    <a:lstStyle/>
                    <a:p>
                      <a:r>
                        <a:rPr lang="en-US" sz="1400"/>
                        <a:t>25.8</a:t>
                      </a:r>
                    </a:p>
                  </a:txBody>
                  <a:tcPr marL="51577" marR="51577" marT="25788" marB="25788" anchor="ctr">
                    <a:lnL>
                      <a:noFill/>
                    </a:lnL>
                    <a:lnR>
                      <a:noFill/>
                    </a:lnR>
                    <a:lnT>
                      <a:noFill/>
                    </a:lnT>
                    <a:lnB>
                      <a:noFill/>
                    </a:lnB>
                  </a:tcPr>
                </a:tc>
                <a:tc>
                  <a:txBody>
                    <a:bodyPr/>
                    <a:lstStyle/>
                    <a:p>
                      <a:r>
                        <a:rPr lang="en-US" sz="1400"/>
                        <a:t>49</a:t>
                      </a:r>
                    </a:p>
                  </a:txBody>
                  <a:tcPr marL="51577" marR="51577" marT="25788" marB="25788" anchor="ctr">
                    <a:lnL>
                      <a:noFill/>
                    </a:lnL>
                    <a:lnR>
                      <a:noFill/>
                    </a:lnR>
                    <a:lnT>
                      <a:noFill/>
                    </a:lnT>
                    <a:lnB>
                      <a:noFill/>
                    </a:lnB>
                  </a:tcPr>
                </a:tc>
                <a:tc>
                  <a:txBody>
                    <a:bodyPr/>
                    <a:lstStyle/>
                    <a:p>
                      <a:r>
                        <a:rPr lang="en-US" sz="1400"/>
                        <a:t>51.6</a:t>
                      </a:r>
                    </a:p>
                  </a:txBody>
                  <a:tcPr marL="51577" marR="51577" marT="25788" marB="25788" anchor="ctr">
                    <a:lnL>
                      <a:noFill/>
                    </a:lnL>
                    <a:lnR>
                      <a:noFill/>
                    </a:lnR>
                    <a:lnT>
                      <a:noFill/>
                    </a:lnT>
                    <a:lnB>
                      <a:noFill/>
                    </a:lnB>
                  </a:tcPr>
                </a:tc>
                <a:tc>
                  <a:txBody>
                    <a:bodyPr/>
                    <a:lstStyle/>
                    <a:p>
                      <a:r>
                        <a:rPr lang="en-US" sz="1400" dirty="0"/>
                        <a:t>102</a:t>
                      </a:r>
                    </a:p>
                  </a:txBody>
                  <a:tcPr marL="51577" marR="51577" marT="25788" marB="25788" anchor="ctr">
                    <a:lnL>
                      <a:noFill/>
                    </a:lnL>
                    <a:lnR>
                      <a:noFill/>
                    </a:lnR>
                    <a:lnT>
                      <a:noFill/>
                    </a:lnT>
                    <a:lnB>
                      <a:noFill/>
                    </a:lnB>
                  </a:tcPr>
                </a:tc>
                <a:tc>
                  <a:txBody>
                    <a:bodyPr/>
                    <a:lstStyle/>
                    <a:p>
                      <a:r>
                        <a:rPr lang="en-US" sz="1400" dirty="0"/>
                        <a:t>108.1</a:t>
                      </a:r>
                    </a:p>
                  </a:txBody>
                  <a:tcPr marL="51577" marR="51577" marT="25788" marB="25788" anchor="ctr">
                    <a:lnL>
                      <a:noFill/>
                    </a:lnL>
                    <a:lnR>
                      <a:noFill/>
                    </a:lnR>
                    <a:lnT>
                      <a:noFill/>
                    </a:lnT>
                    <a:lnB>
                      <a:noFill/>
                    </a:lnB>
                  </a:tcPr>
                </a:tc>
                <a:tc>
                  <a:txBody>
                    <a:bodyPr/>
                    <a:lstStyle/>
                    <a:p>
                      <a:r>
                        <a:rPr lang="en-US" sz="1400"/>
                        <a:t>204</a:t>
                      </a:r>
                    </a:p>
                  </a:txBody>
                  <a:tcPr marL="51577" marR="51577" marT="25788" marB="25788" anchor="ctr">
                    <a:lnL>
                      <a:noFill/>
                    </a:lnL>
                    <a:lnR>
                      <a:noFill/>
                    </a:lnR>
                    <a:lnT>
                      <a:noFill/>
                    </a:lnT>
                    <a:lnB>
                      <a:noFill/>
                    </a:lnB>
                  </a:tcPr>
                </a:tc>
                <a:tc>
                  <a:txBody>
                    <a:bodyPr/>
                    <a:lstStyle/>
                    <a:p>
                      <a:r>
                        <a:rPr lang="en-US" sz="1400"/>
                        <a:t>216 </a:t>
                      </a:r>
                    </a:p>
                  </a:txBody>
                  <a:tcPr marL="51577" marR="51577" marT="25788" marB="25788" anchor="ctr">
                    <a:lnL>
                      <a:noFill/>
                    </a:lnL>
                    <a:lnR>
                      <a:noFill/>
                    </a:lnR>
                    <a:lnT>
                      <a:noFill/>
                    </a:lnT>
                    <a:lnB>
                      <a:noFill/>
                    </a:lnB>
                  </a:tcPr>
                </a:tc>
              </a:tr>
              <a:tr h="405060">
                <a:tc>
                  <a:txBody>
                    <a:bodyPr/>
                    <a:lstStyle/>
                    <a:p>
                      <a:r>
                        <a:rPr lang="en-US" sz="1400" dirty="0"/>
                        <a:t>3</a:t>
                      </a:r>
                    </a:p>
                  </a:txBody>
                  <a:tcPr marL="51577" marR="51577" marT="25788" marB="25788" anchor="ctr">
                    <a:lnL>
                      <a:noFill/>
                    </a:lnL>
                    <a:lnR>
                      <a:noFill/>
                    </a:lnR>
                    <a:lnT>
                      <a:noFill/>
                    </a:lnT>
                    <a:lnB>
                      <a:noFill/>
                    </a:lnB>
                  </a:tcPr>
                </a:tc>
                <a:tc>
                  <a:txBody>
                    <a:bodyPr/>
                    <a:lstStyle/>
                    <a:p>
                      <a:r>
                        <a:rPr lang="en-US" sz="1400"/>
                        <a:t>16-QAM</a:t>
                      </a:r>
                    </a:p>
                  </a:txBody>
                  <a:tcPr marL="51577" marR="51577" marT="25788" marB="25788" anchor="ctr">
                    <a:lnL>
                      <a:noFill/>
                    </a:lnL>
                    <a:lnR>
                      <a:noFill/>
                    </a:lnR>
                    <a:lnT>
                      <a:noFill/>
                    </a:lnT>
                    <a:lnB>
                      <a:noFill/>
                    </a:lnB>
                  </a:tcPr>
                </a:tc>
                <a:tc>
                  <a:txBody>
                    <a:bodyPr/>
                    <a:lstStyle/>
                    <a:p>
                      <a:r>
                        <a:rPr lang="en-US" sz="1400"/>
                        <a:t>1/2</a:t>
                      </a:r>
                    </a:p>
                  </a:txBody>
                  <a:tcPr marL="51577" marR="51577" marT="25788" marB="25788" anchor="ctr">
                    <a:lnL>
                      <a:noFill/>
                    </a:lnL>
                    <a:lnR>
                      <a:noFill/>
                    </a:lnR>
                    <a:lnT>
                      <a:noFill/>
                    </a:lnT>
                    <a:lnB>
                      <a:noFill/>
                    </a:lnB>
                  </a:tcPr>
                </a:tc>
                <a:tc>
                  <a:txBody>
                    <a:bodyPr/>
                    <a:lstStyle/>
                    <a:p>
                      <a:r>
                        <a:rPr lang="en-US" sz="1400"/>
                        <a:t>33</a:t>
                      </a:r>
                    </a:p>
                  </a:txBody>
                  <a:tcPr marL="51577" marR="51577" marT="25788" marB="25788" anchor="ctr">
                    <a:lnL>
                      <a:noFill/>
                    </a:lnL>
                    <a:lnR>
                      <a:noFill/>
                    </a:lnR>
                    <a:lnT>
                      <a:noFill/>
                    </a:lnT>
                    <a:lnB>
                      <a:noFill/>
                    </a:lnB>
                  </a:tcPr>
                </a:tc>
                <a:tc>
                  <a:txBody>
                    <a:bodyPr/>
                    <a:lstStyle/>
                    <a:p>
                      <a:r>
                        <a:rPr lang="en-US" sz="1400"/>
                        <a:t>34.4</a:t>
                      </a:r>
                    </a:p>
                  </a:txBody>
                  <a:tcPr marL="51577" marR="51577" marT="25788" marB="25788" anchor="ctr">
                    <a:lnL>
                      <a:noFill/>
                    </a:lnL>
                    <a:lnR>
                      <a:noFill/>
                    </a:lnR>
                    <a:lnT>
                      <a:noFill/>
                    </a:lnT>
                    <a:lnB>
                      <a:noFill/>
                    </a:lnB>
                  </a:tcPr>
                </a:tc>
                <a:tc>
                  <a:txBody>
                    <a:bodyPr/>
                    <a:lstStyle/>
                    <a:p>
                      <a:r>
                        <a:rPr lang="en-US" sz="1400"/>
                        <a:t>65</a:t>
                      </a:r>
                    </a:p>
                  </a:txBody>
                  <a:tcPr marL="51577" marR="51577" marT="25788" marB="25788" anchor="ctr">
                    <a:lnL>
                      <a:noFill/>
                    </a:lnL>
                    <a:lnR>
                      <a:noFill/>
                    </a:lnR>
                    <a:lnT>
                      <a:noFill/>
                    </a:lnT>
                    <a:lnB>
                      <a:noFill/>
                    </a:lnB>
                  </a:tcPr>
                </a:tc>
                <a:tc>
                  <a:txBody>
                    <a:bodyPr/>
                    <a:lstStyle/>
                    <a:p>
                      <a:r>
                        <a:rPr lang="en-US" sz="1400"/>
                        <a:t>68.8</a:t>
                      </a:r>
                    </a:p>
                  </a:txBody>
                  <a:tcPr marL="51577" marR="51577" marT="25788" marB="25788" anchor="ctr">
                    <a:lnL>
                      <a:noFill/>
                    </a:lnL>
                    <a:lnR>
                      <a:noFill/>
                    </a:lnR>
                    <a:lnT>
                      <a:noFill/>
                    </a:lnT>
                    <a:lnB>
                      <a:noFill/>
                    </a:lnB>
                  </a:tcPr>
                </a:tc>
                <a:tc>
                  <a:txBody>
                    <a:bodyPr/>
                    <a:lstStyle/>
                    <a:p>
                      <a:r>
                        <a:rPr lang="en-US" sz="1400"/>
                        <a:t>136</a:t>
                      </a:r>
                    </a:p>
                  </a:txBody>
                  <a:tcPr marL="51577" marR="51577" marT="25788" marB="25788" anchor="ctr">
                    <a:lnL>
                      <a:noFill/>
                    </a:lnL>
                    <a:lnR>
                      <a:noFill/>
                    </a:lnR>
                    <a:lnT>
                      <a:noFill/>
                    </a:lnT>
                    <a:lnB>
                      <a:noFill/>
                    </a:lnB>
                  </a:tcPr>
                </a:tc>
                <a:tc>
                  <a:txBody>
                    <a:bodyPr/>
                    <a:lstStyle/>
                    <a:p>
                      <a:r>
                        <a:rPr lang="en-US" sz="1400" dirty="0"/>
                        <a:t>144.1</a:t>
                      </a:r>
                    </a:p>
                  </a:txBody>
                  <a:tcPr marL="51577" marR="51577" marT="25788" marB="25788" anchor="ctr">
                    <a:lnL>
                      <a:noFill/>
                    </a:lnL>
                    <a:lnR>
                      <a:noFill/>
                    </a:lnR>
                    <a:lnT>
                      <a:noFill/>
                    </a:lnT>
                    <a:lnB>
                      <a:noFill/>
                    </a:lnB>
                  </a:tcPr>
                </a:tc>
                <a:tc>
                  <a:txBody>
                    <a:bodyPr/>
                    <a:lstStyle/>
                    <a:p>
                      <a:r>
                        <a:rPr lang="en-US" sz="1400"/>
                        <a:t>272</a:t>
                      </a:r>
                    </a:p>
                  </a:txBody>
                  <a:tcPr marL="51577" marR="51577" marT="25788" marB="25788" anchor="ctr">
                    <a:lnL>
                      <a:noFill/>
                    </a:lnL>
                    <a:lnR>
                      <a:noFill/>
                    </a:lnR>
                    <a:lnT>
                      <a:noFill/>
                    </a:lnT>
                    <a:lnB>
                      <a:noFill/>
                    </a:lnB>
                  </a:tcPr>
                </a:tc>
                <a:tc>
                  <a:txBody>
                    <a:bodyPr/>
                    <a:lstStyle/>
                    <a:p>
                      <a:r>
                        <a:rPr lang="en-US" sz="1400"/>
                        <a:t>282 </a:t>
                      </a:r>
                    </a:p>
                  </a:txBody>
                  <a:tcPr marL="51577" marR="51577" marT="25788" marB="25788" anchor="ctr">
                    <a:lnL>
                      <a:noFill/>
                    </a:lnL>
                    <a:lnR>
                      <a:noFill/>
                    </a:lnR>
                    <a:lnT>
                      <a:noFill/>
                    </a:lnT>
                    <a:lnB>
                      <a:noFill/>
                    </a:lnB>
                  </a:tcPr>
                </a:tc>
              </a:tr>
              <a:tr h="405060">
                <a:tc>
                  <a:txBody>
                    <a:bodyPr/>
                    <a:lstStyle/>
                    <a:p>
                      <a:r>
                        <a:rPr lang="en-US" sz="1400" dirty="0"/>
                        <a:t>4</a:t>
                      </a:r>
                    </a:p>
                  </a:txBody>
                  <a:tcPr marL="51577" marR="51577" marT="25788" marB="25788" anchor="ctr">
                    <a:lnL>
                      <a:noFill/>
                    </a:lnL>
                    <a:lnR>
                      <a:noFill/>
                    </a:lnR>
                    <a:lnT>
                      <a:noFill/>
                    </a:lnT>
                    <a:lnB>
                      <a:noFill/>
                    </a:lnB>
                  </a:tcPr>
                </a:tc>
                <a:tc>
                  <a:txBody>
                    <a:bodyPr/>
                    <a:lstStyle/>
                    <a:p>
                      <a:r>
                        <a:rPr lang="en-US" sz="1400" dirty="0"/>
                        <a:t>16-QAM</a:t>
                      </a:r>
                    </a:p>
                  </a:txBody>
                  <a:tcPr marL="51577" marR="51577" marT="25788" marB="25788" anchor="ctr">
                    <a:lnL>
                      <a:noFill/>
                    </a:lnL>
                    <a:lnR>
                      <a:noFill/>
                    </a:lnR>
                    <a:lnT>
                      <a:noFill/>
                    </a:lnT>
                    <a:lnB>
                      <a:noFill/>
                    </a:lnB>
                  </a:tcPr>
                </a:tc>
                <a:tc>
                  <a:txBody>
                    <a:bodyPr/>
                    <a:lstStyle/>
                    <a:p>
                      <a:r>
                        <a:rPr lang="en-US" sz="1400"/>
                        <a:t>3/4</a:t>
                      </a:r>
                    </a:p>
                  </a:txBody>
                  <a:tcPr marL="51577" marR="51577" marT="25788" marB="25788" anchor="ctr">
                    <a:lnL>
                      <a:noFill/>
                    </a:lnL>
                    <a:lnR>
                      <a:noFill/>
                    </a:lnR>
                    <a:lnT>
                      <a:noFill/>
                    </a:lnT>
                    <a:lnB>
                      <a:noFill/>
                    </a:lnB>
                  </a:tcPr>
                </a:tc>
                <a:tc>
                  <a:txBody>
                    <a:bodyPr/>
                    <a:lstStyle/>
                    <a:p>
                      <a:r>
                        <a:rPr lang="en-US" sz="1400"/>
                        <a:t>49</a:t>
                      </a:r>
                    </a:p>
                  </a:txBody>
                  <a:tcPr marL="51577" marR="51577" marT="25788" marB="25788" anchor="ctr">
                    <a:lnL>
                      <a:noFill/>
                    </a:lnL>
                    <a:lnR>
                      <a:noFill/>
                    </a:lnR>
                    <a:lnT>
                      <a:noFill/>
                    </a:lnT>
                    <a:lnB>
                      <a:noFill/>
                    </a:lnB>
                  </a:tcPr>
                </a:tc>
                <a:tc>
                  <a:txBody>
                    <a:bodyPr/>
                    <a:lstStyle/>
                    <a:p>
                      <a:r>
                        <a:rPr lang="en-US" sz="1400"/>
                        <a:t>51.6</a:t>
                      </a:r>
                    </a:p>
                  </a:txBody>
                  <a:tcPr marL="51577" marR="51577" marT="25788" marB="25788" anchor="ctr">
                    <a:lnL>
                      <a:noFill/>
                    </a:lnL>
                    <a:lnR>
                      <a:noFill/>
                    </a:lnR>
                    <a:lnT>
                      <a:noFill/>
                    </a:lnT>
                    <a:lnB>
                      <a:noFill/>
                    </a:lnB>
                  </a:tcPr>
                </a:tc>
                <a:tc>
                  <a:txBody>
                    <a:bodyPr/>
                    <a:lstStyle/>
                    <a:p>
                      <a:r>
                        <a:rPr lang="en-US" sz="1400"/>
                        <a:t>98</a:t>
                      </a:r>
                    </a:p>
                  </a:txBody>
                  <a:tcPr marL="51577" marR="51577" marT="25788" marB="25788" anchor="ctr">
                    <a:lnL>
                      <a:noFill/>
                    </a:lnL>
                    <a:lnR>
                      <a:noFill/>
                    </a:lnR>
                    <a:lnT>
                      <a:noFill/>
                    </a:lnT>
                    <a:lnB>
                      <a:noFill/>
                    </a:lnB>
                  </a:tcPr>
                </a:tc>
                <a:tc>
                  <a:txBody>
                    <a:bodyPr/>
                    <a:lstStyle/>
                    <a:p>
                      <a:r>
                        <a:rPr lang="en-US" sz="1400"/>
                        <a:t>103.2</a:t>
                      </a:r>
                    </a:p>
                  </a:txBody>
                  <a:tcPr marL="51577" marR="51577" marT="25788" marB="25788" anchor="ctr">
                    <a:lnL>
                      <a:noFill/>
                    </a:lnL>
                    <a:lnR>
                      <a:noFill/>
                    </a:lnR>
                    <a:lnT>
                      <a:noFill/>
                    </a:lnT>
                    <a:lnB>
                      <a:noFill/>
                    </a:lnB>
                  </a:tcPr>
                </a:tc>
                <a:tc>
                  <a:txBody>
                    <a:bodyPr/>
                    <a:lstStyle/>
                    <a:p>
                      <a:r>
                        <a:rPr lang="en-US" sz="1400"/>
                        <a:t>204</a:t>
                      </a:r>
                    </a:p>
                  </a:txBody>
                  <a:tcPr marL="51577" marR="51577" marT="25788" marB="25788" anchor="ctr">
                    <a:lnL>
                      <a:noFill/>
                    </a:lnL>
                    <a:lnR>
                      <a:noFill/>
                    </a:lnR>
                    <a:lnT>
                      <a:noFill/>
                    </a:lnT>
                    <a:lnB>
                      <a:noFill/>
                    </a:lnB>
                  </a:tcPr>
                </a:tc>
                <a:tc>
                  <a:txBody>
                    <a:bodyPr/>
                    <a:lstStyle/>
                    <a:p>
                      <a:r>
                        <a:rPr lang="en-US" sz="1400" dirty="0"/>
                        <a:t>216.2</a:t>
                      </a:r>
                    </a:p>
                  </a:txBody>
                  <a:tcPr marL="51577" marR="51577" marT="25788" marB="25788" anchor="ctr">
                    <a:lnL>
                      <a:noFill/>
                    </a:lnL>
                    <a:lnR>
                      <a:noFill/>
                    </a:lnR>
                    <a:lnT>
                      <a:noFill/>
                    </a:lnT>
                    <a:lnB>
                      <a:noFill/>
                    </a:lnB>
                  </a:tcPr>
                </a:tc>
                <a:tc>
                  <a:txBody>
                    <a:bodyPr/>
                    <a:lstStyle/>
                    <a:p>
                      <a:r>
                        <a:rPr lang="en-US" sz="1400"/>
                        <a:t>408</a:t>
                      </a:r>
                    </a:p>
                  </a:txBody>
                  <a:tcPr marL="51577" marR="51577" marT="25788" marB="25788" anchor="ctr">
                    <a:lnL>
                      <a:noFill/>
                    </a:lnL>
                    <a:lnR>
                      <a:noFill/>
                    </a:lnR>
                    <a:lnT>
                      <a:noFill/>
                    </a:lnT>
                    <a:lnB>
                      <a:noFill/>
                    </a:lnB>
                  </a:tcPr>
                </a:tc>
                <a:tc>
                  <a:txBody>
                    <a:bodyPr/>
                    <a:lstStyle/>
                    <a:p>
                      <a:r>
                        <a:rPr lang="en-US" sz="1400" dirty="0"/>
                        <a:t>432 </a:t>
                      </a:r>
                    </a:p>
                  </a:txBody>
                  <a:tcPr marL="51577" marR="51577" marT="25788" marB="25788" anchor="ctr">
                    <a:lnL>
                      <a:noFill/>
                    </a:lnL>
                    <a:lnR>
                      <a:noFill/>
                    </a:lnR>
                    <a:lnT>
                      <a:noFill/>
                    </a:lnT>
                    <a:lnB>
                      <a:noFill/>
                    </a:lnB>
                  </a:tcPr>
                </a:tc>
              </a:tr>
              <a:tr h="405060">
                <a:tc>
                  <a:txBody>
                    <a:bodyPr/>
                    <a:lstStyle/>
                    <a:p>
                      <a:r>
                        <a:rPr lang="en-US" sz="1400" dirty="0"/>
                        <a:t>5</a:t>
                      </a:r>
                    </a:p>
                  </a:txBody>
                  <a:tcPr marL="51577" marR="51577" marT="25788" marB="25788" anchor="ctr">
                    <a:lnL>
                      <a:noFill/>
                    </a:lnL>
                    <a:lnR>
                      <a:noFill/>
                    </a:lnR>
                    <a:lnT>
                      <a:noFill/>
                    </a:lnT>
                    <a:lnB>
                      <a:noFill/>
                    </a:lnB>
                  </a:tcPr>
                </a:tc>
                <a:tc>
                  <a:txBody>
                    <a:bodyPr/>
                    <a:lstStyle/>
                    <a:p>
                      <a:r>
                        <a:rPr lang="en-US" sz="1400"/>
                        <a:t>64-QAM</a:t>
                      </a:r>
                    </a:p>
                  </a:txBody>
                  <a:tcPr marL="51577" marR="51577" marT="25788" marB="25788" anchor="ctr">
                    <a:lnL>
                      <a:noFill/>
                    </a:lnL>
                    <a:lnR>
                      <a:noFill/>
                    </a:lnR>
                    <a:lnT>
                      <a:noFill/>
                    </a:lnT>
                    <a:lnB>
                      <a:noFill/>
                    </a:lnB>
                  </a:tcPr>
                </a:tc>
                <a:tc>
                  <a:txBody>
                    <a:bodyPr/>
                    <a:lstStyle/>
                    <a:p>
                      <a:r>
                        <a:rPr lang="en-US" sz="1400"/>
                        <a:t>2/3</a:t>
                      </a:r>
                    </a:p>
                  </a:txBody>
                  <a:tcPr marL="51577" marR="51577" marT="25788" marB="25788" anchor="ctr">
                    <a:lnL>
                      <a:noFill/>
                    </a:lnL>
                    <a:lnR>
                      <a:noFill/>
                    </a:lnR>
                    <a:lnT>
                      <a:noFill/>
                    </a:lnT>
                    <a:lnB>
                      <a:noFill/>
                    </a:lnB>
                  </a:tcPr>
                </a:tc>
                <a:tc>
                  <a:txBody>
                    <a:bodyPr/>
                    <a:lstStyle/>
                    <a:p>
                      <a:r>
                        <a:rPr lang="en-US" sz="1400"/>
                        <a:t>65</a:t>
                      </a:r>
                    </a:p>
                  </a:txBody>
                  <a:tcPr marL="51577" marR="51577" marT="25788" marB="25788" anchor="ctr">
                    <a:lnL>
                      <a:noFill/>
                    </a:lnL>
                    <a:lnR>
                      <a:noFill/>
                    </a:lnR>
                    <a:lnT>
                      <a:noFill/>
                    </a:lnT>
                    <a:lnB>
                      <a:noFill/>
                    </a:lnB>
                  </a:tcPr>
                </a:tc>
                <a:tc>
                  <a:txBody>
                    <a:bodyPr/>
                    <a:lstStyle/>
                    <a:p>
                      <a:r>
                        <a:rPr lang="en-US" sz="1400"/>
                        <a:t>68.8</a:t>
                      </a:r>
                    </a:p>
                  </a:txBody>
                  <a:tcPr marL="51577" marR="51577" marT="25788" marB="25788" anchor="ctr">
                    <a:lnL>
                      <a:noFill/>
                    </a:lnL>
                    <a:lnR>
                      <a:noFill/>
                    </a:lnR>
                    <a:lnT>
                      <a:noFill/>
                    </a:lnT>
                    <a:lnB>
                      <a:noFill/>
                    </a:lnB>
                  </a:tcPr>
                </a:tc>
                <a:tc>
                  <a:txBody>
                    <a:bodyPr/>
                    <a:lstStyle/>
                    <a:p>
                      <a:r>
                        <a:rPr lang="en-US" sz="1400"/>
                        <a:t>130</a:t>
                      </a:r>
                    </a:p>
                  </a:txBody>
                  <a:tcPr marL="51577" marR="51577" marT="25788" marB="25788" anchor="ctr">
                    <a:lnL>
                      <a:noFill/>
                    </a:lnL>
                    <a:lnR>
                      <a:noFill/>
                    </a:lnR>
                    <a:lnT>
                      <a:noFill/>
                    </a:lnT>
                    <a:lnB>
                      <a:noFill/>
                    </a:lnB>
                  </a:tcPr>
                </a:tc>
                <a:tc>
                  <a:txBody>
                    <a:bodyPr/>
                    <a:lstStyle/>
                    <a:p>
                      <a:r>
                        <a:rPr lang="en-US" sz="1400"/>
                        <a:t>137.6</a:t>
                      </a:r>
                    </a:p>
                  </a:txBody>
                  <a:tcPr marL="51577" marR="51577" marT="25788" marB="25788" anchor="ctr">
                    <a:lnL>
                      <a:noFill/>
                    </a:lnL>
                    <a:lnR>
                      <a:noFill/>
                    </a:lnR>
                    <a:lnT>
                      <a:noFill/>
                    </a:lnT>
                    <a:lnB>
                      <a:noFill/>
                    </a:lnB>
                  </a:tcPr>
                </a:tc>
                <a:tc>
                  <a:txBody>
                    <a:bodyPr/>
                    <a:lstStyle/>
                    <a:p>
                      <a:r>
                        <a:rPr lang="en-US" sz="1400"/>
                        <a:t>272</a:t>
                      </a:r>
                    </a:p>
                  </a:txBody>
                  <a:tcPr marL="51577" marR="51577" marT="25788" marB="25788" anchor="ctr">
                    <a:lnL>
                      <a:noFill/>
                    </a:lnL>
                    <a:lnR>
                      <a:noFill/>
                    </a:lnR>
                    <a:lnT>
                      <a:noFill/>
                    </a:lnT>
                    <a:lnB>
                      <a:noFill/>
                    </a:lnB>
                  </a:tcPr>
                </a:tc>
                <a:tc>
                  <a:txBody>
                    <a:bodyPr/>
                    <a:lstStyle/>
                    <a:p>
                      <a:r>
                        <a:rPr lang="en-US" sz="1400"/>
                        <a:t>288.2</a:t>
                      </a:r>
                    </a:p>
                  </a:txBody>
                  <a:tcPr marL="51577" marR="51577" marT="25788" marB="25788" anchor="ctr">
                    <a:lnL>
                      <a:noFill/>
                    </a:lnL>
                    <a:lnR>
                      <a:noFill/>
                    </a:lnR>
                    <a:lnT>
                      <a:noFill/>
                    </a:lnT>
                    <a:lnB>
                      <a:noFill/>
                    </a:lnB>
                  </a:tcPr>
                </a:tc>
                <a:tc>
                  <a:txBody>
                    <a:bodyPr/>
                    <a:lstStyle/>
                    <a:p>
                      <a:r>
                        <a:rPr lang="en-US" sz="1400" dirty="0"/>
                        <a:t>544</a:t>
                      </a:r>
                    </a:p>
                  </a:txBody>
                  <a:tcPr marL="51577" marR="51577" marT="25788" marB="25788" anchor="ctr">
                    <a:lnL>
                      <a:noFill/>
                    </a:lnL>
                    <a:lnR>
                      <a:noFill/>
                    </a:lnR>
                    <a:lnT>
                      <a:noFill/>
                    </a:lnT>
                    <a:lnB>
                      <a:noFill/>
                    </a:lnB>
                  </a:tcPr>
                </a:tc>
                <a:tc>
                  <a:txBody>
                    <a:bodyPr/>
                    <a:lstStyle/>
                    <a:p>
                      <a:r>
                        <a:rPr lang="en-US" sz="1400"/>
                        <a:t>576 </a:t>
                      </a:r>
                    </a:p>
                  </a:txBody>
                  <a:tcPr marL="51577" marR="51577" marT="25788" marB="25788" anchor="ctr">
                    <a:lnL>
                      <a:noFill/>
                    </a:lnL>
                    <a:lnR>
                      <a:noFill/>
                    </a:lnR>
                    <a:lnT>
                      <a:noFill/>
                    </a:lnT>
                    <a:lnB>
                      <a:noFill/>
                    </a:lnB>
                  </a:tcPr>
                </a:tc>
              </a:tr>
              <a:tr h="405060">
                <a:tc>
                  <a:txBody>
                    <a:bodyPr/>
                    <a:lstStyle/>
                    <a:p>
                      <a:r>
                        <a:rPr lang="en-US" sz="1400" dirty="0"/>
                        <a:t>6</a:t>
                      </a:r>
                    </a:p>
                  </a:txBody>
                  <a:tcPr marL="51577" marR="51577" marT="25788" marB="25788" anchor="ctr">
                    <a:lnL>
                      <a:noFill/>
                    </a:lnL>
                    <a:lnR>
                      <a:noFill/>
                    </a:lnR>
                    <a:lnT>
                      <a:noFill/>
                    </a:lnT>
                    <a:lnB>
                      <a:noFill/>
                    </a:lnB>
                  </a:tcPr>
                </a:tc>
                <a:tc>
                  <a:txBody>
                    <a:bodyPr/>
                    <a:lstStyle/>
                    <a:p>
                      <a:r>
                        <a:rPr lang="en-US" sz="1400"/>
                        <a:t>64-QAM</a:t>
                      </a:r>
                    </a:p>
                  </a:txBody>
                  <a:tcPr marL="51577" marR="51577" marT="25788" marB="25788" anchor="ctr">
                    <a:lnL>
                      <a:noFill/>
                    </a:lnL>
                    <a:lnR>
                      <a:noFill/>
                    </a:lnR>
                    <a:lnT>
                      <a:noFill/>
                    </a:lnT>
                    <a:lnB>
                      <a:noFill/>
                    </a:lnB>
                  </a:tcPr>
                </a:tc>
                <a:tc>
                  <a:txBody>
                    <a:bodyPr/>
                    <a:lstStyle/>
                    <a:p>
                      <a:r>
                        <a:rPr lang="en-US" sz="1400"/>
                        <a:t>3/4</a:t>
                      </a:r>
                    </a:p>
                  </a:txBody>
                  <a:tcPr marL="51577" marR="51577" marT="25788" marB="25788" anchor="ctr">
                    <a:lnL>
                      <a:noFill/>
                    </a:lnL>
                    <a:lnR>
                      <a:noFill/>
                    </a:lnR>
                    <a:lnT>
                      <a:noFill/>
                    </a:lnT>
                    <a:lnB>
                      <a:noFill/>
                    </a:lnB>
                  </a:tcPr>
                </a:tc>
                <a:tc>
                  <a:txBody>
                    <a:bodyPr/>
                    <a:lstStyle/>
                    <a:p>
                      <a:r>
                        <a:rPr lang="en-US" sz="1400"/>
                        <a:t>73</a:t>
                      </a:r>
                    </a:p>
                  </a:txBody>
                  <a:tcPr marL="51577" marR="51577" marT="25788" marB="25788" anchor="ctr">
                    <a:lnL>
                      <a:noFill/>
                    </a:lnL>
                    <a:lnR>
                      <a:noFill/>
                    </a:lnR>
                    <a:lnT>
                      <a:noFill/>
                    </a:lnT>
                    <a:lnB>
                      <a:noFill/>
                    </a:lnB>
                  </a:tcPr>
                </a:tc>
                <a:tc>
                  <a:txBody>
                    <a:bodyPr/>
                    <a:lstStyle/>
                    <a:p>
                      <a:r>
                        <a:rPr lang="en-US" sz="1400"/>
                        <a:t>77.4</a:t>
                      </a:r>
                    </a:p>
                  </a:txBody>
                  <a:tcPr marL="51577" marR="51577" marT="25788" marB="25788" anchor="ctr">
                    <a:lnL>
                      <a:noFill/>
                    </a:lnL>
                    <a:lnR>
                      <a:noFill/>
                    </a:lnR>
                    <a:lnT>
                      <a:noFill/>
                    </a:lnT>
                    <a:lnB>
                      <a:noFill/>
                    </a:lnB>
                  </a:tcPr>
                </a:tc>
                <a:tc>
                  <a:txBody>
                    <a:bodyPr/>
                    <a:lstStyle/>
                    <a:p>
                      <a:r>
                        <a:rPr lang="en-US" sz="1400"/>
                        <a:t>146</a:t>
                      </a:r>
                    </a:p>
                  </a:txBody>
                  <a:tcPr marL="51577" marR="51577" marT="25788" marB="25788" anchor="ctr">
                    <a:lnL>
                      <a:noFill/>
                    </a:lnL>
                    <a:lnR>
                      <a:noFill/>
                    </a:lnR>
                    <a:lnT>
                      <a:noFill/>
                    </a:lnT>
                    <a:lnB>
                      <a:noFill/>
                    </a:lnB>
                  </a:tcPr>
                </a:tc>
                <a:tc>
                  <a:txBody>
                    <a:bodyPr/>
                    <a:lstStyle/>
                    <a:p>
                      <a:r>
                        <a:rPr lang="en-US" sz="1400"/>
                        <a:t>154.9</a:t>
                      </a:r>
                    </a:p>
                  </a:txBody>
                  <a:tcPr marL="51577" marR="51577" marT="25788" marB="25788" anchor="ctr">
                    <a:lnL>
                      <a:noFill/>
                    </a:lnL>
                    <a:lnR>
                      <a:noFill/>
                    </a:lnR>
                    <a:lnT>
                      <a:noFill/>
                    </a:lnT>
                    <a:lnB>
                      <a:noFill/>
                    </a:lnB>
                  </a:tcPr>
                </a:tc>
                <a:tc>
                  <a:txBody>
                    <a:bodyPr/>
                    <a:lstStyle/>
                    <a:p>
                      <a:r>
                        <a:rPr lang="en-US" sz="1400"/>
                        <a:t>306</a:t>
                      </a:r>
                    </a:p>
                  </a:txBody>
                  <a:tcPr marL="51577" marR="51577" marT="25788" marB="25788" anchor="ctr">
                    <a:lnL>
                      <a:noFill/>
                    </a:lnL>
                    <a:lnR>
                      <a:noFill/>
                    </a:lnR>
                    <a:lnT>
                      <a:noFill/>
                    </a:lnT>
                    <a:lnB>
                      <a:noFill/>
                    </a:lnB>
                  </a:tcPr>
                </a:tc>
                <a:tc>
                  <a:txBody>
                    <a:bodyPr/>
                    <a:lstStyle/>
                    <a:p>
                      <a:r>
                        <a:rPr lang="en-US" sz="1400"/>
                        <a:t>324.4</a:t>
                      </a:r>
                    </a:p>
                  </a:txBody>
                  <a:tcPr marL="51577" marR="51577" marT="25788" marB="25788" anchor="ctr">
                    <a:lnL>
                      <a:noFill/>
                    </a:lnL>
                    <a:lnR>
                      <a:noFill/>
                    </a:lnR>
                    <a:lnT>
                      <a:noFill/>
                    </a:lnT>
                    <a:lnB>
                      <a:noFill/>
                    </a:lnB>
                  </a:tcPr>
                </a:tc>
                <a:tc>
                  <a:txBody>
                    <a:bodyPr/>
                    <a:lstStyle/>
                    <a:p>
                      <a:r>
                        <a:rPr lang="en-US" sz="1400" dirty="0"/>
                        <a:t>613</a:t>
                      </a:r>
                    </a:p>
                  </a:txBody>
                  <a:tcPr marL="51577" marR="51577" marT="25788" marB="25788" anchor="ctr">
                    <a:lnL>
                      <a:noFill/>
                    </a:lnL>
                    <a:lnR>
                      <a:noFill/>
                    </a:lnR>
                    <a:lnT>
                      <a:noFill/>
                    </a:lnT>
                    <a:lnB>
                      <a:noFill/>
                    </a:lnB>
                  </a:tcPr>
                </a:tc>
                <a:tc>
                  <a:txBody>
                    <a:bodyPr/>
                    <a:lstStyle/>
                    <a:p>
                      <a:r>
                        <a:rPr lang="en-US" sz="1400"/>
                        <a:t>649 </a:t>
                      </a:r>
                    </a:p>
                  </a:txBody>
                  <a:tcPr marL="51577" marR="51577" marT="25788" marB="25788" anchor="ctr">
                    <a:lnL>
                      <a:noFill/>
                    </a:lnL>
                    <a:lnR>
                      <a:noFill/>
                    </a:lnR>
                    <a:lnT>
                      <a:noFill/>
                    </a:lnT>
                    <a:lnB>
                      <a:noFill/>
                    </a:lnB>
                  </a:tcPr>
                </a:tc>
              </a:tr>
              <a:tr h="405060">
                <a:tc>
                  <a:txBody>
                    <a:bodyPr/>
                    <a:lstStyle/>
                    <a:p>
                      <a:r>
                        <a:rPr lang="en-US" sz="1400" dirty="0"/>
                        <a:t>7</a:t>
                      </a:r>
                    </a:p>
                  </a:txBody>
                  <a:tcPr marL="51577" marR="51577" marT="25788" marB="25788" anchor="ctr">
                    <a:lnL>
                      <a:noFill/>
                    </a:lnL>
                    <a:lnR>
                      <a:noFill/>
                    </a:lnR>
                    <a:lnT>
                      <a:noFill/>
                    </a:lnT>
                    <a:lnB>
                      <a:noFill/>
                    </a:lnB>
                  </a:tcPr>
                </a:tc>
                <a:tc>
                  <a:txBody>
                    <a:bodyPr/>
                    <a:lstStyle/>
                    <a:p>
                      <a:r>
                        <a:rPr lang="en-US" sz="1400"/>
                        <a:t>64-QAM</a:t>
                      </a:r>
                    </a:p>
                  </a:txBody>
                  <a:tcPr marL="51577" marR="51577" marT="25788" marB="25788" anchor="ctr">
                    <a:lnL>
                      <a:noFill/>
                    </a:lnL>
                    <a:lnR>
                      <a:noFill/>
                    </a:lnR>
                    <a:lnT>
                      <a:noFill/>
                    </a:lnT>
                    <a:lnB>
                      <a:noFill/>
                    </a:lnB>
                  </a:tcPr>
                </a:tc>
                <a:tc>
                  <a:txBody>
                    <a:bodyPr/>
                    <a:lstStyle/>
                    <a:p>
                      <a:r>
                        <a:rPr lang="en-US" sz="1400"/>
                        <a:t>5/6</a:t>
                      </a:r>
                    </a:p>
                  </a:txBody>
                  <a:tcPr marL="51577" marR="51577" marT="25788" marB="25788" anchor="ctr">
                    <a:lnL>
                      <a:noFill/>
                    </a:lnL>
                    <a:lnR>
                      <a:noFill/>
                    </a:lnR>
                    <a:lnT>
                      <a:noFill/>
                    </a:lnT>
                    <a:lnB>
                      <a:noFill/>
                    </a:lnB>
                  </a:tcPr>
                </a:tc>
                <a:tc>
                  <a:txBody>
                    <a:bodyPr/>
                    <a:lstStyle/>
                    <a:p>
                      <a:r>
                        <a:rPr lang="en-US" sz="1400"/>
                        <a:t>81</a:t>
                      </a:r>
                    </a:p>
                  </a:txBody>
                  <a:tcPr marL="51577" marR="51577" marT="25788" marB="25788" anchor="ctr">
                    <a:lnL>
                      <a:noFill/>
                    </a:lnL>
                    <a:lnR>
                      <a:noFill/>
                    </a:lnR>
                    <a:lnT>
                      <a:noFill/>
                    </a:lnT>
                    <a:lnB>
                      <a:noFill/>
                    </a:lnB>
                  </a:tcPr>
                </a:tc>
                <a:tc>
                  <a:txBody>
                    <a:bodyPr/>
                    <a:lstStyle/>
                    <a:p>
                      <a:r>
                        <a:rPr lang="en-US" sz="1400"/>
                        <a:t>86.0</a:t>
                      </a:r>
                    </a:p>
                  </a:txBody>
                  <a:tcPr marL="51577" marR="51577" marT="25788" marB="25788" anchor="ctr">
                    <a:lnL>
                      <a:noFill/>
                    </a:lnL>
                    <a:lnR>
                      <a:noFill/>
                    </a:lnR>
                    <a:lnT>
                      <a:noFill/>
                    </a:lnT>
                    <a:lnB>
                      <a:noFill/>
                    </a:lnB>
                  </a:tcPr>
                </a:tc>
                <a:tc>
                  <a:txBody>
                    <a:bodyPr/>
                    <a:lstStyle/>
                    <a:p>
                      <a:r>
                        <a:rPr lang="en-US" sz="1400"/>
                        <a:t>163</a:t>
                      </a:r>
                    </a:p>
                  </a:txBody>
                  <a:tcPr marL="51577" marR="51577" marT="25788" marB="25788" anchor="ctr">
                    <a:lnL>
                      <a:noFill/>
                    </a:lnL>
                    <a:lnR>
                      <a:noFill/>
                    </a:lnR>
                    <a:lnT>
                      <a:noFill/>
                    </a:lnT>
                    <a:lnB>
                      <a:noFill/>
                    </a:lnB>
                  </a:tcPr>
                </a:tc>
                <a:tc>
                  <a:txBody>
                    <a:bodyPr/>
                    <a:lstStyle/>
                    <a:p>
                      <a:r>
                        <a:rPr lang="en-US" sz="1400"/>
                        <a:t>172.1</a:t>
                      </a:r>
                    </a:p>
                  </a:txBody>
                  <a:tcPr marL="51577" marR="51577" marT="25788" marB="25788" anchor="ctr">
                    <a:lnL>
                      <a:noFill/>
                    </a:lnL>
                    <a:lnR>
                      <a:noFill/>
                    </a:lnR>
                    <a:lnT>
                      <a:noFill/>
                    </a:lnT>
                    <a:lnB>
                      <a:noFill/>
                    </a:lnB>
                  </a:tcPr>
                </a:tc>
                <a:tc>
                  <a:txBody>
                    <a:bodyPr/>
                    <a:lstStyle/>
                    <a:p>
                      <a:r>
                        <a:rPr lang="en-US" sz="1400"/>
                        <a:t>340</a:t>
                      </a:r>
                    </a:p>
                  </a:txBody>
                  <a:tcPr marL="51577" marR="51577" marT="25788" marB="25788" anchor="ctr">
                    <a:lnL>
                      <a:noFill/>
                    </a:lnL>
                    <a:lnR>
                      <a:noFill/>
                    </a:lnR>
                    <a:lnT>
                      <a:noFill/>
                    </a:lnT>
                    <a:lnB>
                      <a:noFill/>
                    </a:lnB>
                  </a:tcPr>
                </a:tc>
                <a:tc>
                  <a:txBody>
                    <a:bodyPr/>
                    <a:lstStyle/>
                    <a:p>
                      <a:r>
                        <a:rPr lang="en-US" sz="1400"/>
                        <a:t>360.3</a:t>
                      </a:r>
                    </a:p>
                  </a:txBody>
                  <a:tcPr marL="51577" marR="51577" marT="25788" marB="25788" anchor="ctr">
                    <a:lnL>
                      <a:noFill/>
                    </a:lnL>
                    <a:lnR>
                      <a:noFill/>
                    </a:lnR>
                    <a:lnT>
                      <a:noFill/>
                    </a:lnT>
                    <a:lnB>
                      <a:noFill/>
                    </a:lnB>
                  </a:tcPr>
                </a:tc>
                <a:tc>
                  <a:txBody>
                    <a:bodyPr/>
                    <a:lstStyle/>
                    <a:p>
                      <a:r>
                        <a:rPr lang="en-US" sz="1400"/>
                        <a:t>681</a:t>
                      </a:r>
                    </a:p>
                  </a:txBody>
                  <a:tcPr marL="51577" marR="51577" marT="25788" marB="25788" anchor="ctr">
                    <a:lnL>
                      <a:noFill/>
                    </a:lnL>
                    <a:lnR>
                      <a:noFill/>
                    </a:lnR>
                    <a:lnT>
                      <a:noFill/>
                    </a:lnT>
                    <a:lnB>
                      <a:noFill/>
                    </a:lnB>
                  </a:tcPr>
                </a:tc>
                <a:tc>
                  <a:txBody>
                    <a:bodyPr/>
                    <a:lstStyle/>
                    <a:p>
                      <a:r>
                        <a:rPr lang="en-US" sz="1400" dirty="0"/>
                        <a:t>721 </a:t>
                      </a:r>
                    </a:p>
                  </a:txBody>
                  <a:tcPr marL="51577" marR="51577" marT="25788" marB="25788" anchor="ctr">
                    <a:lnL>
                      <a:noFill/>
                    </a:lnL>
                    <a:lnR>
                      <a:noFill/>
                    </a:lnR>
                    <a:lnT>
                      <a:noFill/>
                    </a:lnT>
                    <a:lnB>
                      <a:noFill/>
                    </a:lnB>
                  </a:tcPr>
                </a:tc>
              </a:tr>
              <a:tr h="405060">
                <a:tc>
                  <a:txBody>
                    <a:bodyPr/>
                    <a:lstStyle/>
                    <a:p>
                      <a:r>
                        <a:rPr lang="en-US" sz="1400" dirty="0" smtClean="0">
                          <a:solidFill>
                            <a:srgbClr val="00B0F0"/>
                          </a:solidFill>
                        </a:rPr>
                        <a:t>8 (from ac)</a:t>
                      </a:r>
                      <a:endParaRPr lang="en-US" sz="1400" dirty="0">
                        <a:solidFill>
                          <a:srgbClr val="00B0F0"/>
                        </a:solidFill>
                      </a:endParaRPr>
                    </a:p>
                  </a:txBody>
                  <a:tcPr marL="51577" marR="51577" marT="25788" marB="25788" anchor="ctr">
                    <a:lnL>
                      <a:noFill/>
                    </a:lnL>
                    <a:lnR>
                      <a:noFill/>
                    </a:lnR>
                    <a:lnT>
                      <a:noFill/>
                    </a:lnT>
                    <a:lnB>
                      <a:noFill/>
                    </a:lnB>
                  </a:tcPr>
                </a:tc>
                <a:tc>
                  <a:txBody>
                    <a:bodyPr/>
                    <a:lstStyle/>
                    <a:p>
                      <a:r>
                        <a:rPr lang="en-US" sz="1400"/>
                        <a:t>256-QAM</a:t>
                      </a:r>
                    </a:p>
                  </a:txBody>
                  <a:tcPr marL="51577" marR="51577" marT="25788" marB="25788" anchor="ctr">
                    <a:lnL>
                      <a:noFill/>
                    </a:lnL>
                    <a:lnR>
                      <a:noFill/>
                    </a:lnR>
                    <a:lnT>
                      <a:noFill/>
                    </a:lnT>
                    <a:lnB>
                      <a:noFill/>
                    </a:lnB>
                  </a:tcPr>
                </a:tc>
                <a:tc>
                  <a:txBody>
                    <a:bodyPr/>
                    <a:lstStyle/>
                    <a:p>
                      <a:r>
                        <a:rPr lang="en-US" sz="1400"/>
                        <a:t>3/4</a:t>
                      </a:r>
                    </a:p>
                  </a:txBody>
                  <a:tcPr marL="51577" marR="51577" marT="25788" marB="25788" anchor="ctr">
                    <a:lnL>
                      <a:noFill/>
                    </a:lnL>
                    <a:lnR>
                      <a:noFill/>
                    </a:lnR>
                    <a:lnT>
                      <a:noFill/>
                    </a:lnT>
                    <a:lnB>
                      <a:noFill/>
                    </a:lnB>
                  </a:tcPr>
                </a:tc>
                <a:tc>
                  <a:txBody>
                    <a:bodyPr/>
                    <a:lstStyle/>
                    <a:p>
                      <a:r>
                        <a:rPr lang="en-US" sz="1400"/>
                        <a:t>98</a:t>
                      </a:r>
                    </a:p>
                  </a:txBody>
                  <a:tcPr marL="51577" marR="51577" marT="25788" marB="25788" anchor="ctr">
                    <a:lnL>
                      <a:noFill/>
                    </a:lnL>
                    <a:lnR>
                      <a:noFill/>
                    </a:lnR>
                    <a:lnT>
                      <a:noFill/>
                    </a:lnT>
                    <a:lnB>
                      <a:noFill/>
                    </a:lnB>
                  </a:tcPr>
                </a:tc>
                <a:tc>
                  <a:txBody>
                    <a:bodyPr/>
                    <a:lstStyle/>
                    <a:p>
                      <a:r>
                        <a:rPr lang="en-US" sz="1400"/>
                        <a:t>103.2</a:t>
                      </a:r>
                    </a:p>
                  </a:txBody>
                  <a:tcPr marL="51577" marR="51577" marT="25788" marB="25788" anchor="ctr">
                    <a:lnL>
                      <a:noFill/>
                    </a:lnL>
                    <a:lnR>
                      <a:noFill/>
                    </a:lnR>
                    <a:lnT>
                      <a:noFill/>
                    </a:lnT>
                    <a:lnB>
                      <a:noFill/>
                    </a:lnB>
                  </a:tcPr>
                </a:tc>
                <a:tc>
                  <a:txBody>
                    <a:bodyPr/>
                    <a:lstStyle/>
                    <a:p>
                      <a:r>
                        <a:rPr lang="en-US" sz="1400"/>
                        <a:t>195</a:t>
                      </a:r>
                    </a:p>
                  </a:txBody>
                  <a:tcPr marL="51577" marR="51577" marT="25788" marB="25788" anchor="ctr">
                    <a:lnL>
                      <a:noFill/>
                    </a:lnL>
                    <a:lnR>
                      <a:noFill/>
                    </a:lnR>
                    <a:lnT>
                      <a:noFill/>
                    </a:lnT>
                    <a:lnB>
                      <a:noFill/>
                    </a:lnB>
                  </a:tcPr>
                </a:tc>
                <a:tc>
                  <a:txBody>
                    <a:bodyPr/>
                    <a:lstStyle/>
                    <a:p>
                      <a:r>
                        <a:rPr lang="en-US" sz="1400"/>
                        <a:t>206.5</a:t>
                      </a:r>
                    </a:p>
                  </a:txBody>
                  <a:tcPr marL="51577" marR="51577" marT="25788" marB="25788" anchor="ctr">
                    <a:lnL>
                      <a:noFill/>
                    </a:lnL>
                    <a:lnR>
                      <a:noFill/>
                    </a:lnR>
                    <a:lnT>
                      <a:noFill/>
                    </a:lnT>
                    <a:lnB>
                      <a:noFill/>
                    </a:lnB>
                  </a:tcPr>
                </a:tc>
                <a:tc>
                  <a:txBody>
                    <a:bodyPr/>
                    <a:lstStyle/>
                    <a:p>
                      <a:r>
                        <a:rPr lang="en-US" sz="1400"/>
                        <a:t>408</a:t>
                      </a:r>
                    </a:p>
                  </a:txBody>
                  <a:tcPr marL="51577" marR="51577" marT="25788" marB="25788" anchor="ctr">
                    <a:lnL>
                      <a:noFill/>
                    </a:lnL>
                    <a:lnR>
                      <a:noFill/>
                    </a:lnR>
                    <a:lnT>
                      <a:noFill/>
                    </a:lnT>
                    <a:lnB>
                      <a:noFill/>
                    </a:lnB>
                  </a:tcPr>
                </a:tc>
                <a:tc>
                  <a:txBody>
                    <a:bodyPr/>
                    <a:lstStyle/>
                    <a:p>
                      <a:r>
                        <a:rPr lang="en-US" sz="1400"/>
                        <a:t>432.4</a:t>
                      </a:r>
                    </a:p>
                  </a:txBody>
                  <a:tcPr marL="51577" marR="51577" marT="25788" marB="25788" anchor="ctr">
                    <a:lnL>
                      <a:noFill/>
                    </a:lnL>
                    <a:lnR>
                      <a:noFill/>
                    </a:lnR>
                    <a:lnT>
                      <a:noFill/>
                    </a:lnT>
                    <a:lnB>
                      <a:noFill/>
                    </a:lnB>
                  </a:tcPr>
                </a:tc>
                <a:tc>
                  <a:txBody>
                    <a:bodyPr/>
                    <a:lstStyle/>
                    <a:p>
                      <a:r>
                        <a:rPr lang="en-US" sz="1400"/>
                        <a:t>817</a:t>
                      </a:r>
                    </a:p>
                  </a:txBody>
                  <a:tcPr marL="51577" marR="51577" marT="25788" marB="25788" anchor="ctr">
                    <a:lnL>
                      <a:noFill/>
                    </a:lnL>
                    <a:lnR>
                      <a:noFill/>
                    </a:lnR>
                    <a:lnT>
                      <a:noFill/>
                    </a:lnT>
                    <a:lnB>
                      <a:noFill/>
                    </a:lnB>
                  </a:tcPr>
                </a:tc>
                <a:tc>
                  <a:txBody>
                    <a:bodyPr/>
                    <a:lstStyle/>
                    <a:p>
                      <a:r>
                        <a:rPr lang="en-US" sz="1400" dirty="0"/>
                        <a:t>865 </a:t>
                      </a:r>
                    </a:p>
                  </a:txBody>
                  <a:tcPr marL="51577" marR="51577" marT="25788" marB="25788" anchor="ctr">
                    <a:lnL>
                      <a:noFill/>
                    </a:lnL>
                    <a:lnR>
                      <a:noFill/>
                    </a:lnR>
                    <a:lnT>
                      <a:noFill/>
                    </a:lnT>
                    <a:lnB>
                      <a:noFill/>
                    </a:lnB>
                  </a:tcPr>
                </a:tc>
              </a:tr>
              <a:tr h="405060">
                <a:tc>
                  <a:txBody>
                    <a:bodyPr/>
                    <a:lstStyle/>
                    <a:p>
                      <a:r>
                        <a:rPr lang="en-US" sz="1400" dirty="0" smtClean="0">
                          <a:solidFill>
                            <a:srgbClr val="00B0F0"/>
                          </a:solidFill>
                        </a:rPr>
                        <a:t>9 (from ac)</a:t>
                      </a:r>
                      <a:endParaRPr lang="en-US" sz="1400" dirty="0">
                        <a:solidFill>
                          <a:srgbClr val="00B0F0"/>
                        </a:solidFill>
                      </a:endParaRPr>
                    </a:p>
                  </a:txBody>
                  <a:tcPr marL="51577" marR="51577" marT="25788" marB="25788" anchor="ctr">
                    <a:lnL>
                      <a:noFill/>
                    </a:lnL>
                    <a:lnR>
                      <a:noFill/>
                    </a:lnR>
                    <a:lnT>
                      <a:noFill/>
                    </a:lnT>
                    <a:lnB>
                      <a:noFill/>
                    </a:lnB>
                  </a:tcPr>
                </a:tc>
                <a:tc>
                  <a:txBody>
                    <a:bodyPr/>
                    <a:lstStyle/>
                    <a:p>
                      <a:r>
                        <a:rPr lang="en-US" sz="1400" dirty="0"/>
                        <a:t>256-QAM</a:t>
                      </a:r>
                    </a:p>
                  </a:txBody>
                  <a:tcPr marL="51577" marR="51577" marT="25788" marB="25788" anchor="ctr">
                    <a:lnL>
                      <a:noFill/>
                    </a:lnL>
                    <a:lnR>
                      <a:noFill/>
                    </a:lnR>
                    <a:lnT>
                      <a:noFill/>
                    </a:lnT>
                    <a:lnB>
                      <a:noFill/>
                    </a:lnB>
                  </a:tcPr>
                </a:tc>
                <a:tc>
                  <a:txBody>
                    <a:bodyPr/>
                    <a:lstStyle/>
                    <a:p>
                      <a:r>
                        <a:rPr lang="en-US" sz="1400"/>
                        <a:t>5/6</a:t>
                      </a:r>
                    </a:p>
                  </a:txBody>
                  <a:tcPr marL="51577" marR="51577" marT="25788" marB="25788" anchor="ctr">
                    <a:lnL>
                      <a:noFill/>
                    </a:lnL>
                    <a:lnR>
                      <a:noFill/>
                    </a:lnR>
                    <a:lnT>
                      <a:noFill/>
                    </a:lnT>
                    <a:lnB>
                      <a:noFill/>
                    </a:lnB>
                  </a:tcPr>
                </a:tc>
                <a:tc>
                  <a:txBody>
                    <a:bodyPr/>
                    <a:lstStyle/>
                    <a:p>
                      <a:r>
                        <a:rPr lang="en-US" sz="1400"/>
                        <a:t>108</a:t>
                      </a:r>
                    </a:p>
                  </a:txBody>
                  <a:tcPr marL="51577" marR="51577" marT="25788" marB="25788" anchor="ctr">
                    <a:lnL>
                      <a:noFill/>
                    </a:lnL>
                    <a:lnR>
                      <a:noFill/>
                    </a:lnR>
                    <a:lnT>
                      <a:noFill/>
                    </a:lnT>
                    <a:lnB>
                      <a:noFill/>
                    </a:lnB>
                  </a:tcPr>
                </a:tc>
                <a:tc>
                  <a:txBody>
                    <a:bodyPr/>
                    <a:lstStyle/>
                    <a:p>
                      <a:r>
                        <a:rPr lang="en-US" sz="1400"/>
                        <a:t>114.7</a:t>
                      </a:r>
                    </a:p>
                  </a:txBody>
                  <a:tcPr marL="51577" marR="51577" marT="25788" marB="25788" anchor="ctr">
                    <a:lnL>
                      <a:noFill/>
                    </a:lnL>
                    <a:lnR>
                      <a:noFill/>
                    </a:lnR>
                    <a:lnT>
                      <a:noFill/>
                    </a:lnT>
                    <a:lnB>
                      <a:noFill/>
                    </a:lnB>
                  </a:tcPr>
                </a:tc>
                <a:tc>
                  <a:txBody>
                    <a:bodyPr/>
                    <a:lstStyle/>
                    <a:p>
                      <a:r>
                        <a:rPr lang="en-US" sz="1400"/>
                        <a:t>217</a:t>
                      </a:r>
                    </a:p>
                  </a:txBody>
                  <a:tcPr marL="51577" marR="51577" marT="25788" marB="25788" anchor="ctr">
                    <a:lnL>
                      <a:noFill/>
                    </a:lnL>
                    <a:lnR>
                      <a:noFill/>
                    </a:lnR>
                    <a:lnT>
                      <a:noFill/>
                    </a:lnT>
                    <a:lnB>
                      <a:noFill/>
                    </a:lnB>
                  </a:tcPr>
                </a:tc>
                <a:tc>
                  <a:txBody>
                    <a:bodyPr/>
                    <a:lstStyle/>
                    <a:p>
                      <a:r>
                        <a:rPr lang="en-US" sz="1400"/>
                        <a:t>229.4</a:t>
                      </a:r>
                    </a:p>
                  </a:txBody>
                  <a:tcPr marL="51577" marR="51577" marT="25788" marB="25788" anchor="ctr">
                    <a:lnL>
                      <a:noFill/>
                    </a:lnL>
                    <a:lnR>
                      <a:noFill/>
                    </a:lnR>
                    <a:lnT>
                      <a:noFill/>
                    </a:lnT>
                    <a:lnB>
                      <a:noFill/>
                    </a:lnB>
                  </a:tcPr>
                </a:tc>
                <a:tc>
                  <a:txBody>
                    <a:bodyPr/>
                    <a:lstStyle/>
                    <a:p>
                      <a:r>
                        <a:rPr lang="en-US" sz="1400"/>
                        <a:t>453</a:t>
                      </a:r>
                    </a:p>
                  </a:txBody>
                  <a:tcPr marL="51577" marR="51577" marT="25788" marB="25788" anchor="ctr">
                    <a:lnL>
                      <a:noFill/>
                    </a:lnL>
                    <a:lnR>
                      <a:noFill/>
                    </a:lnR>
                    <a:lnT>
                      <a:noFill/>
                    </a:lnT>
                    <a:lnB>
                      <a:noFill/>
                    </a:lnB>
                  </a:tcPr>
                </a:tc>
                <a:tc>
                  <a:txBody>
                    <a:bodyPr/>
                    <a:lstStyle/>
                    <a:p>
                      <a:r>
                        <a:rPr lang="en-US" sz="1400"/>
                        <a:t>480.4</a:t>
                      </a:r>
                    </a:p>
                  </a:txBody>
                  <a:tcPr marL="51577" marR="51577" marT="25788" marB="25788" anchor="ctr">
                    <a:lnL>
                      <a:noFill/>
                    </a:lnL>
                    <a:lnR>
                      <a:noFill/>
                    </a:lnR>
                    <a:lnT>
                      <a:noFill/>
                    </a:lnT>
                    <a:lnB>
                      <a:noFill/>
                    </a:lnB>
                  </a:tcPr>
                </a:tc>
                <a:tc>
                  <a:txBody>
                    <a:bodyPr/>
                    <a:lstStyle/>
                    <a:p>
                      <a:r>
                        <a:rPr lang="en-US" sz="1400"/>
                        <a:t>907</a:t>
                      </a:r>
                    </a:p>
                  </a:txBody>
                  <a:tcPr marL="51577" marR="51577" marT="25788" marB="25788" anchor="ctr">
                    <a:lnL>
                      <a:noFill/>
                    </a:lnL>
                    <a:lnR>
                      <a:noFill/>
                    </a:lnR>
                    <a:lnT>
                      <a:noFill/>
                    </a:lnT>
                    <a:lnB>
                      <a:noFill/>
                    </a:lnB>
                  </a:tcPr>
                </a:tc>
                <a:tc>
                  <a:txBody>
                    <a:bodyPr/>
                    <a:lstStyle/>
                    <a:p>
                      <a:r>
                        <a:rPr lang="en-US" sz="1400" dirty="0"/>
                        <a:t>961 </a:t>
                      </a:r>
                    </a:p>
                  </a:txBody>
                  <a:tcPr marL="51577" marR="51577" marT="25788" marB="25788" anchor="ctr">
                    <a:lnL>
                      <a:noFill/>
                    </a:lnL>
                    <a:lnR>
                      <a:noFill/>
                    </a:lnR>
                    <a:lnT>
                      <a:noFill/>
                    </a:lnT>
                    <a:lnB>
                      <a:noFill/>
                    </a:lnB>
                  </a:tcPr>
                </a:tc>
              </a:tr>
              <a:tr h="405060">
                <a:tc>
                  <a:txBody>
                    <a:bodyPr/>
                    <a:lstStyle/>
                    <a:p>
                      <a:r>
                        <a:rPr lang="en-US" sz="1400" dirty="0" smtClean="0">
                          <a:solidFill>
                            <a:srgbClr val="FF0000"/>
                          </a:solidFill>
                        </a:rPr>
                        <a:t>10 (ax)</a:t>
                      </a:r>
                      <a:endParaRPr lang="en-US" sz="1400" dirty="0">
                        <a:solidFill>
                          <a:srgbClr val="FF0000"/>
                        </a:solidFill>
                      </a:endParaRPr>
                    </a:p>
                  </a:txBody>
                  <a:tcPr marL="51577" marR="51577" marT="25788" marB="25788" anchor="ctr">
                    <a:lnL>
                      <a:noFill/>
                    </a:lnL>
                    <a:lnR>
                      <a:noFill/>
                    </a:lnR>
                    <a:lnT>
                      <a:noFill/>
                    </a:lnT>
                    <a:lnB>
                      <a:noFill/>
                    </a:lnB>
                  </a:tcPr>
                </a:tc>
                <a:tc>
                  <a:txBody>
                    <a:bodyPr/>
                    <a:lstStyle/>
                    <a:p>
                      <a:r>
                        <a:rPr lang="en-US" sz="1400"/>
                        <a:t>1024-QAM</a:t>
                      </a:r>
                    </a:p>
                  </a:txBody>
                  <a:tcPr marL="51577" marR="51577" marT="25788" marB="25788" anchor="ctr">
                    <a:lnL>
                      <a:noFill/>
                    </a:lnL>
                    <a:lnR>
                      <a:noFill/>
                    </a:lnR>
                    <a:lnT>
                      <a:noFill/>
                    </a:lnT>
                    <a:lnB>
                      <a:noFill/>
                    </a:lnB>
                  </a:tcPr>
                </a:tc>
                <a:tc>
                  <a:txBody>
                    <a:bodyPr/>
                    <a:lstStyle/>
                    <a:p>
                      <a:r>
                        <a:rPr lang="en-US" sz="1400" dirty="0"/>
                        <a:t>3/4</a:t>
                      </a:r>
                    </a:p>
                  </a:txBody>
                  <a:tcPr marL="51577" marR="51577" marT="25788" marB="25788" anchor="ctr">
                    <a:lnL>
                      <a:noFill/>
                    </a:lnL>
                    <a:lnR>
                      <a:noFill/>
                    </a:lnR>
                    <a:lnT>
                      <a:noFill/>
                    </a:lnT>
                    <a:lnB>
                      <a:noFill/>
                    </a:lnB>
                  </a:tcPr>
                </a:tc>
                <a:tc>
                  <a:txBody>
                    <a:bodyPr/>
                    <a:lstStyle/>
                    <a:p>
                      <a:r>
                        <a:rPr lang="en-US" sz="1400"/>
                        <a:t>122</a:t>
                      </a:r>
                    </a:p>
                  </a:txBody>
                  <a:tcPr marL="51577" marR="51577" marT="25788" marB="25788" anchor="ctr">
                    <a:lnL>
                      <a:noFill/>
                    </a:lnL>
                    <a:lnR>
                      <a:noFill/>
                    </a:lnR>
                    <a:lnT>
                      <a:noFill/>
                    </a:lnT>
                    <a:lnB>
                      <a:noFill/>
                    </a:lnB>
                  </a:tcPr>
                </a:tc>
                <a:tc>
                  <a:txBody>
                    <a:bodyPr/>
                    <a:lstStyle/>
                    <a:p>
                      <a:r>
                        <a:rPr lang="en-US" sz="1400"/>
                        <a:t>129.0</a:t>
                      </a:r>
                    </a:p>
                  </a:txBody>
                  <a:tcPr marL="51577" marR="51577" marT="25788" marB="25788" anchor="ctr">
                    <a:lnL>
                      <a:noFill/>
                    </a:lnL>
                    <a:lnR>
                      <a:noFill/>
                    </a:lnR>
                    <a:lnT>
                      <a:noFill/>
                    </a:lnT>
                    <a:lnB>
                      <a:noFill/>
                    </a:lnB>
                  </a:tcPr>
                </a:tc>
                <a:tc>
                  <a:txBody>
                    <a:bodyPr/>
                    <a:lstStyle/>
                    <a:p>
                      <a:r>
                        <a:rPr lang="en-US" sz="1400"/>
                        <a:t>244</a:t>
                      </a:r>
                    </a:p>
                  </a:txBody>
                  <a:tcPr marL="51577" marR="51577" marT="25788" marB="25788" anchor="ctr">
                    <a:lnL>
                      <a:noFill/>
                    </a:lnL>
                    <a:lnR>
                      <a:noFill/>
                    </a:lnR>
                    <a:lnT>
                      <a:noFill/>
                    </a:lnT>
                    <a:lnB>
                      <a:noFill/>
                    </a:lnB>
                  </a:tcPr>
                </a:tc>
                <a:tc>
                  <a:txBody>
                    <a:bodyPr/>
                    <a:lstStyle/>
                    <a:p>
                      <a:r>
                        <a:rPr lang="en-US" sz="1400"/>
                        <a:t>258.1</a:t>
                      </a:r>
                    </a:p>
                  </a:txBody>
                  <a:tcPr marL="51577" marR="51577" marT="25788" marB="25788" anchor="ctr">
                    <a:lnL>
                      <a:noFill/>
                    </a:lnL>
                    <a:lnR>
                      <a:noFill/>
                    </a:lnR>
                    <a:lnT>
                      <a:noFill/>
                    </a:lnT>
                    <a:lnB>
                      <a:noFill/>
                    </a:lnB>
                  </a:tcPr>
                </a:tc>
                <a:tc>
                  <a:txBody>
                    <a:bodyPr/>
                    <a:lstStyle/>
                    <a:p>
                      <a:r>
                        <a:rPr lang="en-US" sz="1400"/>
                        <a:t>510</a:t>
                      </a:r>
                    </a:p>
                  </a:txBody>
                  <a:tcPr marL="51577" marR="51577" marT="25788" marB="25788" anchor="ctr">
                    <a:lnL>
                      <a:noFill/>
                    </a:lnL>
                    <a:lnR>
                      <a:noFill/>
                    </a:lnR>
                    <a:lnT>
                      <a:noFill/>
                    </a:lnT>
                    <a:lnB>
                      <a:noFill/>
                    </a:lnB>
                  </a:tcPr>
                </a:tc>
                <a:tc>
                  <a:txBody>
                    <a:bodyPr/>
                    <a:lstStyle/>
                    <a:p>
                      <a:r>
                        <a:rPr lang="en-US" sz="1400"/>
                        <a:t>540.4</a:t>
                      </a:r>
                    </a:p>
                  </a:txBody>
                  <a:tcPr marL="51577" marR="51577" marT="25788" marB="25788" anchor="ctr">
                    <a:lnL>
                      <a:noFill/>
                    </a:lnL>
                    <a:lnR>
                      <a:noFill/>
                    </a:lnR>
                    <a:lnT>
                      <a:noFill/>
                    </a:lnT>
                    <a:lnB>
                      <a:noFill/>
                    </a:lnB>
                  </a:tcPr>
                </a:tc>
                <a:tc>
                  <a:txBody>
                    <a:bodyPr/>
                    <a:lstStyle/>
                    <a:p>
                      <a:r>
                        <a:rPr lang="en-US" sz="1400"/>
                        <a:t>1021</a:t>
                      </a:r>
                    </a:p>
                  </a:txBody>
                  <a:tcPr marL="51577" marR="51577" marT="25788" marB="25788" anchor="ctr">
                    <a:lnL>
                      <a:noFill/>
                    </a:lnL>
                    <a:lnR>
                      <a:noFill/>
                    </a:lnR>
                    <a:lnT>
                      <a:noFill/>
                    </a:lnT>
                    <a:lnB>
                      <a:noFill/>
                    </a:lnB>
                  </a:tcPr>
                </a:tc>
                <a:tc>
                  <a:txBody>
                    <a:bodyPr/>
                    <a:lstStyle/>
                    <a:p>
                      <a:r>
                        <a:rPr lang="en-US" sz="1400" dirty="0"/>
                        <a:t>1081 </a:t>
                      </a:r>
                    </a:p>
                  </a:txBody>
                  <a:tcPr marL="51577" marR="51577" marT="25788" marB="25788" anchor="ctr">
                    <a:lnL>
                      <a:noFill/>
                    </a:lnL>
                    <a:lnR>
                      <a:noFill/>
                    </a:lnR>
                    <a:lnT>
                      <a:noFill/>
                    </a:lnT>
                    <a:lnB>
                      <a:noFill/>
                    </a:lnB>
                  </a:tcPr>
                </a:tc>
              </a:tr>
              <a:tr h="405060">
                <a:tc>
                  <a:txBody>
                    <a:bodyPr/>
                    <a:lstStyle/>
                    <a:p>
                      <a:r>
                        <a:rPr lang="en-US" sz="1400" dirty="0" smtClean="0">
                          <a:solidFill>
                            <a:srgbClr val="FF0000"/>
                          </a:solidFill>
                        </a:rPr>
                        <a:t>11 (ax)</a:t>
                      </a:r>
                      <a:endParaRPr lang="en-US" sz="1400" dirty="0">
                        <a:solidFill>
                          <a:srgbClr val="FF0000"/>
                        </a:solidFill>
                      </a:endParaRPr>
                    </a:p>
                  </a:txBody>
                  <a:tcPr marL="51577" marR="51577" marT="25788" marB="25788" anchor="ctr">
                    <a:lnL>
                      <a:noFill/>
                    </a:lnL>
                    <a:lnR>
                      <a:noFill/>
                    </a:lnR>
                    <a:lnT>
                      <a:noFill/>
                    </a:lnT>
                    <a:lnB>
                      <a:noFill/>
                    </a:lnB>
                  </a:tcPr>
                </a:tc>
                <a:tc>
                  <a:txBody>
                    <a:bodyPr/>
                    <a:lstStyle/>
                    <a:p>
                      <a:r>
                        <a:rPr lang="en-US" sz="1400"/>
                        <a:t>1024-QAM</a:t>
                      </a:r>
                    </a:p>
                  </a:txBody>
                  <a:tcPr marL="51577" marR="51577" marT="25788" marB="25788" anchor="ctr">
                    <a:lnL>
                      <a:noFill/>
                    </a:lnL>
                    <a:lnR>
                      <a:noFill/>
                    </a:lnR>
                    <a:lnT>
                      <a:noFill/>
                    </a:lnT>
                    <a:lnB>
                      <a:noFill/>
                    </a:lnB>
                  </a:tcPr>
                </a:tc>
                <a:tc>
                  <a:txBody>
                    <a:bodyPr/>
                    <a:lstStyle/>
                    <a:p>
                      <a:r>
                        <a:rPr lang="en-US" sz="1400"/>
                        <a:t>5/6</a:t>
                      </a:r>
                    </a:p>
                  </a:txBody>
                  <a:tcPr marL="51577" marR="51577" marT="25788" marB="25788" anchor="ctr">
                    <a:lnL>
                      <a:noFill/>
                    </a:lnL>
                    <a:lnR>
                      <a:noFill/>
                    </a:lnR>
                    <a:lnT>
                      <a:noFill/>
                    </a:lnT>
                    <a:lnB>
                      <a:noFill/>
                    </a:lnB>
                  </a:tcPr>
                </a:tc>
                <a:tc>
                  <a:txBody>
                    <a:bodyPr/>
                    <a:lstStyle/>
                    <a:p>
                      <a:r>
                        <a:rPr lang="en-US" sz="1400"/>
                        <a:t>135</a:t>
                      </a:r>
                    </a:p>
                  </a:txBody>
                  <a:tcPr marL="51577" marR="51577" marT="25788" marB="25788" anchor="ctr">
                    <a:lnL>
                      <a:noFill/>
                    </a:lnL>
                    <a:lnR>
                      <a:noFill/>
                    </a:lnR>
                    <a:lnT>
                      <a:noFill/>
                    </a:lnT>
                    <a:lnB>
                      <a:noFill/>
                    </a:lnB>
                  </a:tcPr>
                </a:tc>
                <a:tc>
                  <a:txBody>
                    <a:bodyPr/>
                    <a:lstStyle/>
                    <a:p>
                      <a:r>
                        <a:rPr lang="en-US" sz="1400" dirty="0"/>
                        <a:t>143.4</a:t>
                      </a:r>
                    </a:p>
                  </a:txBody>
                  <a:tcPr marL="51577" marR="51577" marT="25788" marB="25788" anchor="ctr">
                    <a:lnL>
                      <a:noFill/>
                    </a:lnL>
                    <a:lnR>
                      <a:noFill/>
                    </a:lnR>
                    <a:lnT>
                      <a:noFill/>
                    </a:lnT>
                    <a:lnB>
                      <a:noFill/>
                    </a:lnB>
                  </a:tcPr>
                </a:tc>
                <a:tc>
                  <a:txBody>
                    <a:bodyPr/>
                    <a:lstStyle/>
                    <a:p>
                      <a:r>
                        <a:rPr lang="en-US" sz="1400" dirty="0"/>
                        <a:t>271</a:t>
                      </a:r>
                    </a:p>
                  </a:txBody>
                  <a:tcPr marL="51577" marR="51577" marT="25788" marB="25788" anchor="ctr">
                    <a:lnL>
                      <a:noFill/>
                    </a:lnL>
                    <a:lnR>
                      <a:noFill/>
                    </a:lnR>
                    <a:lnT>
                      <a:noFill/>
                    </a:lnT>
                    <a:lnB>
                      <a:noFill/>
                    </a:lnB>
                  </a:tcPr>
                </a:tc>
                <a:tc>
                  <a:txBody>
                    <a:bodyPr/>
                    <a:lstStyle/>
                    <a:p>
                      <a:r>
                        <a:rPr lang="en-US" sz="1400"/>
                        <a:t>286.8</a:t>
                      </a:r>
                    </a:p>
                  </a:txBody>
                  <a:tcPr marL="51577" marR="51577" marT="25788" marB="25788" anchor="ctr">
                    <a:lnL>
                      <a:noFill/>
                    </a:lnL>
                    <a:lnR>
                      <a:noFill/>
                    </a:lnR>
                    <a:lnT>
                      <a:noFill/>
                    </a:lnT>
                    <a:lnB>
                      <a:noFill/>
                    </a:lnB>
                  </a:tcPr>
                </a:tc>
                <a:tc>
                  <a:txBody>
                    <a:bodyPr/>
                    <a:lstStyle/>
                    <a:p>
                      <a:r>
                        <a:rPr lang="en-US" sz="1400"/>
                        <a:t>567</a:t>
                      </a:r>
                    </a:p>
                  </a:txBody>
                  <a:tcPr marL="51577" marR="51577" marT="25788" marB="25788" anchor="ctr">
                    <a:lnL>
                      <a:noFill/>
                    </a:lnL>
                    <a:lnR>
                      <a:noFill/>
                    </a:lnR>
                    <a:lnT>
                      <a:noFill/>
                    </a:lnT>
                    <a:lnB>
                      <a:noFill/>
                    </a:lnB>
                  </a:tcPr>
                </a:tc>
                <a:tc>
                  <a:txBody>
                    <a:bodyPr/>
                    <a:lstStyle/>
                    <a:p>
                      <a:r>
                        <a:rPr lang="en-US" sz="1400"/>
                        <a:t>600.5</a:t>
                      </a:r>
                    </a:p>
                  </a:txBody>
                  <a:tcPr marL="51577" marR="51577" marT="25788" marB="25788" anchor="ctr">
                    <a:lnL>
                      <a:noFill/>
                    </a:lnL>
                    <a:lnR>
                      <a:noFill/>
                    </a:lnR>
                    <a:lnT>
                      <a:noFill/>
                    </a:lnT>
                    <a:lnB>
                      <a:noFill/>
                    </a:lnB>
                  </a:tcPr>
                </a:tc>
                <a:tc>
                  <a:txBody>
                    <a:bodyPr/>
                    <a:lstStyle/>
                    <a:p>
                      <a:r>
                        <a:rPr lang="en-US" sz="1400"/>
                        <a:t>1134</a:t>
                      </a:r>
                    </a:p>
                  </a:txBody>
                  <a:tcPr marL="51577" marR="51577" marT="25788" marB="25788" anchor="ctr">
                    <a:lnL>
                      <a:noFill/>
                    </a:lnL>
                    <a:lnR>
                      <a:noFill/>
                    </a:lnR>
                    <a:lnT>
                      <a:noFill/>
                    </a:lnT>
                    <a:lnB>
                      <a:noFill/>
                    </a:lnB>
                  </a:tcPr>
                </a:tc>
                <a:tc>
                  <a:txBody>
                    <a:bodyPr/>
                    <a:lstStyle/>
                    <a:p>
                      <a:r>
                        <a:rPr lang="en-US" sz="1400" dirty="0"/>
                        <a:t>1201 </a:t>
                      </a:r>
                    </a:p>
                  </a:txBody>
                  <a:tcPr marL="51577" marR="51577" marT="25788" marB="25788" anchor="ctr">
                    <a:lnL>
                      <a:noFill/>
                    </a:lnL>
                    <a:lnR>
                      <a:noFill/>
                    </a:lnR>
                    <a:lnT>
                      <a:noFill/>
                    </a:lnT>
                    <a:lnB>
                      <a:noFill/>
                    </a:lnB>
                  </a:tcPr>
                </a:tc>
              </a:tr>
            </a:tbl>
          </a:graphicData>
        </a:graphic>
      </p:graphicFrame>
    </p:spTree>
    <p:extLst>
      <p:ext uri="{BB962C8B-B14F-4D97-AF65-F5344CB8AC3E}">
        <p14:creationId xmlns:p14="http://schemas.microsoft.com/office/powerpoint/2010/main" val="17438299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smtClean="0"/>
              <a:t>802.11 ax Multi-User Operation (MU-MIMO and OFDMA)</a:t>
            </a:r>
            <a:endParaRPr lang="en-US" dirty="0"/>
          </a:p>
        </p:txBody>
      </p:sp>
      <p:sp>
        <p:nvSpPr>
          <p:cNvPr id="3" name="Segnaposto contenuto 2"/>
          <p:cNvSpPr>
            <a:spLocks noGrp="1"/>
          </p:cNvSpPr>
          <p:nvPr>
            <p:ph idx="1"/>
          </p:nvPr>
        </p:nvSpPr>
        <p:spPr>
          <a:xfrm>
            <a:off x="838200" y="1328056"/>
            <a:ext cx="10515600" cy="5072743"/>
          </a:xfrm>
        </p:spPr>
        <p:txBody>
          <a:bodyPr>
            <a:normAutofit fontScale="77500" lnSpcReduction="20000"/>
          </a:bodyPr>
          <a:lstStyle/>
          <a:p>
            <a:r>
              <a:rPr lang="en-US" dirty="0" smtClean="0"/>
              <a:t>The 802.11ax standard has two modes of operation:</a:t>
            </a:r>
          </a:p>
          <a:p>
            <a:pPr lvl="1"/>
            <a:r>
              <a:rPr lang="en-US" dirty="0" smtClean="0"/>
              <a:t>Single User: in this sequential mode the wireless STAs send and receive data one at a time once they secure access to the medium, as usual.</a:t>
            </a:r>
          </a:p>
          <a:p>
            <a:pPr lvl="1"/>
            <a:r>
              <a:rPr lang="en-US" dirty="0" smtClean="0"/>
              <a:t>Multi-User: this mode allows for simultaneous operation of multiple non-AP STAs. The standard divides this mode further into Downlink and Uplink Multi-user.</a:t>
            </a:r>
          </a:p>
          <a:p>
            <a:pPr lvl="2"/>
            <a:r>
              <a:rPr lang="en-US" dirty="0" smtClean="0"/>
              <a:t>Downlink multi-user refers to data that the AP serves to multiple associated wireless STAs at the same time. The existing 802.11ac standard already specifies this feature.</a:t>
            </a:r>
          </a:p>
          <a:p>
            <a:pPr lvl="2"/>
            <a:r>
              <a:rPr lang="en-US" dirty="0" smtClean="0"/>
              <a:t>Uplink multi-user involves simultaneous transmission of data from multiple STAs to the AP. This is new functionality of the 802.11ax standard, which did not exist in any of the previous versions of the Wi-Fi standard.</a:t>
            </a:r>
          </a:p>
          <a:p>
            <a:r>
              <a:rPr lang="en-US" dirty="0" smtClean="0"/>
              <a:t>Under the Multi-User mode of operation, the standard also specifies two different ways of multiplexing more users within a certain area:</a:t>
            </a:r>
          </a:p>
          <a:p>
            <a:pPr lvl="1"/>
            <a:r>
              <a:rPr lang="en-US" dirty="0" smtClean="0"/>
              <a:t>Multi-User MIMO</a:t>
            </a:r>
          </a:p>
          <a:p>
            <a:pPr lvl="1"/>
            <a:r>
              <a:rPr lang="en-US" dirty="0" smtClean="0"/>
              <a:t>Orthogonal Frequency Division Multiple Access (OFDMA). </a:t>
            </a:r>
          </a:p>
          <a:p>
            <a:r>
              <a:rPr lang="en-US" dirty="0" smtClean="0"/>
              <a:t>For both of these methods, the AP acts as the central controller of all aspects of multi-user operation, similar to how an LTE cellular base station controls the multiplexing of many users. </a:t>
            </a:r>
          </a:p>
          <a:p>
            <a:r>
              <a:rPr lang="en-US" dirty="0" smtClean="0"/>
              <a:t>An 802.11ax AP can also combine MU-MIMO with OFDMA operation.</a:t>
            </a:r>
          </a:p>
          <a:p>
            <a:pPr lvl="1"/>
            <a:r>
              <a:rPr lang="en-US" dirty="0" smtClean="0">
                <a:hlinkClick r:id="rId2"/>
              </a:rPr>
              <a:t>https://www.ni.com/it-it/innovations/white-papers/16/introduction-to-802-11ax-high-efficiency-wireless.html</a:t>
            </a:r>
            <a:endParaRPr lang="en-US" dirty="0" smtClean="0"/>
          </a:p>
          <a:p>
            <a:endParaRPr lang="en-US" dirty="0"/>
          </a:p>
        </p:txBody>
      </p:sp>
    </p:spTree>
    <p:extLst>
      <p:ext uri="{BB962C8B-B14F-4D97-AF65-F5344CB8AC3E}">
        <p14:creationId xmlns:p14="http://schemas.microsoft.com/office/powerpoint/2010/main" val="5052793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olo 1"/>
          <p:cNvSpPr>
            <a:spLocks noGrp="1"/>
          </p:cNvSpPr>
          <p:nvPr>
            <p:ph type="title"/>
          </p:nvPr>
        </p:nvSpPr>
        <p:spPr/>
        <p:txBody>
          <a:bodyPr/>
          <a:lstStyle/>
          <a:p>
            <a:r>
              <a:rPr lang="en-US" altLang="en-US" dirty="0" smtClean="0"/>
              <a:t>Useful Linux commands</a:t>
            </a:r>
            <a:endParaRPr lang="en-US" altLang="en-US" dirty="0" smtClean="0"/>
          </a:p>
        </p:txBody>
      </p:sp>
      <p:sp>
        <p:nvSpPr>
          <p:cNvPr id="3" name="Segnaposto contenuto 2"/>
          <p:cNvSpPr>
            <a:spLocks noGrp="1"/>
          </p:cNvSpPr>
          <p:nvPr>
            <p:ph idx="1"/>
          </p:nvPr>
        </p:nvSpPr>
        <p:spPr/>
        <p:txBody>
          <a:bodyPr>
            <a:normAutofit fontScale="85000" lnSpcReduction="20000"/>
          </a:bodyPr>
          <a:lstStyle/>
          <a:p>
            <a:r>
              <a:rPr lang="en-US" dirty="0" smtClean="0"/>
              <a:t>Old</a:t>
            </a:r>
          </a:p>
          <a:p>
            <a:pPr lvl="1"/>
            <a:r>
              <a:rPr lang="en-US" dirty="0" err="1" smtClean="0"/>
              <a:t>Iwconfig</a:t>
            </a:r>
            <a:endParaRPr lang="en-US" dirty="0" smtClean="0"/>
          </a:p>
          <a:p>
            <a:pPr lvl="2"/>
            <a:r>
              <a:rPr lang="en-US" dirty="0" smtClean="0"/>
              <a:t>Basic info</a:t>
            </a:r>
          </a:p>
          <a:p>
            <a:pPr lvl="1"/>
            <a:r>
              <a:rPr lang="en-US" dirty="0" err="1" smtClean="0"/>
              <a:t>iwlist</a:t>
            </a:r>
            <a:r>
              <a:rPr lang="en-US" dirty="0" smtClean="0"/>
              <a:t> scan</a:t>
            </a:r>
          </a:p>
          <a:p>
            <a:pPr lvl="2"/>
            <a:r>
              <a:rPr lang="en-US" dirty="0" smtClean="0"/>
              <a:t>Basic info on associated AP</a:t>
            </a:r>
          </a:p>
          <a:p>
            <a:r>
              <a:rPr lang="it-IT" dirty="0" smtClean="0"/>
              <a:t>New</a:t>
            </a:r>
          </a:p>
          <a:p>
            <a:pPr lvl="1"/>
            <a:r>
              <a:rPr lang="en-US" dirty="0" err="1" smtClean="0"/>
              <a:t>iw</a:t>
            </a:r>
            <a:r>
              <a:rPr lang="en-US" dirty="0" smtClean="0"/>
              <a:t> dev wlp2s0 info</a:t>
            </a:r>
          </a:p>
          <a:p>
            <a:pPr lvl="2"/>
            <a:r>
              <a:rPr lang="en-US" dirty="0" smtClean="0"/>
              <a:t>Basic info on wlp2s0 </a:t>
            </a:r>
            <a:r>
              <a:rPr lang="en-US" dirty="0" err="1" smtClean="0"/>
              <a:t>WiFi</a:t>
            </a:r>
            <a:r>
              <a:rPr lang="en-US" dirty="0" smtClean="0"/>
              <a:t> card</a:t>
            </a:r>
          </a:p>
          <a:p>
            <a:pPr lvl="1"/>
            <a:r>
              <a:rPr lang="en-US" dirty="0" err="1" smtClean="0"/>
              <a:t>iw</a:t>
            </a:r>
            <a:r>
              <a:rPr lang="en-US" dirty="0" smtClean="0"/>
              <a:t> dev wlp2s0 link</a:t>
            </a:r>
          </a:p>
          <a:p>
            <a:pPr lvl="2"/>
            <a:r>
              <a:rPr lang="en-US" dirty="0" smtClean="0"/>
              <a:t>Info on link quality</a:t>
            </a:r>
          </a:p>
          <a:p>
            <a:pPr lvl="1"/>
            <a:r>
              <a:rPr lang="en-US" dirty="0" err="1" smtClean="0"/>
              <a:t>iw</a:t>
            </a:r>
            <a:r>
              <a:rPr lang="en-US" dirty="0" smtClean="0"/>
              <a:t> dev wlp2s0 scan dump</a:t>
            </a:r>
          </a:p>
          <a:p>
            <a:pPr lvl="2"/>
            <a:r>
              <a:rPr lang="en-US" dirty="0" smtClean="0"/>
              <a:t>Full info on associated AP</a:t>
            </a:r>
          </a:p>
          <a:p>
            <a:pPr lvl="1"/>
            <a:r>
              <a:rPr lang="en-US" dirty="0" err="1" smtClean="0"/>
              <a:t>iw</a:t>
            </a:r>
            <a:r>
              <a:rPr lang="en-US" dirty="0" smtClean="0"/>
              <a:t> dev wlp2s0 scan</a:t>
            </a:r>
          </a:p>
          <a:p>
            <a:pPr lvl="2"/>
            <a:r>
              <a:rPr lang="en-US" dirty="0" smtClean="0"/>
              <a:t>Full info on all Aps in range (huge output)</a:t>
            </a:r>
          </a:p>
          <a:p>
            <a:pPr lvl="1"/>
            <a:r>
              <a:rPr lang="en-US" dirty="0" err="1" smtClean="0"/>
              <a:t>iw</a:t>
            </a:r>
            <a:r>
              <a:rPr lang="en-US" dirty="0" smtClean="0"/>
              <a:t> list</a:t>
            </a:r>
          </a:p>
          <a:p>
            <a:pPr lvl="2"/>
            <a:r>
              <a:rPr lang="en-US" dirty="0" smtClean="0"/>
              <a:t>Full info on </a:t>
            </a:r>
            <a:r>
              <a:rPr lang="en-US" dirty="0" err="1" smtClean="0"/>
              <a:t>WiFi</a:t>
            </a:r>
            <a:r>
              <a:rPr lang="en-US" dirty="0" smtClean="0"/>
              <a:t> card(s)</a:t>
            </a:r>
          </a:p>
          <a:p>
            <a:pPr lvl="1"/>
            <a:r>
              <a:rPr lang="en-US" dirty="0" smtClean="0"/>
              <a:t>See WiFiCommands.txt file for examples of output</a:t>
            </a:r>
          </a:p>
        </p:txBody>
      </p:sp>
      <p:sp>
        <p:nvSpPr>
          <p:cNvPr id="5" name="Segnaposto numero diapositiva 4"/>
          <p:cNvSpPr>
            <a:spLocks noGrp="1"/>
          </p:cNvSpPr>
          <p:nvPr>
            <p:ph type="sldNum" sz="quarter" idx="12"/>
          </p:nvPr>
        </p:nvSpPr>
        <p:spPr/>
        <p:txBody>
          <a:bodyPr/>
          <a:lstStyle/>
          <a:p>
            <a:fld id="{F1273102-A2B5-4ACC-B24C-7B54098469EB}" type="slidenum">
              <a:rPr lang="en-US" altLang="it-IT" smtClean="0"/>
              <a:pPr/>
              <a:t>37</a:t>
            </a:fld>
            <a:endParaRPr lang="en-US" altLang="it-IT"/>
          </a:p>
        </p:txBody>
      </p:sp>
    </p:spTree>
    <p:extLst>
      <p:ext uri="{BB962C8B-B14F-4D97-AF65-F5344CB8AC3E}">
        <p14:creationId xmlns:p14="http://schemas.microsoft.com/office/powerpoint/2010/main" val="3198722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lstStyle/>
          <a:p>
            <a:r>
              <a:rPr lang="en-US" dirty="0" smtClean="0"/>
              <a:t>Basic Service Set</a:t>
            </a:r>
            <a:endParaRPr lang="en-US" dirty="0"/>
          </a:p>
        </p:txBody>
      </p:sp>
      <p:sp>
        <p:nvSpPr>
          <p:cNvPr id="10" name="Segnaposto testo 9"/>
          <p:cNvSpPr>
            <a:spLocks noGrp="1"/>
          </p:cNvSpPr>
          <p:nvPr>
            <p:ph type="body" idx="1"/>
          </p:nvPr>
        </p:nvSpPr>
        <p:spPr>
          <a:xfrm>
            <a:off x="839788" y="1681163"/>
            <a:ext cx="5157787" cy="649442"/>
          </a:xfrm>
        </p:spPr>
        <p:txBody>
          <a:bodyPr>
            <a:normAutofit fontScale="92500" lnSpcReduction="10000"/>
          </a:bodyPr>
          <a:lstStyle/>
          <a:p>
            <a:r>
              <a:rPr lang="en-US" b="0" dirty="0" smtClean="0"/>
              <a:t>“Independent BSS” or “Ad hoc” (i.e. no access point)</a:t>
            </a:r>
          </a:p>
        </p:txBody>
      </p:sp>
      <p:sp>
        <p:nvSpPr>
          <p:cNvPr id="11" name="Segnaposto testo 10"/>
          <p:cNvSpPr>
            <a:spLocks noGrp="1"/>
          </p:cNvSpPr>
          <p:nvPr>
            <p:ph type="body" sz="quarter" idx="3"/>
          </p:nvPr>
        </p:nvSpPr>
        <p:spPr>
          <a:xfrm>
            <a:off x="6172200" y="1681163"/>
            <a:ext cx="5183188" cy="515627"/>
          </a:xfrm>
        </p:spPr>
        <p:txBody>
          <a:bodyPr/>
          <a:lstStyle/>
          <a:p>
            <a:r>
              <a:rPr lang="en-US" b="0" dirty="0" smtClean="0"/>
              <a:t>“Infrastructure BSS” (i.e. with AP)</a:t>
            </a:r>
            <a:endParaRPr lang="en-US" b="0" dirty="0"/>
          </a:p>
        </p:txBody>
      </p:sp>
      <p:sp>
        <p:nvSpPr>
          <p:cNvPr id="15" name="Segnaposto numero diapositiva 2"/>
          <p:cNvSpPr>
            <a:spLocks noGrp="1"/>
          </p:cNvSpPr>
          <p:nvPr>
            <p:ph type="sldNum" sz="quarter" idx="12"/>
          </p:nvPr>
        </p:nvSpPr>
        <p:spPr/>
        <p:txBody>
          <a:bodyPr/>
          <a:lstStyle/>
          <a:p>
            <a:fld id="{3B371B53-2C38-4FB2-BFCA-D19A88841145}" type="slidenum">
              <a:rPr lang="en-US" altLang="it-IT" smtClean="0"/>
              <a:pPr/>
              <a:t>4</a:t>
            </a:fld>
            <a:endParaRPr lang="en-US" altLang="it-IT" dirty="0"/>
          </a:p>
        </p:txBody>
      </p:sp>
      <p:pic>
        <p:nvPicPr>
          <p:cNvPr id="820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3781" y="2560810"/>
            <a:ext cx="4972647" cy="29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44" y="2624310"/>
            <a:ext cx="4282296" cy="2852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Segnaposto piè di pagina 20"/>
          <p:cNvSpPr>
            <a:spLocks noGrp="1"/>
          </p:cNvSpPr>
          <p:nvPr>
            <p:ph type="ftr" sz="quarter" idx="11"/>
          </p:nvPr>
        </p:nvSpPr>
        <p:spPr>
          <a:xfrm>
            <a:off x="3066585" y="6356350"/>
            <a:ext cx="5631366" cy="365125"/>
          </a:xfrm>
        </p:spPr>
        <p:txBody>
          <a:bodyPr/>
          <a:lstStyle/>
          <a:p>
            <a:r>
              <a:rPr lang="en-US" dirty="0" smtClean="0"/>
              <a:t>Figures from </a:t>
            </a:r>
            <a:r>
              <a:rPr lang="en-US" dirty="0" err="1" smtClean="0"/>
              <a:t>Casoni</a:t>
            </a:r>
            <a:r>
              <a:rPr lang="en-US" dirty="0" smtClean="0"/>
              <a:t>, </a:t>
            </a:r>
            <a:r>
              <a:rPr lang="en-US" dirty="0" err="1" smtClean="0"/>
              <a:t>Cerroni</a:t>
            </a:r>
            <a:r>
              <a:rPr lang="en-US" dirty="0" smtClean="0"/>
              <a:t>, </a:t>
            </a:r>
            <a:r>
              <a:rPr lang="en-US" dirty="0" err="1" smtClean="0"/>
              <a:t>Merani</a:t>
            </a:r>
            <a:r>
              <a:rPr lang="en-US" dirty="0" smtClean="0"/>
              <a:t>, “Hands on networking” Cambridge Univ. Press</a:t>
            </a:r>
            <a:endParaRPr lang="en-US" dirty="0"/>
          </a:p>
        </p:txBody>
      </p:sp>
    </p:spTree>
    <p:extLst>
      <p:ext uri="{BB962C8B-B14F-4D97-AF65-F5344CB8AC3E}">
        <p14:creationId xmlns:p14="http://schemas.microsoft.com/office/powerpoint/2010/main" val="3847614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smtClean="0"/>
              <a:t>Extended Service Set (ESS)</a:t>
            </a:r>
            <a:endParaRPr lang="en-US" dirty="0"/>
          </a:p>
        </p:txBody>
      </p:sp>
      <p:sp>
        <p:nvSpPr>
          <p:cNvPr id="12" name="Segnaposto numero diapositiva 2"/>
          <p:cNvSpPr>
            <a:spLocks noGrp="1"/>
          </p:cNvSpPr>
          <p:nvPr>
            <p:ph type="sldNum" sz="quarter" idx="12"/>
          </p:nvPr>
        </p:nvSpPr>
        <p:spPr/>
        <p:txBody>
          <a:bodyPr/>
          <a:lstStyle/>
          <a:p>
            <a:fld id="{55819FCF-2941-4763-9395-DDE351CE386B}" type="slidenum">
              <a:rPr lang="en-US" altLang="it-IT" smtClean="0"/>
              <a:pPr/>
              <a:t>5</a:t>
            </a:fld>
            <a:endParaRPr lang="en-US" altLang="it-IT"/>
          </a:p>
        </p:txBody>
      </p:sp>
      <p:pic>
        <p:nvPicPr>
          <p:cNvPr id="1025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670" y="1381125"/>
            <a:ext cx="8602505"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egnaposto piè di pagina 4"/>
          <p:cNvSpPr>
            <a:spLocks noGrp="1"/>
          </p:cNvSpPr>
          <p:nvPr>
            <p:ph type="ftr" sz="quarter" idx="11"/>
          </p:nvPr>
        </p:nvSpPr>
        <p:spPr/>
        <p:txBody>
          <a:bodyPr/>
          <a:lstStyle/>
          <a:p>
            <a:r>
              <a:rPr lang="en-US" dirty="0"/>
              <a:t>From </a:t>
            </a:r>
            <a:r>
              <a:rPr lang="en-US" dirty="0" err="1"/>
              <a:t>Forouzan</a:t>
            </a:r>
            <a:r>
              <a:rPr lang="en-US" dirty="0"/>
              <a:t>, “TCP/IP </a:t>
            </a:r>
            <a:r>
              <a:rPr lang="en-US" dirty="0" err="1"/>
              <a:t>Protcol</a:t>
            </a:r>
            <a:r>
              <a:rPr lang="en-US" dirty="0"/>
              <a:t> Suite, Mc </a:t>
            </a:r>
            <a:r>
              <a:rPr lang="en-US" dirty="0" err="1"/>
              <a:t>Graw</a:t>
            </a:r>
            <a:r>
              <a:rPr lang="en-US" dirty="0"/>
              <a:t> </a:t>
            </a:r>
            <a:r>
              <a:rPr lang="en-US" dirty="0" smtClean="0"/>
              <a:t>Hill</a:t>
            </a:r>
            <a:endParaRPr lang="en-US" dirty="0"/>
          </a:p>
        </p:txBody>
      </p:sp>
    </p:spTree>
    <p:extLst>
      <p:ext uri="{BB962C8B-B14F-4D97-AF65-F5344CB8AC3E}">
        <p14:creationId xmlns:p14="http://schemas.microsoft.com/office/powerpoint/2010/main" val="3993947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6"/>
          <p:cNvSpPr>
            <a:spLocks noGrp="1" noChangeArrowheads="1"/>
          </p:cNvSpPr>
          <p:nvPr>
            <p:ph type="title"/>
          </p:nvPr>
        </p:nvSpPr>
        <p:spPr/>
        <p:txBody>
          <a:bodyPr>
            <a:normAutofit/>
          </a:bodyPr>
          <a:lstStyle/>
          <a:p>
            <a:r>
              <a:rPr lang="en-US" altLang="it-IT" dirty="0" smtClean="0"/>
              <a:t>Typical ESS</a:t>
            </a:r>
            <a:endParaRPr lang="en-US" altLang="it-IT" dirty="0"/>
          </a:p>
        </p:txBody>
      </p:sp>
      <p:sp>
        <p:nvSpPr>
          <p:cNvPr id="5" name="Segnaposto numero diapositiva 3"/>
          <p:cNvSpPr>
            <a:spLocks noGrp="1"/>
          </p:cNvSpPr>
          <p:nvPr>
            <p:ph type="sldNum" sz="quarter" idx="12"/>
          </p:nvPr>
        </p:nvSpPr>
        <p:spPr/>
        <p:txBody>
          <a:bodyPr/>
          <a:lstStyle/>
          <a:p>
            <a:fld id="{0D49AE9B-1E5F-48A8-8273-4DB6EED9EC1C}" type="slidenum">
              <a:rPr lang="en-US" altLang="it-IT" smtClean="0"/>
              <a:pPr/>
              <a:t>6</a:t>
            </a:fld>
            <a:endParaRPr lang="en-US" altLang="it-IT" dirty="0"/>
          </a:p>
        </p:txBody>
      </p:sp>
      <p:pic>
        <p:nvPicPr>
          <p:cNvPr id="1229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757" y="1394433"/>
            <a:ext cx="7785409" cy="4616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egnaposto piè di pagina 6"/>
          <p:cNvSpPr>
            <a:spLocks noGrp="1"/>
          </p:cNvSpPr>
          <p:nvPr>
            <p:ph type="ftr" sz="quarter" idx="11"/>
          </p:nvPr>
        </p:nvSpPr>
        <p:spPr>
          <a:xfrm>
            <a:off x="2575932" y="6356350"/>
            <a:ext cx="5577468" cy="365125"/>
          </a:xfrm>
        </p:spPr>
        <p:txBody>
          <a:bodyPr/>
          <a:lstStyle/>
          <a:p>
            <a:r>
              <a:rPr lang="en-US" dirty="0"/>
              <a:t>From </a:t>
            </a:r>
            <a:r>
              <a:rPr lang="en-US" dirty="0" err="1"/>
              <a:t>Casoni</a:t>
            </a:r>
            <a:r>
              <a:rPr lang="en-US" dirty="0"/>
              <a:t>, </a:t>
            </a:r>
            <a:r>
              <a:rPr lang="en-US" dirty="0" err="1"/>
              <a:t>Cerroni</a:t>
            </a:r>
            <a:r>
              <a:rPr lang="en-US" dirty="0"/>
              <a:t>, </a:t>
            </a:r>
            <a:r>
              <a:rPr lang="en-US" dirty="0" err="1"/>
              <a:t>Merani</a:t>
            </a:r>
            <a:r>
              <a:rPr lang="en-US" dirty="0"/>
              <a:t>, “Hands on networking” Cambridge Univ. Press</a:t>
            </a:r>
          </a:p>
          <a:p>
            <a:endParaRPr lang="en-US" dirty="0"/>
          </a:p>
        </p:txBody>
      </p:sp>
    </p:spTree>
    <p:extLst>
      <p:ext uri="{BB962C8B-B14F-4D97-AF65-F5344CB8AC3E}">
        <p14:creationId xmlns:p14="http://schemas.microsoft.com/office/powerpoint/2010/main" val="2619488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en-US" dirty="0" smtClean="0"/>
              <a:t>Frame format (early versions)</a:t>
            </a:r>
            <a:endParaRPr lang="en-US" dirty="0"/>
          </a:p>
        </p:txBody>
      </p:sp>
      <p:sp>
        <p:nvSpPr>
          <p:cNvPr id="5" name="Segnaposto contenuto 4"/>
          <p:cNvSpPr>
            <a:spLocks noGrp="1"/>
          </p:cNvSpPr>
          <p:nvPr>
            <p:ph idx="1"/>
          </p:nvPr>
        </p:nvSpPr>
        <p:spPr>
          <a:xfrm>
            <a:off x="682084" y="3852530"/>
            <a:ext cx="10515600" cy="2686382"/>
          </a:xfrm>
        </p:spPr>
        <p:txBody>
          <a:bodyPr>
            <a:normAutofit fontScale="62500" lnSpcReduction="20000"/>
          </a:bodyPr>
          <a:lstStyle/>
          <a:p>
            <a:r>
              <a:rPr lang="en-US" altLang="en-US" dirty="0" smtClean="0"/>
              <a:t>D (Duration) contains the NAV (channel booking duration)</a:t>
            </a:r>
          </a:p>
          <a:p>
            <a:r>
              <a:rPr lang="en-US" altLang="en-US" dirty="0" smtClean="0"/>
              <a:t>Types: data (as in figure), control (CTS, RTS, ACK, etc.), management (beacon, association, authentication, etc.)</a:t>
            </a:r>
          </a:p>
          <a:p>
            <a:r>
              <a:rPr lang="en-US" altLang="en-US" dirty="0" smtClean="0"/>
              <a:t>There are at most four MAC addresses (same format as 802.3).</a:t>
            </a:r>
          </a:p>
          <a:p>
            <a:pPr lvl="1"/>
            <a:r>
              <a:rPr lang="en-US" altLang="en-US" dirty="0" smtClean="0"/>
              <a:t>In “ad hoc”, or before association, only two (for the 2 STAs)</a:t>
            </a:r>
          </a:p>
          <a:p>
            <a:pPr lvl="1"/>
            <a:r>
              <a:rPr lang="en-US" altLang="en-US" dirty="0" smtClean="0"/>
              <a:t>In “Infrastructure”, usually three (2 for STAs, 1 for the intermediate AP). </a:t>
            </a:r>
          </a:p>
          <a:p>
            <a:pPr lvl="1"/>
            <a:r>
              <a:rPr lang="en-US" altLang="en-US" dirty="0" smtClean="0"/>
              <a:t>Four only in special cases (not well specified by the standard), e.g. when a data packet go through one AP and one repeater. To DS=1 &amp; From DS=1</a:t>
            </a:r>
          </a:p>
          <a:p>
            <a:pPr lvl="1"/>
            <a:r>
              <a:rPr lang="en-US" altLang="en-US" dirty="0" smtClean="0"/>
              <a:t>Note that even one AP isolated is considered as a Distribution System</a:t>
            </a:r>
          </a:p>
          <a:p>
            <a:r>
              <a:rPr lang="en-US" altLang="en-US" dirty="0" smtClean="0"/>
              <a:t>The format has been augmented in recent versions</a:t>
            </a:r>
          </a:p>
          <a:p>
            <a:endParaRPr lang="en-US" dirty="0"/>
          </a:p>
        </p:txBody>
      </p:sp>
      <p:sp>
        <p:nvSpPr>
          <p:cNvPr id="13" name="Segnaposto numero diapositiva 2"/>
          <p:cNvSpPr>
            <a:spLocks noGrp="1"/>
          </p:cNvSpPr>
          <p:nvPr>
            <p:ph type="sldNum" sz="quarter" idx="12"/>
          </p:nvPr>
        </p:nvSpPr>
        <p:spPr/>
        <p:txBody>
          <a:bodyPr/>
          <a:lstStyle/>
          <a:p>
            <a:fld id="{F69AEDEE-03D2-4D30-935C-49BD1CD04038}" type="slidenum">
              <a:rPr lang="en-US" altLang="it-IT" smtClean="0"/>
              <a:pPr/>
              <a:t>7</a:t>
            </a:fld>
            <a:endParaRPr lang="en-US" altLang="it-IT" dirty="0"/>
          </a:p>
        </p:txBody>
      </p:sp>
      <p:pic>
        <p:nvPicPr>
          <p:cNvPr id="1332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04909"/>
            <a:ext cx="8821738"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382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540" y="2038123"/>
            <a:ext cx="7165975" cy="168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egnaposto piè di pagina 9"/>
          <p:cNvSpPr>
            <a:spLocks noGrp="1"/>
          </p:cNvSpPr>
          <p:nvPr>
            <p:ph type="ftr" sz="quarter" idx="11"/>
          </p:nvPr>
        </p:nvSpPr>
        <p:spPr/>
        <p:txBody>
          <a:bodyPr/>
          <a:lstStyle/>
          <a:p>
            <a:r>
              <a:rPr lang="en-US" dirty="0" smtClean="0"/>
              <a:t>Figure from </a:t>
            </a:r>
            <a:r>
              <a:rPr lang="en-US" dirty="0" err="1"/>
              <a:t>Forouzan</a:t>
            </a:r>
            <a:r>
              <a:rPr lang="en-US" dirty="0"/>
              <a:t>, “TCP/IP </a:t>
            </a:r>
            <a:r>
              <a:rPr lang="en-US" dirty="0" err="1"/>
              <a:t>Protcol</a:t>
            </a:r>
            <a:r>
              <a:rPr lang="en-US" dirty="0"/>
              <a:t> Suite, Mc </a:t>
            </a:r>
            <a:r>
              <a:rPr lang="en-US" dirty="0" err="1"/>
              <a:t>Graw</a:t>
            </a:r>
            <a:r>
              <a:rPr lang="en-US" dirty="0"/>
              <a:t> </a:t>
            </a:r>
            <a:r>
              <a:rPr lang="en-US" dirty="0" smtClean="0"/>
              <a:t>Hill</a:t>
            </a:r>
            <a:endParaRPr lang="en-US" dirty="0"/>
          </a:p>
        </p:txBody>
      </p:sp>
    </p:spTree>
    <p:extLst>
      <p:ext uri="{BB962C8B-B14F-4D97-AF65-F5344CB8AC3E}">
        <p14:creationId xmlns:p14="http://schemas.microsoft.com/office/powerpoint/2010/main" val="2731237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503820"/>
                                        </p:tgtEl>
                                        <p:attrNameLst>
                                          <p:attrName>style.visibility</p:attrName>
                                        </p:attrNameLst>
                                      </p:cBhvr>
                                      <p:to>
                                        <p:strVal val="visible"/>
                                      </p:to>
                                    </p:set>
                                    <p:animEffect transition="in" filter="diamond(in)">
                                      <p:cBhvr>
                                        <p:cTn id="7" dur="2000"/>
                                        <p:tgtEl>
                                          <p:spTgt spid="503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8"/>
          <p:cNvSpPr>
            <a:spLocks noGrp="1"/>
          </p:cNvSpPr>
          <p:nvPr>
            <p:ph type="title"/>
          </p:nvPr>
        </p:nvSpPr>
        <p:spPr/>
        <p:txBody>
          <a:bodyPr/>
          <a:lstStyle/>
          <a:p>
            <a:r>
              <a:rPr lang="en-US" dirty="0" smtClean="0"/>
              <a:t>Additional notes on addresses</a:t>
            </a:r>
            <a:endParaRPr lang="en-US" dirty="0"/>
          </a:p>
        </p:txBody>
      </p:sp>
      <p:sp>
        <p:nvSpPr>
          <p:cNvPr id="5" name="Segnaposto contenuto 4"/>
          <p:cNvSpPr>
            <a:spLocks noGrp="1"/>
          </p:cNvSpPr>
          <p:nvPr>
            <p:ph idx="1"/>
          </p:nvPr>
        </p:nvSpPr>
        <p:spPr/>
        <p:txBody>
          <a:bodyPr>
            <a:normAutofit fontScale="85000" lnSpcReduction="20000"/>
          </a:bodyPr>
          <a:lstStyle/>
          <a:p>
            <a:r>
              <a:rPr lang="en-US" dirty="0" smtClean="0"/>
              <a:t>We must distinguish between 4 logical entities:</a:t>
            </a:r>
          </a:p>
          <a:p>
            <a:pPr lvl="1"/>
            <a:r>
              <a:rPr lang="en-US" dirty="0" smtClean="0"/>
              <a:t>Source Address (SA, the node that generates the frame)</a:t>
            </a:r>
          </a:p>
          <a:p>
            <a:pPr lvl="1"/>
            <a:r>
              <a:rPr lang="en-US" dirty="0" smtClean="0"/>
              <a:t>Destination Address (DA, the node to which the frame is intended)</a:t>
            </a:r>
          </a:p>
          <a:p>
            <a:pPr lvl="1"/>
            <a:r>
              <a:rPr lang="en-US" dirty="0" smtClean="0"/>
              <a:t>Transmitter Address (TA, the node that transmits the frame)</a:t>
            </a:r>
          </a:p>
          <a:p>
            <a:pPr lvl="1"/>
            <a:r>
              <a:rPr lang="en-US" dirty="0" smtClean="0"/>
              <a:t>Receiver Address (RA, the node that receives the frame)</a:t>
            </a:r>
          </a:p>
          <a:p>
            <a:r>
              <a:rPr lang="en-US" dirty="0" smtClean="0"/>
              <a:t>When the communication is direct STA1-STA2 (ad hoc), or between STA-AP with AP NOT acting as a relay (e.g. many management &amp; control frames) we have 1 hop and SA=TA and DA=RA, i.e. only 2 addresses are used (in few cases just one)</a:t>
            </a:r>
          </a:p>
          <a:p>
            <a:r>
              <a:rPr lang="en-US" dirty="0" smtClean="0"/>
              <a:t>When the communication is relayed by the AP, e.g. STA1-AP-STA2, or STA1-AP-external_node, we have 2 hops and thus 3 addresses are necessary.</a:t>
            </a:r>
          </a:p>
          <a:p>
            <a:r>
              <a:rPr lang="en-US" dirty="0" smtClean="0"/>
              <a:t>In special cases (not standardized, e.g. range extender) the communication can include an additional leg (</a:t>
            </a:r>
            <a:r>
              <a:rPr lang="en-US" dirty="0" err="1" smtClean="0"/>
              <a:t>fromDS</a:t>
            </a:r>
            <a:r>
              <a:rPr lang="en-US" dirty="0" smtClean="0"/>
              <a:t>=1 and </a:t>
            </a:r>
            <a:r>
              <a:rPr lang="en-US" dirty="0" err="1" smtClean="0"/>
              <a:t>toDS</a:t>
            </a:r>
            <a:r>
              <a:rPr lang="en-US" dirty="0" smtClean="0"/>
              <a:t>=1) and the data frame can contain and use 4 addresses. </a:t>
            </a:r>
          </a:p>
          <a:p>
            <a:r>
              <a:rPr lang="en-US" dirty="0" smtClean="0"/>
              <a:t>Frames must be read by all nodes (NAV in duration field); payload can be enciphered</a:t>
            </a:r>
            <a:endParaRPr lang="en-US" dirty="0"/>
          </a:p>
        </p:txBody>
      </p:sp>
      <p:sp>
        <p:nvSpPr>
          <p:cNvPr id="13" name="Segnaposto numero diapositiva 2"/>
          <p:cNvSpPr>
            <a:spLocks noGrp="1"/>
          </p:cNvSpPr>
          <p:nvPr>
            <p:ph type="sldNum" sz="quarter" idx="12"/>
          </p:nvPr>
        </p:nvSpPr>
        <p:spPr/>
        <p:txBody>
          <a:bodyPr/>
          <a:lstStyle/>
          <a:p>
            <a:fld id="{C1E92EEA-0E05-456C-A834-DF28DC14DD86}" type="slidenum">
              <a:rPr lang="en-US" altLang="it-IT" smtClean="0"/>
              <a:pPr/>
              <a:t>8</a:t>
            </a:fld>
            <a:endParaRPr lang="en-US" altLang="it-IT" smtClean="0"/>
          </a:p>
        </p:txBody>
      </p:sp>
    </p:spTree>
    <p:extLst>
      <p:ext uri="{BB962C8B-B14F-4D97-AF65-F5344CB8AC3E}">
        <p14:creationId xmlns:p14="http://schemas.microsoft.com/office/powerpoint/2010/main" val="3174249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en-US" dirty="0" smtClean="0"/>
              <a:t>FC field</a:t>
            </a:r>
            <a:endParaRPr lang="en-US" dirty="0"/>
          </a:p>
        </p:txBody>
      </p:sp>
      <p:sp>
        <p:nvSpPr>
          <p:cNvPr id="4" name="Segnaposto contenuto 3"/>
          <p:cNvSpPr>
            <a:spLocks noGrp="1"/>
          </p:cNvSpPr>
          <p:nvPr>
            <p:ph idx="1"/>
          </p:nvPr>
        </p:nvSpPr>
        <p:spPr>
          <a:xfrm>
            <a:off x="838200" y="1328057"/>
            <a:ext cx="10515600" cy="692832"/>
          </a:xfrm>
        </p:spPr>
        <p:txBody>
          <a:bodyPr>
            <a:normAutofit fontScale="77500" lnSpcReduction="20000"/>
          </a:bodyPr>
          <a:lstStyle/>
          <a:p>
            <a:r>
              <a:rPr lang="en-US" dirty="0" smtClean="0"/>
              <a:t>More Data used by AP to tell a STA in </a:t>
            </a:r>
            <a:r>
              <a:rPr lang="en-US" dirty="0" err="1" smtClean="0"/>
              <a:t>pwr</a:t>
            </a:r>
            <a:r>
              <a:rPr lang="en-US" dirty="0" smtClean="0"/>
              <a:t> </a:t>
            </a:r>
            <a:r>
              <a:rPr lang="en-US" dirty="0" err="1" smtClean="0"/>
              <a:t>mgt</a:t>
            </a:r>
            <a:r>
              <a:rPr lang="en-US" dirty="0" smtClean="0"/>
              <a:t> that there are other frames buffered to it.</a:t>
            </a:r>
          </a:p>
          <a:p>
            <a:r>
              <a:rPr lang="en-US" dirty="0" smtClean="0"/>
              <a:t>WEP(old)=Protected It means that the payload is ciphered</a:t>
            </a:r>
            <a:endParaRPr lang="en-US" dirty="0"/>
          </a:p>
        </p:txBody>
      </p:sp>
      <p:sp>
        <p:nvSpPr>
          <p:cNvPr id="13" name="Segnaposto numero diapositiva 2"/>
          <p:cNvSpPr>
            <a:spLocks noGrp="1"/>
          </p:cNvSpPr>
          <p:nvPr>
            <p:ph type="sldNum" sz="quarter" idx="12"/>
          </p:nvPr>
        </p:nvSpPr>
        <p:spPr/>
        <p:txBody>
          <a:bodyPr/>
          <a:lstStyle/>
          <a:p>
            <a:fld id="{F156CE5F-43F7-4316-8995-501F0A57F57C}" type="slidenum">
              <a:rPr lang="en-US" altLang="it-IT" smtClean="0"/>
              <a:pPr/>
              <a:t>9</a:t>
            </a:fld>
            <a:endParaRPr lang="en-US" altLang="it-IT" dirty="0"/>
          </a:p>
        </p:txBody>
      </p:sp>
      <p:pic>
        <p:nvPicPr>
          <p:cNvPr id="15373" name="Immagin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42493" y="2164732"/>
            <a:ext cx="8372475" cy="420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egnaposto piè di pagina 8"/>
          <p:cNvSpPr>
            <a:spLocks noGrp="1"/>
          </p:cNvSpPr>
          <p:nvPr>
            <p:ph type="ftr" sz="quarter" idx="11"/>
          </p:nvPr>
        </p:nvSpPr>
        <p:spPr/>
        <p:txBody>
          <a:bodyPr/>
          <a:lstStyle/>
          <a:p>
            <a:r>
              <a:rPr lang="en-US" dirty="0" smtClean="0"/>
              <a:t>From </a:t>
            </a:r>
            <a:r>
              <a:rPr lang="en-US" dirty="0" err="1" smtClean="0"/>
              <a:t>Forouzan</a:t>
            </a:r>
            <a:r>
              <a:rPr lang="en-US" dirty="0" smtClean="0"/>
              <a:t>, “TCP/IP </a:t>
            </a:r>
            <a:r>
              <a:rPr lang="en-US" dirty="0" err="1" smtClean="0"/>
              <a:t>Protcol</a:t>
            </a:r>
            <a:r>
              <a:rPr lang="en-US" dirty="0" smtClean="0"/>
              <a:t> Suite, Mc </a:t>
            </a:r>
            <a:r>
              <a:rPr lang="en-US" dirty="0" err="1" smtClean="0"/>
              <a:t>Graw</a:t>
            </a:r>
            <a:r>
              <a:rPr lang="en-US" dirty="0" smtClean="0"/>
              <a:t> Hill</a:t>
            </a:r>
            <a:endParaRPr lang="en-US" dirty="0"/>
          </a:p>
        </p:txBody>
      </p:sp>
    </p:spTree>
    <p:extLst>
      <p:ext uri="{BB962C8B-B14F-4D97-AF65-F5344CB8AC3E}">
        <p14:creationId xmlns:p14="http://schemas.microsoft.com/office/powerpoint/2010/main" val="2728322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TotalTime>
  <Words>2895</Words>
  <Application>Microsoft Office PowerPoint</Application>
  <PresentationFormat>Widescreen</PresentationFormat>
  <Paragraphs>422</Paragraphs>
  <Slides>37</Slides>
  <Notes>23</Notes>
  <HiddenSlides>0</HiddenSlides>
  <MMClips>0</MMClips>
  <ScaleCrop>false</ScaleCrop>
  <HeadingPairs>
    <vt:vector size="8" baseType="variant">
      <vt:variant>
        <vt:lpstr>Caratteri utilizzati</vt:lpstr>
      </vt:variant>
      <vt:variant>
        <vt:i4>6</vt:i4>
      </vt:variant>
      <vt:variant>
        <vt:lpstr>Tema</vt:lpstr>
      </vt:variant>
      <vt:variant>
        <vt:i4>1</vt:i4>
      </vt:variant>
      <vt:variant>
        <vt:lpstr>Server OLE incorporati</vt:lpstr>
      </vt:variant>
      <vt:variant>
        <vt:i4>1</vt:i4>
      </vt:variant>
      <vt:variant>
        <vt:lpstr>Titoli diapositive</vt:lpstr>
      </vt:variant>
      <vt:variant>
        <vt:i4>37</vt:i4>
      </vt:variant>
    </vt:vector>
  </HeadingPairs>
  <TitlesOfParts>
    <vt:vector size="45" baseType="lpstr">
      <vt:lpstr>Arial</vt:lpstr>
      <vt:lpstr>Calibri</vt:lpstr>
      <vt:lpstr>Calibri Light</vt:lpstr>
      <vt:lpstr>Symbol</vt:lpstr>
      <vt:lpstr>Times New Roman</vt:lpstr>
      <vt:lpstr>Wingdings</vt:lpstr>
      <vt:lpstr>Tema di Office</vt:lpstr>
      <vt:lpstr>MathType 6.0 Equation</vt:lpstr>
      <vt:lpstr>IEEE 802.11 (WiFi)</vt:lpstr>
      <vt:lpstr>Introduction</vt:lpstr>
      <vt:lpstr>The 802.11 Protocol Stack</vt:lpstr>
      <vt:lpstr>Basic Service Set</vt:lpstr>
      <vt:lpstr>Extended Service Set (ESS)</vt:lpstr>
      <vt:lpstr>Typical ESS</vt:lpstr>
      <vt:lpstr>Frame format (early versions)</vt:lpstr>
      <vt:lpstr>Additional notes on addresses</vt:lpstr>
      <vt:lpstr>FC field</vt:lpstr>
      <vt:lpstr>Management frames (type 00)</vt:lpstr>
      <vt:lpstr>Control frames (type 01)</vt:lpstr>
      <vt:lpstr>Data frames (type 10)</vt:lpstr>
      <vt:lpstr>Shared channels</vt:lpstr>
      <vt:lpstr>Hidden station problem</vt:lpstr>
      <vt:lpstr>CSMA-CA motivation</vt:lpstr>
      <vt:lpstr>CSMA-CA</vt:lpstr>
      <vt:lpstr>The use of virtual channel sensing using CSMA/CA</vt:lpstr>
      <vt:lpstr>The same but with animation…</vt:lpstr>
      <vt:lpstr>A fragment burst</vt:lpstr>
      <vt:lpstr>Why short frames can be preferable on noisy radio networks?</vt:lpstr>
      <vt:lpstr>Hidden station problem</vt:lpstr>
      <vt:lpstr>Use of handshaking to prevent hidden station problem</vt:lpstr>
      <vt:lpstr>Exposed station problem</vt:lpstr>
      <vt:lpstr>DCF and PCF compatibility</vt:lpstr>
      <vt:lpstr>Data frame times</vt:lpstr>
      <vt:lpstr>RTS-CTS Data Frame times</vt:lpstr>
      <vt:lpstr>Alternating DCF-PCF</vt:lpstr>
      <vt:lpstr>CFP transmission times</vt:lpstr>
      <vt:lpstr>Channels (22 MHz, 2.4 GHz band, b and g)</vt:lpstr>
      <vt:lpstr>OFDM principle</vt:lpstr>
      <vt:lpstr>OFDM principle (example)</vt:lpstr>
      <vt:lpstr>OFDM subcarriers in one channel</vt:lpstr>
      <vt:lpstr>Summary of recent evolution</vt:lpstr>
      <vt:lpstr>802.11ax (2021)</vt:lpstr>
      <vt:lpstr>802.11 ax MCS</vt:lpstr>
      <vt:lpstr>802.11 ax Multi-User Operation (MU-MIMO and OFDMA)</vt:lpstr>
      <vt:lpstr>Useful Linux commands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802.11 (WiFi)</dc:title>
  <dc:creator>carlo</dc:creator>
  <cp:lastModifiedBy>carlo</cp:lastModifiedBy>
  <cp:revision>25</cp:revision>
  <dcterms:created xsi:type="dcterms:W3CDTF">2021-04-16T07:30:55Z</dcterms:created>
  <dcterms:modified xsi:type="dcterms:W3CDTF">2021-04-16T10:40:17Z</dcterms:modified>
</cp:coreProperties>
</file>