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3.jpg" ContentType="image/jpeg"/>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61" r:id="rId4"/>
    <p:sldId id="277" r:id="rId5"/>
    <p:sldId id="260" r:id="rId6"/>
    <p:sldId id="265" r:id="rId7"/>
    <p:sldId id="273" r:id="rId8"/>
    <p:sldId id="276" r:id="rId9"/>
    <p:sldId id="263" r:id="rId10"/>
    <p:sldId id="270" r:id="rId11"/>
    <p:sldId id="257" r:id="rId12"/>
    <p:sldId id="267" r:id="rId13"/>
    <p:sldId id="269"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66300-3067-6D4A-8969-BB9335A9249C}" v="176" dt="2023-12-14T23:16:45.940"/>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47"/>
    <p:restoredTop sz="94590"/>
  </p:normalViewPr>
  <p:slideViewPr>
    <p:cSldViewPr snapToGrid="0">
      <p:cViewPr varScale="1">
        <p:scale>
          <a:sx n="105" d="100"/>
          <a:sy n="105" d="100"/>
        </p:scale>
        <p:origin x="119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4T15:00:01.809"/>
    </inkml:context>
    <inkml:brush xml:id="br0">
      <inkml:brushProperty name="width" value="0.35" units="cm"/>
      <inkml:brushProperty name="height" value="0.35" units="cm"/>
      <inkml:brushProperty name="color" value="#FFFFFF"/>
    </inkml:brush>
  </inkml:definitions>
  <inkml:trace contextRef="#ctx0" brushRef="#br0">1 0 24575,'56'23'0,"0"1"0,-13-13 0,9 16 0,-6-4 0,-34-22 0,4 6 0,6-3 0,-4 4 0,1-4 0,-4 0 0,-6-4 0,5 3 0,-1-2 0,2 3 0,1-4 0,0 0 0,-4 0 0,3 3 0,-7-2 0,4 2 0,-4-3 0,3 0 0,-2 0 0,6 0 0,-3 0 0,3 0 0,1 0 0,0 0 0,-1 0 0,1 0 0,0 0 0,0 4 0,-1-3 0,1 2 0,0 1 0,-1-3 0,1 2 0,0 1 0,-1-3 0,1 2 0,0-3 0,-4 4 0,3-4 0,-3 4 0,4-1 0,-1 2 0,-2-1 0,5 3 0,-5-3 0,6 1 0,-7-2 0,3 1 0,4 0 0,-5 0 0,5 0 0,-12-1 0,1-2 0,4 3 0,-4-4 0,7 0 0,-3 0 0,4 0 0,0 0 0,-1 3 0,-2-2 0,1 3 0,-1-4 0,-1 0 0,3 3 0,-7-2 0,11 2 0,-10 1 0,10-3 0,-7 2 0,4-3 0,-1 4 0,1-3 0,0 6 0,-1-6 0,1 2 0,0-3 0,-1 4 0,1-4 0,-4 4 0,0-4 0,-1 0 0,5 0 0,-3 0 0,2 0 0,-8 0 0,5 0 0,-4 0 0,7 0 0,-6 0 0,6 0 0,-6 0 0,2 0 0,-3 0 0,3 0 0,-2 0 0,6 0 0,-7 0 0,4 0 0,-5 0 0,5 0 0,-3 0 0,2 0 0,0 3 0,-2-2 0,2 3 0,1-4 0,-4 0 0,7 0 0,-6 0 0,2 0 0,0 0 0,2 0 0,2 0 0,-2 3 0,1-2 0,-1 3 0,2-4 0,1 0 0,0 0 0,-1 0 0,-2 0 0,1 3 0,-1-2 0,-1 2 0,3-3 0,-7 0 0,7 0 0,-3 0 0,4 0 0,0 0 0,-1 4 0,8 0 0,-5 1 0,11 3 0,-12-4 0,11 6 0,7 1 0,10-5 0,-1 4 0,9-9 0,-20 8 0,20-8 0,-27 4 0,14-1 0,-22-3 0,4 7 0,-7-7 0,-3 6 0,0-6 0,-1 3 0,8-1 0,-5 1 0,8 1 0,-13 2 0,2-6 0,0 2 0,-2-3 0,6 0 0,-3 4 0,0 3 0,-11 2 0,-6 3 0,-17-4 0,-2 1 0,-17 3 0,-3 0 0,-12-4 0,-12-2 0,10-6 0,-10 0 0,13 0 0,-1 0 0,0 0 0,12 0 0,2 0 0,18 0 0,-5 0 0,15 0 0,-7 0 0,8 0 0,1 0 0,-3 4 0,-3-3 0,1 6 0,-2-7 0,4 4 0,0-1 0,-2-2 0,-9 3 0,3-4 0,-1 0 0,-4 0 0,14 0 0,-7-4 0,9 3 0,-1-2 0,-1-1 0,5 4 0,35 4 0,4 4 0,35 8 0,-9-8 0,0 4 0,0-4 0,0 6 0,-12-6 0,-2 2 0,-12-4 0,-7-1 0,6 4 0,-6-8 0,1 7 0,-2-7 0,-3 6 0,-2-6 0,-2 2 0,-3 1 0,-4-3 0,3 2 0,-2-3 0,5 0 0,-1 0 0,-1 0 0,3 0 0,-3 0 0,4 0 0,-1 4 0,7-3 0,-4 2 0,4 1 0,-10-4 0,3 4 0,-3-1 0,4 2 0,-4-1 0,3 3 0,-7-6 0,7 3 0,-3-4 0,4 0 0,-4 3 0,0-2 0,-5 2 0,1-3 0,4 0 0,-4 4 0,7-3 0,-6 6 0,6-6 0,-7 2 0,7-3 0,-6 0 0,6 0 0,-7 0 0,7 4 0,-6-4 0,6 4 0,-7-4 0,7 0 0,-6 3 0,6-2 0,-6 3 0,5-4 0,-5 0 0,2 0 0,-3 0 0,4 0 0,-4 0 0,4 0 0,-1 0 0,-2 0 0,6 0 0,-3 3 0,0-2 0,3 3 0,-7-4 0,4 0 0,3 0 0,-2 0 0,6 0 0,-7 0 0,3 0 0,-6 0 0,12 0 0,-7 0 0,8 3 0,-10-2 0,3 6 0,-3-6 0,0 2 0,3-3 0,-3 0 0,0 0 0,3 0 0,-3 0 0,4 0 0,-4 0 0,3 4 0,-6-3 0,2 2 0,-3 1 0,7-4 0,-2 7 0,12-6 0,-7 3 0,4-4 0,-7 0 0,1 0 0,6 4 0,-5-3 0,12 4 0,-12-5 0,5 0 0,-6 0 0,0 0 0,6 0 0,-9 3 0,15-2 0,-14 3 0,15-4 0,-15 0 0,8 0 0,-14 0 0,7 0 0,-6 0 0,6 0 0,-3 0 0,3 0 0,1 0 0,-4 0 0,3 0 0,-3 0 0,1 0 0,1 0 0,-1 0 0,-1 0 0,3 0 0,-3 0 0,4 0 0,-1 0 0,1 0 0,-4 0 0,3 0 0,-3 0 0,14 0 0,-8 0 0,7 0 0,-9 0 0,0 0 0,-4 0 0,-1 0 0,1 0 0,-4 0 0,4 0 0,-4 0 0,3 0 0,-2 0 0,5 0 0,-5 0 0,6 0 0,-6 0 0,5 0 0,2 0 0,-3-4 0,6 3 0,-7-2 0,3-1 0,1 0 0,0 0 0,0-3 0,-1 2 0,1 1 0,0-3 0,-1 6 0,-2-2 0,1-1 0,-1 3 0,-1-2 0,3 3 0,-3 0 0,0 0 0,3-4 0,-3 3 0,0-2 0,3 3 0,-3 0 0,4 0 0,6 0 0,-5 0 0,5 0 0,-6-4 0,0 4 0,13-4 0,-10 4 0,6 0 0,-10-3 0,-3 2 0,1-3 0,1 4 0,5 0 0,-2 0 0,5 0 0,-6 0 0,0-3 0,-1 2 0,-2-3 0,1 1 0,-1 2 0,2-2 0,1 3 0,0 0 0,-1 0 0,-2 0 0,1 0 0,-1 0 0,2 0 0,1 0 0,0 0 0,-1 0 0,1 0 0,0 0 0,-1 0 0,1 0 0,-4 0 0,3 0 0,-6 0 0,6 0 0,23 0 0,-15 0 0,26 0 0,-32 0 0,11 0 0,3 0 0,1 0 0,-2 0 0,-8 0 0,-6 0 0,0 0 0,-1 0 0,1 0 0,0 0 0,-1 0 0,1 0 0,0 0 0,0 0 0,-1 0 0,-3 0 0,3 0 0,-3 0 0,4 0 0,0 0 0,0 0 0,-1 0 0,-3 0 0,3 0 0,-6 0 0,2 0 0,1 0 0,0 0 0,4 0 0,-4 0 0,3 0 0,-3 0 0,0 0 0,3 0 0,-3 0 0,10 0 0,2 0 0,-1 0 0,6 0 0,1 0 0,2 0 0,5 0 0,-13 0 0,4 0 0,-4 0 0,-1 0 0,-1 0 0,0 0 0,-4 0 0,17 0 0,-16 0 0,10 0 0,-17 0 0,3 0 0,-3 0 0,4 0 0,0 0 0,0 0 0,-4 0 0,3 0 0,-7 0 0,7 0 0,-6 0 0,6 0 0,-7 0 0,7 0 0,-3 0 0,8 0 0,3 0 0,-2 0 0,-2 0 0,-4 0 0,4 0 0,-2 0 0,5 0 0,0 0 0,-5 0 0,5 0 0,0 0 0,-4 0 0,10 0 0,-11 0 0,12 0 0,-12 0 0,5 0 0,0 0 0,-5 0 0,12 0 0,-6 0 0,1-4 0,-2 3 0,-6-6 0,-1 6 0,8-2 0,-6 3 0,5 0 0,-6 0 0,-1 0 0,8-4 0,-6 3 0,6-2 0,-1 3 0,2 0 0,-1 0 0,-1 0 0,0 0 0,-4 0 0,4 0 0,-7 0 0,8 0 0,-6 0 0,11 0 0,-10 0 0,4-4 0,0 4 0,-5-4 0,5 4 0,-10 0 0,3 0 0,-3 0 0,0 0 0,0 0 0,-4 0 0,3 0 0,-2 0 0,5 0 0,-1 0 0,2 0 0,8-3 0,-9 2 0,8-3 0,-10 4 0,4 0 0,-1 0 0,1 0 0,0 0 0,-1 0 0,1 0 0,0 0 0,-1 0 0,1 0 0,0 0 0,0-3 0,6 2 0,-5-3 0,1 4 0,-3 0 0,-3 0 0,4 0 0,0 0 0,0 0 0,6 0 0,-5 0 0,5 0 0,0 0 0,-5 0 0,5 0 0,-6 0 0,6 0 0,-5 0 0,12-4 0,-12 3 0,5-4 0,-6 5 0,-1 0 0,1 0 0,0 0 0,0 0 0,-1 0 0,1 0 0,-4 0 0,3 0 0,-6 0 0,5-3 0,-5 2 0,3-2 0,-1 3 0,-2 0 0,5 0 0,-5 0 0,6 0 0,-6 0 0,2 0 0,-3 0 0,3 0 0,-2 0 0,2 0 0,-3 0 0,0-4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4T15:00:07.091"/>
    </inkml:context>
    <inkml:brush xml:id="br0">
      <inkml:brushProperty name="width" value="0.35" units="cm"/>
      <inkml:brushProperty name="height" value="0.35" units="cm"/>
      <inkml:brushProperty name="color" value="#FFFFFF"/>
    </inkml:brush>
  </inkml:definitions>
  <inkml:trace contextRef="#ctx0" brushRef="#br0">0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4T15:00:09.574"/>
    </inkml:context>
    <inkml:brush xml:id="br0">
      <inkml:brushProperty name="width" value="0.35" units="cm"/>
      <inkml:brushProperty name="height" value="0.35" units="cm"/>
      <inkml:brushProperty name="color" value="#FFFFFF"/>
    </inkml:brush>
  </inkml:definitions>
  <inkml:trace contextRef="#ctx0" brushRef="#br0">951 604 24575,'-14'-22'0,"-1"-2"0,1 13 0,3-3 0,-3 3 0,1 1 0,3 0 0,-3 0 0,-1-1 0,4 1 0,-3 0 0,3 0 0,1 1 0,1-1 0,-1 1 0,4 2 0,-2-2 0,3 3 0,-1-3 0,-2 4 0,2-4 0,-2 4 0,2-4 0,-1 0 0,0-1 0,-1-2 0,3 3 0,-3-1 0,1-3 0,-1 3 0,-1-7 0,2 6 0,-5-6 0,3 7 0,-4-7 0,3 6 0,0-6 0,0 7 0,3-4 0,-4 1 0,4-1 0,-3 0 0,4 0 0,0 5 0,-1 2 0,0-2 0,0 3 0,1-2 0,-2 0 0,2 1 0,-2 0 0,0 0 0,0 2 0,-6 0 0,2 3 0,-2 2 0,3 0 0,1 0 0,-3 0 0,5 0 0,-4 0 0,5 11 0,2-1 0,2 11 0,-1-7 0,1-1 0,-1-3 0,-1-3 0,3 6 0,-3-4 0,2 4 0,-1 0 0,-1-2 0,3 6 0,-3-7 0,4 4 0,-2-5 0,2 1 0,0-1 0,0 0 0,0 1 0,0-1 0,0 1 0,0-1 0,2 1 0,1 3 0,5 1 0,1 4 0,2-4 0,0 0 0,-2-5 0,-1 1 0,-2-5 0,-34-30 0,8 11 0,-32-30 0,21 22 0,0-5 0,9 8 0,-3-5 0,-3 3 0,4 1 0,-12-7 0,19 14 0,-6-5 0,14 8 0,-1 1 0,1-1 0,2 3 0,0 0 0,0 0 0,0-2 0,-1 1 0,1-1 0,1 2 0,0 2 0,-3-4 0,4 4 0,-2-4 0,1 4 0,0-4 0,26 19 0,-11-8 0,25 17 0,-24-13 0,3 4 0,-3-5 0,-1 0 0,-2-1 0,5-3 0,-5-4 0,3-2 0,-3-2 0,-5-2 0,5 0 0,-4-1 0,1 0 0,3 3 0,-4 35 0,2-14 0,1 26 0,-6-15 0,6-5 0,-2 12 0,3-6 0,4 16 0,-5-22 0,0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4T15:00:13.827"/>
    </inkml:context>
    <inkml:brush xml:id="br0">
      <inkml:brushProperty name="width" value="0.35" units="cm"/>
      <inkml:brushProperty name="height" value="0.35" units="cm"/>
      <inkml:brushProperty name="color" value="#FFFFFF"/>
    </inkml:brush>
  </inkml:definitions>
  <inkml:trace contextRef="#ctx0" brushRef="#br0">910 830 24575,'-14'-22'0,"-4"1"0,7 7 0,-4-1 0,0 0 0,4 1 0,-3 3 0,1 1 0,3 0 0,-3 2 0,3-1 0,3 3 0,0 0 0,-2-1 0,3 2 0,-5-2 0,6 2 0,-4 0 0,2 1 0,-1-1 0,-3-2 0,3 2 0,-7-5 0,1 4 0,0-5 0,-3 2 0,6 2 0,-2-3 0,3 2 0,-3-2 0,3 2 0,-7-3 0,6 3 0,-2-2 0,4 0 0,1 3 0,-1 0 0,2 2 0,0 1 0,-2-3 0,4 1 0,-4 0 0,1-1 0,-1 2 0,1-2 0,2 2 0,-3-4 0,3 3 0,-3-3 0,2 5 0,2-1 0,-6 0 0,5 1 0,-11-7 0,-23-19 0,18 13 0,-18-10 0,32 22 0,-1-2 0,-1 2 0,-3-6 0,2 5 0,-4-7 0,5 7 0,0-3 0,3 7 0,1-3 0,-8 1 0,5-2 0,-4 0 0,6-1 0,2 2 0,-4-2 0,2 0 0,-1 2 0,1-2 0,-2 0 0,4 2 0,-6-2 0,5 2 0,-2 1 0,0-3 0,-1 2 0,1-2 0,4 0 0,-1 0 0,5-5 0,-2 4 0,2-5 0,0 7 0,2-5 0,3 0 0,0 0 0,2-2 0,-5 5 0,3 1 0,1 1 0,0 0 0,5 0 0,-4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4T15:00:20.323"/>
    </inkml:context>
    <inkml:brush xml:id="br0">
      <inkml:brushProperty name="width" value="0.35" units="cm"/>
      <inkml:brushProperty name="height" value="0.35" units="cm"/>
      <inkml:brushProperty name="color" value="#FFFFFF"/>
    </inkml:brush>
  </inkml:definitions>
  <inkml:trace contextRef="#ctx0" brushRef="#br0">1781 962 24575,'-29'0'0,"2"0"0,9 0 0,4 0 0,0 0 0,5 0 0,0 0 0,-1 0 0,-3 0 0,2 0 0,-2 0 0,4 0 0,1 0 0,-5 0 0,5 0 0,-6 0 0,1 0 0,3 0 0,-4 0 0,5 0 0,-1 0 0,-1 0 0,1 0 0,1 0 0,-2 0 0,5 0 0,-5 0 0,-1 0 0,2 0 0,-2 0 0,3 0 0,-6 0 0,3 0 0,-5 0 0,8 0 0,-1 0 0,-1 0 0,3 0 0,-5 0 0,5 0 0,-4 0 0,3 0 0,1 0 0,-3 0 0,3 0 0,-1-2 0,-4 1 0,5-3 0,-6 4 0,4-4 0,1 3 0,0-3 0,-1 3 0,-1-5 0,-3 5 0,1-5 0,-4 3 0,6 0 0,-2 1 0,3 2 0,1 0 0,-1 0 0,1 0 0,0-2 0,-1 2 0,1-2 0,-1 2 0,-3 0 0,3 0 0,-4 0 0,1 0 0,3 0 0,-7 0 0,6 0 0,-2 0 0,3 0 0,1 0 0,0 0 0,-3 0 0,2 0 0,1 0 0,0 0 0,-1 0 0,2 0 0,-3 0 0,4 0 0,-2 0 0,-1 0 0,1 0 0,-1 0 0,1 0 0,-3 0 0,-2 0 0,-2 0 0,-2 0 0,4 0 0,-3 0 0,6 0 0,-2 0 0,6 0 0,-2 0 0,-3 0 0,4 0 0,-5 0 0,5 0 0,-1 0 0,4-11 0,3 4 0,6-8 0,4 7 0,1-1 0,-1 2 0,0-2 0,-2 1 0,1-1 0,-3 4 0,3-2 0,0 0 0,1 0 0,-1 0 0,-3 0 0,5 0 0,-3 0 0,3-1 0,-4-1 0,-1 2 0,1-2 0,0-1 0,-3 3 0,0-4 0,-4 3 0,2-1 0,-6 0 0,5 1 0,-6-1 0,4-4 0,-2 2 0,-1-6 0,1 7 0,0-4 0,0 5 0,3 0 0,-2-1 0,1-1 0,0 3 0,-1-3 0,4 3 0,-5-1 0,3-1 0,-1 1 0,1 0 0,2-1 0,-2 1 0,1-1 0,-3 1 0,4-1 0,-7-3 0,6 4 0,-5-4 0,4 6 0,-1-3 0,-1 1 0,1 2 0,-2-4 0,1 5 0,-1-5 0,0 4 0,3-3 0,-5-1 0,4 3 0,-2-3 0,-1 3 0,5-1 0,-7-3 0,5 4 0,-4-3 0,0 6 0,2-2 0,-4-2 0,3 4 0,0-4 0,-1 2 0,2 2 0,-4-4 0,1 1 0,-5-3 0,2 3 0,0-1 0,4 4 0,2-1 0,-6-4 0,3 0 0,-4 1 0,3 0 0,4 4 0,-2-2 0,-2 2 0,4 0 0,-6 1 0,3-1 0,1 2 0,-4-1 0,1 1 0,-2 1 0,2 0 0,1 0 0,0 1 0,1-1 0,-3 2 0,4-2 0,-3-1 0,-1-1 0,3 1 0,-3 1 0,4 2 0,-3-2 0,1 1 0,-7-1 0,7 0 0,-4 2 0,6-3 0,-2 3 0,-3 0 0,2 0 0,1-2 0,-2 2 0,2-2 0,-2 2 0,2-2 0,2 1 0,-5-5 0,2-2 0,1 1 0,2-2 0,2 4 0,-2-2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E3A69-642D-7244-8097-679F7BC856E5}" type="datetimeFigureOut">
              <a:rPr lang="it-IT" smtClean="0"/>
              <a:t>15/12/23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77B80-C4CA-1645-A4FC-15F72CEF4220}" type="slidenum">
              <a:rPr lang="it-IT" smtClean="0"/>
              <a:t>‹N›</a:t>
            </a:fld>
            <a:endParaRPr lang="it-IT"/>
          </a:p>
        </p:txBody>
      </p:sp>
    </p:spTree>
    <p:extLst>
      <p:ext uri="{BB962C8B-B14F-4D97-AF65-F5344CB8AC3E}">
        <p14:creationId xmlns:p14="http://schemas.microsoft.com/office/powerpoint/2010/main" val="1616450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dirty="0">
                <a:solidFill>
                  <a:srgbClr val="CCCCCC"/>
                </a:solidFill>
                <a:effectLst/>
                <a:latin typeface="Menlo" panose="020B0609030804020204" pitchFamily="49" charset="0"/>
              </a:rPr>
              <a:t>Buongiorno a tutti, sono Lorenzo Pellegrino e oggi vi presenterò la mia tesi intitolata </a:t>
            </a:r>
            <a:r>
              <a:rPr lang="it-IT" b="0" dirty="0">
                <a:solidFill>
                  <a:srgbClr val="CE9178"/>
                </a:solidFill>
                <a:effectLst/>
                <a:latin typeface="Menlo" panose="020B0609030804020204" pitchFamily="49" charset="0"/>
              </a:rPr>
              <a:t>`Supporti Runtime ad Alte Prestazioni per WebAssembly: il Caso di WasmEdge`</a:t>
            </a:r>
            <a:endParaRPr lang="it-IT"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E477B80-C4CA-1645-A4FC-15F72CEF4220}" type="slidenum">
              <a:rPr lang="it-IT" smtClean="0"/>
              <a:t>13</a:t>
            </a:fld>
            <a:endParaRPr lang="it-IT"/>
          </a:p>
        </p:txBody>
      </p:sp>
    </p:spTree>
    <p:extLst>
      <p:ext uri="{BB962C8B-B14F-4D97-AF65-F5344CB8AC3E}">
        <p14:creationId xmlns:p14="http://schemas.microsoft.com/office/powerpoint/2010/main" val="3819581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0" dirty="0">
                <a:solidFill>
                  <a:srgbClr val="CCCCCC"/>
                </a:solidFill>
                <a:effectLst/>
                <a:latin typeface="Menlo" panose="020B0609030804020204" pitchFamily="49" charset="0"/>
              </a:rPr>
              <a:t>Gli obiettivi della tesi sono stati quelli di studiare le tecnologie tra cui nasce e su cui poggia WasmEdge, per poter poi comprendere il funzionamento all'interno del contesto non-browser in cui si inserisce. Infine è stato poi realizzato un semplice prototipo al fine di stressare il più </a:t>
            </a:r>
            <a:r>
              <a:rPr lang="it-IT" b="0" dirty="0" err="1">
                <a:solidFill>
                  <a:srgbClr val="CCCCCC"/>
                </a:solidFill>
                <a:effectLst/>
                <a:latin typeface="Menlo" panose="020B0609030804020204" pitchFamily="49" charset="0"/>
              </a:rPr>
              <a:t>possbile</a:t>
            </a:r>
            <a:r>
              <a:rPr lang="it-IT" b="0" dirty="0">
                <a:solidFill>
                  <a:srgbClr val="CCCCCC"/>
                </a:solidFill>
                <a:effectLst/>
                <a:latin typeface="Menlo" panose="020B0609030804020204" pitchFamily="49" charset="0"/>
              </a:rPr>
              <a:t> le capacità del runtime, per capirne poi le potenzialità.</a:t>
            </a:r>
          </a:p>
          <a:p>
            <a:br>
              <a:rPr lang="it-IT" b="0" dirty="0">
                <a:solidFill>
                  <a:srgbClr val="CCCCCC"/>
                </a:solidFill>
                <a:effectLst/>
                <a:latin typeface="Menlo" panose="020B0609030804020204" pitchFamily="49" charset="0"/>
              </a:rPr>
            </a:br>
            <a:endParaRPr lang="it-IT" b="0" dirty="0">
              <a:solidFill>
                <a:srgbClr val="CCCCCC"/>
              </a:solidFill>
              <a:effectLst/>
              <a:latin typeface="Menlo" panose="020B0609030804020204" pitchFamily="49" charset="0"/>
            </a:endParaRPr>
          </a:p>
          <a:p>
            <a:endParaRPr lang="it-IT" dirty="0"/>
          </a:p>
        </p:txBody>
      </p:sp>
      <p:sp>
        <p:nvSpPr>
          <p:cNvPr id="4" name="Segnaposto numero diapositiva 3"/>
          <p:cNvSpPr>
            <a:spLocks noGrp="1"/>
          </p:cNvSpPr>
          <p:nvPr>
            <p:ph type="sldNum" sz="quarter" idx="5"/>
          </p:nvPr>
        </p:nvSpPr>
        <p:spPr/>
        <p:txBody>
          <a:bodyPr/>
          <a:lstStyle/>
          <a:p>
            <a:fld id="{DE477B80-C4CA-1645-A4FC-15F72CEF4220}" type="slidenum">
              <a:rPr lang="it-IT" smtClean="0"/>
              <a:t>2</a:t>
            </a:fld>
            <a:endParaRPr lang="it-IT"/>
          </a:p>
        </p:txBody>
      </p:sp>
    </p:spTree>
    <p:extLst>
      <p:ext uri="{BB962C8B-B14F-4D97-AF65-F5344CB8AC3E}">
        <p14:creationId xmlns:p14="http://schemas.microsoft.com/office/powerpoint/2010/main" val="1354053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0" dirty="0">
                <a:solidFill>
                  <a:srgbClr val="CCCCCC"/>
                </a:solidFill>
                <a:effectLst/>
                <a:latin typeface="Menlo" panose="020B0609030804020204" pitchFamily="49" charset="0"/>
              </a:rPr>
              <a:t>WebAssembly, o Wasm, è formato </a:t>
            </a:r>
            <a:r>
              <a:rPr lang="it-IT" b="0" dirty="0" err="1">
                <a:solidFill>
                  <a:srgbClr val="CCCCCC"/>
                </a:solidFill>
                <a:effectLst/>
                <a:latin typeface="Menlo" panose="020B0609030804020204" pitchFamily="49" charset="0"/>
              </a:rPr>
              <a:t>bytecode</a:t>
            </a:r>
            <a:r>
              <a:rPr lang="it-IT" b="0" dirty="0">
                <a:solidFill>
                  <a:srgbClr val="CCCCCC"/>
                </a:solidFill>
                <a:effectLst/>
                <a:latin typeface="Menlo" panose="020B0609030804020204" pitchFamily="49" charset="0"/>
              </a:rPr>
              <a:t> di basso livello che nasce come supporto per migliorare JS all'interno dei browser soprattutto per operazioni </a:t>
            </a:r>
            <a:r>
              <a:rPr lang="it-IT" b="0" dirty="0" err="1">
                <a:solidFill>
                  <a:srgbClr val="CCCCCC"/>
                </a:solidFill>
                <a:effectLst/>
                <a:latin typeface="Menlo" panose="020B0609030804020204" pitchFamily="49" charset="0"/>
              </a:rPr>
              <a:t>computazionalmente</a:t>
            </a:r>
            <a:r>
              <a:rPr lang="it-IT" b="0" dirty="0">
                <a:solidFill>
                  <a:srgbClr val="CCCCCC"/>
                </a:solidFill>
                <a:effectLst/>
                <a:latin typeface="Menlo" panose="020B0609030804020204" pitchFamily="49" charset="0"/>
              </a:rPr>
              <a:t> impegnative, ma date le ottime prestazioni </a:t>
            </a:r>
            <a:r>
              <a:rPr lang="it-IT" b="0" dirty="0" err="1">
                <a:solidFill>
                  <a:srgbClr val="CCCCCC"/>
                </a:solidFill>
                <a:effectLst/>
                <a:latin typeface="Menlo" panose="020B0609030804020204" pitchFamily="49" charset="0"/>
              </a:rPr>
              <a:t>resgistrate</a:t>
            </a:r>
            <a:r>
              <a:rPr lang="it-IT" b="0" dirty="0">
                <a:solidFill>
                  <a:srgbClr val="CCCCCC"/>
                </a:solidFill>
                <a:effectLst/>
                <a:latin typeface="Menlo" panose="020B0609030804020204" pitchFamily="49" charset="0"/>
              </a:rPr>
              <a:t>, si è cercato fin da subito di portarlo fuori dal browser.</a:t>
            </a:r>
          </a:p>
          <a:p>
            <a:r>
              <a:rPr lang="it-IT" b="0" dirty="0">
                <a:solidFill>
                  <a:srgbClr val="CCCCCC"/>
                </a:solidFill>
                <a:effectLst/>
                <a:latin typeface="Menlo" panose="020B0609030804020204" pitchFamily="49" charset="0"/>
              </a:rPr>
              <a:t>Wasm è supportato da sempre più linguaggi che permettono la compilazione del proprio sorgente nel </a:t>
            </a:r>
            <a:r>
              <a:rPr lang="it-IT" b="0" dirty="0" err="1">
                <a:solidFill>
                  <a:srgbClr val="CCCCCC"/>
                </a:solidFill>
                <a:effectLst/>
                <a:latin typeface="Menlo" panose="020B0609030804020204" pitchFamily="49" charset="0"/>
              </a:rPr>
              <a:t>bytecode</a:t>
            </a:r>
            <a:r>
              <a:rPr lang="it-IT" b="0" dirty="0">
                <a:solidFill>
                  <a:srgbClr val="CCCCCC"/>
                </a:solidFill>
                <a:effectLst/>
                <a:latin typeface="Menlo" panose="020B0609030804020204" pitchFamily="49" charset="0"/>
              </a:rPr>
              <a:t> WebAssembly, il quale può essere distribuito anche facilmente data la leggerezza del suo formato. Il modulo del file può quindi venire eseguito dal runtime Wasm sulla macchina di destinazione, che indipendentemente dall'architettura sottostante lo eseguirà in una sandbox per isolare l'esecuzione e proteggere </a:t>
            </a:r>
            <a:r>
              <a:rPr lang="it-IT" b="0" dirty="0" err="1">
                <a:solidFill>
                  <a:srgbClr val="CCCCCC"/>
                </a:solidFill>
                <a:effectLst/>
                <a:latin typeface="Menlo" panose="020B0609030804020204" pitchFamily="49" charset="0"/>
              </a:rPr>
              <a:t>l'host</a:t>
            </a:r>
            <a:r>
              <a:rPr lang="it-IT" b="0" dirty="0">
                <a:solidFill>
                  <a:srgbClr val="CCCCCC"/>
                </a:solidFill>
                <a:effectLst/>
                <a:latin typeface="Menlo" panose="020B0609030804020204" pitchFamily="49" charset="0"/>
              </a:rPr>
              <a:t>. </a:t>
            </a:r>
          </a:p>
          <a:p>
            <a:endParaRPr lang="it-IT" dirty="0"/>
          </a:p>
        </p:txBody>
      </p:sp>
      <p:sp>
        <p:nvSpPr>
          <p:cNvPr id="4" name="Segnaposto numero diapositiva 3"/>
          <p:cNvSpPr>
            <a:spLocks noGrp="1"/>
          </p:cNvSpPr>
          <p:nvPr>
            <p:ph type="sldNum" sz="quarter" idx="5"/>
          </p:nvPr>
        </p:nvSpPr>
        <p:spPr/>
        <p:txBody>
          <a:bodyPr/>
          <a:lstStyle/>
          <a:p>
            <a:fld id="{DE477B80-C4CA-1645-A4FC-15F72CEF4220}" type="slidenum">
              <a:rPr lang="it-IT" smtClean="0"/>
              <a:t>3</a:t>
            </a:fld>
            <a:endParaRPr lang="it-IT"/>
          </a:p>
        </p:txBody>
      </p:sp>
    </p:spTree>
    <p:extLst>
      <p:ext uri="{BB962C8B-B14F-4D97-AF65-F5344CB8AC3E}">
        <p14:creationId xmlns:p14="http://schemas.microsoft.com/office/powerpoint/2010/main" val="194545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dirty="0">
                <a:solidFill>
                  <a:srgbClr val="CCCCCC"/>
                </a:solidFill>
                <a:effectLst/>
                <a:latin typeface="Menlo" panose="020B0609030804020204" pitchFamily="49" charset="0"/>
              </a:rPr>
              <a:t>Durante l'esecuzione, l'applicazione dovrà interagire col sistema sottostante ed è a questo scopo che è stata realizzata l'interfaccia di sistema WASI. Questa infatti espone funzioni di accesso sicure al filesystem. Per realizzare ciò, WASI ridefinisce le API base di accesso (come open, </a:t>
            </a:r>
            <a:r>
              <a:rPr lang="it-IT" b="0" dirty="0" err="1">
                <a:solidFill>
                  <a:srgbClr val="CCCCCC"/>
                </a:solidFill>
                <a:effectLst/>
                <a:latin typeface="Menlo" panose="020B0609030804020204" pitchFamily="49" charset="0"/>
              </a:rPr>
              <a:t>read</a:t>
            </a:r>
            <a:r>
              <a:rPr lang="it-IT" b="0" dirty="0">
                <a:solidFill>
                  <a:srgbClr val="CCCCCC"/>
                </a:solidFill>
                <a:effectLst/>
                <a:latin typeface="Menlo" panose="020B0609030804020204" pitchFamily="49" charset="0"/>
              </a:rPr>
              <a:t> e </a:t>
            </a:r>
            <a:r>
              <a:rPr lang="it-IT" b="0" dirty="0" err="1">
                <a:solidFill>
                  <a:srgbClr val="CCCCCC"/>
                </a:solidFill>
                <a:effectLst/>
                <a:latin typeface="Menlo" panose="020B0609030804020204" pitchFamily="49" charset="0"/>
              </a:rPr>
              <a:t>write</a:t>
            </a:r>
            <a:r>
              <a:rPr lang="it-IT" b="0" dirty="0">
                <a:solidFill>
                  <a:srgbClr val="CCCCCC"/>
                </a:solidFill>
                <a:effectLst/>
                <a:latin typeface="Menlo" panose="020B0609030804020204" pitchFamily="49" charset="0"/>
              </a:rPr>
              <a:t>) in modo tale che lo sviluppatore si preoccupi solo di usare il comando, indipendentemente da come questo poi sia realizzato dall'architettura di destinazione. Le API di WASI vanno a buon fine però solo se viene superato il controllo, basato sulle capability che vengono assegnate al processo dal runtime. </a:t>
            </a:r>
          </a:p>
          <a:p>
            <a:endParaRPr lang="it-IT" dirty="0"/>
          </a:p>
        </p:txBody>
      </p:sp>
      <p:sp>
        <p:nvSpPr>
          <p:cNvPr id="4" name="Segnaposto numero diapositiva 3"/>
          <p:cNvSpPr>
            <a:spLocks noGrp="1"/>
          </p:cNvSpPr>
          <p:nvPr>
            <p:ph type="sldNum" sz="quarter" idx="5"/>
          </p:nvPr>
        </p:nvSpPr>
        <p:spPr/>
        <p:txBody>
          <a:bodyPr/>
          <a:lstStyle/>
          <a:p>
            <a:fld id="{DE477B80-C4CA-1645-A4FC-15F72CEF4220}" type="slidenum">
              <a:rPr lang="it-IT" smtClean="0"/>
              <a:t>4</a:t>
            </a:fld>
            <a:endParaRPr lang="it-IT"/>
          </a:p>
        </p:txBody>
      </p:sp>
    </p:spTree>
    <p:extLst>
      <p:ext uri="{BB962C8B-B14F-4D97-AF65-F5344CB8AC3E}">
        <p14:creationId xmlns:p14="http://schemas.microsoft.com/office/powerpoint/2010/main" val="1990105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0" dirty="0">
                <a:solidFill>
                  <a:srgbClr val="CCCCCC"/>
                </a:solidFill>
                <a:effectLst/>
                <a:latin typeface="Menlo" panose="020B0609030804020204" pitchFamily="49" charset="0"/>
              </a:rPr>
              <a:t>Veniamo ora al </a:t>
            </a:r>
            <a:r>
              <a:rPr lang="it-IT" b="0" dirty="0" err="1">
                <a:solidFill>
                  <a:srgbClr val="CCCCCC"/>
                </a:solidFill>
                <a:effectLst/>
                <a:latin typeface="Menlo" panose="020B0609030804020204" pitchFamily="49" charset="0"/>
              </a:rPr>
              <a:t>funzioneamento</a:t>
            </a:r>
            <a:r>
              <a:rPr lang="it-IT" b="0" dirty="0">
                <a:solidFill>
                  <a:srgbClr val="CCCCCC"/>
                </a:solidFill>
                <a:effectLst/>
                <a:latin typeface="Menlo" panose="020B0609030804020204" pitchFamily="49" charset="0"/>
              </a:rPr>
              <a:t> di WasmEdge. Per eseguire il modulo, questo viene consegnato alla VM del runtime. Qui poi si susseguono in ordine 4 fasi principali che garantiscono il corretto utilizzo dei componenti necessari.</a:t>
            </a:r>
          </a:p>
          <a:p>
            <a:r>
              <a:rPr lang="it-IT" b="0" dirty="0">
                <a:solidFill>
                  <a:srgbClr val="CCCCCC"/>
                </a:solidFill>
                <a:effectLst/>
                <a:latin typeface="Menlo" panose="020B0609030804020204" pitchFamily="49" charset="0"/>
              </a:rPr>
              <a:t>Inizialmente la VM si trova i uno stato </a:t>
            </a:r>
            <a:r>
              <a:rPr lang="it-IT" b="0" dirty="0" err="1">
                <a:solidFill>
                  <a:srgbClr val="CCCCCC"/>
                </a:solidFill>
                <a:effectLst/>
                <a:latin typeface="Menlo" panose="020B0609030804020204" pitchFamily="49" charset="0"/>
              </a:rPr>
              <a:t>inzializzato</a:t>
            </a:r>
            <a:r>
              <a:rPr lang="it-IT" b="0" dirty="0">
                <a:solidFill>
                  <a:srgbClr val="CCCCCC"/>
                </a:solidFill>
                <a:effectLst/>
                <a:latin typeface="Menlo" panose="020B0609030804020204" pitchFamily="49" charset="0"/>
              </a:rPr>
              <a:t>, poi attraversa una fase di caricamento e lettura del modulo. Qui viene creato l'albero </a:t>
            </a:r>
            <a:r>
              <a:rPr lang="it-IT" b="0" dirty="0" err="1">
                <a:solidFill>
                  <a:srgbClr val="CCCCCC"/>
                </a:solidFill>
                <a:effectLst/>
                <a:latin typeface="Menlo" panose="020B0609030804020204" pitchFamily="49" charset="0"/>
              </a:rPr>
              <a:t>sintatico</a:t>
            </a:r>
            <a:r>
              <a:rPr lang="it-IT" b="0" dirty="0">
                <a:solidFill>
                  <a:srgbClr val="CCCCCC"/>
                </a:solidFill>
                <a:effectLst/>
                <a:latin typeface="Menlo" panose="020B0609030804020204" pitchFamily="49" charset="0"/>
              </a:rPr>
              <a:t> del modulo e viene ad esempio individuata una eventuale sezione che indica che il file è stato compilato AOT, per rendere più veloce l'esecuzione. L'AST attraversa quindi una fase di validazione della propria correttezza prima di entrare nella fase di esecuzione. In quest'ultima è presente l'</a:t>
            </a:r>
            <a:r>
              <a:rPr lang="it-IT" b="0" dirty="0" err="1">
                <a:solidFill>
                  <a:srgbClr val="CCCCCC"/>
                </a:solidFill>
                <a:effectLst/>
                <a:latin typeface="Menlo" panose="020B0609030804020204" pitchFamily="49" charset="0"/>
              </a:rPr>
              <a:t>Executor</a:t>
            </a:r>
            <a:r>
              <a:rPr lang="it-IT" b="0" dirty="0">
                <a:solidFill>
                  <a:srgbClr val="CCCCCC"/>
                </a:solidFill>
                <a:effectLst/>
                <a:latin typeface="Menlo" panose="020B0609030804020204" pitchFamily="49" charset="0"/>
              </a:rPr>
              <a:t> che crea le istanze necessarie e le usa nell'</a:t>
            </a:r>
            <a:r>
              <a:rPr lang="it-IT" b="0" dirty="0" err="1">
                <a:solidFill>
                  <a:srgbClr val="CCCCCC"/>
                </a:solidFill>
                <a:effectLst/>
                <a:latin typeface="Menlo" panose="020B0609030804020204" pitchFamily="49" charset="0"/>
              </a:rPr>
              <a:t>escuzione</a:t>
            </a:r>
            <a:r>
              <a:rPr lang="it-IT" b="0" dirty="0">
                <a:solidFill>
                  <a:srgbClr val="CCCCCC"/>
                </a:solidFill>
                <a:effectLst/>
                <a:latin typeface="Menlo" panose="020B0609030804020204" pitchFamily="49" charset="0"/>
              </a:rPr>
              <a:t>. Durante questa fase è importante sottolineare la presenza di manager della memoria, che si occupano della realizzazione della sandbox e delle interfacce per le funzioni esterne, che rendono utilizzabili interfacce standardizzate come WASI ma anche altri plugin personalizzabili dallo sviluppatore. Infine poi la VM viene resettata per tornare allo stato iniziale.</a:t>
            </a:r>
          </a:p>
          <a:p>
            <a:endParaRPr lang="it-IT" dirty="0"/>
          </a:p>
        </p:txBody>
      </p:sp>
      <p:sp>
        <p:nvSpPr>
          <p:cNvPr id="4" name="Segnaposto numero diapositiva 3"/>
          <p:cNvSpPr>
            <a:spLocks noGrp="1"/>
          </p:cNvSpPr>
          <p:nvPr>
            <p:ph type="sldNum" sz="quarter" idx="5"/>
          </p:nvPr>
        </p:nvSpPr>
        <p:spPr/>
        <p:txBody>
          <a:bodyPr/>
          <a:lstStyle/>
          <a:p>
            <a:fld id="{DE477B80-C4CA-1645-A4FC-15F72CEF4220}" type="slidenum">
              <a:rPr lang="it-IT" smtClean="0"/>
              <a:t>5</a:t>
            </a:fld>
            <a:endParaRPr lang="it-IT"/>
          </a:p>
        </p:txBody>
      </p:sp>
    </p:spTree>
    <p:extLst>
      <p:ext uri="{BB962C8B-B14F-4D97-AF65-F5344CB8AC3E}">
        <p14:creationId xmlns:p14="http://schemas.microsoft.com/office/powerpoint/2010/main" val="3424990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0" dirty="0">
                <a:solidFill>
                  <a:srgbClr val="CCCCCC"/>
                </a:solidFill>
                <a:effectLst/>
                <a:latin typeface="Menlo" panose="020B0609030804020204" pitchFamily="49" charset="0"/>
              </a:rPr>
              <a:t>Il prototipo realizzato comprende due versioni dell'applicazione: una scritta in JavaScript e l'altra in Rust. La prima è stata eseguita utilizzando </a:t>
            </a:r>
            <a:r>
              <a:rPr lang="it-IT" b="0" dirty="0" err="1">
                <a:solidFill>
                  <a:srgbClr val="CCCCCC"/>
                </a:solidFill>
                <a:effectLst/>
                <a:latin typeface="Menlo" panose="020B0609030804020204" pitchFamily="49" charset="0"/>
              </a:rPr>
              <a:t>Node.js</a:t>
            </a:r>
            <a:r>
              <a:rPr lang="it-IT" b="0" dirty="0">
                <a:solidFill>
                  <a:srgbClr val="CCCCCC"/>
                </a:solidFill>
                <a:effectLst/>
                <a:latin typeface="Menlo" panose="020B0609030804020204" pitchFamily="49" charset="0"/>
              </a:rPr>
              <a:t>, un runtime ampiamente utilizzato, mentre la seconda è stata compilata in WebAssembly per essere eseguita su WasmEdge, </a:t>
            </a:r>
            <a:r>
              <a:rPr lang="it-IT" b="0" dirty="0" err="1">
                <a:solidFill>
                  <a:srgbClr val="CCCCCC"/>
                </a:solidFill>
                <a:effectLst/>
                <a:latin typeface="Menlo" panose="020B0609030804020204" pitchFamily="49" charset="0"/>
              </a:rPr>
              <a:t>Wasmer</a:t>
            </a:r>
            <a:r>
              <a:rPr lang="it-IT" b="0" dirty="0">
                <a:solidFill>
                  <a:srgbClr val="CCCCCC"/>
                </a:solidFill>
                <a:effectLst/>
                <a:latin typeface="Menlo" panose="020B0609030804020204" pitchFamily="49" charset="0"/>
              </a:rPr>
              <a:t> e </a:t>
            </a:r>
            <a:r>
              <a:rPr lang="it-IT" b="0" dirty="0" err="1">
                <a:solidFill>
                  <a:srgbClr val="CCCCCC"/>
                </a:solidFill>
                <a:effectLst/>
                <a:latin typeface="Menlo" panose="020B0609030804020204" pitchFamily="49" charset="0"/>
              </a:rPr>
              <a:t>Wasmtime</a:t>
            </a:r>
            <a:r>
              <a:rPr lang="it-IT" b="0" dirty="0">
                <a:solidFill>
                  <a:srgbClr val="CCCCCC"/>
                </a:solidFill>
                <a:effectLst/>
                <a:latin typeface="Menlo" panose="020B0609030804020204" pitchFamily="49" charset="0"/>
              </a:rPr>
              <a:t>. La slide illustra il flusso dell'applicazione, che simula l'esecuzione di un'applicazione con vari parametri.</a:t>
            </a:r>
          </a:p>
          <a:p>
            <a:r>
              <a:rPr lang="it-IT" b="0" dirty="0">
                <a:solidFill>
                  <a:srgbClr val="CCCCCC"/>
                </a:solidFill>
                <a:effectLst/>
                <a:latin typeface="Menlo" panose="020B0609030804020204" pitchFamily="49" charset="0"/>
              </a:rPr>
              <a:t>Nel prototipo, è possibile selezionare un file contenente caratteri casuali con dimensioni variabili da 1 KB a 500 MB. Il contenuto del file viene salvato in un array di caratteri e successivamente ordinato utilizzando tre algoritmi di </a:t>
            </a:r>
            <a:r>
              <a:rPr lang="it-IT" b="0" dirty="0" err="1">
                <a:solidFill>
                  <a:srgbClr val="CCCCCC"/>
                </a:solidFill>
                <a:effectLst/>
                <a:latin typeface="Menlo" panose="020B0609030804020204" pitchFamily="49" charset="0"/>
              </a:rPr>
              <a:t>sorting</a:t>
            </a:r>
            <a:r>
              <a:rPr lang="it-IT" b="0" dirty="0">
                <a:solidFill>
                  <a:srgbClr val="CCCCCC"/>
                </a:solidFill>
                <a:effectLst/>
                <a:latin typeface="Menlo" panose="020B0609030804020204" pitchFamily="49" charset="0"/>
              </a:rPr>
              <a:t>: </a:t>
            </a:r>
            <a:r>
              <a:rPr lang="it-IT" b="0" dirty="0" err="1">
                <a:solidFill>
                  <a:srgbClr val="CCCCCC"/>
                </a:solidFill>
                <a:effectLst/>
                <a:latin typeface="Menlo" panose="020B0609030804020204" pitchFamily="49" charset="0"/>
              </a:rPr>
              <a:t>Bubblesort</a:t>
            </a:r>
            <a:r>
              <a:rPr lang="it-IT" b="0" dirty="0">
                <a:solidFill>
                  <a:srgbClr val="CCCCCC"/>
                </a:solidFill>
                <a:effectLst/>
                <a:latin typeface="Menlo" panose="020B0609030804020204" pitchFamily="49" charset="0"/>
              </a:rPr>
              <a:t>, </a:t>
            </a:r>
            <a:r>
              <a:rPr lang="it-IT" b="0" dirty="0" err="1">
                <a:solidFill>
                  <a:srgbClr val="CCCCCC"/>
                </a:solidFill>
                <a:effectLst/>
                <a:latin typeface="Menlo" panose="020B0609030804020204" pitchFamily="49" charset="0"/>
              </a:rPr>
              <a:t>MergeSort</a:t>
            </a:r>
            <a:r>
              <a:rPr lang="it-IT" b="0" dirty="0">
                <a:solidFill>
                  <a:srgbClr val="CCCCCC"/>
                </a:solidFill>
                <a:effectLst/>
                <a:latin typeface="Menlo" panose="020B0609030804020204" pitchFamily="49" charset="0"/>
              </a:rPr>
              <a:t> e </a:t>
            </a:r>
            <a:r>
              <a:rPr lang="it-IT" b="0" dirty="0" err="1">
                <a:solidFill>
                  <a:srgbClr val="CCCCCC"/>
                </a:solidFill>
                <a:effectLst/>
                <a:latin typeface="Menlo" panose="020B0609030804020204" pitchFamily="49" charset="0"/>
              </a:rPr>
              <a:t>QuickSort</a:t>
            </a:r>
            <a:r>
              <a:rPr lang="it-IT" b="0" dirty="0">
                <a:solidFill>
                  <a:srgbClr val="CCCCCC"/>
                </a:solidFill>
                <a:effectLst/>
                <a:latin typeface="Menlo" panose="020B0609030804020204" pitchFamily="49" charset="0"/>
              </a:rPr>
              <a:t>. Infine, il contenuto ordinato viene scritto in un nuovo file.</a:t>
            </a:r>
          </a:p>
          <a:p>
            <a:r>
              <a:rPr lang="it-IT" b="0" dirty="0">
                <a:solidFill>
                  <a:srgbClr val="CCCCCC"/>
                </a:solidFill>
                <a:effectLst/>
                <a:latin typeface="Menlo" panose="020B0609030804020204" pitchFamily="49" charset="0"/>
              </a:rPr>
              <a:t>L'esecuzione automatica del prototipo è stata gestita tramite un primo script </a:t>
            </a:r>
            <a:r>
              <a:rPr lang="it-IT" b="0" dirty="0" err="1">
                <a:solidFill>
                  <a:srgbClr val="CCCCCC"/>
                </a:solidFill>
                <a:effectLst/>
                <a:latin typeface="Menlo" panose="020B0609030804020204" pitchFamily="49" charset="0"/>
              </a:rPr>
              <a:t>bash</a:t>
            </a:r>
            <a:r>
              <a:rPr lang="it-IT" b="0" dirty="0">
                <a:solidFill>
                  <a:srgbClr val="CCCCCC"/>
                </a:solidFill>
                <a:effectLst/>
                <a:latin typeface="Menlo" panose="020B0609030804020204" pitchFamily="49" charset="0"/>
              </a:rPr>
              <a:t> chiamato </a:t>
            </a:r>
            <a:r>
              <a:rPr lang="it-IT" b="0" dirty="0" err="1">
                <a:solidFill>
                  <a:srgbClr val="CCCCCC"/>
                </a:solidFill>
                <a:effectLst/>
                <a:latin typeface="Menlo" panose="020B0609030804020204" pitchFamily="49" charset="0"/>
              </a:rPr>
              <a:t>auto.sh</a:t>
            </a:r>
            <a:r>
              <a:rPr lang="it-IT" b="0" dirty="0">
                <a:solidFill>
                  <a:srgbClr val="CCCCCC"/>
                </a:solidFill>
                <a:effectLst/>
                <a:latin typeface="Menlo" panose="020B0609030804020204" pitchFamily="49" charset="0"/>
              </a:rPr>
              <a:t>, che esegue 15 volte ogni combinazione possibile di file e algoritmo, per ciascun runtime considerato. Le combinazioni inefficaci o impossibili sono state escluse. Ogni esecuzione è stata monitorata da uno script </a:t>
            </a:r>
            <a:r>
              <a:rPr lang="it-IT" b="0" dirty="0" err="1">
                <a:solidFill>
                  <a:srgbClr val="CCCCCC"/>
                </a:solidFill>
                <a:effectLst/>
                <a:latin typeface="Menlo" panose="020B0609030804020204" pitchFamily="49" charset="0"/>
              </a:rPr>
              <a:t>benchmark.sh</a:t>
            </a:r>
            <a:r>
              <a:rPr lang="it-IT" b="0" dirty="0">
                <a:solidFill>
                  <a:srgbClr val="CCCCCC"/>
                </a:solidFill>
                <a:effectLst/>
                <a:latin typeface="Menlo" panose="020B0609030804020204" pitchFamily="49" charset="0"/>
              </a:rPr>
              <a:t>, che misurava l'utilizzo della CPU, della memoria e la latenza. Sulla base delle misurazioni ottenute per ogni combinazione è stata poi calcolata una media rappresentativa delle 15 esecuzioni.</a:t>
            </a:r>
          </a:p>
          <a:p>
            <a:endParaRPr lang="it-IT" dirty="0"/>
          </a:p>
        </p:txBody>
      </p:sp>
      <p:sp>
        <p:nvSpPr>
          <p:cNvPr id="4" name="Segnaposto numero diapositiva 3"/>
          <p:cNvSpPr>
            <a:spLocks noGrp="1"/>
          </p:cNvSpPr>
          <p:nvPr>
            <p:ph type="sldNum" sz="quarter" idx="5"/>
          </p:nvPr>
        </p:nvSpPr>
        <p:spPr/>
        <p:txBody>
          <a:bodyPr/>
          <a:lstStyle/>
          <a:p>
            <a:fld id="{DE477B80-C4CA-1645-A4FC-15F72CEF4220}" type="slidenum">
              <a:rPr lang="it-IT" smtClean="0"/>
              <a:t>6</a:t>
            </a:fld>
            <a:endParaRPr lang="it-IT"/>
          </a:p>
        </p:txBody>
      </p:sp>
    </p:spTree>
    <p:extLst>
      <p:ext uri="{BB962C8B-B14F-4D97-AF65-F5344CB8AC3E}">
        <p14:creationId xmlns:p14="http://schemas.microsoft.com/office/powerpoint/2010/main" val="132740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0" dirty="0">
                <a:solidFill>
                  <a:srgbClr val="CCCCCC"/>
                </a:solidFill>
                <a:effectLst/>
                <a:latin typeface="Menlo" panose="020B0609030804020204" pitchFamily="49" charset="0"/>
              </a:rPr>
              <a:t>Le misurazioni riguardo l'utilizzo della CPU hanno mostrato un andamento elevato e omogeneo e quindi non sono state riportate. </a:t>
            </a:r>
          </a:p>
          <a:p>
            <a:r>
              <a:rPr lang="it-IT" b="0" dirty="0">
                <a:solidFill>
                  <a:srgbClr val="CCCCCC"/>
                </a:solidFill>
                <a:effectLst/>
                <a:latin typeface="Menlo" panose="020B0609030804020204" pitchFamily="49" charset="0"/>
              </a:rPr>
              <a:t>Inoltre, per quanto riguarda gli algoritmi di ordinamento, si è notato un andamento prevedibile e non particolarmente interessante e si è quindi considerato solo il </a:t>
            </a:r>
            <a:r>
              <a:rPr lang="it-IT" b="0" dirty="0" err="1">
                <a:solidFill>
                  <a:srgbClr val="CCCCCC"/>
                </a:solidFill>
                <a:effectLst/>
                <a:latin typeface="Menlo" panose="020B0609030804020204" pitchFamily="49" charset="0"/>
              </a:rPr>
              <a:t>MergeSort</a:t>
            </a:r>
            <a:r>
              <a:rPr lang="it-IT" b="0" dirty="0">
                <a:solidFill>
                  <a:srgbClr val="CCCCCC"/>
                </a:solidFill>
                <a:effectLst/>
                <a:latin typeface="Menlo" panose="020B0609030804020204" pitchFamily="49" charset="0"/>
              </a:rPr>
              <a:t> per evidenziare le differenze in funzione del carico.</a:t>
            </a:r>
          </a:p>
          <a:p>
            <a:r>
              <a:rPr lang="it-IT" b="0" dirty="0">
                <a:solidFill>
                  <a:srgbClr val="CCCCCC"/>
                </a:solidFill>
                <a:effectLst/>
                <a:latin typeface="Menlo" panose="020B0609030804020204" pitchFamily="49" charset="0"/>
              </a:rPr>
              <a:t>Per quanto riguarda l'utilizzo della memoria, è subito evidente l'inefficienza di </a:t>
            </a:r>
            <a:r>
              <a:rPr lang="it-IT" b="0" dirty="0" err="1">
                <a:solidFill>
                  <a:srgbClr val="CCCCCC"/>
                </a:solidFill>
                <a:effectLst/>
                <a:latin typeface="Menlo" panose="020B0609030804020204" pitchFamily="49" charset="0"/>
              </a:rPr>
              <a:t>Node.js</a:t>
            </a:r>
            <a:r>
              <a:rPr lang="it-IT" b="0" dirty="0">
                <a:solidFill>
                  <a:srgbClr val="CCCCCC"/>
                </a:solidFill>
                <a:effectLst/>
                <a:latin typeface="Menlo" panose="020B0609030804020204" pitchFamily="49" charset="0"/>
              </a:rPr>
              <a:t> che ha reso troppo lunga e impegnativa la sua misurazione. Tra i runtime Wasm invece possiamo notare come WasmEdge non spicchi in </a:t>
            </a:r>
            <a:r>
              <a:rPr lang="it-IT" b="0" dirty="0" err="1">
                <a:solidFill>
                  <a:srgbClr val="CCCCCC"/>
                </a:solidFill>
                <a:effectLst/>
                <a:latin typeface="Menlo" panose="020B0609030804020204" pitchFamily="49" charset="0"/>
              </a:rPr>
              <a:t>qunanto</a:t>
            </a:r>
            <a:r>
              <a:rPr lang="it-IT" b="0" dirty="0">
                <a:solidFill>
                  <a:srgbClr val="CCCCCC"/>
                </a:solidFill>
                <a:effectLst/>
                <a:latin typeface="Menlo" panose="020B0609030804020204" pitchFamily="49" charset="0"/>
              </a:rPr>
              <a:t> a prestazioni rispetto ai suoi competitor, soprattutto con carichi medio-piccoli. All'aumentare dei carichi però notiamo come le disparità diminuiscano e quindi WasmEdge diventi più competitivo.</a:t>
            </a:r>
          </a:p>
          <a:p>
            <a:endParaRPr lang="it-IT" dirty="0"/>
          </a:p>
        </p:txBody>
      </p:sp>
      <p:sp>
        <p:nvSpPr>
          <p:cNvPr id="4" name="Segnaposto numero diapositiva 3"/>
          <p:cNvSpPr>
            <a:spLocks noGrp="1"/>
          </p:cNvSpPr>
          <p:nvPr>
            <p:ph type="sldNum" sz="quarter" idx="5"/>
          </p:nvPr>
        </p:nvSpPr>
        <p:spPr/>
        <p:txBody>
          <a:bodyPr/>
          <a:lstStyle/>
          <a:p>
            <a:fld id="{DE477B80-C4CA-1645-A4FC-15F72CEF4220}" type="slidenum">
              <a:rPr lang="it-IT" smtClean="0"/>
              <a:t>7</a:t>
            </a:fld>
            <a:endParaRPr lang="it-IT"/>
          </a:p>
        </p:txBody>
      </p:sp>
    </p:spTree>
    <p:extLst>
      <p:ext uri="{BB962C8B-B14F-4D97-AF65-F5344CB8AC3E}">
        <p14:creationId xmlns:p14="http://schemas.microsoft.com/office/powerpoint/2010/main" val="1013713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0" dirty="0">
                <a:solidFill>
                  <a:srgbClr val="CCCCCC"/>
                </a:solidFill>
                <a:effectLst/>
                <a:latin typeface="Menlo" panose="020B0609030804020204" pitchFamily="49" charset="0"/>
              </a:rPr>
              <a:t>Per i motivi precedenti, anche qui sono stati presentati i valori solo in funzione del carico.</a:t>
            </a:r>
          </a:p>
          <a:p>
            <a:r>
              <a:rPr lang="it-IT" b="0" dirty="0">
                <a:solidFill>
                  <a:srgbClr val="CCCCCC"/>
                </a:solidFill>
                <a:effectLst/>
                <a:latin typeface="Menlo" panose="020B0609030804020204" pitchFamily="49" charset="0"/>
              </a:rPr>
              <a:t>Per quanto riguarda le latenze, anche qua si vede un'evidente distacco tra </a:t>
            </a:r>
            <a:r>
              <a:rPr lang="it-IT" b="0" dirty="0" err="1">
                <a:solidFill>
                  <a:srgbClr val="CCCCCC"/>
                </a:solidFill>
                <a:effectLst/>
                <a:latin typeface="Menlo" panose="020B0609030804020204" pitchFamily="49" charset="0"/>
              </a:rPr>
              <a:t>Node.js</a:t>
            </a:r>
            <a:r>
              <a:rPr lang="it-IT" b="0" dirty="0">
                <a:solidFill>
                  <a:srgbClr val="CCCCCC"/>
                </a:solidFill>
                <a:effectLst/>
                <a:latin typeface="Menlo" panose="020B0609030804020204" pitchFamily="49" charset="0"/>
              </a:rPr>
              <a:t> e i runtime Wasm. Tra questi poi possiamo notare l'egemonia di </a:t>
            </a:r>
            <a:r>
              <a:rPr lang="it-IT" b="0" dirty="0" err="1">
                <a:solidFill>
                  <a:srgbClr val="CCCCCC"/>
                </a:solidFill>
                <a:effectLst/>
                <a:latin typeface="Menlo" panose="020B0609030804020204" pitchFamily="49" charset="0"/>
              </a:rPr>
              <a:t>Wasmtime</a:t>
            </a:r>
            <a:r>
              <a:rPr lang="it-IT" b="0" dirty="0">
                <a:solidFill>
                  <a:srgbClr val="CCCCCC"/>
                </a:solidFill>
                <a:effectLst/>
                <a:latin typeface="Menlo" panose="020B0609030804020204" pitchFamily="49" charset="0"/>
              </a:rPr>
              <a:t> come il più veloce, mentre WasmEdge risulta molto più lento con carichi medi anche se diventa più competitivo con i carichi alti.</a:t>
            </a:r>
          </a:p>
          <a:p>
            <a:endParaRPr lang="it-IT" dirty="0"/>
          </a:p>
        </p:txBody>
      </p:sp>
      <p:sp>
        <p:nvSpPr>
          <p:cNvPr id="4" name="Segnaposto numero diapositiva 3"/>
          <p:cNvSpPr>
            <a:spLocks noGrp="1"/>
          </p:cNvSpPr>
          <p:nvPr>
            <p:ph type="sldNum" sz="quarter" idx="5"/>
          </p:nvPr>
        </p:nvSpPr>
        <p:spPr/>
        <p:txBody>
          <a:bodyPr/>
          <a:lstStyle/>
          <a:p>
            <a:fld id="{DE477B80-C4CA-1645-A4FC-15F72CEF4220}" type="slidenum">
              <a:rPr lang="it-IT" smtClean="0"/>
              <a:t>8</a:t>
            </a:fld>
            <a:endParaRPr lang="it-IT"/>
          </a:p>
        </p:txBody>
      </p:sp>
    </p:spTree>
    <p:extLst>
      <p:ext uri="{BB962C8B-B14F-4D97-AF65-F5344CB8AC3E}">
        <p14:creationId xmlns:p14="http://schemas.microsoft.com/office/powerpoint/2010/main" val="94512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0" dirty="0">
                <a:solidFill>
                  <a:srgbClr val="CCCCCC"/>
                </a:solidFill>
                <a:effectLst/>
                <a:latin typeface="Menlo" panose="020B0609030804020204" pitchFamily="49" charset="0"/>
              </a:rPr>
              <a:t>In conclusione, per quanto riguarda lo stato dell'arte dello strumento, possiamo parlare comunque di un runtime più efficiente rispetto ad uno molto diffuso come </a:t>
            </a:r>
            <a:r>
              <a:rPr lang="it-IT" b="0" dirty="0" err="1">
                <a:solidFill>
                  <a:srgbClr val="CCCCCC"/>
                </a:solidFill>
                <a:effectLst/>
                <a:latin typeface="Menlo" panose="020B0609030804020204" pitchFamily="49" charset="0"/>
              </a:rPr>
              <a:t>Node.js</a:t>
            </a:r>
            <a:r>
              <a:rPr lang="it-IT" b="0" dirty="0">
                <a:solidFill>
                  <a:srgbClr val="CCCCCC"/>
                </a:solidFill>
                <a:effectLst/>
                <a:latin typeface="Menlo" panose="020B0609030804020204" pitchFamily="49" charset="0"/>
              </a:rPr>
              <a:t> ma che rimane ancora poco competitivo rispetto ai suoi principali concorrenti. E come anche questi ultimi è importante ribadire la loro capacità di eseguire codice facilmente distribuibile e interoperabile che viene eseguito in sicurezza.</a:t>
            </a:r>
          </a:p>
          <a:p>
            <a:r>
              <a:rPr lang="it-IT" b="0" dirty="0">
                <a:solidFill>
                  <a:srgbClr val="CCCCCC"/>
                </a:solidFill>
                <a:effectLst/>
                <a:latin typeface="Menlo" panose="020B0609030804020204" pitchFamily="49" charset="0"/>
              </a:rPr>
              <a:t>Per quanto riguarda invece i suoi sviluppi futuri, è importante sottolineare che si sta sviluppando ancora il multithreading. </a:t>
            </a:r>
            <a:r>
              <a:rPr lang="it-IT" b="0" dirty="0" err="1">
                <a:solidFill>
                  <a:srgbClr val="CCCCCC"/>
                </a:solidFill>
                <a:effectLst/>
                <a:latin typeface="Menlo" panose="020B0609030804020204" pitchFamily="49" charset="0"/>
              </a:rPr>
              <a:t>Inoltr</a:t>
            </a:r>
            <a:r>
              <a:rPr lang="it-IT" b="0" dirty="0">
                <a:solidFill>
                  <a:srgbClr val="CCCCCC"/>
                </a:solidFill>
                <a:effectLst/>
                <a:latin typeface="Menlo" panose="020B0609030804020204" pitchFamily="49" charset="0"/>
              </a:rPr>
              <a:t> le prestazioni viste finora lo rendono molto portato per l'esecuzione di API riguardo l'elaborazione di immagini e l'addestramento di reti neurali. Infine la sua </a:t>
            </a:r>
            <a:r>
              <a:rPr lang="it-IT" b="0" dirty="0" err="1">
                <a:solidFill>
                  <a:srgbClr val="CCCCCC"/>
                </a:solidFill>
                <a:effectLst/>
                <a:latin typeface="Menlo" panose="020B0609030804020204" pitchFamily="49" charset="0"/>
              </a:rPr>
              <a:t>archittetura</a:t>
            </a:r>
            <a:r>
              <a:rPr lang="it-IT" b="0" dirty="0">
                <a:solidFill>
                  <a:srgbClr val="CCCCCC"/>
                </a:solidFill>
                <a:effectLst/>
                <a:latin typeface="Menlo" panose="020B0609030804020204" pitchFamily="49" charset="0"/>
              </a:rPr>
              <a:t> per le estensioni personalizzabili lo rendono molto utile per l'erogazione di </a:t>
            </a:r>
            <a:r>
              <a:rPr lang="it-IT" b="0" dirty="0" err="1">
                <a:solidFill>
                  <a:srgbClr val="CCCCCC"/>
                </a:solidFill>
                <a:effectLst/>
                <a:latin typeface="Menlo" panose="020B0609030804020204" pitchFamily="49" charset="0"/>
              </a:rPr>
              <a:t>microservizi</a:t>
            </a:r>
            <a:r>
              <a:rPr lang="it-IT" b="0" dirty="0">
                <a:solidFill>
                  <a:srgbClr val="CCCCCC"/>
                </a:solidFill>
                <a:effectLst/>
                <a:latin typeface="Menlo" panose="020B0609030804020204" pitchFamily="49" charset="0"/>
              </a:rPr>
              <a:t>.</a:t>
            </a:r>
          </a:p>
          <a:p>
            <a:endParaRPr lang="it-IT" dirty="0"/>
          </a:p>
        </p:txBody>
      </p:sp>
      <p:sp>
        <p:nvSpPr>
          <p:cNvPr id="4" name="Segnaposto numero diapositiva 3"/>
          <p:cNvSpPr>
            <a:spLocks noGrp="1"/>
          </p:cNvSpPr>
          <p:nvPr>
            <p:ph type="sldNum" sz="quarter" idx="5"/>
          </p:nvPr>
        </p:nvSpPr>
        <p:spPr/>
        <p:txBody>
          <a:bodyPr/>
          <a:lstStyle/>
          <a:p>
            <a:fld id="{DE477B80-C4CA-1645-A4FC-15F72CEF4220}" type="slidenum">
              <a:rPr lang="it-IT" smtClean="0"/>
              <a:t>9</a:t>
            </a:fld>
            <a:endParaRPr lang="it-IT"/>
          </a:p>
        </p:txBody>
      </p:sp>
    </p:spTree>
    <p:extLst>
      <p:ext uri="{BB962C8B-B14F-4D97-AF65-F5344CB8AC3E}">
        <p14:creationId xmlns:p14="http://schemas.microsoft.com/office/powerpoint/2010/main" val="157020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E38463-7E49-F0D3-7485-C5470D1EFB1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6BCD532-F26C-23F9-1AE2-36A2D9B3EB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5EA16B4-725F-17BA-0C70-1DB7837191A3}"/>
              </a:ext>
            </a:extLst>
          </p:cNvPr>
          <p:cNvSpPr>
            <a:spLocks noGrp="1"/>
          </p:cNvSpPr>
          <p:nvPr>
            <p:ph type="dt" sz="half" idx="10"/>
          </p:nvPr>
        </p:nvSpPr>
        <p:spPr/>
        <p:txBody>
          <a:bodyPr/>
          <a:lstStyle/>
          <a:p>
            <a:fld id="{B3ACBA9D-5EF0-A44B-ACC4-1560C7B0ACB0}" type="datetime1">
              <a:rPr lang="it-IT" smtClean="0"/>
              <a:t>15/12/23</a:t>
            </a:fld>
            <a:endParaRPr lang="it-IT"/>
          </a:p>
        </p:txBody>
      </p:sp>
      <p:sp>
        <p:nvSpPr>
          <p:cNvPr id="5" name="Segnaposto piè di pagina 4">
            <a:extLst>
              <a:ext uri="{FF2B5EF4-FFF2-40B4-BE49-F238E27FC236}">
                <a16:creationId xmlns:a16="http://schemas.microsoft.com/office/drawing/2014/main" id="{881AEB3F-12F6-3AAA-F973-62965ED7522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48E0031-8930-BAFC-9BE5-2366C0C36E1E}"/>
              </a:ext>
            </a:extLst>
          </p:cNvPr>
          <p:cNvSpPr>
            <a:spLocks noGrp="1"/>
          </p:cNvSpPr>
          <p:nvPr>
            <p:ph type="sldNum" sz="quarter" idx="12"/>
          </p:nvPr>
        </p:nvSpPr>
        <p:spPr/>
        <p:txBody>
          <a:bodyPr/>
          <a:lstStyle/>
          <a:p>
            <a:fld id="{B1F762DE-0612-3D44-A71D-95D5C2886821}" type="slidenum">
              <a:rPr lang="it-IT" smtClean="0"/>
              <a:t>‹N›</a:t>
            </a:fld>
            <a:endParaRPr lang="it-IT"/>
          </a:p>
        </p:txBody>
      </p:sp>
    </p:spTree>
    <p:extLst>
      <p:ext uri="{BB962C8B-B14F-4D97-AF65-F5344CB8AC3E}">
        <p14:creationId xmlns:p14="http://schemas.microsoft.com/office/powerpoint/2010/main" val="47066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F48DB9-C192-5467-3BF2-8CEFE60233C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C0C01EC-764D-EF96-BD37-A9CC6E695FD8}"/>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D8A8EFA-CB46-188B-5B69-C43C1AE79D4F}"/>
              </a:ext>
            </a:extLst>
          </p:cNvPr>
          <p:cNvSpPr>
            <a:spLocks noGrp="1"/>
          </p:cNvSpPr>
          <p:nvPr>
            <p:ph type="dt" sz="half" idx="10"/>
          </p:nvPr>
        </p:nvSpPr>
        <p:spPr/>
        <p:txBody>
          <a:bodyPr/>
          <a:lstStyle/>
          <a:p>
            <a:fld id="{542E2637-2C8F-2749-B6F6-5C0454578F40}" type="datetime1">
              <a:rPr lang="it-IT" smtClean="0"/>
              <a:t>15/12/23</a:t>
            </a:fld>
            <a:endParaRPr lang="it-IT"/>
          </a:p>
        </p:txBody>
      </p:sp>
      <p:sp>
        <p:nvSpPr>
          <p:cNvPr id="5" name="Segnaposto piè di pagina 4">
            <a:extLst>
              <a:ext uri="{FF2B5EF4-FFF2-40B4-BE49-F238E27FC236}">
                <a16:creationId xmlns:a16="http://schemas.microsoft.com/office/drawing/2014/main" id="{E29EE892-7443-ADE2-6C5F-C033A50C2E9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95E6E88-5F3C-5774-AF35-5364504882A8}"/>
              </a:ext>
            </a:extLst>
          </p:cNvPr>
          <p:cNvSpPr>
            <a:spLocks noGrp="1"/>
          </p:cNvSpPr>
          <p:nvPr>
            <p:ph type="sldNum" sz="quarter" idx="12"/>
          </p:nvPr>
        </p:nvSpPr>
        <p:spPr/>
        <p:txBody>
          <a:bodyPr/>
          <a:lstStyle/>
          <a:p>
            <a:fld id="{B1F762DE-0612-3D44-A71D-95D5C2886821}" type="slidenum">
              <a:rPr lang="it-IT" smtClean="0"/>
              <a:t>‹N›</a:t>
            </a:fld>
            <a:endParaRPr lang="it-IT"/>
          </a:p>
        </p:txBody>
      </p:sp>
    </p:spTree>
    <p:extLst>
      <p:ext uri="{BB962C8B-B14F-4D97-AF65-F5344CB8AC3E}">
        <p14:creationId xmlns:p14="http://schemas.microsoft.com/office/powerpoint/2010/main" val="3151561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D1D0A52-8668-57E4-CCE9-7FBB1778D15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618681A-FA27-8DCE-99D0-10BB866ED7CB}"/>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79B8F0B-E250-AD6A-A851-AF1ABCDE1F01}"/>
              </a:ext>
            </a:extLst>
          </p:cNvPr>
          <p:cNvSpPr>
            <a:spLocks noGrp="1"/>
          </p:cNvSpPr>
          <p:nvPr>
            <p:ph type="dt" sz="half" idx="10"/>
          </p:nvPr>
        </p:nvSpPr>
        <p:spPr/>
        <p:txBody>
          <a:bodyPr/>
          <a:lstStyle/>
          <a:p>
            <a:fld id="{D548F0EC-A256-A744-B678-63523E22F6C6}" type="datetime1">
              <a:rPr lang="it-IT" smtClean="0"/>
              <a:t>15/12/23</a:t>
            </a:fld>
            <a:endParaRPr lang="it-IT"/>
          </a:p>
        </p:txBody>
      </p:sp>
      <p:sp>
        <p:nvSpPr>
          <p:cNvPr id="5" name="Segnaposto piè di pagina 4">
            <a:extLst>
              <a:ext uri="{FF2B5EF4-FFF2-40B4-BE49-F238E27FC236}">
                <a16:creationId xmlns:a16="http://schemas.microsoft.com/office/drawing/2014/main" id="{5478083D-85C6-7622-68C0-CDECC7F3B24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FE0BD19-BD19-7CA6-0E8B-410860ED8F61}"/>
              </a:ext>
            </a:extLst>
          </p:cNvPr>
          <p:cNvSpPr>
            <a:spLocks noGrp="1"/>
          </p:cNvSpPr>
          <p:nvPr>
            <p:ph type="sldNum" sz="quarter" idx="12"/>
          </p:nvPr>
        </p:nvSpPr>
        <p:spPr/>
        <p:txBody>
          <a:bodyPr/>
          <a:lstStyle/>
          <a:p>
            <a:fld id="{B1F762DE-0612-3D44-A71D-95D5C2886821}" type="slidenum">
              <a:rPr lang="it-IT" smtClean="0"/>
              <a:t>‹N›</a:t>
            </a:fld>
            <a:endParaRPr lang="it-IT"/>
          </a:p>
        </p:txBody>
      </p:sp>
    </p:spTree>
    <p:extLst>
      <p:ext uri="{BB962C8B-B14F-4D97-AF65-F5344CB8AC3E}">
        <p14:creationId xmlns:p14="http://schemas.microsoft.com/office/powerpoint/2010/main" val="301786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2611F-9B7B-09A1-1ADB-E3C0C54BB1D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D696FED-D0E4-6356-B351-F819FC2ABC9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0B738F8-E3F3-96B0-3A23-EBC61185064F}"/>
              </a:ext>
            </a:extLst>
          </p:cNvPr>
          <p:cNvSpPr>
            <a:spLocks noGrp="1"/>
          </p:cNvSpPr>
          <p:nvPr>
            <p:ph type="dt" sz="half" idx="10"/>
          </p:nvPr>
        </p:nvSpPr>
        <p:spPr/>
        <p:txBody>
          <a:bodyPr/>
          <a:lstStyle/>
          <a:p>
            <a:fld id="{3B66734A-CFA6-7B4C-AED6-D07882718F1E}" type="datetime1">
              <a:rPr lang="it-IT" smtClean="0"/>
              <a:t>15/12/23</a:t>
            </a:fld>
            <a:endParaRPr lang="it-IT"/>
          </a:p>
        </p:txBody>
      </p:sp>
      <p:sp>
        <p:nvSpPr>
          <p:cNvPr id="5" name="Segnaposto piè di pagina 4">
            <a:extLst>
              <a:ext uri="{FF2B5EF4-FFF2-40B4-BE49-F238E27FC236}">
                <a16:creationId xmlns:a16="http://schemas.microsoft.com/office/drawing/2014/main" id="{70333FCE-63EF-84AB-F96F-A09F9DE2D2D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2BAB440-31A6-64E2-2470-6FF431D30F92}"/>
              </a:ext>
            </a:extLst>
          </p:cNvPr>
          <p:cNvSpPr>
            <a:spLocks noGrp="1"/>
          </p:cNvSpPr>
          <p:nvPr>
            <p:ph type="sldNum" sz="quarter" idx="12"/>
          </p:nvPr>
        </p:nvSpPr>
        <p:spPr/>
        <p:txBody>
          <a:bodyPr/>
          <a:lstStyle/>
          <a:p>
            <a:fld id="{B1F762DE-0612-3D44-A71D-95D5C2886821}" type="slidenum">
              <a:rPr lang="it-IT" smtClean="0"/>
              <a:t>‹N›</a:t>
            </a:fld>
            <a:endParaRPr lang="it-IT"/>
          </a:p>
        </p:txBody>
      </p:sp>
    </p:spTree>
    <p:extLst>
      <p:ext uri="{BB962C8B-B14F-4D97-AF65-F5344CB8AC3E}">
        <p14:creationId xmlns:p14="http://schemas.microsoft.com/office/powerpoint/2010/main" val="393447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DCA039-5421-6456-0716-419F89BB41A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D983297-C71C-2A03-FE91-CA01576063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EC49AAB-DF6B-15C5-7B26-D52DC7681CE6}"/>
              </a:ext>
            </a:extLst>
          </p:cNvPr>
          <p:cNvSpPr>
            <a:spLocks noGrp="1"/>
          </p:cNvSpPr>
          <p:nvPr>
            <p:ph type="dt" sz="half" idx="10"/>
          </p:nvPr>
        </p:nvSpPr>
        <p:spPr/>
        <p:txBody>
          <a:bodyPr/>
          <a:lstStyle/>
          <a:p>
            <a:fld id="{2154979E-4D46-EB4F-B468-4159A13D30B2}" type="datetime1">
              <a:rPr lang="it-IT" smtClean="0"/>
              <a:t>15/12/23</a:t>
            </a:fld>
            <a:endParaRPr lang="it-IT"/>
          </a:p>
        </p:txBody>
      </p:sp>
      <p:sp>
        <p:nvSpPr>
          <p:cNvPr id="5" name="Segnaposto piè di pagina 4">
            <a:extLst>
              <a:ext uri="{FF2B5EF4-FFF2-40B4-BE49-F238E27FC236}">
                <a16:creationId xmlns:a16="http://schemas.microsoft.com/office/drawing/2014/main" id="{FE2598A4-EB2E-C09E-497D-54675C56700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8BF895E-9734-952E-F8A1-EC8E162E1A69}"/>
              </a:ext>
            </a:extLst>
          </p:cNvPr>
          <p:cNvSpPr>
            <a:spLocks noGrp="1"/>
          </p:cNvSpPr>
          <p:nvPr>
            <p:ph type="sldNum" sz="quarter" idx="12"/>
          </p:nvPr>
        </p:nvSpPr>
        <p:spPr/>
        <p:txBody>
          <a:bodyPr/>
          <a:lstStyle/>
          <a:p>
            <a:fld id="{B1F762DE-0612-3D44-A71D-95D5C2886821}" type="slidenum">
              <a:rPr lang="it-IT" smtClean="0"/>
              <a:t>‹N›</a:t>
            </a:fld>
            <a:endParaRPr lang="it-IT"/>
          </a:p>
        </p:txBody>
      </p:sp>
    </p:spTree>
    <p:extLst>
      <p:ext uri="{BB962C8B-B14F-4D97-AF65-F5344CB8AC3E}">
        <p14:creationId xmlns:p14="http://schemas.microsoft.com/office/powerpoint/2010/main" val="482068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FC112D-7DD9-F94F-E765-D4EADFB9D16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A5E8BC7-B7F2-AE82-3E54-9E993B59B1F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B1550E7-B720-030C-4F3E-A7178E46A8C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83B7168-80C3-353F-1951-9C0668AB05F4}"/>
              </a:ext>
            </a:extLst>
          </p:cNvPr>
          <p:cNvSpPr>
            <a:spLocks noGrp="1"/>
          </p:cNvSpPr>
          <p:nvPr>
            <p:ph type="dt" sz="half" idx="10"/>
          </p:nvPr>
        </p:nvSpPr>
        <p:spPr/>
        <p:txBody>
          <a:bodyPr/>
          <a:lstStyle/>
          <a:p>
            <a:fld id="{5F3983DB-ADD3-C74C-87AA-39E38C15CA6A}" type="datetime1">
              <a:rPr lang="it-IT" smtClean="0"/>
              <a:t>15/12/23</a:t>
            </a:fld>
            <a:endParaRPr lang="it-IT"/>
          </a:p>
        </p:txBody>
      </p:sp>
      <p:sp>
        <p:nvSpPr>
          <p:cNvPr id="6" name="Segnaposto piè di pagina 5">
            <a:extLst>
              <a:ext uri="{FF2B5EF4-FFF2-40B4-BE49-F238E27FC236}">
                <a16:creationId xmlns:a16="http://schemas.microsoft.com/office/drawing/2014/main" id="{AEDC9841-FAF4-6C78-A049-1AF4A43B659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1008F5B-24A8-094F-EAD9-09E7DDF3F08D}"/>
              </a:ext>
            </a:extLst>
          </p:cNvPr>
          <p:cNvSpPr>
            <a:spLocks noGrp="1"/>
          </p:cNvSpPr>
          <p:nvPr>
            <p:ph type="sldNum" sz="quarter" idx="12"/>
          </p:nvPr>
        </p:nvSpPr>
        <p:spPr/>
        <p:txBody>
          <a:bodyPr/>
          <a:lstStyle/>
          <a:p>
            <a:fld id="{B1F762DE-0612-3D44-A71D-95D5C2886821}" type="slidenum">
              <a:rPr lang="it-IT" smtClean="0"/>
              <a:t>‹N›</a:t>
            </a:fld>
            <a:endParaRPr lang="it-IT"/>
          </a:p>
        </p:txBody>
      </p:sp>
    </p:spTree>
    <p:extLst>
      <p:ext uri="{BB962C8B-B14F-4D97-AF65-F5344CB8AC3E}">
        <p14:creationId xmlns:p14="http://schemas.microsoft.com/office/powerpoint/2010/main" val="3516838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36D0BC-418B-0A54-7500-AE29931CFC0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5FF2A75-F4D4-C146-4D4F-15169A9C8B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F642A66-4145-0BCF-9F22-3977F39CD80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D3C6162-7509-91BA-2E21-B1C098E76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CB8F8B0-7E6F-345C-07F9-D9D088698D1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E60CD9E-4391-679C-95D6-8AF5285D640F}"/>
              </a:ext>
            </a:extLst>
          </p:cNvPr>
          <p:cNvSpPr>
            <a:spLocks noGrp="1"/>
          </p:cNvSpPr>
          <p:nvPr>
            <p:ph type="dt" sz="half" idx="10"/>
          </p:nvPr>
        </p:nvSpPr>
        <p:spPr/>
        <p:txBody>
          <a:bodyPr/>
          <a:lstStyle/>
          <a:p>
            <a:fld id="{ADBF9218-CFAF-4845-ABF7-7CB539CDAF5E}" type="datetime1">
              <a:rPr lang="it-IT" smtClean="0"/>
              <a:t>15/12/23</a:t>
            </a:fld>
            <a:endParaRPr lang="it-IT"/>
          </a:p>
        </p:txBody>
      </p:sp>
      <p:sp>
        <p:nvSpPr>
          <p:cNvPr id="8" name="Segnaposto piè di pagina 7">
            <a:extLst>
              <a:ext uri="{FF2B5EF4-FFF2-40B4-BE49-F238E27FC236}">
                <a16:creationId xmlns:a16="http://schemas.microsoft.com/office/drawing/2014/main" id="{D3406CB2-5865-8B17-08E4-8EFC54728A8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327F43C-FB61-F4A5-1ABF-5BA59DF35EB7}"/>
              </a:ext>
            </a:extLst>
          </p:cNvPr>
          <p:cNvSpPr>
            <a:spLocks noGrp="1"/>
          </p:cNvSpPr>
          <p:nvPr>
            <p:ph type="sldNum" sz="quarter" idx="12"/>
          </p:nvPr>
        </p:nvSpPr>
        <p:spPr/>
        <p:txBody>
          <a:bodyPr/>
          <a:lstStyle/>
          <a:p>
            <a:fld id="{B1F762DE-0612-3D44-A71D-95D5C2886821}" type="slidenum">
              <a:rPr lang="it-IT" smtClean="0"/>
              <a:t>‹N›</a:t>
            </a:fld>
            <a:endParaRPr lang="it-IT"/>
          </a:p>
        </p:txBody>
      </p:sp>
    </p:spTree>
    <p:extLst>
      <p:ext uri="{BB962C8B-B14F-4D97-AF65-F5344CB8AC3E}">
        <p14:creationId xmlns:p14="http://schemas.microsoft.com/office/powerpoint/2010/main" val="3489052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F7BA41-1EF0-56E1-AD7D-A66A6F99587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21BDA47-C103-17DB-A4F4-463F54B4FBB2}"/>
              </a:ext>
            </a:extLst>
          </p:cNvPr>
          <p:cNvSpPr>
            <a:spLocks noGrp="1"/>
          </p:cNvSpPr>
          <p:nvPr>
            <p:ph type="dt" sz="half" idx="10"/>
          </p:nvPr>
        </p:nvSpPr>
        <p:spPr/>
        <p:txBody>
          <a:bodyPr/>
          <a:lstStyle/>
          <a:p>
            <a:fld id="{68B4D3C8-E2EA-2249-A0E6-83751817D3AD}" type="datetime1">
              <a:rPr lang="it-IT" smtClean="0"/>
              <a:t>15/12/23</a:t>
            </a:fld>
            <a:endParaRPr lang="it-IT"/>
          </a:p>
        </p:txBody>
      </p:sp>
      <p:sp>
        <p:nvSpPr>
          <p:cNvPr id="4" name="Segnaposto piè di pagina 3">
            <a:extLst>
              <a:ext uri="{FF2B5EF4-FFF2-40B4-BE49-F238E27FC236}">
                <a16:creationId xmlns:a16="http://schemas.microsoft.com/office/drawing/2014/main" id="{DE69C374-2FA0-B21B-CB66-DCF561605E8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9D442BAF-F27D-94C7-0215-44AA94EEF87D}"/>
              </a:ext>
            </a:extLst>
          </p:cNvPr>
          <p:cNvSpPr>
            <a:spLocks noGrp="1"/>
          </p:cNvSpPr>
          <p:nvPr>
            <p:ph type="sldNum" sz="quarter" idx="12"/>
          </p:nvPr>
        </p:nvSpPr>
        <p:spPr/>
        <p:txBody>
          <a:bodyPr/>
          <a:lstStyle/>
          <a:p>
            <a:fld id="{B1F762DE-0612-3D44-A71D-95D5C2886821}" type="slidenum">
              <a:rPr lang="it-IT" smtClean="0"/>
              <a:t>‹N›</a:t>
            </a:fld>
            <a:endParaRPr lang="it-IT"/>
          </a:p>
        </p:txBody>
      </p:sp>
    </p:spTree>
    <p:extLst>
      <p:ext uri="{BB962C8B-B14F-4D97-AF65-F5344CB8AC3E}">
        <p14:creationId xmlns:p14="http://schemas.microsoft.com/office/powerpoint/2010/main" val="284742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FC2C68E-25EA-C42D-056A-1CDF0BF30CF3}"/>
              </a:ext>
            </a:extLst>
          </p:cNvPr>
          <p:cNvSpPr>
            <a:spLocks noGrp="1"/>
          </p:cNvSpPr>
          <p:nvPr>
            <p:ph type="dt" sz="half" idx="10"/>
          </p:nvPr>
        </p:nvSpPr>
        <p:spPr/>
        <p:txBody>
          <a:bodyPr/>
          <a:lstStyle/>
          <a:p>
            <a:fld id="{28FE7311-D67D-FB44-AAB0-C882109C6B19}" type="datetime1">
              <a:rPr lang="it-IT" smtClean="0"/>
              <a:t>15/12/23</a:t>
            </a:fld>
            <a:endParaRPr lang="it-IT"/>
          </a:p>
        </p:txBody>
      </p:sp>
      <p:sp>
        <p:nvSpPr>
          <p:cNvPr id="3" name="Segnaposto piè di pagina 2">
            <a:extLst>
              <a:ext uri="{FF2B5EF4-FFF2-40B4-BE49-F238E27FC236}">
                <a16:creationId xmlns:a16="http://schemas.microsoft.com/office/drawing/2014/main" id="{60356593-F36A-D09E-E1AE-CE7563725A2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6E22D39-C54A-0BDF-9E5A-2C0BEF072472}"/>
              </a:ext>
            </a:extLst>
          </p:cNvPr>
          <p:cNvSpPr>
            <a:spLocks noGrp="1"/>
          </p:cNvSpPr>
          <p:nvPr>
            <p:ph type="sldNum" sz="quarter" idx="12"/>
          </p:nvPr>
        </p:nvSpPr>
        <p:spPr/>
        <p:txBody>
          <a:bodyPr/>
          <a:lstStyle/>
          <a:p>
            <a:fld id="{B1F762DE-0612-3D44-A71D-95D5C2886821}" type="slidenum">
              <a:rPr lang="it-IT" smtClean="0"/>
              <a:t>‹N›</a:t>
            </a:fld>
            <a:endParaRPr lang="it-IT"/>
          </a:p>
        </p:txBody>
      </p:sp>
    </p:spTree>
    <p:extLst>
      <p:ext uri="{BB962C8B-B14F-4D97-AF65-F5344CB8AC3E}">
        <p14:creationId xmlns:p14="http://schemas.microsoft.com/office/powerpoint/2010/main" val="1852172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376A96-92FE-330A-CFB5-AC1569BBAE1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EBDC749-C652-6258-736C-B9D2C51C2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B2B80C4-C9C3-A70C-1DAE-D9DA7AFB9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6A80E61-E53F-483B-C6C5-12BC03E74AB2}"/>
              </a:ext>
            </a:extLst>
          </p:cNvPr>
          <p:cNvSpPr>
            <a:spLocks noGrp="1"/>
          </p:cNvSpPr>
          <p:nvPr>
            <p:ph type="dt" sz="half" idx="10"/>
          </p:nvPr>
        </p:nvSpPr>
        <p:spPr/>
        <p:txBody>
          <a:bodyPr/>
          <a:lstStyle/>
          <a:p>
            <a:fld id="{E1E6BA9A-BEDF-A244-9F7F-41ACBB269059}" type="datetime1">
              <a:rPr lang="it-IT" smtClean="0"/>
              <a:t>15/12/23</a:t>
            </a:fld>
            <a:endParaRPr lang="it-IT"/>
          </a:p>
        </p:txBody>
      </p:sp>
      <p:sp>
        <p:nvSpPr>
          <p:cNvPr id="6" name="Segnaposto piè di pagina 5">
            <a:extLst>
              <a:ext uri="{FF2B5EF4-FFF2-40B4-BE49-F238E27FC236}">
                <a16:creationId xmlns:a16="http://schemas.microsoft.com/office/drawing/2014/main" id="{331C88E4-B6D0-890D-3D75-FA4F5C1A927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97C7174-0CF0-42F5-995D-32F9164ACE98}"/>
              </a:ext>
            </a:extLst>
          </p:cNvPr>
          <p:cNvSpPr>
            <a:spLocks noGrp="1"/>
          </p:cNvSpPr>
          <p:nvPr>
            <p:ph type="sldNum" sz="quarter" idx="12"/>
          </p:nvPr>
        </p:nvSpPr>
        <p:spPr/>
        <p:txBody>
          <a:bodyPr/>
          <a:lstStyle/>
          <a:p>
            <a:fld id="{B1F762DE-0612-3D44-A71D-95D5C2886821}" type="slidenum">
              <a:rPr lang="it-IT" smtClean="0"/>
              <a:t>‹N›</a:t>
            </a:fld>
            <a:endParaRPr lang="it-IT"/>
          </a:p>
        </p:txBody>
      </p:sp>
    </p:spTree>
    <p:extLst>
      <p:ext uri="{BB962C8B-B14F-4D97-AF65-F5344CB8AC3E}">
        <p14:creationId xmlns:p14="http://schemas.microsoft.com/office/powerpoint/2010/main" val="487611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D985F0-110F-602C-BFDC-FF46A319F95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4ED0800-6689-C99F-0BE1-85E888C7DF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200FE52-E7F1-753A-00EC-6D1400D03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37FC9E7-AC75-537C-59BD-F231C6FADBA0}"/>
              </a:ext>
            </a:extLst>
          </p:cNvPr>
          <p:cNvSpPr>
            <a:spLocks noGrp="1"/>
          </p:cNvSpPr>
          <p:nvPr>
            <p:ph type="dt" sz="half" idx="10"/>
          </p:nvPr>
        </p:nvSpPr>
        <p:spPr/>
        <p:txBody>
          <a:bodyPr/>
          <a:lstStyle/>
          <a:p>
            <a:fld id="{1FD070BB-2BD1-2A41-91B1-CC99759257DB}" type="datetime1">
              <a:rPr lang="it-IT" smtClean="0"/>
              <a:t>15/12/23</a:t>
            </a:fld>
            <a:endParaRPr lang="it-IT"/>
          </a:p>
        </p:txBody>
      </p:sp>
      <p:sp>
        <p:nvSpPr>
          <p:cNvPr id="6" name="Segnaposto piè di pagina 5">
            <a:extLst>
              <a:ext uri="{FF2B5EF4-FFF2-40B4-BE49-F238E27FC236}">
                <a16:creationId xmlns:a16="http://schemas.microsoft.com/office/drawing/2014/main" id="{964ECFFF-E03C-B2A6-2BEC-45C6EDA51BA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B928914-CE66-918E-8329-4495885D73BE}"/>
              </a:ext>
            </a:extLst>
          </p:cNvPr>
          <p:cNvSpPr>
            <a:spLocks noGrp="1"/>
          </p:cNvSpPr>
          <p:nvPr>
            <p:ph type="sldNum" sz="quarter" idx="12"/>
          </p:nvPr>
        </p:nvSpPr>
        <p:spPr/>
        <p:txBody>
          <a:bodyPr/>
          <a:lstStyle/>
          <a:p>
            <a:fld id="{B1F762DE-0612-3D44-A71D-95D5C2886821}" type="slidenum">
              <a:rPr lang="it-IT" smtClean="0"/>
              <a:t>‹N›</a:t>
            </a:fld>
            <a:endParaRPr lang="it-IT"/>
          </a:p>
        </p:txBody>
      </p:sp>
    </p:spTree>
    <p:extLst>
      <p:ext uri="{BB962C8B-B14F-4D97-AF65-F5344CB8AC3E}">
        <p14:creationId xmlns:p14="http://schemas.microsoft.com/office/powerpoint/2010/main" val="3222765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E8FD9D9-5583-5FA1-CE17-C1701018D5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542E483-BFC8-F2A8-023D-E0750548CC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B5EA8A3-7C43-864F-03B2-BCD650409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5AB86-7439-2B4A-9CFF-8FD08790C123}" type="datetime1">
              <a:rPr lang="it-IT" smtClean="0"/>
              <a:t>15/12/23</a:t>
            </a:fld>
            <a:endParaRPr lang="it-IT"/>
          </a:p>
        </p:txBody>
      </p:sp>
      <p:sp>
        <p:nvSpPr>
          <p:cNvPr id="5" name="Segnaposto piè di pagina 4">
            <a:extLst>
              <a:ext uri="{FF2B5EF4-FFF2-40B4-BE49-F238E27FC236}">
                <a16:creationId xmlns:a16="http://schemas.microsoft.com/office/drawing/2014/main" id="{70BAF5DC-E122-C1B3-C91A-4DC8E2C0F8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4F57F4A-B294-4EB3-1C40-BA377D91F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762DE-0612-3D44-A71D-95D5C2886821}" type="slidenum">
              <a:rPr lang="it-IT" smtClean="0"/>
              <a:t>‹N›</a:t>
            </a:fld>
            <a:endParaRPr lang="it-IT"/>
          </a:p>
        </p:txBody>
      </p:sp>
    </p:spTree>
    <p:extLst>
      <p:ext uri="{BB962C8B-B14F-4D97-AF65-F5344CB8AC3E}">
        <p14:creationId xmlns:p14="http://schemas.microsoft.com/office/powerpoint/2010/main" val="2231390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zhuanlan.zhihu.com/p/37770324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3" Type="http://schemas.openxmlformats.org/officeDocument/2006/relationships/image" Target="../media/image3.png"/><Relationship Id="rId7" Type="http://schemas.openxmlformats.org/officeDocument/2006/relationships/customXml" Target="../ink/ink2.xml"/><Relationship Id="rId12"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415600" y="1645233"/>
            <a:ext cx="11360800" cy="1375200"/>
          </a:xfrm>
          <a:prstGeom prst="rect">
            <a:avLst/>
          </a:prstGeom>
        </p:spPr>
        <p:txBody>
          <a:bodyPr spcFirstLastPara="1" vert="horz" wrap="square" lIns="121900" tIns="121900" rIns="121900" bIns="121900" rtlCol="0" anchor="t" anchorCtr="0">
            <a:noAutofit/>
          </a:bodyPr>
          <a:lstStyle/>
          <a:p>
            <a:r>
              <a:rPr lang="it-IT" sz="2400" dirty="0">
                <a:effectLst/>
                <a:latin typeface="Helvetica" pitchFamily="2" charset="0"/>
              </a:rPr>
              <a:t>Supporti Runtime ad Alte Prestazioni per WebAssembly: </a:t>
            </a:r>
          </a:p>
          <a:p>
            <a:r>
              <a:rPr lang="it-IT" dirty="0">
                <a:latin typeface="Helvetica" pitchFamily="2" charset="0"/>
              </a:rPr>
              <a:t>i</a:t>
            </a:r>
            <a:r>
              <a:rPr lang="it-IT" sz="2400" dirty="0">
                <a:effectLst/>
                <a:latin typeface="Helvetica" pitchFamily="2" charset="0"/>
              </a:rPr>
              <a:t>l Caso di WasmEdge</a:t>
            </a:r>
          </a:p>
          <a:p>
            <a:pPr>
              <a:lnSpc>
                <a:spcPct val="80000"/>
              </a:lnSpc>
              <a:spcBef>
                <a:spcPts val="1600"/>
              </a:spcBef>
              <a:buSzPts val="275"/>
            </a:pPr>
            <a:endParaRPr sz="3200" dirty="0">
              <a:solidFill>
                <a:schemeClr val="dk1"/>
              </a:solidFill>
              <a:latin typeface="Source Sans Pro"/>
              <a:ea typeface="Source Sans Pro"/>
              <a:cs typeface="Source Sans Pro"/>
              <a:sym typeface="Source Sans Pro"/>
            </a:endParaRPr>
          </a:p>
        </p:txBody>
      </p:sp>
      <p:sp>
        <p:nvSpPr>
          <p:cNvPr id="58" name="Google Shape;58;p13"/>
          <p:cNvSpPr txBox="1"/>
          <p:nvPr/>
        </p:nvSpPr>
        <p:spPr>
          <a:xfrm>
            <a:off x="415599" y="101801"/>
            <a:ext cx="11236073" cy="1354176"/>
          </a:xfrm>
          <a:prstGeom prst="rect">
            <a:avLst/>
          </a:prstGeom>
          <a:noFill/>
          <a:ln>
            <a:noFill/>
          </a:ln>
        </p:spPr>
        <p:txBody>
          <a:bodyPr spcFirstLastPara="1" wrap="square" lIns="121900" tIns="121900" rIns="121900" bIns="121900" anchor="t" anchorCtr="0">
            <a:spAutoFit/>
          </a:bodyPr>
          <a:lstStyle/>
          <a:p>
            <a:pPr algn="ctr"/>
            <a:r>
              <a:rPr lang="it" sz="2400" b="1" dirty="0">
                <a:latin typeface="Source Sans Pro"/>
                <a:ea typeface="Source Sans Pro"/>
                <a:cs typeface="Source Sans Pro"/>
                <a:sym typeface="Source Sans Pro"/>
              </a:rPr>
              <a:t>Scuola di Ingegneria e Architettura </a:t>
            </a:r>
          </a:p>
          <a:p>
            <a:pPr algn="ctr"/>
            <a:r>
              <a:rPr lang="it" sz="2400" b="1" dirty="0">
                <a:latin typeface="Source Sans Pro"/>
                <a:ea typeface="Source Sans Pro"/>
                <a:cs typeface="Source Sans Pro"/>
                <a:sym typeface="Source Sans Pro"/>
              </a:rPr>
              <a:t>Dipartimento di Informatica - Scienza e Ingegneria</a:t>
            </a:r>
          </a:p>
          <a:p>
            <a:pPr algn="ctr"/>
            <a:r>
              <a:rPr lang="it" sz="2400" b="1" dirty="0">
                <a:latin typeface="Source Sans Pro"/>
                <a:ea typeface="Source Sans Pro"/>
                <a:cs typeface="Source Sans Pro"/>
                <a:sym typeface="Source Sans Pro"/>
              </a:rPr>
              <a:t>Corso di Laurea in Ingegneria Informatica </a:t>
            </a:r>
            <a:endParaRPr sz="2400" b="1" dirty="0">
              <a:latin typeface="Source Sans Pro"/>
              <a:ea typeface="Source Sans Pro"/>
              <a:cs typeface="Source Sans Pro"/>
              <a:sym typeface="Source Sans Pro"/>
            </a:endParaRPr>
          </a:p>
        </p:txBody>
      </p:sp>
      <p:sp>
        <p:nvSpPr>
          <p:cNvPr id="59" name="Google Shape;59;p13"/>
          <p:cNvSpPr txBox="1"/>
          <p:nvPr/>
        </p:nvSpPr>
        <p:spPr>
          <a:xfrm>
            <a:off x="679533" y="5172901"/>
            <a:ext cx="3459200" cy="984845"/>
          </a:xfrm>
          <a:prstGeom prst="rect">
            <a:avLst/>
          </a:prstGeom>
          <a:noFill/>
          <a:ln>
            <a:noFill/>
          </a:ln>
        </p:spPr>
        <p:txBody>
          <a:bodyPr spcFirstLastPara="1" wrap="square" lIns="121900" tIns="121900" rIns="121900" bIns="121900" anchor="t" anchorCtr="0">
            <a:spAutoFit/>
          </a:bodyPr>
          <a:lstStyle/>
          <a:p>
            <a:r>
              <a:rPr lang="it" sz="2400">
                <a:latin typeface="Source Sans Pro"/>
                <a:ea typeface="Source Sans Pro"/>
                <a:cs typeface="Source Sans Pro"/>
                <a:sym typeface="Source Sans Pro"/>
              </a:rPr>
              <a:t>Relatore: </a:t>
            </a:r>
            <a:br>
              <a:rPr lang="it" sz="2400">
                <a:latin typeface="Source Sans Pro"/>
                <a:ea typeface="Source Sans Pro"/>
                <a:cs typeface="Source Sans Pro"/>
                <a:sym typeface="Source Sans Pro"/>
              </a:rPr>
            </a:br>
            <a:r>
              <a:rPr lang="it" sz="2400" b="1">
                <a:latin typeface="Source Sans Pro"/>
                <a:ea typeface="Source Sans Pro"/>
                <a:cs typeface="Source Sans Pro"/>
                <a:sym typeface="Source Sans Pro"/>
              </a:rPr>
              <a:t>Prof. Paolo Bellavista</a:t>
            </a:r>
            <a:endParaRPr sz="2400" b="1">
              <a:latin typeface="Source Sans Pro"/>
              <a:ea typeface="Source Sans Pro"/>
              <a:cs typeface="Source Sans Pro"/>
              <a:sym typeface="Source Sans Pro"/>
            </a:endParaRPr>
          </a:p>
        </p:txBody>
      </p:sp>
      <p:sp>
        <p:nvSpPr>
          <p:cNvPr id="60" name="Google Shape;60;p13"/>
          <p:cNvSpPr txBox="1"/>
          <p:nvPr/>
        </p:nvSpPr>
        <p:spPr>
          <a:xfrm>
            <a:off x="8408620" y="5090574"/>
            <a:ext cx="2887991" cy="984845"/>
          </a:xfrm>
          <a:prstGeom prst="rect">
            <a:avLst/>
          </a:prstGeom>
          <a:noFill/>
          <a:ln>
            <a:noFill/>
          </a:ln>
        </p:spPr>
        <p:txBody>
          <a:bodyPr spcFirstLastPara="1" wrap="square" lIns="121900" tIns="121900" rIns="121900" bIns="121900" anchor="t" anchorCtr="0">
            <a:spAutoFit/>
          </a:bodyPr>
          <a:lstStyle/>
          <a:p>
            <a:r>
              <a:rPr lang="it" sz="2400" dirty="0">
                <a:latin typeface="Source Sans Pro"/>
                <a:ea typeface="Source Sans Pro"/>
                <a:cs typeface="Source Sans Pro"/>
                <a:sym typeface="Source Sans Pro"/>
              </a:rPr>
              <a:t>Presentata da: </a:t>
            </a:r>
            <a:br>
              <a:rPr lang="it" sz="2400" dirty="0">
                <a:latin typeface="Source Sans Pro"/>
                <a:ea typeface="Source Sans Pro"/>
                <a:cs typeface="Source Sans Pro"/>
                <a:sym typeface="Source Sans Pro"/>
              </a:rPr>
            </a:br>
            <a:r>
              <a:rPr lang="it" sz="2400" b="1" dirty="0">
                <a:latin typeface="Source Sans Pro"/>
                <a:ea typeface="Source Sans Pro"/>
                <a:cs typeface="Source Sans Pro"/>
                <a:sym typeface="Source Sans Pro"/>
              </a:rPr>
              <a:t>Lorenzo Pellegrino </a:t>
            </a:r>
            <a:endParaRPr sz="2400" b="1" dirty="0">
              <a:latin typeface="Source Sans Pro"/>
              <a:ea typeface="Source Sans Pro"/>
              <a:cs typeface="Source Sans Pro"/>
              <a:sym typeface="Source Sans Pro"/>
            </a:endParaRPr>
          </a:p>
        </p:txBody>
      </p:sp>
      <p:sp>
        <p:nvSpPr>
          <p:cNvPr id="61" name="Google Shape;61;p13"/>
          <p:cNvSpPr txBox="1"/>
          <p:nvPr/>
        </p:nvSpPr>
        <p:spPr>
          <a:xfrm>
            <a:off x="4408600" y="6173000"/>
            <a:ext cx="3374800" cy="492402"/>
          </a:xfrm>
          <a:prstGeom prst="rect">
            <a:avLst/>
          </a:prstGeom>
          <a:noFill/>
          <a:ln>
            <a:noFill/>
          </a:ln>
        </p:spPr>
        <p:txBody>
          <a:bodyPr spcFirstLastPara="1" wrap="square" lIns="121900" tIns="121900" rIns="121900" bIns="121900" anchor="t" anchorCtr="0">
            <a:spAutoFit/>
          </a:bodyPr>
          <a:lstStyle/>
          <a:p>
            <a:pPr algn="ctr"/>
            <a:r>
              <a:rPr lang="it" sz="1600" dirty="0">
                <a:latin typeface="Source Sans Pro"/>
                <a:ea typeface="Source Sans Pro"/>
                <a:cs typeface="Source Sans Pro"/>
                <a:sym typeface="Source Sans Pro"/>
              </a:rPr>
              <a:t>Anno Accademico 2022/2023</a:t>
            </a:r>
            <a:endParaRPr sz="1600" dirty="0">
              <a:latin typeface="Source Sans Pro"/>
              <a:ea typeface="Source Sans Pro"/>
              <a:cs typeface="Source Sans Pro"/>
              <a:sym typeface="Source Sans Pro"/>
            </a:endParaRPr>
          </a:p>
        </p:txBody>
      </p:sp>
      <p:pic>
        <p:nvPicPr>
          <p:cNvPr id="5" name="Immagine 4" descr="Immagine che contiene Elementi grafici, cerchio, Blu elettrico, schermata&#10;&#10;Descrizione generata automaticamente">
            <a:extLst>
              <a:ext uri="{FF2B5EF4-FFF2-40B4-BE49-F238E27FC236}">
                <a16:creationId xmlns:a16="http://schemas.microsoft.com/office/drawing/2014/main" id="{D34C17C5-89FE-7727-CB64-45FE3B65C57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26160" y="2950894"/>
            <a:ext cx="2139680" cy="2139680"/>
          </a:xfrm>
          <a:prstGeom prst="rect">
            <a:avLst/>
          </a:prstGeom>
        </p:spPr>
      </p:pic>
      <p:sp>
        <p:nvSpPr>
          <p:cNvPr id="2" name="Segnaposto numero diapositiva 1">
            <a:extLst>
              <a:ext uri="{FF2B5EF4-FFF2-40B4-BE49-F238E27FC236}">
                <a16:creationId xmlns:a16="http://schemas.microsoft.com/office/drawing/2014/main" id="{DD273FB8-7DE4-7C65-7D3C-2E29E5C47CE7}"/>
              </a:ext>
            </a:extLst>
          </p:cNvPr>
          <p:cNvSpPr>
            <a:spLocks noGrp="1"/>
          </p:cNvSpPr>
          <p:nvPr>
            <p:ph type="sldNum" sz="quarter" idx="12"/>
          </p:nvPr>
        </p:nvSpPr>
        <p:spPr/>
        <p:txBody>
          <a:bodyPr/>
          <a:lstStyle/>
          <a:p>
            <a:fld id="{B1F762DE-0612-3D44-A71D-95D5C2886821}" type="slidenum">
              <a:rPr lang="it-IT" smtClean="0"/>
              <a:t>1</a:t>
            </a:fld>
            <a:endParaRPr lang="it-IT"/>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12">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olo 7">
            <a:extLst>
              <a:ext uri="{FF2B5EF4-FFF2-40B4-BE49-F238E27FC236}">
                <a16:creationId xmlns:a16="http://schemas.microsoft.com/office/drawing/2014/main" id="{C88436F1-C1D3-947A-1ED2-C6734FED0577}"/>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Grazie per l’attenzione</a:t>
            </a:r>
            <a:br>
              <a:rPr lang="en-US" sz="8000" kern="1200">
                <a:solidFill>
                  <a:schemeClr val="tx1"/>
                </a:solidFill>
                <a:latin typeface="+mj-lt"/>
                <a:ea typeface="+mj-ea"/>
                <a:cs typeface="+mj-cs"/>
              </a:rPr>
            </a:br>
            <a:endParaRPr lang="en-US" sz="8000" kern="1200">
              <a:solidFill>
                <a:schemeClr val="tx1"/>
              </a:solidFill>
              <a:latin typeface="+mj-lt"/>
              <a:ea typeface="+mj-ea"/>
              <a:cs typeface="+mj-cs"/>
            </a:endParaRPr>
          </a:p>
        </p:txBody>
      </p:sp>
      <p:sp>
        <p:nvSpPr>
          <p:cNvPr id="65" name="Rectangle 14">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6" name="Rectangle 16">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egnaposto numero diapositiva 5">
            <a:extLst>
              <a:ext uri="{FF2B5EF4-FFF2-40B4-BE49-F238E27FC236}">
                <a16:creationId xmlns:a16="http://schemas.microsoft.com/office/drawing/2014/main" id="{BBC1153C-A1CA-188F-70B9-F668C6DC691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1F762DE-0612-3D44-A71D-95D5C2886821}"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Tree>
    <p:extLst>
      <p:ext uri="{BB962C8B-B14F-4D97-AF65-F5344CB8AC3E}">
        <p14:creationId xmlns:p14="http://schemas.microsoft.com/office/powerpoint/2010/main" val="251694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descr="Immagine che contiene testo, Carattere, numero, schermata&#10;&#10;Descrizione generata automaticamente">
            <a:extLst>
              <a:ext uri="{FF2B5EF4-FFF2-40B4-BE49-F238E27FC236}">
                <a16:creationId xmlns:a16="http://schemas.microsoft.com/office/drawing/2014/main" id="{15885846-A391-CE88-3A32-63E66D84686F}"/>
              </a:ext>
            </a:extLst>
          </p:cNvPr>
          <p:cNvPicPr>
            <a:picLocks noGrp="1" noChangeAspect="1"/>
          </p:cNvPicPr>
          <p:nvPr>
            <p:ph idx="1"/>
          </p:nvPr>
        </p:nvPicPr>
        <p:blipFill rotWithShape="1">
          <a:blip r:embed="rId2"/>
          <a:srcRect b="54890"/>
          <a:stretch/>
        </p:blipFill>
        <p:spPr>
          <a:xfrm>
            <a:off x="329333" y="1263775"/>
            <a:ext cx="11533333" cy="2473100"/>
          </a:xfrm>
        </p:spPr>
      </p:pic>
      <p:sp>
        <p:nvSpPr>
          <p:cNvPr id="10" name="Titolo 1">
            <a:extLst>
              <a:ext uri="{FF2B5EF4-FFF2-40B4-BE49-F238E27FC236}">
                <a16:creationId xmlns:a16="http://schemas.microsoft.com/office/drawing/2014/main" id="{12A2EAAF-3452-C592-8BED-95E096E9E8DF}"/>
              </a:ext>
            </a:extLst>
          </p:cNvPr>
          <p:cNvSpPr txBox="1">
            <a:spLocks/>
          </p:cNvSpPr>
          <p:nvPr/>
        </p:nvSpPr>
        <p:spPr>
          <a:xfrm>
            <a:off x="838200" y="365125"/>
            <a:ext cx="10515600" cy="50238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latin typeface="Times New Roman" panose="02020603050405020304" pitchFamily="18" charset="0"/>
                <a:cs typeface="Times New Roman" panose="02020603050405020304" pitchFamily="18" charset="0"/>
              </a:rPr>
              <a:t>Le fondamenta - 1 : Architetture</a:t>
            </a:r>
          </a:p>
        </p:txBody>
      </p:sp>
      <p:sp>
        <p:nvSpPr>
          <p:cNvPr id="5" name="Segnaposto numero diapositiva 4">
            <a:extLst>
              <a:ext uri="{FF2B5EF4-FFF2-40B4-BE49-F238E27FC236}">
                <a16:creationId xmlns:a16="http://schemas.microsoft.com/office/drawing/2014/main" id="{30B5D821-3F99-1432-6A01-3F5C4018E056}"/>
              </a:ext>
            </a:extLst>
          </p:cNvPr>
          <p:cNvSpPr>
            <a:spLocks noGrp="1"/>
          </p:cNvSpPr>
          <p:nvPr>
            <p:ph type="sldNum" sz="quarter" idx="12"/>
          </p:nvPr>
        </p:nvSpPr>
        <p:spPr/>
        <p:txBody>
          <a:bodyPr/>
          <a:lstStyle/>
          <a:p>
            <a:fld id="{B1F762DE-0612-3D44-A71D-95D5C2886821}" type="slidenum">
              <a:rPr lang="it-IT" smtClean="0">
                <a:latin typeface="Times New Roman" panose="02020603050405020304" pitchFamily="18" charset="0"/>
                <a:cs typeface="Times New Roman" panose="02020603050405020304" pitchFamily="18" charset="0"/>
              </a:rPr>
              <a:t>11</a:t>
            </a:fld>
            <a:endParaRPr lang="it-IT">
              <a:latin typeface="Times New Roman" panose="02020603050405020304" pitchFamily="18" charset="0"/>
              <a:cs typeface="Times New Roman" panose="02020603050405020304" pitchFamily="18" charset="0"/>
            </a:endParaRPr>
          </a:p>
        </p:txBody>
      </p:sp>
      <p:sp>
        <p:nvSpPr>
          <p:cNvPr id="6" name="CasellaDiTesto 5">
            <a:extLst>
              <a:ext uri="{FF2B5EF4-FFF2-40B4-BE49-F238E27FC236}">
                <a16:creationId xmlns:a16="http://schemas.microsoft.com/office/drawing/2014/main" id="{72AD7E18-4AF9-7681-F336-A42FAE8E94B6}"/>
              </a:ext>
            </a:extLst>
          </p:cNvPr>
          <p:cNvSpPr txBox="1"/>
          <p:nvPr/>
        </p:nvSpPr>
        <p:spPr>
          <a:xfrm>
            <a:off x="838199" y="4307948"/>
            <a:ext cx="4523509" cy="2308324"/>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La distribuzione richiede:</a:t>
            </a: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Isolamento dai livelli sottostanti</a:t>
            </a: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Sicurezza delle applicazioni</a:t>
            </a: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Maggiore leggerezza delle applicazioni</a:t>
            </a: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Maggiore disponibilità dei servizi</a:t>
            </a: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Velocità </a:t>
            </a: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Scalabilità</a:t>
            </a: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Efficienza</a:t>
            </a:r>
          </a:p>
        </p:txBody>
      </p:sp>
      <p:pic>
        <p:nvPicPr>
          <p:cNvPr id="13" name="Immagine 12" descr="Immagine che contiene testo, Carattere, logo, schermata&#10;&#10;Descrizione generata automaticamente">
            <a:extLst>
              <a:ext uri="{FF2B5EF4-FFF2-40B4-BE49-F238E27FC236}">
                <a16:creationId xmlns:a16="http://schemas.microsoft.com/office/drawing/2014/main" id="{68FD325A-3037-3386-B902-D34B94422A73}"/>
              </a:ext>
            </a:extLst>
          </p:cNvPr>
          <p:cNvPicPr>
            <a:picLocks noChangeAspect="1"/>
          </p:cNvPicPr>
          <p:nvPr/>
        </p:nvPicPr>
        <p:blipFill>
          <a:blip r:embed="rId3"/>
          <a:stretch>
            <a:fillRect/>
          </a:stretch>
        </p:blipFill>
        <p:spPr>
          <a:xfrm>
            <a:off x="329333" y="927225"/>
            <a:ext cx="2654300" cy="673100"/>
          </a:xfrm>
          <a:prstGeom prst="rect">
            <a:avLst/>
          </a:prstGeom>
        </p:spPr>
      </p:pic>
      <p:pic>
        <p:nvPicPr>
          <p:cNvPr id="14" name="Immagine 13">
            <a:extLst>
              <a:ext uri="{FF2B5EF4-FFF2-40B4-BE49-F238E27FC236}">
                <a16:creationId xmlns:a16="http://schemas.microsoft.com/office/drawing/2014/main" id="{F1EED749-3D27-A4CB-33BE-C3D8C7B56391}"/>
              </a:ext>
            </a:extLst>
          </p:cNvPr>
          <p:cNvPicPr>
            <a:picLocks noChangeAspect="1"/>
          </p:cNvPicPr>
          <p:nvPr/>
        </p:nvPicPr>
        <p:blipFill>
          <a:blip r:embed="rId4"/>
          <a:stretch>
            <a:fillRect/>
          </a:stretch>
        </p:blipFill>
        <p:spPr>
          <a:xfrm>
            <a:off x="6096000" y="4084586"/>
            <a:ext cx="4995122" cy="2473075"/>
          </a:xfrm>
          <a:prstGeom prst="rect">
            <a:avLst/>
          </a:prstGeom>
        </p:spPr>
      </p:pic>
      <p:cxnSp>
        <p:nvCxnSpPr>
          <p:cNvPr id="16" name="Connettore 2 15">
            <a:extLst>
              <a:ext uri="{FF2B5EF4-FFF2-40B4-BE49-F238E27FC236}">
                <a16:creationId xmlns:a16="http://schemas.microsoft.com/office/drawing/2014/main" id="{D93A87DD-BE12-16D5-4EBF-29CB15767851}"/>
              </a:ext>
            </a:extLst>
          </p:cNvPr>
          <p:cNvCxnSpPr>
            <a:cxnSpLocks/>
          </p:cNvCxnSpPr>
          <p:nvPr/>
        </p:nvCxnSpPr>
        <p:spPr>
          <a:xfrm>
            <a:off x="4433777" y="5603358"/>
            <a:ext cx="1562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ttangolo 16">
            <a:extLst>
              <a:ext uri="{FF2B5EF4-FFF2-40B4-BE49-F238E27FC236}">
                <a16:creationId xmlns:a16="http://schemas.microsoft.com/office/drawing/2014/main" id="{FB19BFDC-788F-1446-68B7-E7CBBE4E2320}"/>
              </a:ext>
            </a:extLst>
          </p:cNvPr>
          <p:cNvSpPr/>
          <p:nvPr/>
        </p:nvSpPr>
        <p:spPr>
          <a:xfrm>
            <a:off x="8610600" y="1818167"/>
            <a:ext cx="2181447" cy="191870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558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olo 1">
            <a:extLst>
              <a:ext uri="{FF2B5EF4-FFF2-40B4-BE49-F238E27FC236}">
                <a16:creationId xmlns:a16="http://schemas.microsoft.com/office/drawing/2014/main" id="{A037EE0B-4D4F-D782-E7B3-6A3F47F71C1B}"/>
              </a:ext>
            </a:extLst>
          </p:cNvPr>
          <p:cNvSpPr txBox="1">
            <a:spLocks/>
          </p:cNvSpPr>
          <p:nvPr/>
        </p:nvSpPr>
        <p:spPr>
          <a:xfrm>
            <a:off x="739775" y="241518"/>
            <a:ext cx="10515600" cy="50238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latin typeface="Times New Roman" panose="02020603050405020304" pitchFamily="18" charset="0"/>
                <a:cs typeface="Times New Roman" panose="02020603050405020304" pitchFamily="18" charset="0"/>
              </a:rPr>
              <a:t>Prototipo: </a:t>
            </a:r>
            <a:r>
              <a:rPr lang="it-IT" dirty="0" err="1">
                <a:latin typeface="Times New Roman" panose="02020603050405020304" pitchFamily="18" charset="0"/>
                <a:cs typeface="Times New Roman" panose="02020603050405020304" pitchFamily="18" charset="0"/>
              </a:rPr>
              <a:t>Node.js</a:t>
            </a:r>
            <a:r>
              <a:rPr lang="it-IT" dirty="0">
                <a:latin typeface="Times New Roman" panose="02020603050405020304" pitchFamily="18" charset="0"/>
                <a:cs typeface="Times New Roman" panose="02020603050405020304" pitchFamily="18" charset="0"/>
              </a:rPr>
              <a:t> vs Runtime Wasm</a:t>
            </a:r>
          </a:p>
        </p:txBody>
      </p:sp>
      <p:sp>
        <p:nvSpPr>
          <p:cNvPr id="19" name="CasellaDiTesto 18">
            <a:extLst>
              <a:ext uri="{FF2B5EF4-FFF2-40B4-BE49-F238E27FC236}">
                <a16:creationId xmlns:a16="http://schemas.microsoft.com/office/drawing/2014/main" id="{0C0BA0E6-5C9B-8E91-F990-9A0B99B740CB}"/>
              </a:ext>
            </a:extLst>
          </p:cNvPr>
          <p:cNvSpPr txBox="1"/>
          <p:nvPr/>
        </p:nvSpPr>
        <p:spPr>
          <a:xfrm>
            <a:off x="7925399" y="1283289"/>
            <a:ext cx="4358698" cy="1200329"/>
          </a:xfrm>
          <a:prstGeom prst="rect">
            <a:avLst/>
          </a:prstGeom>
          <a:noFill/>
        </p:spPr>
        <p:txBody>
          <a:bodyPr wrap="square" rtlCol="0">
            <a:spAutoFit/>
          </a:bodyPr>
          <a:lstStyle/>
          <a:p>
            <a:r>
              <a:rPr lang="it-IT" b="1" dirty="0">
                <a:latin typeface="Times New Roman" panose="02020603050405020304" pitchFamily="18" charset="0"/>
                <a:cs typeface="Times New Roman" panose="02020603050405020304" pitchFamily="18" charset="0"/>
              </a:rPr>
              <a:t>Utilizzo della Memoria:</a:t>
            </a:r>
          </a:p>
          <a:p>
            <a:r>
              <a:rPr lang="it-IT" dirty="0">
                <a:latin typeface="Times New Roman" panose="02020603050405020304" pitchFamily="18" charset="0"/>
                <a:cs typeface="Times New Roman" panose="02020603050405020304" pitchFamily="18" charset="0"/>
              </a:rPr>
              <a:t>• Differenza in ordini di grandezza </a:t>
            </a:r>
          </a:p>
          <a:p>
            <a:r>
              <a:rPr lang="it-IT" dirty="0">
                <a:latin typeface="Times New Roman" panose="02020603050405020304" pitchFamily="18" charset="0"/>
                <a:cs typeface="Times New Roman" panose="02020603050405020304" pitchFamily="18" charset="0"/>
              </a:rPr>
              <a:t>• WasmEdge nettamente peggiore dei competitor</a:t>
            </a:r>
          </a:p>
        </p:txBody>
      </p:sp>
      <p:sp>
        <p:nvSpPr>
          <p:cNvPr id="20" name="CasellaDiTesto 19">
            <a:extLst>
              <a:ext uri="{FF2B5EF4-FFF2-40B4-BE49-F238E27FC236}">
                <a16:creationId xmlns:a16="http://schemas.microsoft.com/office/drawing/2014/main" id="{D5C9F293-7BAE-C744-B4A9-1E4497696A6E}"/>
              </a:ext>
            </a:extLst>
          </p:cNvPr>
          <p:cNvSpPr txBox="1"/>
          <p:nvPr/>
        </p:nvSpPr>
        <p:spPr>
          <a:xfrm>
            <a:off x="7925399" y="4232763"/>
            <a:ext cx="4358698" cy="1200329"/>
          </a:xfrm>
          <a:prstGeom prst="rect">
            <a:avLst/>
          </a:prstGeom>
          <a:noFill/>
        </p:spPr>
        <p:txBody>
          <a:bodyPr wrap="square" rtlCol="0">
            <a:spAutoFit/>
          </a:bodyPr>
          <a:lstStyle/>
          <a:p>
            <a:r>
              <a:rPr lang="it-IT" b="1" dirty="0">
                <a:latin typeface="Times New Roman" panose="02020603050405020304" pitchFamily="18" charset="0"/>
                <a:cs typeface="Times New Roman" panose="02020603050405020304" pitchFamily="18" charset="0"/>
              </a:rPr>
              <a:t>Latenza:</a:t>
            </a:r>
          </a:p>
          <a:p>
            <a:r>
              <a:rPr lang="it-IT" dirty="0">
                <a:latin typeface="Times New Roman" panose="02020603050405020304" pitchFamily="18" charset="0"/>
                <a:cs typeface="Times New Roman" panose="02020603050405020304" pitchFamily="18" charset="0"/>
              </a:rPr>
              <a:t>• Differenza di qualche ordine di grandezza</a:t>
            </a:r>
          </a:p>
          <a:p>
            <a:r>
              <a:rPr lang="it-IT" dirty="0">
                <a:latin typeface="Times New Roman" panose="02020603050405020304" pitchFamily="18" charset="0"/>
                <a:cs typeface="Times New Roman" panose="02020603050405020304" pitchFamily="18" charset="0"/>
              </a:rPr>
              <a:t>• WasmEdge presenta dei valori più alti rispetto ai suoi competitor</a:t>
            </a:r>
          </a:p>
        </p:txBody>
      </p:sp>
      <p:sp>
        <p:nvSpPr>
          <p:cNvPr id="3" name="Segnaposto numero diapositiva 2">
            <a:extLst>
              <a:ext uri="{FF2B5EF4-FFF2-40B4-BE49-F238E27FC236}">
                <a16:creationId xmlns:a16="http://schemas.microsoft.com/office/drawing/2014/main" id="{27EBCBDC-DF5B-6DA6-F407-B9DAE2F06934}"/>
              </a:ext>
            </a:extLst>
          </p:cNvPr>
          <p:cNvSpPr>
            <a:spLocks noGrp="1"/>
          </p:cNvSpPr>
          <p:nvPr>
            <p:ph type="sldNum" sz="quarter" idx="12"/>
          </p:nvPr>
        </p:nvSpPr>
        <p:spPr/>
        <p:txBody>
          <a:bodyPr/>
          <a:lstStyle/>
          <a:p>
            <a:fld id="{B1F762DE-0612-3D44-A71D-95D5C2886821}" type="slidenum">
              <a:rPr lang="it-IT" smtClean="0"/>
              <a:t>12</a:t>
            </a:fld>
            <a:endParaRPr lang="it-IT"/>
          </a:p>
        </p:txBody>
      </p:sp>
      <p:pic>
        <p:nvPicPr>
          <p:cNvPr id="6" name="Immagine 5">
            <a:extLst>
              <a:ext uri="{FF2B5EF4-FFF2-40B4-BE49-F238E27FC236}">
                <a16:creationId xmlns:a16="http://schemas.microsoft.com/office/drawing/2014/main" id="{0AB16106-6458-999B-BD83-E00DC2958464}"/>
              </a:ext>
            </a:extLst>
          </p:cNvPr>
          <p:cNvPicPr>
            <a:picLocks noChangeAspect="1"/>
          </p:cNvPicPr>
          <p:nvPr/>
        </p:nvPicPr>
        <p:blipFill>
          <a:blip r:embed="rId2"/>
          <a:stretch>
            <a:fillRect/>
          </a:stretch>
        </p:blipFill>
        <p:spPr>
          <a:xfrm>
            <a:off x="60902" y="848487"/>
            <a:ext cx="7772400" cy="2751789"/>
          </a:xfrm>
          <a:prstGeom prst="rect">
            <a:avLst/>
          </a:prstGeom>
        </p:spPr>
      </p:pic>
      <p:pic>
        <p:nvPicPr>
          <p:cNvPr id="10" name="Immagine 9">
            <a:extLst>
              <a:ext uri="{FF2B5EF4-FFF2-40B4-BE49-F238E27FC236}">
                <a16:creationId xmlns:a16="http://schemas.microsoft.com/office/drawing/2014/main" id="{F8D6F961-AA47-3F55-41B0-66453470ACDA}"/>
              </a:ext>
            </a:extLst>
          </p:cNvPr>
          <p:cNvPicPr>
            <a:picLocks noChangeAspect="1"/>
          </p:cNvPicPr>
          <p:nvPr/>
        </p:nvPicPr>
        <p:blipFill>
          <a:blip r:embed="rId3"/>
          <a:stretch>
            <a:fillRect/>
          </a:stretch>
        </p:blipFill>
        <p:spPr>
          <a:xfrm>
            <a:off x="60902" y="3720303"/>
            <a:ext cx="7772400" cy="2896179"/>
          </a:xfrm>
          <a:prstGeom prst="rect">
            <a:avLst/>
          </a:prstGeom>
        </p:spPr>
      </p:pic>
    </p:spTree>
    <p:extLst>
      <p:ext uri="{BB962C8B-B14F-4D97-AF65-F5344CB8AC3E}">
        <p14:creationId xmlns:p14="http://schemas.microsoft.com/office/powerpoint/2010/main" val="376418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olo 1">
            <a:extLst>
              <a:ext uri="{FF2B5EF4-FFF2-40B4-BE49-F238E27FC236}">
                <a16:creationId xmlns:a16="http://schemas.microsoft.com/office/drawing/2014/main" id="{A037EE0B-4D4F-D782-E7B3-6A3F47F71C1B}"/>
              </a:ext>
            </a:extLst>
          </p:cNvPr>
          <p:cNvSpPr txBox="1">
            <a:spLocks/>
          </p:cNvSpPr>
          <p:nvPr/>
        </p:nvSpPr>
        <p:spPr>
          <a:xfrm>
            <a:off x="739775" y="241518"/>
            <a:ext cx="10515600" cy="50238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latin typeface="Times New Roman" panose="02020603050405020304" pitchFamily="18" charset="0"/>
                <a:cs typeface="Times New Roman" panose="02020603050405020304" pitchFamily="18" charset="0"/>
              </a:rPr>
              <a:t>Prototipo: WasmEdge vs </a:t>
            </a:r>
            <a:r>
              <a:rPr lang="it-IT" dirty="0" err="1">
                <a:latin typeface="Times New Roman" panose="02020603050405020304" pitchFamily="18" charset="0"/>
                <a:cs typeface="Times New Roman" panose="02020603050405020304" pitchFamily="18" charset="0"/>
              </a:rPr>
              <a:t>Wasmtime</a:t>
            </a:r>
            <a:r>
              <a:rPr lang="it-IT" dirty="0">
                <a:latin typeface="Times New Roman" panose="02020603050405020304" pitchFamily="18" charset="0"/>
                <a:cs typeface="Times New Roman" panose="02020603050405020304" pitchFamily="18" charset="0"/>
              </a:rPr>
              <a:t> vs </a:t>
            </a:r>
            <a:r>
              <a:rPr lang="it-IT" dirty="0" err="1">
                <a:latin typeface="Times New Roman" panose="02020603050405020304" pitchFamily="18" charset="0"/>
                <a:cs typeface="Times New Roman" panose="02020603050405020304" pitchFamily="18" charset="0"/>
              </a:rPr>
              <a:t>Wasmer</a:t>
            </a:r>
            <a:endParaRPr lang="it-IT" dirty="0">
              <a:latin typeface="Times New Roman" panose="02020603050405020304" pitchFamily="18" charset="0"/>
              <a:cs typeface="Times New Roman" panose="02020603050405020304" pitchFamily="18" charset="0"/>
            </a:endParaRPr>
          </a:p>
        </p:txBody>
      </p:sp>
      <p:sp>
        <p:nvSpPr>
          <p:cNvPr id="19" name="CasellaDiTesto 18">
            <a:extLst>
              <a:ext uri="{FF2B5EF4-FFF2-40B4-BE49-F238E27FC236}">
                <a16:creationId xmlns:a16="http://schemas.microsoft.com/office/drawing/2014/main" id="{0C0BA0E6-5C9B-8E91-F990-9A0B99B740CB}"/>
              </a:ext>
            </a:extLst>
          </p:cNvPr>
          <p:cNvSpPr txBox="1"/>
          <p:nvPr/>
        </p:nvSpPr>
        <p:spPr>
          <a:xfrm>
            <a:off x="6733765" y="1341713"/>
            <a:ext cx="4358698" cy="1754326"/>
          </a:xfrm>
          <a:prstGeom prst="rect">
            <a:avLst/>
          </a:prstGeom>
          <a:noFill/>
        </p:spPr>
        <p:txBody>
          <a:bodyPr wrap="square" rtlCol="0">
            <a:spAutoFit/>
          </a:bodyPr>
          <a:lstStyle/>
          <a:p>
            <a:r>
              <a:rPr lang="it-IT" b="1" dirty="0">
                <a:latin typeface="Times New Roman" panose="02020603050405020304" pitchFamily="18" charset="0"/>
                <a:cs typeface="Times New Roman" panose="02020603050405020304" pitchFamily="18" charset="0"/>
              </a:rPr>
              <a:t>Utilizzo della Memoria:</a:t>
            </a:r>
          </a:p>
          <a:p>
            <a:r>
              <a:rPr lang="it-IT" dirty="0">
                <a:latin typeface="Times New Roman" panose="02020603050405020304" pitchFamily="18" charset="0"/>
                <a:cs typeface="Times New Roman" panose="02020603050405020304" pitchFamily="18" charset="0"/>
              </a:rPr>
              <a:t>• Differenze principalmente dovute al carico, quindi generalmente costante in funzione dell’input</a:t>
            </a:r>
          </a:p>
          <a:p>
            <a:r>
              <a:rPr lang="it-IT" dirty="0">
                <a:latin typeface="Times New Roman" panose="02020603050405020304" pitchFamily="18" charset="0"/>
                <a:cs typeface="Times New Roman" panose="02020603050405020304" pitchFamily="18" charset="0"/>
              </a:rPr>
              <a:t>• WasmEdge si dimostra più competitivo con i grandi carichi rispetto ai medio/bassi</a:t>
            </a:r>
          </a:p>
        </p:txBody>
      </p:sp>
      <p:sp>
        <p:nvSpPr>
          <p:cNvPr id="20" name="CasellaDiTesto 19">
            <a:extLst>
              <a:ext uri="{FF2B5EF4-FFF2-40B4-BE49-F238E27FC236}">
                <a16:creationId xmlns:a16="http://schemas.microsoft.com/office/drawing/2014/main" id="{D5C9F293-7BAE-C744-B4A9-1E4497696A6E}"/>
              </a:ext>
            </a:extLst>
          </p:cNvPr>
          <p:cNvSpPr txBox="1"/>
          <p:nvPr/>
        </p:nvSpPr>
        <p:spPr>
          <a:xfrm>
            <a:off x="6733765" y="4190440"/>
            <a:ext cx="4358698" cy="1754326"/>
          </a:xfrm>
          <a:prstGeom prst="rect">
            <a:avLst/>
          </a:prstGeom>
          <a:noFill/>
        </p:spPr>
        <p:txBody>
          <a:bodyPr wrap="square" rtlCol="0">
            <a:spAutoFit/>
          </a:bodyPr>
          <a:lstStyle/>
          <a:p>
            <a:r>
              <a:rPr lang="it-IT" b="1" dirty="0">
                <a:latin typeface="Times New Roman" panose="02020603050405020304" pitchFamily="18" charset="0"/>
                <a:cs typeface="Times New Roman" panose="02020603050405020304" pitchFamily="18" charset="0"/>
              </a:rPr>
              <a:t>Latenza:</a:t>
            </a:r>
          </a:p>
          <a:p>
            <a:r>
              <a:rPr lang="it-IT" dirty="0">
                <a:latin typeface="Times New Roman" panose="02020603050405020304" pitchFamily="18" charset="0"/>
                <a:cs typeface="Times New Roman" panose="02020603050405020304" pitchFamily="18" charset="0"/>
              </a:rPr>
              <a:t>• WasmEdge decisamente più lento, con differenze anche nell’ordine delle decine di secondi</a:t>
            </a:r>
          </a:p>
          <a:p>
            <a:r>
              <a:rPr lang="it-IT" dirty="0">
                <a:latin typeface="Times New Roman" panose="02020603050405020304" pitchFamily="18" charset="0"/>
                <a:cs typeface="Times New Roman" panose="02020603050405020304" pitchFamily="18" charset="0"/>
              </a:rPr>
              <a:t>• WasmEdge diventa più veloce rispetto ai competitor con carichi medi</a:t>
            </a:r>
          </a:p>
        </p:txBody>
      </p:sp>
      <p:sp>
        <p:nvSpPr>
          <p:cNvPr id="3" name="Segnaposto numero diapositiva 2">
            <a:extLst>
              <a:ext uri="{FF2B5EF4-FFF2-40B4-BE49-F238E27FC236}">
                <a16:creationId xmlns:a16="http://schemas.microsoft.com/office/drawing/2014/main" id="{A89698DC-3088-DD94-5A4E-4BAE891C7FFA}"/>
              </a:ext>
            </a:extLst>
          </p:cNvPr>
          <p:cNvSpPr>
            <a:spLocks noGrp="1"/>
          </p:cNvSpPr>
          <p:nvPr>
            <p:ph type="sldNum" sz="quarter" idx="12"/>
          </p:nvPr>
        </p:nvSpPr>
        <p:spPr/>
        <p:txBody>
          <a:bodyPr/>
          <a:lstStyle/>
          <a:p>
            <a:fld id="{B1F762DE-0612-3D44-A71D-95D5C2886821}" type="slidenum">
              <a:rPr lang="it-IT" smtClean="0"/>
              <a:t>13</a:t>
            </a:fld>
            <a:endParaRPr lang="it-IT"/>
          </a:p>
        </p:txBody>
      </p:sp>
      <p:pic>
        <p:nvPicPr>
          <p:cNvPr id="6" name="Immagine 5">
            <a:extLst>
              <a:ext uri="{FF2B5EF4-FFF2-40B4-BE49-F238E27FC236}">
                <a16:creationId xmlns:a16="http://schemas.microsoft.com/office/drawing/2014/main" id="{640DAE1B-0DEB-1B15-6CAA-F10DD5F2416C}"/>
              </a:ext>
            </a:extLst>
          </p:cNvPr>
          <p:cNvPicPr>
            <a:picLocks noChangeAspect="1"/>
          </p:cNvPicPr>
          <p:nvPr/>
        </p:nvPicPr>
        <p:blipFill>
          <a:blip r:embed="rId3"/>
          <a:stretch>
            <a:fillRect/>
          </a:stretch>
        </p:blipFill>
        <p:spPr>
          <a:xfrm>
            <a:off x="133010" y="772770"/>
            <a:ext cx="6399766" cy="2728122"/>
          </a:xfrm>
          <a:prstGeom prst="rect">
            <a:avLst/>
          </a:prstGeom>
        </p:spPr>
      </p:pic>
      <p:pic>
        <p:nvPicPr>
          <p:cNvPr id="10" name="Immagine 9">
            <a:extLst>
              <a:ext uri="{FF2B5EF4-FFF2-40B4-BE49-F238E27FC236}">
                <a16:creationId xmlns:a16="http://schemas.microsoft.com/office/drawing/2014/main" id="{753AE336-7371-4088-E529-A257CE632BAD}"/>
              </a:ext>
            </a:extLst>
          </p:cNvPr>
          <p:cNvPicPr>
            <a:picLocks noChangeAspect="1"/>
          </p:cNvPicPr>
          <p:nvPr/>
        </p:nvPicPr>
        <p:blipFill>
          <a:blip r:embed="rId4"/>
          <a:stretch>
            <a:fillRect/>
          </a:stretch>
        </p:blipFill>
        <p:spPr>
          <a:xfrm>
            <a:off x="133010" y="3693850"/>
            <a:ext cx="6431421" cy="2656229"/>
          </a:xfrm>
          <a:prstGeom prst="rect">
            <a:avLst/>
          </a:prstGeom>
        </p:spPr>
      </p:pic>
    </p:spTree>
    <p:extLst>
      <p:ext uri="{BB962C8B-B14F-4D97-AF65-F5344CB8AC3E}">
        <p14:creationId xmlns:p14="http://schemas.microsoft.com/office/powerpoint/2010/main" val="304172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FCFEA-3903-DF0C-BE2B-D76666A85A88}"/>
              </a:ext>
            </a:extLst>
          </p:cNvPr>
          <p:cNvSpPr>
            <a:spLocks noGrp="1"/>
          </p:cNvSpPr>
          <p:nvPr>
            <p:ph type="title"/>
          </p:nvPr>
        </p:nvSpPr>
        <p:spPr>
          <a:xfrm>
            <a:off x="838200" y="365125"/>
            <a:ext cx="10515600" cy="502383"/>
          </a:xfrm>
        </p:spPr>
        <p:txBody>
          <a:bodyPr>
            <a:normAutofit fontScale="90000"/>
          </a:bodyPr>
          <a:lstStyle/>
          <a:p>
            <a:pPr algn="ctr"/>
            <a:r>
              <a:rPr lang="it-IT" dirty="0">
                <a:latin typeface="Times New Roman" panose="02020603050405020304" pitchFamily="18" charset="0"/>
                <a:cs typeface="Times New Roman" panose="02020603050405020304" pitchFamily="18" charset="0"/>
              </a:rPr>
              <a:t>Obiettivi della tesi</a:t>
            </a:r>
          </a:p>
        </p:txBody>
      </p:sp>
      <p:sp>
        <p:nvSpPr>
          <p:cNvPr id="3" name="Segnaposto contenuto 2">
            <a:extLst>
              <a:ext uri="{FF2B5EF4-FFF2-40B4-BE49-F238E27FC236}">
                <a16:creationId xmlns:a16="http://schemas.microsoft.com/office/drawing/2014/main" id="{9C047F70-1C31-C0D5-5695-35CEB02331E6}"/>
              </a:ext>
            </a:extLst>
          </p:cNvPr>
          <p:cNvSpPr>
            <a:spLocks noGrp="1"/>
          </p:cNvSpPr>
          <p:nvPr>
            <p:ph idx="1"/>
          </p:nvPr>
        </p:nvSpPr>
        <p:spPr>
          <a:xfrm>
            <a:off x="838200" y="867508"/>
            <a:ext cx="10515600" cy="5309455"/>
          </a:xfrm>
        </p:spPr>
        <p:txBody>
          <a:bodyPr/>
          <a:lstStyle/>
          <a:p>
            <a:endParaRPr lang="it-IT" dirty="0">
              <a:latin typeface="Times New Roman" panose="02020603050405020304" pitchFamily="18" charset="0"/>
              <a:cs typeface="Times New Roman" panose="02020603050405020304" pitchFamily="18" charset="0"/>
            </a:endParaRPr>
          </a:p>
          <a:p>
            <a:pPr marL="0" indent="0">
              <a:buNone/>
            </a:pPr>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Studiare le fondamenta tecnologiche di WasmEdge</a:t>
            </a:r>
          </a:p>
          <a:p>
            <a:r>
              <a:rPr lang="it-IT" dirty="0">
                <a:latin typeface="Times New Roman" panose="02020603050405020304" pitchFamily="18" charset="0"/>
                <a:cs typeface="Times New Roman" panose="02020603050405020304" pitchFamily="18" charset="0"/>
              </a:rPr>
              <a:t>Studiare il suo funzionamento</a:t>
            </a:r>
          </a:p>
          <a:p>
            <a:r>
              <a:rPr lang="it-IT" dirty="0">
                <a:latin typeface="Times New Roman" panose="02020603050405020304" pitchFamily="18" charset="0"/>
                <a:cs typeface="Times New Roman" panose="02020603050405020304" pitchFamily="18" charset="0"/>
              </a:rPr>
              <a:t>Studiare il contesto non-browser in cui si inserisce</a:t>
            </a:r>
          </a:p>
          <a:p>
            <a:r>
              <a:rPr lang="it-IT" dirty="0">
                <a:latin typeface="Times New Roman" panose="02020603050405020304" pitchFamily="18" charset="0"/>
                <a:cs typeface="Times New Roman" panose="02020603050405020304" pitchFamily="18" charset="0"/>
              </a:rPr>
              <a:t>Realizzare un prototipo per stressarne le capacità e capirne le potenzialità</a:t>
            </a:r>
          </a:p>
        </p:txBody>
      </p:sp>
      <p:sp>
        <p:nvSpPr>
          <p:cNvPr id="5" name="Segnaposto numero diapositiva 4">
            <a:extLst>
              <a:ext uri="{FF2B5EF4-FFF2-40B4-BE49-F238E27FC236}">
                <a16:creationId xmlns:a16="http://schemas.microsoft.com/office/drawing/2014/main" id="{07E733C3-FB93-85A0-4CC3-4ACE68C3A2F2}"/>
              </a:ext>
            </a:extLst>
          </p:cNvPr>
          <p:cNvSpPr>
            <a:spLocks noGrp="1"/>
          </p:cNvSpPr>
          <p:nvPr>
            <p:ph type="sldNum" sz="quarter" idx="12"/>
          </p:nvPr>
        </p:nvSpPr>
        <p:spPr/>
        <p:txBody>
          <a:bodyPr/>
          <a:lstStyle/>
          <a:p>
            <a:fld id="{B1F762DE-0612-3D44-A71D-95D5C2886821}" type="slidenum">
              <a:rPr lang="it-IT" smtClean="0"/>
              <a:t>2</a:t>
            </a:fld>
            <a:endParaRPr lang="it-IT"/>
          </a:p>
        </p:txBody>
      </p:sp>
    </p:spTree>
    <p:extLst>
      <p:ext uri="{BB962C8B-B14F-4D97-AF65-F5344CB8AC3E}">
        <p14:creationId xmlns:p14="http://schemas.microsoft.com/office/powerpoint/2010/main" val="3989429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12A2EAAF-3452-C592-8BED-95E096E9E8DF}"/>
              </a:ext>
            </a:extLst>
          </p:cNvPr>
          <p:cNvSpPr txBox="1">
            <a:spLocks/>
          </p:cNvSpPr>
          <p:nvPr/>
        </p:nvSpPr>
        <p:spPr>
          <a:xfrm>
            <a:off x="838200" y="365125"/>
            <a:ext cx="10515600" cy="50238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latin typeface="Times New Roman" panose="02020603050405020304" pitchFamily="18" charset="0"/>
                <a:cs typeface="Times New Roman" panose="02020603050405020304" pitchFamily="18" charset="0"/>
              </a:rPr>
              <a:t>La tecnologia: WASM</a:t>
            </a:r>
          </a:p>
        </p:txBody>
      </p:sp>
      <p:sp>
        <p:nvSpPr>
          <p:cNvPr id="3" name="Segnaposto numero diapositiva 2">
            <a:extLst>
              <a:ext uri="{FF2B5EF4-FFF2-40B4-BE49-F238E27FC236}">
                <a16:creationId xmlns:a16="http://schemas.microsoft.com/office/drawing/2014/main" id="{48CB2021-33FF-2C9B-3769-E0B8F2C28B1B}"/>
              </a:ext>
            </a:extLst>
          </p:cNvPr>
          <p:cNvSpPr>
            <a:spLocks noGrp="1"/>
          </p:cNvSpPr>
          <p:nvPr>
            <p:ph type="sldNum" sz="quarter" idx="12"/>
          </p:nvPr>
        </p:nvSpPr>
        <p:spPr>
          <a:xfrm>
            <a:off x="8610600" y="6356350"/>
            <a:ext cx="2743200" cy="365125"/>
          </a:xfrm>
        </p:spPr>
        <p:txBody>
          <a:bodyPr/>
          <a:lstStyle/>
          <a:p>
            <a:fld id="{B1F762DE-0612-3D44-A71D-95D5C2886821}" type="slidenum">
              <a:rPr lang="it-IT" smtClean="0">
                <a:latin typeface="Times New Roman" panose="02020603050405020304" pitchFamily="18" charset="0"/>
                <a:cs typeface="Times New Roman" panose="02020603050405020304" pitchFamily="18" charset="0"/>
              </a:rPr>
              <a:t>3</a:t>
            </a:fld>
            <a:endParaRPr lang="it-IT">
              <a:latin typeface="Times New Roman" panose="02020603050405020304" pitchFamily="18" charset="0"/>
              <a:cs typeface="Times New Roman" panose="02020603050405020304" pitchFamily="18" charset="0"/>
            </a:endParaRPr>
          </a:p>
        </p:txBody>
      </p:sp>
      <p:sp>
        <p:nvSpPr>
          <p:cNvPr id="7" name="CasellaDiTesto 6">
            <a:extLst>
              <a:ext uri="{FF2B5EF4-FFF2-40B4-BE49-F238E27FC236}">
                <a16:creationId xmlns:a16="http://schemas.microsoft.com/office/drawing/2014/main" id="{6BA71B3E-AE45-AC27-14C1-9237F092D17A}"/>
              </a:ext>
            </a:extLst>
          </p:cNvPr>
          <p:cNvSpPr txBox="1"/>
          <p:nvPr/>
        </p:nvSpPr>
        <p:spPr>
          <a:xfrm>
            <a:off x="7719237" y="1148316"/>
            <a:ext cx="4115229" cy="3693319"/>
          </a:xfrm>
          <a:prstGeom prst="rect">
            <a:avLst/>
          </a:prstGeom>
          <a:noFill/>
        </p:spPr>
        <p:txBody>
          <a:bodyPr wrap="none" rtlCol="0">
            <a:spAutoFit/>
          </a:bodyPr>
          <a:lstStyle/>
          <a:p>
            <a:r>
              <a:rPr lang="it-IT" b="1" dirty="0">
                <a:latin typeface="Times New Roman" panose="02020603050405020304" pitchFamily="18" charset="0"/>
                <a:cs typeface="Times New Roman" panose="02020603050405020304" pitchFamily="18" charset="0"/>
              </a:rPr>
              <a:t>Wasm</a:t>
            </a:r>
            <a:r>
              <a:rPr lang="it-IT" dirty="0">
                <a:latin typeface="Times New Roman" panose="02020603050405020304" pitchFamily="18" charset="0"/>
                <a:cs typeface="Times New Roman" panose="02020603050405020304" pitchFamily="18" charset="0"/>
              </a:rPr>
              <a:t> (WebAssembly):</a:t>
            </a:r>
            <a:br>
              <a:rPr lang="it-IT" dirty="0">
                <a:latin typeface="Times New Roman" panose="02020603050405020304" pitchFamily="18" charset="0"/>
                <a:cs typeface="Times New Roman" panose="02020603050405020304" pitchFamily="18" charset="0"/>
              </a:rPr>
            </a:br>
            <a:endParaRPr lang="it-IT"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È un formato </a:t>
            </a:r>
            <a:r>
              <a:rPr lang="it-IT" dirty="0" err="1">
                <a:latin typeface="Times New Roman" panose="02020603050405020304" pitchFamily="18" charset="0"/>
                <a:cs typeface="Times New Roman" panose="02020603050405020304" pitchFamily="18" charset="0"/>
              </a:rPr>
              <a:t>bytecode</a:t>
            </a:r>
            <a:r>
              <a:rPr lang="it-IT" dirty="0">
                <a:latin typeface="Times New Roman" panose="02020603050405020304" pitchFamily="18" charset="0"/>
                <a:cs typeface="Times New Roman" panose="02020603050405020304" pitchFamily="18" charset="0"/>
              </a:rPr>
              <a:t> (.wasm)</a:t>
            </a:r>
          </a:p>
          <a:p>
            <a:pPr marL="285750" indent="-285750">
              <a:buFont typeface="Arial" panose="020B0604020202020204" pitchFamily="34" charset="0"/>
              <a:buChar char="•"/>
            </a:pPr>
            <a:endParaRPr lang="it-IT"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Fornisce performance eccellenti, creato</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per supportare JS nel browser</a:t>
            </a:r>
            <a:br>
              <a:rPr lang="it-IT" dirty="0">
                <a:latin typeface="Times New Roman" panose="02020603050405020304" pitchFamily="18" charset="0"/>
                <a:cs typeface="Times New Roman" panose="02020603050405020304" pitchFamily="18" charset="0"/>
              </a:rPr>
            </a:br>
            <a:endParaRPr lang="it-IT"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Supportato da vari linguaggi (es. Rust)</a:t>
            </a:r>
            <a:br>
              <a:rPr lang="it-IT" dirty="0">
                <a:latin typeface="Times New Roman" panose="02020603050405020304" pitchFamily="18" charset="0"/>
                <a:cs typeface="Times New Roman" panose="02020603050405020304" pitchFamily="18" charset="0"/>
              </a:rPr>
            </a:br>
            <a:endParaRPr lang="it-IT"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Eseguibile su qualsiasi runtime Wasm, </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indipendentemente dall’architettura</a:t>
            </a:r>
          </a:p>
          <a:p>
            <a:pPr marL="285750" indent="-285750">
              <a:buFont typeface="Arial" panose="020B0604020202020204" pitchFamily="34" charset="0"/>
              <a:buChar char="•"/>
            </a:pPr>
            <a:endParaRPr lang="it-IT"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Esecuzione sicura con sandbox</a:t>
            </a:r>
          </a:p>
        </p:txBody>
      </p:sp>
      <p:sp>
        <p:nvSpPr>
          <p:cNvPr id="13" name="AutoShape 2" descr="Futureinternet 15 00275 g002">
            <a:extLst>
              <a:ext uri="{FF2B5EF4-FFF2-40B4-BE49-F238E27FC236}">
                <a16:creationId xmlns:a16="http://schemas.microsoft.com/office/drawing/2014/main" id="{3503E96C-2EF2-A88A-E608-334A69ED6F19}"/>
              </a:ext>
            </a:extLst>
          </p:cNvPr>
          <p:cNvSpPr>
            <a:spLocks noChangeAspect="1" noChangeArrowheads="1"/>
          </p:cNvSpPr>
          <p:nvPr/>
        </p:nvSpPr>
        <p:spPr bwMode="auto">
          <a:xfrm>
            <a:off x="5943600" y="3276600"/>
            <a:ext cx="2483708" cy="24837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6" name="Immagine 15">
            <a:extLst>
              <a:ext uri="{FF2B5EF4-FFF2-40B4-BE49-F238E27FC236}">
                <a16:creationId xmlns:a16="http://schemas.microsoft.com/office/drawing/2014/main" id="{5A9F4AB4-8F37-044A-8AF4-E6A22900514B}"/>
              </a:ext>
            </a:extLst>
          </p:cNvPr>
          <p:cNvPicPr>
            <a:picLocks noChangeAspect="1"/>
          </p:cNvPicPr>
          <p:nvPr/>
        </p:nvPicPr>
        <p:blipFill>
          <a:blip r:embed="rId3"/>
          <a:stretch>
            <a:fillRect/>
          </a:stretch>
        </p:blipFill>
        <p:spPr>
          <a:xfrm>
            <a:off x="448713" y="1097692"/>
            <a:ext cx="6731527" cy="4693033"/>
          </a:xfrm>
          <a:prstGeom prst="rect">
            <a:avLst/>
          </a:prstGeom>
        </p:spPr>
      </p:pic>
    </p:spTree>
    <p:extLst>
      <p:ext uri="{BB962C8B-B14F-4D97-AF65-F5344CB8AC3E}">
        <p14:creationId xmlns:p14="http://schemas.microsoft.com/office/powerpoint/2010/main" val="297931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12A2EAAF-3452-C592-8BED-95E096E9E8DF}"/>
              </a:ext>
            </a:extLst>
          </p:cNvPr>
          <p:cNvSpPr txBox="1">
            <a:spLocks/>
          </p:cNvSpPr>
          <p:nvPr/>
        </p:nvSpPr>
        <p:spPr>
          <a:xfrm>
            <a:off x="838200" y="365125"/>
            <a:ext cx="10515600" cy="50238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a:latin typeface="Times New Roman" panose="02020603050405020304" pitchFamily="18" charset="0"/>
                <a:cs typeface="Times New Roman" panose="02020603050405020304" pitchFamily="18" charset="0"/>
              </a:rPr>
              <a:t>La tecnologia: WASI</a:t>
            </a:r>
            <a:endParaRPr lang="it-IT" dirty="0">
              <a:latin typeface="Times New Roman" panose="02020603050405020304" pitchFamily="18" charset="0"/>
              <a:cs typeface="Times New Roman" panose="02020603050405020304" pitchFamily="18" charset="0"/>
            </a:endParaRPr>
          </a:p>
        </p:txBody>
      </p:sp>
      <p:sp>
        <p:nvSpPr>
          <p:cNvPr id="3" name="Segnaposto numero diapositiva 2">
            <a:extLst>
              <a:ext uri="{FF2B5EF4-FFF2-40B4-BE49-F238E27FC236}">
                <a16:creationId xmlns:a16="http://schemas.microsoft.com/office/drawing/2014/main" id="{48CB2021-33FF-2C9B-3769-E0B8F2C28B1B}"/>
              </a:ext>
            </a:extLst>
          </p:cNvPr>
          <p:cNvSpPr>
            <a:spLocks noGrp="1"/>
          </p:cNvSpPr>
          <p:nvPr>
            <p:ph type="sldNum" sz="quarter" idx="12"/>
          </p:nvPr>
        </p:nvSpPr>
        <p:spPr/>
        <p:txBody>
          <a:bodyPr/>
          <a:lstStyle/>
          <a:p>
            <a:fld id="{B1F762DE-0612-3D44-A71D-95D5C2886821}" type="slidenum">
              <a:rPr lang="it-IT" smtClean="0">
                <a:latin typeface="Times New Roman" panose="02020603050405020304" pitchFamily="18" charset="0"/>
                <a:cs typeface="Times New Roman" panose="02020603050405020304" pitchFamily="18" charset="0"/>
              </a:rPr>
              <a:t>4</a:t>
            </a:fld>
            <a:endParaRPr lang="it-IT" dirty="0">
              <a:latin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60A8B6B9-457C-F43D-1E52-9EBB6BA79292}"/>
              </a:ext>
            </a:extLst>
          </p:cNvPr>
          <p:cNvPicPr>
            <a:picLocks noChangeAspect="1"/>
          </p:cNvPicPr>
          <p:nvPr/>
        </p:nvPicPr>
        <p:blipFill>
          <a:blip r:embed="rId3"/>
          <a:stretch>
            <a:fillRect/>
          </a:stretch>
        </p:blipFill>
        <p:spPr>
          <a:xfrm>
            <a:off x="256132" y="4406468"/>
            <a:ext cx="5600700" cy="2273300"/>
          </a:xfrm>
          <a:prstGeom prst="rect">
            <a:avLst/>
          </a:prstGeom>
        </p:spPr>
      </p:pic>
      <p:sp>
        <p:nvSpPr>
          <p:cNvPr id="12" name="CasellaDiTesto 11">
            <a:extLst>
              <a:ext uri="{FF2B5EF4-FFF2-40B4-BE49-F238E27FC236}">
                <a16:creationId xmlns:a16="http://schemas.microsoft.com/office/drawing/2014/main" id="{A6417D73-459C-F1DE-7971-B2DF7532C3DF}"/>
              </a:ext>
            </a:extLst>
          </p:cNvPr>
          <p:cNvSpPr txBox="1"/>
          <p:nvPr/>
        </p:nvSpPr>
        <p:spPr>
          <a:xfrm>
            <a:off x="6134280" y="1303403"/>
            <a:ext cx="6109365" cy="5355312"/>
          </a:xfrm>
          <a:prstGeom prst="rect">
            <a:avLst/>
          </a:prstGeom>
          <a:noFill/>
        </p:spPr>
        <p:txBody>
          <a:bodyPr wrap="none" rtlCol="0">
            <a:spAutoFit/>
          </a:bodyPr>
          <a:lstStyle/>
          <a:p>
            <a:r>
              <a:rPr lang="it-IT" b="1" dirty="0">
                <a:latin typeface="Times New Roman" panose="02020603050405020304" pitchFamily="18" charset="0"/>
                <a:cs typeface="Times New Roman" panose="02020603050405020304" pitchFamily="18" charset="0"/>
              </a:rPr>
              <a:t>WASI</a:t>
            </a:r>
            <a:r>
              <a:rPr lang="it-IT" dirty="0">
                <a:latin typeface="Times New Roman" panose="02020603050405020304" pitchFamily="18" charset="0"/>
                <a:cs typeface="Times New Roman" panose="02020603050405020304" pitchFamily="18" charset="0"/>
              </a:rPr>
              <a:t> (WebAssembly System Interface):</a:t>
            </a:r>
            <a:br>
              <a:rPr lang="it-IT" dirty="0">
                <a:latin typeface="Times New Roman" panose="02020603050405020304" pitchFamily="18" charset="0"/>
                <a:cs typeface="Times New Roman" panose="02020603050405020304" pitchFamily="18" charset="0"/>
              </a:rPr>
            </a:br>
            <a:endParaRPr lang="it-IT"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Ridefinisce le </a:t>
            </a:r>
            <a:r>
              <a:rPr lang="it-IT" b="1" dirty="0">
                <a:latin typeface="Times New Roman" panose="02020603050405020304" pitchFamily="18" charset="0"/>
                <a:cs typeface="Times New Roman" panose="02020603050405020304" pitchFamily="18" charset="0"/>
              </a:rPr>
              <a:t>chiamate di sistema</a:t>
            </a:r>
            <a:r>
              <a:rPr lang="it-IT" dirty="0">
                <a:latin typeface="Times New Roman" panose="02020603050405020304" pitchFamily="18" charset="0"/>
                <a:cs typeface="Times New Roman" panose="02020603050405020304" pitchFamily="18" charset="0"/>
              </a:rPr>
              <a:t> (es. open, </a:t>
            </a:r>
            <a:r>
              <a:rPr lang="it-IT" dirty="0" err="1">
                <a:latin typeface="Times New Roman" panose="02020603050405020304" pitchFamily="18" charset="0"/>
                <a:cs typeface="Times New Roman" panose="02020603050405020304" pitchFamily="18" charset="0"/>
              </a:rPr>
              <a:t>read</a:t>
            </a:r>
            <a:r>
              <a:rPr lang="it-IT" dirty="0">
                <a:latin typeface="Times New Roman" panose="02020603050405020304" pitchFamily="18" charset="0"/>
                <a:cs typeface="Times New Roman" panose="02020603050405020304" pitchFamily="18" charset="0"/>
              </a:rPr>
              <a:t>,…) </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del sistema sottostante tramite delle interfacce, implementate</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poi secondo l’architettura sottostante</a:t>
            </a:r>
            <a:br>
              <a:rPr lang="it-IT" dirty="0">
                <a:latin typeface="Times New Roman" panose="02020603050405020304" pitchFamily="18" charset="0"/>
                <a:cs typeface="Times New Roman" panose="02020603050405020304" pitchFamily="18" charset="0"/>
              </a:rPr>
            </a:br>
            <a:endParaRPr lang="it-IT"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La ridefinizione delle  system-call aumenta la </a:t>
            </a:r>
            <a:r>
              <a:rPr lang="it-IT" b="1" dirty="0">
                <a:latin typeface="Times New Roman" panose="02020603050405020304" pitchFamily="18" charset="0"/>
                <a:cs typeface="Times New Roman" panose="02020603050405020304" pitchFamily="18" charset="0"/>
              </a:rPr>
              <a:t>compatibilità</a:t>
            </a:r>
            <a:br>
              <a:rPr lang="it-IT" b="1"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dell’applicazione e facilità la distribuzione e lo </a:t>
            </a:r>
            <a:r>
              <a:rPr lang="it-IT" dirty="0" err="1">
                <a:latin typeface="Times New Roman" panose="02020603050405020304" pitchFamily="18" charset="0"/>
                <a:cs typeface="Times New Roman" panose="02020603050405020304" pitchFamily="18" charset="0"/>
              </a:rPr>
              <a:t>svuluppatore</a:t>
            </a:r>
            <a:endParaRPr lang="it-IT"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All’interno delle interfacce sono presenti anche dei controlli</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per garantire l’accesso sicuro al filesystem tramite le </a:t>
            </a:r>
            <a:br>
              <a:rPr lang="it-IT" dirty="0">
                <a:latin typeface="Times New Roman" panose="02020603050405020304" pitchFamily="18" charset="0"/>
                <a:cs typeface="Times New Roman" panose="02020603050405020304" pitchFamily="18" charset="0"/>
              </a:rPr>
            </a:br>
            <a:r>
              <a:rPr lang="it-IT" b="1" dirty="0">
                <a:latin typeface="Times New Roman" panose="02020603050405020304" pitchFamily="18" charset="0"/>
                <a:cs typeface="Times New Roman" panose="02020603050405020304" pitchFamily="18" charset="0"/>
              </a:rPr>
              <a:t>capability</a:t>
            </a:r>
            <a:r>
              <a:rPr lang="it-IT" dirty="0">
                <a:latin typeface="Times New Roman" panose="02020603050405020304" pitchFamily="18" charset="0"/>
                <a:cs typeface="Times New Roman" panose="02020603050405020304" pitchFamily="18" charset="0"/>
              </a:rPr>
              <a:t>, assegnate dal runtime all’avvio</a:t>
            </a:r>
          </a:p>
          <a:p>
            <a:endParaRPr lang="it-IT"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L’accesso limitato alle risorse rende ancora più forte </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la sandbox di esecuzione</a:t>
            </a:r>
          </a:p>
          <a:p>
            <a:pPr marL="285750" indent="-285750">
              <a:buFont typeface="Arial" panose="020B0604020202020204" pitchFamily="34" charset="0"/>
              <a:buChar char="•"/>
            </a:pPr>
            <a:endParaRPr lang="it-IT"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20935096-3F11-EEBE-C456-EC022C4805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792" y="1314882"/>
            <a:ext cx="5539381" cy="29507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6" name="Input penna 5">
                <a:extLst>
                  <a:ext uri="{FF2B5EF4-FFF2-40B4-BE49-F238E27FC236}">
                    <a16:creationId xmlns:a16="http://schemas.microsoft.com/office/drawing/2014/main" id="{7CCF6082-F8A8-C0E1-B14C-E99E59931EC4}"/>
                  </a:ext>
                </a:extLst>
              </p14:cNvPr>
              <p14:cNvContentPartPr/>
              <p14:nvPr/>
            </p14:nvContentPartPr>
            <p14:xfrm>
              <a:off x="2550298" y="3889177"/>
              <a:ext cx="3146400" cy="293400"/>
            </p14:xfrm>
          </p:contentPart>
        </mc:Choice>
        <mc:Fallback xmlns="">
          <p:pic>
            <p:nvPicPr>
              <p:cNvPr id="6" name="Input penna 5">
                <a:extLst>
                  <a:ext uri="{FF2B5EF4-FFF2-40B4-BE49-F238E27FC236}">
                    <a16:creationId xmlns:a16="http://schemas.microsoft.com/office/drawing/2014/main" id="{7CCF6082-F8A8-C0E1-B14C-E99E59931EC4}"/>
                  </a:ext>
                </a:extLst>
              </p:cNvPr>
              <p:cNvPicPr/>
              <p:nvPr/>
            </p:nvPicPr>
            <p:blipFill>
              <a:blip r:embed="rId6"/>
              <a:stretch>
                <a:fillRect/>
              </a:stretch>
            </p:blipFill>
            <p:spPr>
              <a:xfrm>
                <a:off x="2487658" y="3826177"/>
                <a:ext cx="3272040" cy="419040"/>
              </a:xfrm>
              <a:prstGeom prst="rect">
                <a:avLst/>
              </a:prstGeom>
            </p:spPr>
          </p:pic>
        </mc:Fallback>
      </mc:AlternateContent>
      <p:grpSp>
        <p:nvGrpSpPr>
          <p:cNvPr id="13" name="Gruppo 12">
            <a:extLst>
              <a:ext uri="{FF2B5EF4-FFF2-40B4-BE49-F238E27FC236}">
                <a16:creationId xmlns:a16="http://schemas.microsoft.com/office/drawing/2014/main" id="{7CFA5FC3-B5DD-7C15-42B7-AD6DB0107EE1}"/>
              </a:ext>
            </a:extLst>
          </p:cNvPr>
          <p:cNvGrpSpPr/>
          <p:nvPr/>
        </p:nvGrpSpPr>
        <p:grpSpPr>
          <a:xfrm>
            <a:off x="4010663" y="3804281"/>
            <a:ext cx="342720" cy="217800"/>
            <a:chOff x="4010663" y="3804281"/>
            <a:chExt cx="342720" cy="217800"/>
          </a:xfrm>
        </p:grpSpPr>
        <mc:AlternateContent xmlns:mc="http://schemas.openxmlformats.org/markup-compatibility/2006" xmlns:p14="http://schemas.microsoft.com/office/powerpoint/2010/main">
          <mc:Choice Requires="p14">
            <p:contentPart p14:bwMode="auto" r:id="rId7">
              <p14:nvContentPartPr>
                <p14:cNvPr id="9" name="Input penna 8">
                  <a:extLst>
                    <a:ext uri="{FF2B5EF4-FFF2-40B4-BE49-F238E27FC236}">
                      <a16:creationId xmlns:a16="http://schemas.microsoft.com/office/drawing/2014/main" id="{50B6A33A-EBDD-A684-262F-01CEF5E9013B}"/>
                    </a:ext>
                  </a:extLst>
                </p14:cNvPr>
                <p14:cNvContentPartPr/>
                <p14:nvPr/>
              </p14:nvContentPartPr>
              <p14:xfrm>
                <a:off x="4286063" y="3979601"/>
                <a:ext cx="360" cy="360"/>
              </p14:xfrm>
            </p:contentPart>
          </mc:Choice>
          <mc:Fallback xmlns="">
            <p:pic>
              <p:nvPicPr>
                <p:cNvPr id="9" name="Input penna 8">
                  <a:extLst>
                    <a:ext uri="{FF2B5EF4-FFF2-40B4-BE49-F238E27FC236}">
                      <a16:creationId xmlns:a16="http://schemas.microsoft.com/office/drawing/2014/main" id="{50B6A33A-EBDD-A684-262F-01CEF5E9013B}"/>
                    </a:ext>
                  </a:extLst>
                </p:cNvPr>
                <p:cNvPicPr/>
                <p:nvPr/>
              </p:nvPicPr>
              <p:blipFill>
                <a:blip r:embed="rId8"/>
                <a:stretch>
                  <a:fillRect/>
                </a:stretch>
              </p:blipFill>
              <p:spPr>
                <a:xfrm>
                  <a:off x="4223063" y="391696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put penna 10">
                  <a:extLst>
                    <a:ext uri="{FF2B5EF4-FFF2-40B4-BE49-F238E27FC236}">
                      <a16:creationId xmlns:a16="http://schemas.microsoft.com/office/drawing/2014/main" id="{1A9186EA-A3D0-AF2D-4B7D-1069FEB6C8B1}"/>
                    </a:ext>
                  </a:extLst>
                </p14:cNvPr>
                <p14:cNvContentPartPr/>
                <p14:nvPr/>
              </p14:nvContentPartPr>
              <p14:xfrm>
                <a:off x="4010663" y="3804281"/>
                <a:ext cx="342720" cy="217800"/>
              </p14:xfrm>
            </p:contentPart>
          </mc:Choice>
          <mc:Fallback xmlns="">
            <p:pic>
              <p:nvPicPr>
                <p:cNvPr id="11" name="Input penna 10">
                  <a:extLst>
                    <a:ext uri="{FF2B5EF4-FFF2-40B4-BE49-F238E27FC236}">
                      <a16:creationId xmlns:a16="http://schemas.microsoft.com/office/drawing/2014/main" id="{1A9186EA-A3D0-AF2D-4B7D-1069FEB6C8B1}"/>
                    </a:ext>
                  </a:extLst>
                </p:cNvPr>
                <p:cNvPicPr/>
                <p:nvPr/>
              </p:nvPicPr>
              <p:blipFill>
                <a:blip r:embed="rId10"/>
                <a:stretch>
                  <a:fillRect/>
                </a:stretch>
              </p:blipFill>
              <p:spPr>
                <a:xfrm>
                  <a:off x="3947663" y="3741641"/>
                  <a:ext cx="468360" cy="343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4" name="Input penna 13">
                <a:extLst>
                  <a:ext uri="{FF2B5EF4-FFF2-40B4-BE49-F238E27FC236}">
                    <a16:creationId xmlns:a16="http://schemas.microsoft.com/office/drawing/2014/main" id="{0F643ACA-F33C-618A-047C-14B0C04D7773}"/>
                  </a:ext>
                </a:extLst>
              </p14:cNvPr>
              <p14:cNvContentPartPr/>
              <p14:nvPr/>
            </p14:nvContentPartPr>
            <p14:xfrm>
              <a:off x="2195543" y="3502241"/>
              <a:ext cx="327960" cy="299160"/>
            </p14:xfrm>
          </p:contentPart>
        </mc:Choice>
        <mc:Fallback xmlns="">
          <p:pic>
            <p:nvPicPr>
              <p:cNvPr id="14" name="Input penna 13">
                <a:extLst>
                  <a:ext uri="{FF2B5EF4-FFF2-40B4-BE49-F238E27FC236}">
                    <a16:creationId xmlns:a16="http://schemas.microsoft.com/office/drawing/2014/main" id="{0F643ACA-F33C-618A-047C-14B0C04D7773}"/>
                  </a:ext>
                </a:extLst>
              </p:cNvPr>
              <p:cNvPicPr/>
              <p:nvPr/>
            </p:nvPicPr>
            <p:blipFill>
              <a:blip r:embed="rId12"/>
              <a:stretch>
                <a:fillRect/>
              </a:stretch>
            </p:blipFill>
            <p:spPr>
              <a:xfrm>
                <a:off x="2132903" y="3439601"/>
                <a:ext cx="45360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put penna 14">
                <a:extLst>
                  <a:ext uri="{FF2B5EF4-FFF2-40B4-BE49-F238E27FC236}">
                    <a16:creationId xmlns:a16="http://schemas.microsoft.com/office/drawing/2014/main" id="{8C75056D-CFA4-2CCD-EE93-E4B36445E498}"/>
                  </a:ext>
                </a:extLst>
              </p14:cNvPr>
              <p14:cNvContentPartPr/>
              <p14:nvPr/>
            </p14:nvContentPartPr>
            <p14:xfrm>
              <a:off x="5093543" y="1458161"/>
              <a:ext cx="641160" cy="346320"/>
            </p14:xfrm>
          </p:contentPart>
        </mc:Choice>
        <mc:Fallback xmlns="">
          <p:pic>
            <p:nvPicPr>
              <p:cNvPr id="15" name="Input penna 14">
                <a:extLst>
                  <a:ext uri="{FF2B5EF4-FFF2-40B4-BE49-F238E27FC236}">
                    <a16:creationId xmlns:a16="http://schemas.microsoft.com/office/drawing/2014/main" id="{8C75056D-CFA4-2CCD-EE93-E4B36445E498}"/>
                  </a:ext>
                </a:extLst>
              </p:cNvPr>
              <p:cNvPicPr/>
              <p:nvPr/>
            </p:nvPicPr>
            <p:blipFill>
              <a:blip r:embed="rId14"/>
              <a:stretch>
                <a:fillRect/>
              </a:stretch>
            </p:blipFill>
            <p:spPr>
              <a:xfrm>
                <a:off x="5030903" y="1395521"/>
                <a:ext cx="766800" cy="471960"/>
              </a:xfrm>
              <a:prstGeom prst="rect">
                <a:avLst/>
              </a:prstGeom>
            </p:spPr>
          </p:pic>
        </mc:Fallback>
      </mc:AlternateContent>
      <p:sp>
        <p:nvSpPr>
          <p:cNvPr id="16" name="CasellaDiTesto 15">
            <a:extLst>
              <a:ext uri="{FF2B5EF4-FFF2-40B4-BE49-F238E27FC236}">
                <a16:creationId xmlns:a16="http://schemas.microsoft.com/office/drawing/2014/main" id="{03D7F68F-A471-8CE2-15C0-FB3DAD549E26}"/>
              </a:ext>
            </a:extLst>
          </p:cNvPr>
          <p:cNvSpPr txBox="1"/>
          <p:nvPr/>
        </p:nvSpPr>
        <p:spPr>
          <a:xfrm>
            <a:off x="363101" y="1303403"/>
            <a:ext cx="950197" cy="307777"/>
          </a:xfrm>
          <a:prstGeom prst="rect">
            <a:avLst/>
          </a:prstGeom>
          <a:noFill/>
        </p:spPr>
        <p:txBody>
          <a:bodyPr wrap="none" rtlCol="0">
            <a:spAutoFit/>
          </a:bodyPr>
          <a:lstStyle/>
          <a:p>
            <a:r>
              <a:rPr lang="it-IT" sz="1400" dirty="0">
                <a:solidFill>
                  <a:srgbClr val="FF0000"/>
                </a:solidFill>
              </a:rPr>
              <a:t>Interfaccia</a:t>
            </a:r>
          </a:p>
        </p:txBody>
      </p:sp>
      <p:sp>
        <p:nvSpPr>
          <p:cNvPr id="17" name="CasellaDiTesto 16">
            <a:extLst>
              <a:ext uri="{FF2B5EF4-FFF2-40B4-BE49-F238E27FC236}">
                <a16:creationId xmlns:a16="http://schemas.microsoft.com/office/drawing/2014/main" id="{582203FD-EBBC-BCD9-A0F1-4CCBCA64ED14}"/>
              </a:ext>
            </a:extLst>
          </p:cNvPr>
          <p:cNvSpPr txBox="1"/>
          <p:nvPr/>
        </p:nvSpPr>
        <p:spPr>
          <a:xfrm>
            <a:off x="2195543" y="3899077"/>
            <a:ext cx="1761893" cy="307777"/>
          </a:xfrm>
          <a:prstGeom prst="rect">
            <a:avLst/>
          </a:prstGeom>
          <a:noFill/>
        </p:spPr>
        <p:txBody>
          <a:bodyPr wrap="square" rtlCol="0">
            <a:spAutoFit/>
          </a:bodyPr>
          <a:lstStyle/>
          <a:p>
            <a:r>
              <a:rPr lang="it-IT" sz="1400" dirty="0">
                <a:solidFill>
                  <a:srgbClr val="FF0000"/>
                </a:solidFill>
              </a:rPr>
              <a:t>Implementazioni</a:t>
            </a:r>
          </a:p>
        </p:txBody>
      </p:sp>
      <p:cxnSp>
        <p:nvCxnSpPr>
          <p:cNvPr id="21" name="Connettore 2 20">
            <a:extLst>
              <a:ext uri="{FF2B5EF4-FFF2-40B4-BE49-F238E27FC236}">
                <a16:creationId xmlns:a16="http://schemas.microsoft.com/office/drawing/2014/main" id="{BB84B52B-F9ED-64DA-04A9-85EF082A020B}"/>
              </a:ext>
            </a:extLst>
          </p:cNvPr>
          <p:cNvCxnSpPr/>
          <p:nvPr/>
        </p:nvCxnSpPr>
        <p:spPr>
          <a:xfrm flipH="1" flipV="1">
            <a:off x="2118732" y="3429000"/>
            <a:ext cx="661639" cy="55060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3" name="Connettore 2 22">
            <a:extLst>
              <a:ext uri="{FF2B5EF4-FFF2-40B4-BE49-F238E27FC236}">
                <a16:creationId xmlns:a16="http://schemas.microsoft.com/office/drawing/2014/main" id="{CE63A9C5-8886-E933-C2B6-BA04ACAD9261}"/>
              </a:ext>
            </a:extLst>
          </p:cNvPr>
          <p:cNvCxnSpPr/>
          <p:nvPr/>
        </p:nvCxnSpPr>
        <p:spPr>
          <a:xfrm flipV="1">
            <a:off x="2949661" y="3122341"/>
            <a:ext cx="672279" cy="8415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889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97D9BF-2C52-9688-C633-F881FE86D6C6}"/>
              </a:ext>
            </a:extLst>
          </p:cNvPr>
          <p:cNvSpPr>
            <a:spLocks noGrp="1"/>
          </p:cNvSpPr>
          <p:nvPr>
            <p:ph type="title"/>
          </p:nvPr>
        </p:nvSpPr>
        <p:spPr>
          <a:xfrm>
            <a:off x="295940" y="280065"/>
            <a:ext cx="10515600" cy="602438"/>
          </a:xfrm>
        </p:spPr>
        <p:txBody>
          <a:bodyPr>
            <a:normAutofit fontScale="90000"/>
          </a:bodyPr>
          <a:lstStyle/>
          <a:p>
            <a:r>
              <a:rPr lang="it-IT" dirty="0">
                <a:latin typeface="Times New Roman" panose="02020603050405020304" pitchFamily="18" charset="0"/>
                <a:cs typeface="Times New Roman" panose="02020603050405020304" pitchFamily="18" charset="0"/>
              </a:rPr>
              <a:t>Il Funzionamento</a:t>
            </a:r>
          </a:p>
        </p:txBody>
      </p:sp>
      <p:sp>
        <p:nvSpPr>
          <p:cNvPr id="11" name="Segnaposto numero diapositiva 10">
            <a:extLst>
              <a:ext uri="{FF2B5EF4-FFF2-40B4-BE49-F238E27FC236}">
                <a16:creationId xmlns:a16="http://schemas.microsoft.com/office/drawing/2014/main" id="{C217F183-8EC4-5370-F05E-8C0DF976B5EE}"/>
              </a:ext>
            </a:extLst>
          </p:cNvPr>
          <p:cNvSpPr>
            <a:spLocks noGrp="1"/>
          </p:cNvSpPr>
          <p:nvPr>
            <p:ph type="sldNum" sz="quarter" idx="12"/>
          </p:nvPr>
        </p:nvSpPr>
        <p:spPr/>
        <p:txBody>
          <a:bodyPr/>
          <a:lstStyle/>
          <a:p>
            <a:fld id="{B1F762DE-0612-3D44-A71D-95D5C2886821}" type="slidenum">
              <a:rPr lang="it-IT" smtClean="0"/>
              <a:t>5</a:t>
            </a:fld>
            <a:endParaRPr lang="it-IT"/>
          </a:p>
        </p:txBody>
      </p:sp>
      <p:sp>
        <p:nvSpPr>
          <p:cNvPr id="12" name="Rettangolo 11">
            <a:extLst>
              <a:ext uri="{FF2B5EF4-FFF2-40B4-BE49-F238E27FC236}">
                <a16:creationId xmlns:a16="http://schemas.microsoft.com/office/drawing/2014/main" id="{7A16C71E-1E7E-7E3C-5C65-469A3FB3E2D1}"/>
              </a:ext>
            </a:extLst>
          </p:cNvPr>
          <p:cNvSpPr/>
          <p:nvPr/>
        </p:nvSpPr>
        <p:spPr>
          <a:xfrm>
            <a:off x="6308857" y="1173892"/>
            <a:ext cx="4691566" cy="5404043"/>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CasellaDiTesto 13">
            <a:extLst>
              <a:ext uri="{FF2B5EF4-FFF2-40B4-BE49-F238E27FC236}">
                <a16:creationId xmlns:a16="http://schemas.microsoft.com/office/drawing/2014/main" id="{626B7D92-74D9-B5DB-C407-BD634CB9B920}"/>
              </a:ext>
            </a:extLst>
          </p:cNvPr>
          <p:cNvSpPr txBox="1"/>
          <p:nvPr/>
        </p:nvSpPr>
        <p:spPr>
          <a:xfrm>
            <a:off x="6308857" y="1173892"/>
            <a:ext cx="1601208" cy="369332"/>
          </a:xfrm>
          <a:prstGeom prst="rect">
            <a:avLst/>
          </a:prstGeom>
          <a:noFill/>
        </p:spPr>
        <p:txBody>
          <a:bodyPr wrap="none" rtlCol="0">
            <a:spAutoFit/>
          </a:bodyPr>
          <a:lstStyle/>
          <a:p>
            <a:r>
              <a:rPr lang="it-IT" dirty="0"/>
              <a:t>WasmEdge VM</a:t>
            </a:r>
          </a:p>
        </p:txBody>
      </p:sp>
      <p:pic>
        <p:nvPicPr>
          <p:cNvPr id="31" name="Immagine 30">
            <a:extLst>
              <a:ext uri="{FF2B5EF4-FFF2-40B4-BE49-F238E27FC236}">
                <a16:creationId xmlns:a16="http://schemas.microsoft.com/office/drawing/2014/main" id="{E91F3E6E-95C0-7A4E-6233-AC5657219C74}"/>
              </a:ext>
            </a:extLst>
          </p:cNvPr>
          <p:cNvPicPr>
            <a:picLocks noChangeAspect="1"/>
          </p:cNvPicPr>
          <p:nvPr/>
        </p:nvPicPr>
        <p:blipFill>
          <a:blip r:embed="rId3"/>
          <a:stretch>
            <a:fillRect/>
          </a:stretch>
        </p:blipFill>
        <p:spPr>
          <a:xfrm>
            <a:off x="7114552" y="471698"/>
            <a:ext cx="3465733" cy="6076285"/>
          </a:xfrm>
          <a:prstGeom prst="rect">
            <a:avLst/>
          </a:prstGeom>
        </p:spPr>
      </p:pic>
      <p:sp>
        <p:nvSpPr>
          <p:cNvPr id="33" name="CasellaDiTesto 32">
            <a:extLst>
              <a:ext uri="{FF2B5EF4-FFF2-40B4-BE49-F238E27FC236}">
                <a16:creationId xmlns:a16="http://schemas.microsoft.com/office/drawing/2014/main" id="{B1051BCA-457D-D3D3-378F-3AB0912C1404}"/>
              </a:ext>
            </a:extLst>
          </p:cNvPr>
          <p:cNvSpPr txBox="1"/>
          <p:nvPr/>
        </p:nvSpPr>
        <p:spPr>
          <a:xfrm>
            <a:off x="560717" y="1354347"/>
            <a:ext cx="184731" cy="369332"/>
          </a:xfrm>
          <a:prstGeom prst="rect">
            <a:avLst/>
          </a:prstGeom>
          <a:noFill/>
        </p:spPr>
        <p:txBody>
          <a:bodyPr wrap="none" rtlCol="0">
            <a:spAutoFit/>
          </a:bodyPr>
          <a:lstStyle/>
          <a:p>
            <a:endParaRPr lang="it-IT" dirty="0"/>
          </a:p>
        </p:txBody>
      </p:sp>
      <p:sp>
        <p:nvSpPr>
          <p:cNvPr id="34" name="CasellaDiTesto 33">
            <a:extLst>
              <a:ext uri="{FF2B5EF4-FFF2-40B4-BE49-F238E27FC236}">
                <a16:creationId xmlns:a16="http://schemas.microsoft.com/office/drawing/2014/main" id="{D42EB68A-D650-6A55-BB80-DB73C2695EA3}"/>
              </a:ext>
            </a:extLst>
          </p:cNvPr>
          <p:cNvSpPr txBox="1"/>
          <p:nvPr/>
        </p:nvSpPr>
        <p:spPr>
          <a:xfrm>
            <a:off x="560717" y="1144282"/>
            <a:ext cx="5160461" cy="5078313"/>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L’esecuzione avviene nella VM interna secondo 4 fasi:</a:t>
            </a:r>
          </a:p>
          <a:p>
            <a:pPr marL="342900" indent="-342900">
              <a:buFont typeface="+mj-lt"/>
              <a:buAutoNum type="arabicPeriod"/>
            </a:pPr>
            <a:r>
              <a:rPr lang="it-IT" b="1" dirty="0">
                <a:latin typeface="Times New Roman" panose="02020603050405020304" pitchFamily="18" charset="0"/>
                <a:cs typeface="Times New Roman" panose="02020603050405020304" pitchFamily="18" charset="0"/>
              </a:rPr>
              <a:t>Inizializzazione</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Init</a:t>
            </a:r>
            <a:r>
              <a:rPr lang="it-IT" dirty="0">
                <a:latin typeface="Times New Roman" panose="02020603050405020304" pitchFamily="18" charset="0"/>
                <a:cs typeface="Times New Roman" panose="02020603050405020304" pitchFamily="18" charset="0"/>
              </a:rPr>
              <a:t>)</a:t>
            </a:r>
            <a:br>
              <a:rPr lang="it-IT" dirty="0">
                <a:latin typeface="Times New Roman" panose="02020603050405020304" pitchFamily="18" charset="0"/>
                <a:cs typeface="Times New Roman" panose="02020603050405020304" pitchFamily="18" charset="0"/>
              </a:rPr>
            </a:br>
            <a:endParaRPr lang="it-IT"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t-IT" b="1" dirty="0">
                <a:latin typeface="Times New Roman" panose="02020603050405020304" pitchFamily="18" charset="0"/>
                <a:cs typeface="Times New Roman" panose="02020603050405020304" pitchFamily="18" charset="0"/>
              </a:rPr>
              <a:t>Caricamento</a:t>
            </a:r>
            <a:r>
              <a:rPr lang="it-IT" dirty="0">
                <a:latin typeface="Times New Roman" panose="02020603050405020304" pitchFamily="18" charset="0"/>
                <a:cs typeface="Times New Roman" panose="02020603050405020304" pitchFamily="18" charset="0"/>
              </a:rPr>
              <a:t> (Loader)</a:t>
            </a:r>
          </a:p>
          <a:p>
            <a:pPr marL="800100" lvl="1" indent="-342900">
              <a:buFont typeface="Wingdings" pitchFamily="2" charset="2"/>
              <a:buChar char="Ø"/>
            </a:pPr>
            <a:r>
              <a:rPr lang="it-IT" dirty="0">
                <a:latin typeface="Times New Roman" panose="02020603050405020304" pitchFamily="18" charset="0"/>
                <a:cs typeface="Times New Roman" panose="02020603050405020304" pitchFamily="18" charset="0"/>
              </a:rPr>
              <a:t>Estrae albero sintattico</a:t>
            </a:r>
          </a:p>
          <a:p>
            <a:pPr marL="800100" lvl="1" indent="-342900">
              <a:buFont typeface="Wingdings" pitchFamily="2" charset="2"/>
              <a:buChar char="Ø"/>
            </a:pPr>
            <a:r>
              <a:rPr lang="it-IT" dirty="0">
                <a:latin typeface="Times New Roman" panose="02020603050405020304" pitchFamily="18" charset="0"/>
                <a:cs typeface="Times New Roman" panose="02020603050405020304" pitchFamily="18" charset="0"/>
              </a:rPr>
              <a:t>Individua eventuale sezione AOT</a:t>
            </a:r>
            <a:br>
              <a:rPr lang="it-IT" dirty="0">
                <a:latin typeface="Times New Roman" panose="02020603050405020304" pitchFamily="18" charset="0"/>
                <a:cs typeface="Times New Roman" panose="02020603050405020304" pitchFamily="18" charset="0"/>
              </a:rPr>
            </a:br>
            <a:endParaRPr lang="it-IT"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t-IT" b="1" dirty="0">
                <a:latin typeface="Times New Roman" panose="02020603050405020304" pitchFamily="18" charset="0"/>
                <a:cs typeface="Times New Roman" panose="02020603050405020304" pitchFamily="18" charset="0"/>
              </a:rPr>
              <a:t>Validazione</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Validator</a:t>
            </a:r>
            <a:r>
              <a:rPr lang="it-IT" dirty="0">
                <a:latin typeface="Times New Roman" panose="02020603050405020304" pitchFamily="18" charset="0"/>
                <a:cs typeface="Times New Roman" panose="02020603050405020304" pitchFamily="18" charset="0"/>
              </a:rPr>
              <a:t>)</a:t>
            </a:r>
            <a:br>
              <a:rPr lang="it-IT" dirty="0">
                <a:latin typeface="Times New Roman" panose="02020603050405020304" pitchFamily="18" charset="0"/>
                <a:cs typeface="Times New Roman" panose="02020603050405020304" pitchFamily="18" charset="0"/>
              </a:rPr>
            </a:br>
            <a:endParaRPr lang="it-IT"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t-IT" b="1" dirty="0">
                <a:latin typeface="Times New Roman" panose="02020603050405020304" pitchFamily="18" charset="0"/>
                <a:cs typeface="Times New Roman" panose="02020603050405020304" pitchFamily="18" charset="0"/>
              </a:rPr>
              <a:t>Esecuzione</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Executor</a:t>
            </a:r>
            <a:r>
              <a:rPr lang="it-IT" dirty="0">
                <a:latin typeface="Times New Roman" panose="02020603050405020304" pitchFamily="18" charset="0"/>
                <a:cs typeface="Times New Roman" panose="02020603050405020304" pitchFamily="18" charset="0"/>
              </a:rPr>
              <a:t>)</a:t>
            </a:r>
          </a:p>
          <a:p>
            <a:pPr marL="800100" lvl="1" indent="-342900">
              <a:buFont typeface="Wingdings" pitchFamily="2" charset="2"/>
              <a:buChar char="Ø"/>
            </a:pPr>
            <a:r>
              <a:rPr lang="it-IT" dirty="0">
                <a:latin typeface="Times New Roman" panose="02020603050405020304" pitchFamily="18" charset="0"/>
                <a:cs typeface="Times New Roman" panose="02020603050405020304" pitchFamily="18" charset="0"/>
              </a:rPr>
              <a:t>Vengono create le istanze richieste nell’AST</a:t>
            </a:r>
          </a:p>
          <a:p>
            <a:pPr marL="800100" lvl="1" indent="-342900">
              <a:buFont typeface="Wingdings" pitchFamily="2" charset="2"/>
              <a:buChar char="Ø"/>
            </a:pPr>
            <a:r>
              <a:rPr lang="it-IT" dirty="0">
                <a:latin typeface="Times New Roman" panose="02020603050405020304" pitchFamily="18" charset="0"/>
                <a:cs typeface="Times New Roman" panose="02020603050405020304" pitchFamily="18" charset="0"/>
              </a:rPr>
              <a:t>I </a:t>
            </a:r>
            <a:r>
              <a:rPr lang="it-IT" b="1" dirty="0">
                <a:latin typeface="Times New Roman" panose="02020603050405020304" pitchFamily="18" charset="0"/>
                <a:cs typeface="Times New Roman" panose="02020603050405020304" pitchFamily="18" charset="0"/>
              </a:rPr>
              <a:t>manager della memoria </a:t>
            </a:r>
            <a:r>
              <a:rPr lang="it-IT" dirty="0">
                <a:latin typeface="Times New Roman" panose="02020603050405020304" pitchFamily="18" charset="0"/>
                <a:cs typeface="Times New Roman" panose="02020603050405020304" pitchFamily="18" charset="0"/>
              </a:rPr>
              <a:t>implementano la sandbox durante l’esecuzione</a:t>
            </a:r>
          </a:p>
          <a:p>
            <a:pPr marL="800100" lvl="1" indent="-342900">
              <a:buFont typeface="Wingdings" pitchFamily="2" charset="2"/>
              <a:buChar char="Ø"/>
            </a:pPr>
            <a:r>
              <a:rPr lang="it-IT" dirty="0">
                <a:latin typeface="Times New Roman" panose="02020603050405020304" pitchFamily="18" charset="0"/>
                <a:cs typeface="Times New Roman" panose="02020603050405020304" pitchFamily="18" charset="0"/>
              </a:rPr>
              <a:t>Le </a:t>
            </a:r>
            <a:r>
              <a:rPr lang="it-IT" b="1" dirty="0">
                <a:latin typeface="Times New Roman" panose="02020603050405020304" pitchFamily="18" charset="0"/>
                <a:cs typeface="Times New Roman" panose="02020603050405020304" pitchFamily="18" charset="0"/>
              </a:rPr>
              <a:t>interfacce per le funzioni esterne </a:t>
            </a:r>
            <a:r>
              <a:rPr lang="it-IT" dirty="0">
                <a:latin typeface="Times New Roman" panose="02020603050405020304" pitchFamily="18" charset="0"/>
                <a:cs typeface="Times New Roman" panose="02020603050405020304" pitchFamily="18" charset="0"/>
              </a:rPr>
              <a:t>permettono l’uso di WASI, funzioni standardizzate e plug-in personalizzati, durante l’esecuzione</a:t>
            </a:r>
          </a:p>
        </p:txBody>
      </p:sp>
    </p:spTree>
    <p:extLst>
      <p:ext uri="{BB962C8B-B14F-4D97-AF65-F5344CB8AC3E}">
        <p14:creationId xmlns:p14="http://schemas.microsoft.com/office/powerpoint/2010/main" val="340225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97D9BF-2C52-9688-C633-F881FE86D6C6}"/>
              </a:ext>
            </a:extLst>
          </p:cNvPr>
          <p:cNvSpPr>
            <a:spLocks noGrp="1"/>
          </p:cNvSpPr>
          <p:nvPr>
            <p:ph type="title"/>
          </p:nvPr>
        </p:nvSpPr>
        <p:spPr>
          <a:xfrm>
            <a:off x="3989867" y="258799"/>
            <a:ext cx="4212265" cy="485479"/>
          </a:xfrm>
        </p:spPr>
        <p:txBody>
          <a:bodyPr>
            <a:normAutofit fontScale="90000"/>
          </a:bodyPr>
          <a:lstStyle/>
          <a:p>
            <a:r>
              <a:rPr lang="it-IT" dirty="0">
                <a:latin typeface="Times New Roman" panose="02020603050405020304" pitchFamily="18" charset="0"/>
                <a:cs typeface="Times New Roman" panose="02020603050405020304" pitchFamily="18" charset="0"/>
              </a:rPr>
              <a:t>Prototipo: struttura</a:t>
            </a:r>
          </a:p>
        </p:txBody>
      </p:sp>
      <p:pic>
        <p:nvPicPr>
          <p:cNvPr id="3" name="Immagine 2">
            <a:extLst>
              <a:ext uri="{FF2B5EF4-FFF2-40B4-BE49-F238E27FC236}">
                <a16:creationId xmlns:a16="http://schemas.microsoft.com/office/drawing/2014/main" id="{2A53C3F3-C01C-2277-29FB-47B922783C55}"/>
              </a:ext>
            </a:extLst>
          </p:cNvPr>
          <p:cNvPicPr>
            <a:picLocks noChangeAspect="1"/>
          </p:cNvPicPr>
          <p:nvPr/>
        </p:nvPicPr>
        <p:blipFill>
          <a:blip r:embed="rId3"/>
          <a:stretch>
            <a:fillRect/>
          </a:stretch>
        </p:blipFill>
        <p:spPr>
          <a:xfrm>
            <a:off x="7289321" y="2881632"/>
            <a:ext cx="4394539" cy="2829817"/>
          </a:xfrm>
          <a:prstGeom prst="rect">
            <a:avLst/>
          </a:prstGeom>
        </p:spPr>
      </p:pic>
      <p:sp>
        <p:nvSpPr>
          <p:cNvPr id="6" name="Segnaposto numero diapositiva 5">
            <a:extLst>
              <a:ext uri="{FF2B5EF4-FFF2-40B4-BE49-F238E27FC236}">
                <a16:creationId xmlns:a16="http://schemas.microsoft.com/office/drawing/2014/main" id="{06A5F2CC-5408-301D-88FD-6D224265F471}"/>
              </a:ext>
            </a:extLst>
          </p:cNvPr>
          <p:cNvSpPr>
            <a:spLocks noGrp="1"/>
          </p:cNvSpPr>
          <p:nvPr>
            <p:ph type="sldNum" sz="quarter" idx="12"/>
          </p:nvPr>
        </p:nvSpPr>
        <p:spPr/>
        <p:txBody>
          <a:bodyPr/>
          <a:lstStyle/>
          <a:p>
            <a:fld id="{B1F762DE-0612-3D44-A71D-95D5C2886821}" type="slidenum">
              <a:rPr lang="it-IT" smtClean="0">
                <a:latin typeface="Times New Roman" panose="02020603050405020304" pitchFamily="18" charset="0"/>
                <a:cs typeface="Times New Roman" panose="02020603050405020304" pitchFamily="18" charset="0"/>
              </a:rPr>
              <a:t>6</a:t>
            </a:fld>
            <a:endParaRPr lang="it-IT" dirty="0">
              <a:latin typeface="Times New Roman" panose="02020603050405020304" pitchFamily="18" charset="0"/>
              <a:cs typeface="Times New Roman" panose="02020603050405020304" pitchFamily="18" charset="0"/>
            </a:endParaRPr>
          </a:p>
        </p:txBody>
      </p:sp>
      <p:pic>
        <p:nvPicPr>
          <p:cNvPr id="10" name="Immagine 9">
            <a:extLst>
              <a:ext uri="{FF2B5EF4-FFF2-40B4-BE49-F238E27FC236}">
                <a16:creationId xmlns:a16="http://schemas.microsoft.com/office/drawing/2014/main" id="{43974AC9-B0EF-FE8D-B7D4-35DD4516A564}"/>
              </a:ext>
            </a:extLst>
          </p:cNvPr>
          <p:cNvPicPr>
            <a:picLocks noChangeAspect="1"/>
          </p:cNvPicPr>
          <p:nvPr/>
        </p:nvPicPr>
        <p:blipFill>
          <a:blip r:embed="rId4"/>
          <a:stretch>
            <a:fillRect/>
          </a:stretch>
        </p:blipFill>
        <p:spPr>
          <a:xfrm>
            <a:off x="140721" y="805094"/>
            <a:ext cx="11910558" cy="990189"/>
          </a:xfrm>
          <a:prstGeom prst="rect">
            <a:avLst/>
          </a:prstGeom>
        </p:spPr>
      </p:pic>
      <p:sp>
        <p:nvSpPr>
          <p:cNvPr id="13" name="CasellaDiTesto 12">
            <a:extLst>
              <a:ext uri="{FF2B5EF4-FFF2-40B4-BE49-F238E27FC236}">
                <a16:creationId xmlns:a16="http://schemas.microsoft.com/office/drawing/2014/main" id="{411CD6D8-3C8E-72D4-72A5-E7FE0C86B5F7}"/>
              </a:ext>
            </a:extLst>
          </p:cNvPr>
          <p:cNvSpPr txBox="1"/>
          <p:nvPr/>
        </p:nvSpPr>
        <p:spPr>
          <a:xfrm>
            <a:off x="370936" y="2172883"/>
            <a:ext cx="6918385" cy="4247317"/>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Il SW è stato realizzato in </a:t>
            </a:r>
            <a:r>
              <a:rPr lang="it-IT" b="1" dirty="0">
                <a:latin typeface="Times New Roman" panose="02020603050405020304" pitchFamily="18" charset="0"/>
                <a:cs typeface="Times New Roman" panose="02020603050405020304" pitchFamily="18" charset="0"/>
              </a:rPr>
              <a:t>Rust</a:t>
            </a:r>
            <a:r>
              <a:rPr lang="it-IT" dirty="0">
                <a:latin typeface="Times New Roman" panose="02020603050405020304" pitchFamily="18" charset="0"/>
                <a:cs typeface="Times New Roman" panose="02020603050405020304" pitchFamily="18" charset="0"/>
              </a:rPr>
              <a:t> (WasmEdge, </a:t>
            </a:r>
            <a:r>
              <a:rPr lang="it-IT" dirty="0" err="1">
                <a:latin typeface="Times New Roman" panose="02020603050405020304" pitchFamily="18" charset="0"/>
                <a:cs typeface="Times New Roman" panose="02020603050405020304" pitchFamily="18" charset="0"/>
              </a:rPr>
              <a:t>Wasmtime</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Wasmer</a:t>
            </a:r>
            <a:r>
              <a:rPr lang="it-IT" dirty="0">
                <a:latin typeface="Times New Roman" panose="02020603050405020304" pitchFamily="18" charset="0"/>
                <a:cs typeface="Times New Roman" panose="02020603050405020304" pitchFamily="18" charset="0"/>
              </a:rPr>
              <a:t>) e in </a:t>
            </a:r>
            <a:r>
              <a:rPr lang="it-IT" b="1" dirty="0">
                <a:latin typeface="Times New Roman" panose="02020603050405020304" pitchFamily="18" charset="0"/>
                <a:cs typeface="Times New Roman" panose="02020603050405020304" pitchFamily="18" charset="0"/>
              </a:rPr>
              <a:t>JavaScript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Node.js</a:t>
            </a:r>
            <a:r>
              <a:rPr lang="it-IT" dirty="0">
                <a:latin typeface="Times New Roman" panose="02020603050405020304" pitchFamily="18" charset="0"/>
                <a:cs typeface="Times New Roman" panose="02020603050405020304" pitchFamily="18" charset="0"/>
              </a:rPr>
              <a:t>)</a:t>
            </a:r>
          </a:p>
          <a:p>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L’applicazione si basa su  3 fasi:</a:t>
            </a:r>
          </a:p>
          <a:p>
            <a:pPr marL="342900" indent="-342900">
              <a:buFont typeface="+mj-lt"/>
              <a:buAutoNum type="arabicPeriod"/>
            </a:pPr>
            <a:r>
              <a:rPr lang="it-IT" dirty="0">
                <a:latin typeface="Times New Roman" panose="02020603050405020304" pitchFamily="18" charset="0"/>
                <a:cs typeface="Times New Roman" panose="02020603050405020304" pitchFamily="18" charset="0"/>
              </a:rPr>
              <a:t>Lettura di un file con dimensione </a:t>
            </a:r>
            <a:r>
              <a:rPr lang="it-IT">
                <a:latin typeface="Times New Roman" panose="02020603050405020304" pitchFamily="18" charset="0"/>
                <a:cs typeface="Times New Roman" panose="02020603050405020304" pitchFamily="18" charset="0"/>
              </a:rPr>
              <a:t>a scelta tra </a:t>
            </a:r>
            <a:r>
              <a:rPr lang="it-IT" dirty="0">
                <a:latin typeface="Times New Roman" panose="02020603050405020304" pitchFamily="18" charset="0"/>
                <a:cs typeface="Times New Roman" panose="02020603050405020304" pitchFamily="18" charset="0"/>
              </a:rPr>
              <a:t>7 ordini di grandezza (da 1KB a 500MB)</a:t>
            </a:r>
          </a:p>
          <a:p>
            <a:pPr marL="342900" indent="-342900">
              <a:buFont typeface="+mj-lt"/>
              <a:buAutoNum type="arabicPeriod"/>
            </a:pPr>
            <a:r>
              <a:rPr lang="it-IT" dirty="0">
                <a:latin typeface="Times New Roman" panose="02020603050405020304" pitchFamily="18" charset="0"/>
                <a:cs typeface="Times New Roman" panose="02020603050405020304" pitchFamily="18" charset="0"/>
              </a:rPr>
              <a:t>Ordinamento del contenuto (</a:t>
            </a:r>
            <a:r>
              <a:rPr lang="it-IT" dirty="0" err="1">
                <a:latin typeface="Times New Roman" panose="02020603050405020304" pitchFamily="18" charset="0"/>
                <a:cs typeface="Times New Roman" panose="02020603050405020304" pitchFamily="18" charset="0"/>
              </a:rPr>
              <a:t>BubbleSort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MergeSort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QuickSort</a:t>
            </a:r>
            <a:r>
              <a:rPr lang="it-IT"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it-IT" dirty="0">
                <a:latin typeface="Times New Roman" panose="02020603050405020304" pitchFamily="18" charset="0"/>
                <a:cs typeface="Times New Roman" panose="02020603050405020304" pitchFamily="18" charset="0"/>
              </a:rPr>
              <a:t>Scrittura del contenuto</a:t>
            </a:r>
          </a:p>
          <a:p>
            <a:pPr marL="342900" indent="-342900">
              <a:buFont typeface="+mj-lt"/>
              <a:buAutoNum type="arabicPeriod"/>
            </a:pPr>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Le esecuzioni sono state automatizzate con </a:t>
            </a:r>
            <a:r>
              <a:rPr lang="it-IT" b="1" dirty="0" err="1">
                <a:latin typeface="Times New Roman" panose="02020603050405020304" pitchFamily="18" charset="0"/>
                <a:cs typeface="Times New Roman" panose="02020603050405020304" pitchFamily="18" charset="0"/>
              </a:rPr>
              <a:t>auto.sh</a:t>
            </a:r>
            <a:r>
              <a:rPr lang="it-IT" dirty="0">
                <a:latin typeface="Times New Roman" panose="02020603050405020304" pitchFamily="18" charset="0"/>
                <a:cs typeface="Times New Roman" panose="02020603050405020304" pitchFamily="18" charset="0"/>
              </a:rPr>
              <a:t> e le misurazioni sono state effettuate tramite </a:t>
            </a:r>
            <a:r>
              <a:rPr lang="it-IT" b="1" dirty="0" err="1">
                <a:latin typeface="Times New Roman" panose="02020603050405020304" pitchFamily="18" charset="0"/>
                <a:cs typeface="Times New Roman" panose="02020603050405020304" pitchFamily="18" charset="0"/>
              </a:rPr>
              <a:t>benchmark.sh</a:t>
            </a:r>
            <a:r>
              <a:rPr lang="it-IT" dirty="0">
                <a:latin typeface="Times New Roman" panose="02020603050405020304" pitchFamily="18" charset="0"/>
                <a:cs typeface="Times New Roman" panose="02020603050405020304" pitchFamily="18" charset="0"/>
              </a:rPr>
              <a:t> (CPU, Memoria e Latenza)</a:t>
            </a:r>
          </a:p>
          <a:p>
            <a:endParaRPr lang="it-IT" b="1"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Sono state effettuate medie contando </a:t>
            </a:r>
            <a:r>
              <a:rPr lang="it-IT" b="1" dirty="0">
                <a:latin typeface="Times New Roman" panose="02020603050405020304" pitchFamily="18" charset="0"/>
                <a:cs typeface="Times New Roman" panose="02020603050405020304" pitchFamily="18" charset="0"/>
              </a:rPr>
              <a:t>15 esecuzioni </a:t>
            </a:r>
            <a:r>
              <a:rPr lang="it-IT" dirty="0">
                <a:latin typeface="Times New Roman" panose="02020603050405020304" pitchFamily="18" charset="0"/>
                <a:cs typeface="Times New Roman" panose="02020603050405020304" pitchFamily="18" charset="0"/>
              </a:rPr>
              <a:t>per ogni combinazione e per ogni runtime, evitando le combinazioni impossibili</a:t>
            </a:r>
          </a:p>
          <a:p>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3624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olo 1">
            <a:extLst>
              <a:ext uri="{FF2B5EF4-FFF2-40B4-BE49-F238E27FC236}">
                <a16:creationId xmlns:a16="http://schemas.microsoft.com/office/drawing/2014/main" id="{A037EE0B-4D4F-D782-E7B3-6A3F47F71C1B}"/>
              </a:ext>
            </a:extLst>
          </p:cNvPr>
          <p:cNvSpPr txBox="1">
            <a:spLocks/>
          </p:cNvSpPr>
          <p:nvPr/>
        </p:nvSpPr>
        <p:spPr>
          <a:xfrm>
            <a:off x="739775" y="241518"/>
            <a:ext cx="10515600" cy="50238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latin typeface="Times New Roman" panose="02020603050405020304" pitchFamily="18" charset="0"/>
                <a:cs typeface="Times New Roman" panose="02020603050405020304" pitchFamily="18" charset="0"/>
              </a:rPr>
              <a:t>Prototipo: Utilizzo della memoria</a:t>
            </a:r>
          </a:p>
        </p:txBody>
      </p:sp>
      <p:sp>
        <p:nvSpPr>
          <p:cNvPr id="3" name="Segnaposto numero diapositiva 2">
            <a:extLst>
              <a:ext uri="{FF2B5EF4-FFF2-40B4-BE49-F238E27FC236}">
                <a16:creationId xmlns:a16="http://schemas.microsoft.com/office/drawing/2014/main" id="{27EBCBDC-DF5B-6DA6-F407-B9DAE2F06934}"/>
              </a:ext>
            </a:extLst>
          </p:cNvPr>
          <p:cNvSpPr>
            <a:spLocks noGrp="1"/>
          </p:cNvSpPr>
          <p:nvPr>
            <p:ph type="sldNum" sz="quarter" idx="12"/>
          </p:nvPr>
        </p:nvSpPr>
        <p:spPr/>
        <p:txBody>
          <a:bodyPr/>
          <a:lstStyle/>
          <a:p>
            <a:fld id="{B1F762DE-0612-3D44-A71D-95D5C2886821}" type="slidenum">
              <a:rPr lang="it-IT" smtClean="0"/>
              <a:t>7</a:t>
            </a:fld>
            <a:endParaRPr lang="it-IT"/>
          </a:p>
        </p:txBody>
      </p:sp>
      <p:graphicFrame>
        <p:nvGraphicFramePr>
          <p:cNvPr id="2" name="Tabella 1">
            <a:extLst>
              <a:ext uri="{FF2B5EF4-FFF2-40B4-BE49-F238E27FC236}">
                <a16:creationId xmlns:a16="http://schemas.microsoft.com/office/drawing/2014/main" id="{8DB47E18-89B0-4CE7-D4C6-55BDB0C361C9}"/>
              </a:ext>
            </a:extLst>
          </p:cNvPr>
          <p:cNvGraphicFramePr>
            <a:graphicFrameLocks noGrp="1"/>
          </p:cNvGraphicFramePr>
          <p:nvPr>
            <p:extLst>
              <p:ext uri="{D42A27DB-BD31-4B8C-83A1-F6EECF244321}">
                <p14:modId xmlns:p14="http://schemas.microsoft.com/office/powerpoint/2010/main" val="1108564814"/>
              </p:ext>
            </p:extLst>
          </p:nvPr>
        </p:nvGraphicFramePr>
        <p:xfrm>
          <a:off x="474403" y="2192971"/>
          <a:ext cx="11180804" cy="1478280"/>
        </p:xfrm>
        <a:graphic>
          <a:graphicData uri="http://schemas.openxmlformats.org/drawingml/2006/table">
            <a:tbl>
              <a:tblPr firstRow="1" bandRow="1">
                <a:tableStyleId>{5C22544A-7EE6-4342-B048-85BDC9FD1C3A}</a:tableStyleId>
              </a:tblPr>
              <a:tblGrid>
                <a:gridCol w="2858541">
                  <a:extLst>
                    <a:ext uri="{9D8B030D-6E8A-4147-A177-3AD203B41FA5}">
                      <a16:colId xmlns:a16="http://schemas.microsoft.com/office/drawing/2014/main" val="1397652924"/>
                    </a:ext>
                  </a:extLst>
                </a:gridCol>
                <a:gridCol w="2068517">
                  <a:extLst>
                    <a:ext uri="{9D8B030D-6E8A-4147-A177-3AD203B41FA5}">
                      <a16:colId xmlns:a16="http://schemas.microsoft.com/office/drawing/2014/main" val="4261025991"/>
                    </a:ext>
                  </a:extLst>
                </a:gridCol>
                <a:gridCol w="2084582">
                  <a:extLst>
                    <a:ext uri="{9D8B030D-6E8A-4147-A177-3AD203B41FA5}">
                      <a16:colId xmlns:a16="http://schemas.microsoft.com/office/drawing/2014/main" val="1926850505"/>
                    </a:ext>
                  </a:extLst>
                </a:gridCol>
                <a:gridCol w="2084582">
                  <a:extLst>
                    <a:ext uri="{9D8B030D-6E8A-4147-A177-3AD203B41FA5}">
                      <a16:colId xmlns:a16="http://schemas.microsoft.com/office/drawing/2014/main" val="2669865320"/>
                    </a:ext>
                  </a:extLst>
                </a:gridCol>
                <a:gridCol w="2084582">
                  <a:extLst>
                    <a:ext uri="{9D8B030D-6E8A-4147-A177-3AD203B41FA5}">
                      <a16:colId xmlns:a16="http://schemas.microsoft.com/office/drawing/2014/main" val="1774952055"/>
                    </a:ext>
                  </a:extLst>
                </a:gridCol>
              </a:tblGrid>
              <a:tr h="0">
                <a:tc>
                  <a:txBody>
                    <a:bodyPr/>
                    <a:lstStyle/>
                    <a:p>
                      <a:r>
                        <a:rPr lang="it-IT" b="0" dirty="0">
                          <a:solidFill>
                            <a:sysClr val="windowText" lastClr="000000"/>
                          </a:solidFill>
                        </a:rPr>
                        <a:t>Carichi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err="1">
                          <a:solidFill>
                            <a:sysClr val="windowText" lastClr="000000"/>
                          </a:solidFill>
                        </a:rPr>
                        <a:t>Node.js</a:t>
                      </a:r>
                      <a:endParaRPr lang="it-IT"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a:solidFill>
                            <a:sysClr val="windowText" lastClr="000000"/>
                          </a:solidFill>
                        </a:rPr>
                        <a:t>WasmEdge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err="1">
                          <a:solidFill>
                            <a:sysClr val="windowText" lastClr="000000"/>
                          </a:solidFill>
                        </a:rPr>
                        <a:t>Wasmtime</a:t>
                      </a:r>
                      <a:endParaRPr lang="it-IT"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err="1">
                          <a:solidFill>
                            <a:sysClr val="windowText" lastClr="000000"/>
                          </a:solidFill>
                        </a:rPr>
                        <a:t>Wasmer</a:t>
                      </a:r>
                      <a:endParaRPr lang="it-IT"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2197782"/>
                  </a:ext>
                </a:extLst>
              </a:tr>
              <a:tr h="370840">
                <a:tc>
                  <a:txBody>
                    <a:bodyPr/>
                    <a:lstStyle/>
                    <a:p>
                      <a:r>
                        <a:rPr lang="it-IT" dirty="0">
                          <a:solidFill>
                            <a:sysClr val="windowText" lastClr="000000"/>
                          </a:solidFill>
                        </a:rPr>
                        <a:t>Leggeri (1KB, 10KB, 100KB)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a:solidFill>
                            <a:sysClr val="windowText" lastClr="000000"/>
                          </a:solidFill>
                        </a:rPr>
                        <a:t>18 - 26 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a:solidFill>
                            <a:sysClr val="windowText" lastClr="000000"/>
                          </a:solidFill>
                        </a:rPr>
                        <a:t>1 - 15MB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a:solidFill>
                            <a:sysClr val="windowText" lastClr="000000"/>
                          </a:solidFill>
                        </a:rPr>
                        <a:t>1 - 3MB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a:solidFill>
                            <a:sysClr val="windowText" lastClr="000000"/>
                          </a:solidFill>
                        </a:rPr>
                        <a:t>0.5 - 3MB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000"/>
                      </a:srgbClr>
                    </a:solidFill>
                  </a:tcPr>
                </a:tc>
                <a:extLst>
                  <a:ext uri="{0D108BD9-81ED-4DB2-BD59-A6C34878D82A}">
                    <a16:rowId xmlns:a16="http://schemas.microsoft.com/office/drawing/2014/main" val="3264609402"/>
                  </a:ext>
                </a:extLst>
              </a:tr>
              <a:tr h="370840">
                <a:tc>
                  <a:txBody>
                    <a:bodyPr/>
                    <a:lstStyle/>
                    <a:p>
                      <a:r>
                        <a:rPr lang="it-IT" dirty="0">
                          <a:solidFill>
                            <a:sysClr val="windowText" lastClr="000000"/>
                          </a:solidFill>
                        </a:rPr>
                        <a:t>Medi (1MB, 10MB)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a:solidFill>
                            <a:sysClr val="windowText" lastClr="000000"/>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solidFill>
                            <a:sysClr val="windowText" lastClr="000000"/>
                          </a:solidFill>
                        </a:rPr>
                        <a:t>33 - 103MB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a:solidFill>
                            <a:sysClr val="windowText" lastClr="000000"/>
                          </a:solidFill>
                        </a:rPr>
                        <a:t>7 - 80MB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000"/>
                      </a:srgbClr>
                    </a:solidFill>
                  </a:tcPr>
                </a:tc>
                <a:tc>
                  <a:txBody>
                    <a:bodyPr/>
                    <a:lstStyle/>
                    <a:p>
                      <a:pPr algn="ctr"/>
                      <a:r>
                        <a:rPr lang="it-IT" dirty="0">
                          <a:solidFill>
                            <a:sysClr val="windowText" lastClr="000000"/>
                          </a:solidFill>
                        </a:rPr>
                        <a:t>32 - 105MB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9183336"/>
                  </a:ext>
                </a:extLst>
              </a:tr>
              <a:tr h="370840">
                <a:tc>
                  <a:txBody>
                    <a:bodyPr/>
                    <a:lstStyle/>
                    <a:p>
                      <a:r>
                        <a:rPr lang="it-IT" dirty="0">
                          <a:solidFill>
                            <a:sysClr val="windowText" lastClr="000000"/>
                          </a:solidFill>
                        </a:rPr>
                        <a:t>Alti (100MB, 500MB)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a:solidFill>
                            <a:sysClr val="windowText" lastClr="000000"/>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a:solidFill>
                            <a:sysClr val="windowText" lastClr="000000"/>
                          </a:solidFill>
                        </a:rPr>
                        <a:t>0.8 - 3GB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a:solidFill>
                            <a:sysClr val="windowText" lastClr="000000"/>
                          </a:solidFill>
                        </a:rPr>
                        <a:t>0.7 - 3GB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000"/>
                      </a:srgbClr>
                    </a:solidFill>
                  </a:tcPr>
                </a:tc>
                <a:tc>
                  <a:txBody>
                    <a:bodyPr/>
                    <a:lstStyle/>
                    <a:p>
                      <a:pPr algn="ctr"/>
                      <a:r>
                        <a:rPr lang="it-IT" dirty="0">
                          <a:solidFill>
                            <a:sysClr val="windowText" lastClr="000000"/>
                          </a:solidFill>
                        </a:rPr>
                        <a:t>0.8 - 3GB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4806068"/>
                  </a:ext>
                </a:extLst>
              </a:tr>
            </a:tbl>
          </a:graphicData>
        </a:graphic>
      </p:graphicFrame>
      <p:sp>
        <p:nvSpPr>
          <p:cNvPr id="8" name="CasellaDiTesto 7">
            <a:extLst>
              <a:ext uri="{FF2B5EF4-FFF2-40B4-BE49-F238E27FC236}">
                <a16:creationId xmlns:a16="http://schemas.microsoft.com/office/drawing/2014/main" id="{5892AA75-E394-58A0-E9A6-0505ECF44567}"/>
              </a:ext>
            </a:extLst>
          </p:cNvPr>
          <p:cNvSpPr txBox="1"/>
          <p:nvPr/>
        </p:nvSpPr>
        <p:spPr>
          <a:xfrm>
            <a:off x="567988" y="3941038"/>
            <a:ext cx="11180804" cy="2000548"/>
          </a:xfrm>
          <a:prstGeom prst="rect">
            <a:avLst/>
          </a:prstGeom>
          <a:noFill/>
        </p:spPr>
        <p:txBody>
          <a:bodyPr wrap="square">
            <a:spAutoFit/>
          </a:bodyPr>
          <a:lstStyle/>
          <a:p>
            <a:pPr algn="ctr"/>
            <a:r>
              <a:rPr lang="it-IT" sz="2800" b="1" dirty="0">
                <a:latin typeface="Times New Roman" panose="02020603050405020304" pitchFamily="18" charset="0"/>
                <a:cs typeface="Times New Roman" panose="02020603050405020304" pitchFamily="18" charset="0"/>
              </a:rPr>
              <a:t>Osservazioni:</a:t>
            </a:r>
          </a:p>
          <a:p>
            <a:pPr marL="342900" indent="-342900">
              <a:buFont typeface="Arial" panose="020B0604020202020204" pitchFamily="34" charset="0"/>
              <a:buChar char="•"/>
            </a:pPr>
            <a:r>
              <a:rPr lang="it-IT" sz="2400" dirty="0">
                <a:latin typeface="Times New Roman" panose="02020603050405020304" pitchFamily="18" charset="0"/>
                <a:cs typeface="Times New Roman" panose="02020603050405020304" pitchFamily="18" charset="0"/>
              </a:rPr>
              <a:t>Dopo i carichi leggeri </a:t>
            </a:r>
            <a:r>
              <a:rPr lang="it-IT" sz="2400" dirty="0" err="1">
                <a:latin typeface="Times New Roman" panose="02020603050405020304" pitchFamily="18" charset="0"/>
                <a:cs typeface="Times New Roman" panose="02020603050405020304" pitchFamily="18" charset="0"/>
              </a:rPr>
              <a:t>Node.js</a:t>
            </a:r>
            <a:r>
              <a:rPr lang="it-IT" sz="2400" dirty="0">
                <a:latin typeface="Times New Roman" panose="02020603050405020304" pitchFamily="18" charset="0"/>
                <a:cs typeface="Times New Roman" panose="02020603050405020304" pitchFamily="18" charset="0"/>
              </a:rPr>
              <a:t> è risultato eccessivamente inefficiente e non è stato misurato </a:t>
            </a:r>
          </a:p>
          <a:p>
            <a:pPr marL="342900" indent="-342900">
              <a:buFont typeface="Arial" panose="020B0604020202020204" pitchFamily="34" charset="0"/>
              <a:buChar char="•"/>
            </a:pPr>
            <a:r>
              <a:rPr lang="it-IT" sz="2400" dirty="0">
                <a:latin typeface="Times New Roman" panose="02020603050405020304" pitchFamily="18" charset="0"/>
                <a:cs typeface="Times New Roman" panose="02020603050405020304" pitchFamily="18" charset="0"/>
              </a:rPr>
              <a:t>WasmEdge non spicca tra i suoi competitor</a:t>
            </a:r>
          </a:p>
          <a:p>
            <a:pPr marL="342900" indent="-342900">
              <a:buFont typeface="Arial" panose="020B0604020202020204" pitchFamily="34" charset="0"/>
              <a:buChar char="•"/>
            </a:pPr>
            <a:r>
              <a:rPr lang="it-IT" sz="2400" dirty="0">
                <a:latin typeface="Times New Roman" panose="02020603050405020304" pitchFamily="18" charset="0"/>
                <a:cs typeface="Times New Roman" panose="02020603050405020304" pitchFamily="18" charset="0"/>
              </a:rPr>
              <a:t>All’aumentare del carico corrisponde una minore disparità tra i runtime</a:t>
            </a:r>
          </a:p>
        </p:txBody>
      </p:sp>
      <p:sp>
        <p:nvSpPr>
          <p:cNvPr id="12" name="CasellaDiTesto 11">
            <a:extLst>
              <a:ext uri="{FF2B5EF4-FFF2-40B4-BE49-F238E27FC236}">
                <a16:creationId xmlns:a16="http://schemas.microsoft.com/office/drawing/2014/main" id="{CDE1A3CF-A353-8436-0E3D-FFDE8159AE92}"/>
              </a:ext>
            </a:extLst>
          </p:cNvPr>
          <p:cNvSpPr txBox="1"/>
          <p:nvPr/>
        </p:nvSpPr>
        <p:spPr>
          <a:xfrm>
            <a:off x="505598" y="1145747"/>
            <a:ext cx="11211999" cy="646331"/>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Le esecuzioni in base all’algoritmo di ordinamento, hanno mostrato un andamento prevedibile sia in termini di uso della memoria e sia in termini di latenze. Considerando però solo il </a:t>
            </a:r>
            <a:r>
              <a:rPr lang="it-IT" dirty="0" err="1">
                <a:latin typeface="Times New Roman" panose="02020603050405020304" pitchFamily="18" charset="0"/>
                <a:cs typeface="Times New Roman" panose="02020603050405020304" pitchFamily="18" charset="0"/>
              </a:rPr>
              <a:t>MergeSort</a:t>
            </a:r>
            <a:r>
              <a:rPr lang="it-IT" dirty="0">
                <a:latin typeface="Times New Roman" panose="02020603050405020304" pitchFamily="18" charset="0"/>
                <a:cs typeface="Times New Roman" panose="02020603050405020304" pitchFamily="18" charset="0"/>
              </a:rPr>
              <a:t> ad esempio:</a:t>
            </a:r>
          </a:p>
        </p:txBody>
      </p:sp>
    </p:spTree>
    <p:extLst>
      <p:ext uri="{BB962C8B-B14F-4D97-AF65-F5344CB8AC3E}">
        <p14:creationId xmlns:p14="http://schemas.microsoft.com/office/powerpoint/2010/main" val="749609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olo 1">
            <a:extLst>
              <a:ext uri="{FF2B5EF4-FFF2-40B4-BE49-F238E27FC236}">
                <a16:creationId xmlns:a16="http://schemas.microsoft.com/office/drawing/2014/main" id="{A037EE0B-4D4F-D782-E7B3-6A3F47F71C1B}"/>
              </a:ext>
            </a:extLst>
          </p:cNvPr>
          <p:cNvSpPr txBox="1">
            <a:spLocks/>
          </p:cNvSpPr>
          <p:nvPr/>
        </p:nvSpPr>
        <p:spPr>
          <a:xfrm>
            <a:off x="739775" y="241518"/>
            <a:ext cx="10515600" cy="50238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latin typeface="Times New Roman" panose="02020603050405020304" pitchFamily="18" charset="0"/>
                <a:cs typeface="Times New Roman" panose="02020603050405020304" pitchFamily="18" charset="0"/>
              </a:rPr>
              <a:t>Prototipo: Latenza</a:t>
            </a:r>
          </a:p>
        </p:txBody>
      </p:sp>
      <p:sp>
        <p:nvSpPr>
          <p:cNvPr id="3" name="Segnaposto numero diapositiva 2">
            <a:extLst>
              <a:ext uri="{FF2B5EF4-FFF2-40B4-BE49-F238E27FC236}">
                <a16:creationId xmlns:a16="http://schemas.microsoft.com/office/drawing/2014/main" id="{27EBCBDC-DF5B-6DA6-F407-B9DAE2F06934}"/>
              </a:ext>
            </a:extLst>
          </p:cNvPr>
          <p:cNvSpPr>
            <a:spLocks noGrp="1"/>
          </p:cNvSpPr>
          <p:nvPr>
            <p:ph type="sldNum" sz="quarter" idx="12"/>
          </p:nvPr>
        </p:nvSpPr>
        <p:spPr/>
        <p:txBody>
          <a:bodyPr/>
          <a:lstStyle/>
          <a:p>
            <a:fld id="{B1F762DE-0612-3D44-A71D-95D5C2886821}" type="slidenum">
              <a:rPr lang="it-IT" smtClean="0"/>
              <a:t>8</a:t>
            </a:fld>
            <a:endParaRPr lang="it-IT" dirty="0"/>
          </a:p>
        </p:txBody>
      </p:sp>
      <p:graphicFrame>
        <p:nvGraphicFramePr>
          <p:cNvPr id="2" name="Tabella 1">
            <a:extLst>
              <a:ext uri="{FF2B5EF4-FFF2-40B4-BE49-F238E27FC236}">
                <a16:creationId xmlns:a16="http://schemas.microsoft.com/office/drawing/2014/main" id="{8DB47E18-89B0-4CE7-D4C6-55BDB0C361C9}"/>
              </a:ext>
            </a:extLst>
          </p:cNvPr>
          <p:cNvGraphicFramePr>
            <a:graphicFrameLocks noGrp="1"/>
          </p:cNvGraphicFramePr>
          <p:nvPr>
            <p:extLst>
              <p:ext uri="{D42A27DB-BD31-4B8C-83A1-F6EECF244321}">
                <p14:modId xmlns:p14="http://schemas.microsoft.com/office/powerpoint/2010/main" val="1246332910"/>
              </p:ext>
            </p:extLst>
          </p:nvPr>
        </p:nvGraphicFramePr>
        <p:xfrm>
          <a:off x="474403" y="2192971"/>
          <a:ext cx="11180804" cy="1478280"/>
        </p:xfrm>
        <a:graphic>
          <a:graphicData uri="http://schemas.openxmlformats.org/drawingml/2006/table">
            <a:tbl>
              <a:tblPr firstRow="1" bandRow="1">
                <a:tableStyleId>{5C22544A-7EE6-4342-B048-85BDC9FD1C3A}</a:tableStyleId>
              </a:tblPr>
              <a:tblGrid>
                <a:gridCol w="2858541">
                  <a:extLst>
                    <a:ext uri="{9D8B030D-6E8A-4147-A177-3AD203B41FA5}">
                      <a16:colId xmlns:a16="http://schemas.microsoft.com/office/drawing/2014/main" val="1397652924"/>
                    </a:ext>
                  </a:extLst>
                </a:gridCol>
                <a:gridCol w="2068517">
                  <a:extLst>
                    <a:ext uri="{9D8B030D-6E8A-4147-A177-3AD203B41FA5}">
                      <a16:colId xmlns:a16="http://schemas.microsoft.com/office/drawing/2014/main" val="4261025991"/>
                    </a:ext>
                  </a:extLst>
                </a:gridCol>
                <a:gridCol w="2084582">
                  <a:extLst>
                    <a:ext uri="{9D8B030D-6E8A-4147-A177-3AD203B41FA5}">
                      <a16:colId xmlns:a16="http://schemas.microsoft.com/office/drawing/2014/main" val="1926850505"/>
                    </a:ext>
                  </a:extLst>
                </a:gridCol>
                <a:gridCol w="2084582">
                  <a:extLst>
                    <a:ext uri="{9D8B030D-6E8A-4147-A177-3AD203B41FA5}">
                      <a16:colId xmlns:a16="http://schemas.microsoft.com/office/drawing/2014/main" val="2669865320"/>
                    </a:ext>
                  </a:extLst>
                </a:gridCol>
                <a:gridCol w="2084582">
                  <a:extLst>
                    <a:ext uri="{9D8B030D-6E8A-4147-A177-3AD203B41FA5}">
                      <a16:colId xmlns:a16="http://schemas.microsoft.com/office/drawing/2014/main" val="1774952055"/>
                    </a:ext>
                  </a:extLst>
                </a:gridCol>
              </a:tblGrid>
              <a:tr h="0">
                <a:tc>
                  <a:txBody>
                    <a:bodyPr/>
                    <a:lstStyle/>
                    <a:p>
                      <a:r>
                        <a:rPr lang="it-IT" b="0" dirty="0">
                          <a:solidFill>
                            <a:sysClr val="windowText" lastClr="000000"/>
                          </a:solidFill>
                        </a:rPr>
                        <a:t>Carichi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err="1">
                          <a:solidFill>
                            <a:sysClr val="windowText" lastClr="000000"/>
                          </a:solidFill>
                        </a:rPr>
                        <a:t>Node.js</a:t>
                      </a:r>
                      <a:endParaRPr lang="it-IT"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a:solidFill>
                            <a:sysClr val="windowText" lastClr="000000"/>
                          </a:solidFill>
                        </a:rPr>
                        <a:t>WasmEdge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err="1">
                          <a:solidFill>
                            <a:sysClr val="windowText" lastClr="000000"/>
                          </a:solidFill>
                        </a:rPr>
                        <a:t>Wasmtime</a:t>
                      </a:r>
                      <a:endParaRPr lang="it-IT"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err="1">
                          <a:solidFill>
                            <a:sysClr val="windowText" lastClr="000000"/>
                          </a:solidFill>
                        </a:rPr>
                        <a:t>Wasmer</a:t>
                      </a:r>
                      <a:endParaRPr lang="it-IT"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2197782"/>
                  </a:ext>
                </a:extLst>
              </a:tr>
              <a:tr h="370840">
                <a:tc>
                  <a:txBody>
                    <a:bodyPr/>
                    <a:lstStyle/>
                    <a:p>
                      <a:r>
                        <a:rPr lang="it-IT" dirty="0">
                          <a:solidFill>
                            <a:sysClr val="windowText" lastClr="000000"/>
                          </a:solidFill>
                        </a:rPr>
                        <a:t>Leggeri (1KB, 10KB, 100KB)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a:solidFill>
                            <a:sysClr val="windowText" lastClr="000000"/>
                          </a:solidFill>
                        </a:rPr>
                        <a:t>202 - 236ms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a:solidFill>
                            <a:sysClr val="windowText" lastClr="000000"/>
                          </a:solidFill>
                        </a:rPr>
                        <a:t>73 - 200ms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a:solidFill>
                            <a:sysClr val="windowText" lastClr="000000"/>
                          </a:solidFill>
                        </a:rPr>
                        <a:t>33 - 51ms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000"/>
                      </a:srgbClr>
                    </a:solidFill>
                  </a:tcPr>
                </a:tc>
                <a:tc>
                  <a:txBody>
                    <a:bodyPr/>
                    <a:lstStyle/>
                    <a:p>
                      <a:pPr algn="ctr"/>
                      <a:r>
                        <a:rPr lang="it-IT" dirty="0">
                          <a:solidFill>
                            <a:sysClr val="windowText" lastClr="000000"/>
                          </a:solidFill>
                        </a:rPr>
                        <a:t>80 - 118ms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4609402"/>
                  </a:ext>
                </a:extLst>
              </a:tr>
              <a:tr h="370840">
                <a:tc>
                  <a:txBody>
                    <a:bodyPr/>
                    <a:lstStyle/>
                    <a:p>
                      <a:r>
                        <a:rPr lang="it-IT" dirty="0">
                          <a:solidFill>
                            <a:sysClr val="windowText" lastClr="000000"/>
                          </a:solidFill>
                        </a:rPr>
                        <a:t>Medi (1MB, 10MB)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a:solidFill>
                            <a:sysClr val="windowText" lastClr="000000"/>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a:solidFill>
                            <a:sysClr val="windowText" lastClr="000000"/>
                          </a:solidFill>
                        </a:rPr>
                        <a:t>~ 20s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a:solidFill>
                            <a:sysClr val="windowText" lastClr="000000"/>
                          </a:solidFill>
                        </a:rPr>
                        <a:t>0.2 - 2s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000"/>
                      </a:srgbClr>
                    </a:solidFill>
                  </a:tcPr>
                </a:tc>
                <a:tc>
                  <a:txBody>
                    <a:bodyPr/>
                    <a:lstStyle/>
                    <a:p>
                      <a:pPr algn="ctr"/>
                      <a:r>
                        <a:rPr lang="it-IT" dirty="0">
                          <a:solidFill>
                            <a:sysClr val="windowText" lastClr="000000"/>
                          </a:solidFill>
                        </a:rPr>
                        <a:t>0.6 - 3s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9183336"/>
                  </a:ext>
                </a:extLst>
              </a:tr>
              <a:tr h="370840">
                <a:tc>
                  <a:txBody>
                    <a:bodyPr/>
                    <a:lstStyle/>
                    <a:p>
                      <a:r>
                        <a:rPr lang="it-IT" dirty="0">
                          <a:solidFill>
                            <a:sysClr val="windowText" lastClr="000000"/>
                          </a:solidFill>
                        </a:rPr>
                        <a:t>Alti (100MB, 500MB)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a:solidFill>
                            <a:sysClr val="windowText" lastClr="000000"/>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a:solidFill>
                            <a:sysClr val="windowText" lastClr="000000"/>
                          </a:solidFill>
                        </a:rPr>
                        <a:t>22 - 108s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dirty="0">
                          <a:solidFill>
                            <a:sysClr val="windowText" lastClr="000000"/>
                          </a:solidFill>
                        </a:rPr>
                        <a:t>20 - 105s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000"/>
                      </a:srgbClr>
                    </a:solidFill>
                  </a:tcPr>
                </a:tc>
                <a:tc>
                  <a:txBody>
                    <a:bodyPr/>
                    <a:lstStyle/>
                    <a:p>
                      <a:pPr algn="ctr"/>
                      <a:r>
                        <a:rPr lang="it-IT" dirty="0">
                          <a:solidFill>
                            <a:sysClr val="windowText" lastClr="000000"/>
                          </a:solidFill>
                        </a:rPr>
                        <a:t>30 - 230s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4806068"/>
                  </a:ext>
                </a:extLst>
              </a:tr>
            </a:tbl>
          </a:graphicData>
        </a:graphic>
      </p:graphicFrame>
      <p:sp>
        <p:nvSpPr>
          <p:cNvPr id="8" name="CasellaDiTesto 7">
            <a:extLst>
              <a:ext uri="{FF2B5EF4-FFF2-40B4-BE49-F238E27FC236}">
                <a16:creationId xmlns:a16="http://schemas.microsoft.com/office/drawing/2014/main" id="{5892AA75-E394-58A0-E9A6-0505ECF44567}"/>
              </a:ext>
            </a:extLst>
          </p:cNvPr>
          <p:cNvSpPr txBox="1"/>
          <p:nvPr/>
        </p:nvSpPr>
        <p:spPr>
          <a:xfrm>
            <a:off x="567988" y="3941038"/>
            <a:ext cx="11180804" cy="2369880"/>
          </a:xfrm>
          <a:prstGeom prst="rect">
            <a:avLst/>
          </a:prstGeom>
          <a:noFill/>
        </p:spPr>
        <p:txBody>
          <a:bodyPr wrap="square">
            <a:spAutoFit/>
          </a:bodyPr>
          <a:lstStyle/>
          <a:p>
            <a:pPr algn="ctr"/>
            <a:r>
              <a:rPr lang="it-IT" sz="2800" b="1" dirty="0">
                <a:latin typeface="Times New Roman" panose="02020603050405020304" pitchFamily="18" charset="0"/>
                <a:cs typeface="Times New Roman" panose="02020603050405020304" pitchFamily="18" charset="0"/>
              </a:rPr>
              <a:t>Osservazioni:</a:t>
            </a:r>
          </a:p>
          <a:p>
            <a:pPr marL="342900" indent="-342900">
              <a:buFont typeface="Arial" panose="020B0604020202020204" pitchFamily="34" charset="0"/>
              <a:buChar char="•"/>
            </a:pPr>
            <a:r>
              <a:rPr lang="it-IT" sz="2400" dirty="0" err="1">
                <a:latin typeface="Times New Roman" panose="02020603050405020304" pitchFamily="18" charset="0"/>
                <a:cs typeface="Times New Roman" panose="02020603050405020304" pitchFamily="18" charset="0"/>
              </a:rPr>
              <a:t>Node.js</a:t>
            </a:r>
            <a:r>
              <a:rPr lang="it-IT" sz="2400" dirty="0">
                <a:latin typeface="Times New Roman" panose="02020603050405020304" pitchFamily="18" charset="0"/>
                <a:cs typeface="Times New Roman" panose="02020603050405020304" pitchFamily="18" charset="0"/>
              </a:rPr>
              <a:t> abbastanza più lento dei runtime Wasm</a:t>
            </a:r>
          </a:p>
          <a:p>
            <a:pPr marL="342900" indent="-342900">
              <a:buFont typeface="Arial" panose="020B0604020202020204" pitchFamily="34" charset="0"/>
              <a:buChar char="•"/>
            </a:pPr>
            <a:r>
              <a:rPr lang="it-IT" sz="2400" dirty="0">
                <a:latin typeface="Times New Roman" panose="02020603050405020304" pitchFamily="18" charset="0"/>
                <a:cs typeface="Times New Roman" panose="02020603050405020304" pitchFamily="18" charset="0"/>
              </a:rPr>
              <a:t>WasmEdge decisamente più lento dei suoi competitor, soprattutto nei carichi medi e piccoli</a:t>
            </a:r>
          </a:p>
          <a:p>
            <a:pPr marL="342900" indent="-342900">
              <a:buFont typeface="Arial" panose="020B0604020202020204" pitchFamily="34" charset="0"/>
              <a:buChar char="•"/>
            </a:pPr>
            <a:r>
              <a:rPr lang="it-IT" sz="2400" dirty="0">
                <a:latin typeface="Times New Roman" panose="02020603050405020304" pitchFamily="18" charset="0"/>
                <a:cs typeface="Times New Roman" panose="02020603050405020304" pitchFamily="18" charset="0"/>
              </a:rPr>
              <a:t>WasmEdge diventa più competitivo nei carichi alti</a:t>
            </a:r>
          </a:p>
          <a:p>
            <a:pPr marL="342900" indent="-342900">
              <a:buFont typeface="Arial" panose="020B0604020202020204" pitchFamily="34" charset="0"/>
              <a:buChar char="•"/>
            </a:pPr>
            <a:r>
              <a:rPr lang="it-IT" sz="2400" dirty="0" err="1">
                <a:latin typeface="Times New Roman" panose="02020603050405020304" pitchFamily="18" charset="0"/>
                <a:cs typeface="Times New Roman" panose="02020603050405020304" pitchFamily="18" charset="0"/>
              </a:rPr>
              <a:t>Wasmtime</a:t>
            </a:r>
            <a:r>
              <a:rPr lang="it-IT" sz="2400" dirty="0">
                <a:latin typeface="Times New Roman" panose="02020603050405020304" pitchFamily="18" charset="0"/>
                <a:cs typeface="Times New Roman" panose="02020603050405020304" pitchFamily="18" charset="0"/>
              </a:rPr>
              <a:t> si può considerare il più efficiente e veloce</a:t>
            </a:r>
          </a:p>
        </p:txBody>
      </p:sp>
      <p:sp>
        <p:nvSpPr>
          <p:cNvPr id="12" name="CasellaDiTesto 11">
            <a:extLst>
              <a:ext uri="{FF2B5EF4-FFF2-40B4-BE49-F238E27FC236}">
                <a16:creationId xmlns:a16="http://schemas.microsoft.com/office/drawing/2014/main" id="{CDE1A3CF-A353-8436-0E3D-FFDE8159AE92}"/>
              </a:ext>
            </a:extLst>
          </p:cNvPr>
          <p:cNvSpPr txBox="1"/>
          <p:nvPr/>
        </p:nvSpPr>
        <p:spPr>
          <a:xfrm>
            <a:off x="505598" y="1145747"/>
            <a:ext cx="11211999" cy="646331"/>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Le esecuzioni in base all’algoritmo di ordinamento, hanno mostrato un andamento prevedibile sia in termini di uso della memoria e sia in termini di latenze. Considerando però solo il </a:t>
            </a:r>
            <a:r>
              <a:rPr lang="it-IT" dirty="0" err="1">
                <a:latin typeface="Times New Roman" panose="02020603050405020304" pitchFamily="18" charset="0"/>
                <a:cs typeface="Times New Roman" panose="02020603050405020304" pitchFamily="18" charset="0"/>
              </a:rPr>
              <a:t>MergeSort</a:t>
            </a:r>
            <a:r>
              <a:rPr lang="it-IT" dirty="0">
                <a:latin typeface="Times New Roman" panose="02020603050405020304" pitchFamily="18" charset="0"/>
                <a:cs typeface="Times New Roman" panose="02020603050405020304" pitchFamily="18" charset="0"/>
              </a:rPr>
              <a:t> ad esempio:</a:t>
            </a:r>
          </a:p>
        </p:txBody>
      </p:sp>
    </p:spTree>
    <p:extLst>
      <p:ext uri="{BB962C8B-B14F-4D97-AF65-F5344CB8AC3E}">
        <p14:creationId xmlns:p14="http://schemas.microsoft.com/office/powerpoint/2010/main" val="3884325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a:extLst>
              <a:ext uri="{FF2B5EF4-FFF2-40B4-BE49-F238E27FC236}">
                <a16:creationId xmlns:a16="http://schemas.microsoft.com/office/drawing/2014/main" id="{7B7C6856-DA0D-0272-A7E0-2C52D9008EF3}"/>
              </a:ext>
            </a:extLst>
          </p:cNvPr>
          <p:cNvSpPr>
            <a:spLocks noGrp="1"/>
          </p:cNvSpPr>
          <p:nvPr>
            <p:ph type="title"/>
          </p:nvPr>
        </p:nvSpPr>
        <p:spPr>
          <a:xfrm>
            <a:off x="839788" y="365125"/>
            <a:ext cx="10515600" cy="502383"/>
          </a:xfrm>
        </p:spPr>
        <p:txBody>
          <a:bodyPr>
            <a:normAutofit fontScale="90000"/>
          </a:bodyPr>
          <a:lstStyle/>
          <a:p>
            <a:r>
              <a:rPr lang="it-IT" dirty="0">
                <a:latin typeface="Times New Roman" panose="02020603050405020304" pitchFamily="18" charset="0"/>
                <a:cs typeface="Times New Roman" panose="02020603050405020304" pitchFamily="18" charset="0"/>
              </a:rPr>
              <a:t> </a:t>
            </a:r>
          </a:p>
        </p:txBody>
      </p:sp>
      <p:sp>
        <p:nvSpPr>
          <p:cNvPr id="5" name="Segnaposto testo 4">
            <a:extLst>
              <a:ext uri="{FF2B5EF4-FFF2-40B4-BE49-F238E27FC236}">
                <a16:creationId xmlns:a16="http://schemas.microsoft.com/office/drawing/2014/main" id="{AEB3513E-8ED7-AAE0-C82C-881C4973600D}"/>
              </a:ext>
            </a:extLst>
          </p:cNvPr>
          <p:cNvSpPr>
            <a:spLocks noGrp="1"/>
          </p:cNvSpPr>
          <p:nvPr>
            <p:ph type="body" idx="1"/>
          </p:nvPr>
        </p:nvSpPr>
        <p:spPr>
          <a:xfrm>
            <a:off x="839788" y="1189036"/>
            <a:ext cx="5157787" cy="502384"/>
          </a:xfrm>
        </p:spPr>
        <p:txBody>
          <a:bodyPr/>
          <a:lstStyle/>
          <a:p>
            <a:pPr algn="ctr"/>
            <a:r>
              <a:rPr lang="it-IT" dirty="0">
                <a:latin typeface="Times New Roman" panose="02020603050405020304" pitchFamily="18" charset="0"/>
                <a:cs typeface="Times New Roman" panose="02020603050405020304" pitchFamily="18" charset="0"/>
              </a:rPr>
              <a:t>Stato attuale</a:t>
            </a:r>
          </a:p>
        </p:txBody>
      </p:sp>
      <p:sp>
        <p:nvSpPr>
          <p:cNvPr id="3" name="Segnaposto contenuto 2">
            <a:extLst>
              <a:ext uri="{FF2B5EF4-FFF2-40B4-BE49-F238E27FC236}">
                <a16:creationId xmlns:a16="http://schemas.microsoft.com/office/drawing/2014/main" id="{5AC564CE-ABBD-CA9D-D1FF-BBDB81A1CBE7}"/>
              </a:ext>
            </a:extLst>
          </p:cNvPr>
          <p:cNvSpPr>
            <a:spLocks noGrp="1"/>
          </p:cNvSpPr>
          <p:nvPr>
            <p:ph sz="half" idx="2"/>
          </p:nvPr>
        </p:nvSpPr>
        <p:spPr>
          <a:xfrm>
            <a:off x="839788" y="1791730"/>
            <a:ext cx="5157787" cy="4397933"/>
          </a:xfrm>
        </p:spPr>
        <p:txBody>
          <a:bodyPr>
            <a:normAutofit/>
          </a:bodyPr>
          <a:lstStyle/>
          <a:p>
            <a:pPr>
              <a:lnSpc>
                <a:spcPct val="120000"/>
              </a:lnSpc>
            </a:pPr>
            <a:r>
              <a:rPr lang="it-IT" sz="2200" dirty="0">
                <a:latin typeface="Times New Roman" panose="02020603050405020304" pitchFamily="18" charset="0"/>
                <a:cs typeface="Times New Roman" panose="02020603050405020304" pitchFamily="18" charset="0"/>
              </a:rPr>
              <a:t>WasmEdge è un’alternativa efficiente e veloce a </a:t>
            </a:r>
            <a:r>
              <a:rPr lang="it-IT" sz="2200" dirty="0" err="1">
                <a:latin typeface="Times New Roman" panose="02020603050405020304" pitchFamily="18" charset="0"/>
                <a:cs typeface="Times New Roman" panose="02020603050405020304" pitchFamily="18" charset="0"/>
              </a:rPr>
              <a:t>Node.js</a:t>
            </a:r>
            <a:br>
              <a:rPr lang="it-IT" sz="2200" dirty="0">
                <a:latin typeface="Times New Roman" panose="02020603050405020304" pitchFamily="18" charset="0"/>
                <a:cs typeface="Times New Roman" panose="02020603050405020304" pitchFamily="18" charset="0"/>
              </a:rPr>
            </a:br>
            <a:endParaRPr lang="it-IT" sz="2200" dirty="0">
              <a:latin typeface="Times New Roman" panose="02020603050405020304" pitchFamily="18" charset="0"/>
              <a:cs typeface="Times New Roman" panose="02020603050405020304" pitchFamily="18" charset="0"/>
            </a:endParaRPr>
          </a:p>
          <a:p>
            <a:pPr>
              <a:lnSpc>
                <a:spcPct val="120000"/>
              </a:lnSpc>
            </a:pPr>
            <a:r>
              <a:rPr lang="it-IT" sz="2200" dirty="0">
                <a:latin typeface="Times New Roman" panose="02020603050405020304" pitchFamily="18" charset="0"/>
                <a:cs typeface="Times New Roman" panose="02020603050405020304" pitchFamily="18" charset="0"/>
              </a:rPr>
              <a:t>Mostra risultati generalmente inferiori rispetto ad alcuni runtime Wasm concorrenti</a:t>
            </a:r>
          </a:p>
          <a:p>
            <a:pPr>
              <a:lnSpc>
                <a:spcPct val="120000"/>
              </a:lnSpc>
            </a:pPr>
            <a:endParaRPr lang="it-IT" sz="2200" dirty="0">
              <a:latin typeface="Times New Roman" panose="02020603050405020304" pitchFamily="18" charset="0"/>
              <a:cs typeface="Times New Roman" panose="02020603050405020304" pitchFamily="18" charset="0"/>
            </a:endParaRPr>
          </a:p>
          <a:p>
            <a:pPr>
              <a:lnSpc>
                <a:spcPct val="120000"/>
              </a:lnSpc>
            </a:pPr>
            <a:r>
              <a:rPr lang="it-IT" sz="2200" dirty="0">
                <a:latin typeface="Times New Roman" panose="02020603050405020304" pitchFamily="18" charset="0"/>
                <a:cs typeface="Times New Roman" panose="02020603050405020304" pitchFamily="18" charset="0"/>
              </a:rPr>
              <a:t>Competitivo con i carichi alti</a:t>
            </a:r>
            <a:br>
              <a:rPr lang="it-IT" sz="2200" dirty="0">
                <a:latin typeface="Times New Roman" panose="02020603050405020304" pitchFamily="18" charset="0"/>
                <a:cs typeface="Times New Roman" panose="02020603050405020304" pitchFamily="18" charset="0"/>
              </a:rPr>
            </a:br>
            <a:endParaRPr lang="it-IT" sz="2200" dirty="0">
              <a:latin typeface="Times New Roman" panose="02020603050405020304" pitchFamily="18" charset="0"/>
              <a:cs typeface="Times New Roman" panose="02020603050405020304" pitchFamily="18" charset="0"/>
            </a:endParaRPr>
          </a:p>
        </p:txBody>
      </p:sp>
      <p:sp>
        <p:nvSpPr>
          <p:cNvPr id="6" name="Segnaposto testo 5">
            <a:extLst>
              <a:ext uri="{FF2B5EF4-FFF2-40B4-BE49-F238E27FC236}">
                <a16:creationId xmlns:a16="http://schemas.microsoft.com/office/drawing/2014/main" id="{358DD800-DFEE-C3EC-A065-8C5F618D2B15}"/>
              </a:ext>
            </a:extLst>
          </p:cNvPr>
          <p:cNvSpPr>
            <a:spLocks noGrp="1"/>
          </p:cNvSpPr>
          <p:nvPr>
            <p:ph type="body" sz="quarter" idx="3"/>
          </p:nvPr>
        </p:nvSpPr>
        <p:spPr>
          <a:xfrm>
            <a:off x="6172200" y="1189036"/>
            <a:ext cx="5183188" cy="502384"/>
          </a:xfrm>
        </p:spPr>
        <p:txBody>
          <a:bodyPr/>
          <a:lstStyle/>
          <a:p>
            <a:pPr algn="ctr"/>
            <a:r>
              <a:rPr lang="it-IT" dirty="0">
                <a:latin typeface="Times New Roman" panose="02020603050405020304" pitchFamily="18" charset="0"/>
                <a:cs typeface="Times New Roman" panose="02020603050405020304" pitchFamily="18" charset="0"/>
              </a:rPr>
              <a:t>Sviluppi futuri</a:t>
            </a:r>
          </a:p>
        </p:txBody>
      </p:sp>
      <p:sp>
        <p:nvSpPr>
          <p:cNvPr id="7" name="Segnaposto contenuto 6">
            <a:extLst>
              <a:ext uri="{FF2B5EF4-FFF2-40B4-BE49-F238E27FC236}">
                <a16:creationId xmlns:a16="http://schemas.microsoft.com/office/drawing/2014/main" id="{DE048BCE-D0F4-FC4A-0858-3C237AB91F76}"/>
              </a:ext>
            </a:extLst>
          </p:cNvPr>
          <p:cNvSpPr>
            <a:spLocks noGrp="1"/>
          </p:cNvSpPr>
          <p:nvPr>
            <p:ph sz="quarter" idx="4"/>
          </p:nvPr>
        </p:nvSpPr>
        <p:spPr>
          <a:xfrm>
            <a:off x="6172200" y="1791730"/>
            <a:ext cx="5183188" cy="4397933"/>
          </a:xfrm>
        </p:spPr>
        <p:txBody>
          <a:bodyPr>
            <a:noAutofit/>
          </a:bodyPr>
          <a:lstStyle/>
          <a:p>
            <a:pPr>
              <a:lnSpc>
                <a:spcPct val="120000"/>
              </a:lnSpc>
            </a:pPr>
            <a:r>
              <a:rPr lang="it-IT" sz="2200" dirty="0">
                <a:latin typeface="Times New Roman" panose="02020603050405020304" pitchFamily="18" charset="0"/>
                <a:cs typeface="Times New Roman" panose="02020603050405020304" pitchFamily="18" charset="0"/>
              </a:rPr>
              <a:t>Si devono standardizzare ancora molte proposte tra cui il multithreading in WASI (proposta in fase 1)</a:t>
            </a:r>
            <a:br>
              <a:rPr lang="it-IT" sz="2200">
                <a:latin typeface="Times New Roman" panose="02020603050405020304" pitchFamily="18" charset="0"/>
                <a:cs typeface="Times New Roman" panose="02020603050405020304" pitchFamily="18" charset="0"/>
              </a:rPr>
            </a:br>
            <a:endParaRPr lang="it-IT" sz="2200" dirty="0">
              <a:latin typeface="Times New Roman" panose="02020603050405020304" pitchFamily="18" charset="0"/>
              <a:cs typeface="Times New Roman" panose="02020603050405020304" pitchFamily="18" charset="0"/>
            </a:endParaRPr>
          </a:p>
          <a:p>
            <a:pPr>
              <a:lnSpc>
                <a:spcPct val="120000"/>
              </a:lnSpc>
            </a:pPr>
            <a:r>
              <a:rPr lang="it-IT" sz="2200" dirty="0">
                <a:latin typeface="Times New Roman" panose="02020603050405020304" pitchFamily="18" charset="0"/>
                <a:cs typeface="Times New Roman" panose="02020603050405020304" pitchFamily="18" charset="0"/>
              </a:rPr>
              <a:t>Utilizzabile per l’implementazione e il testing di proposte ancora non standardizzate tramite le estensioni</a:t>
            </a:r>
            <a:br>
              <a:rPr lang="it-IT" sz="2200" dirty="0">
                <a:latin typeface="Times New Roman" panose="02020603050405020304" pitchFamily="18" charset="0"/>
                <a:cs typeface="Times New Roman" panose="02020603050405020304" pitchFamily="18" charset="0"/>
              </a:rPr>
            </a:br>
            <a:endParaRPr lang="it-IT" sz="2200" dirty="0">
              <a:latin typeface="Times New Roman" panose="02020603050405020304" pitchFamily="18" charset="0"/>
              <a:cs typeface="Times New Roman" panose="02020603050405020304" pitchFamily="18" charset="0"/>
            </a:endParaRPr>
          </a:p>
        </p:txBody>
      </p:sp>
      <p:sp>
        <p:nvSpPr>
          <p:cNvPr id="4" name="Segnaposto numero diapositiva 3">
            <a:extLst>
              <a:ext uri="{FF2B5EF4-FFF2-40B4-BE49-F238E27FC236}">
                <a16:creationId xmlns:a16="http://schemas.microsoft.com/office/drawing/2014/main" id="{30CDA66C-A695-92AA-5D18-D7F674C25C32}"/>
              </a:ext>
            </a:extLst>
          </p:cNvPr>
          <p:cNvSpPr>
            <a:spLocks noGrp="1"/>
          </p:cNvSpPr>
          <p:nvPr>
            <p:ph type="sldNum" sz="quarter" idx="12"/>
          </p:nvPr>
        </p:nvSpPr>
        <p:spPr/>
        <p:txBody>
          <a:bodyPr/>
          <a:lstStyle/>
          <a:p>
            <a:fld id="{B1F762DE-0612-3D44-A71D-95D5C2886821}" type="slidenum">
              <a:rPr lang="it-IT" smtClean="0"/>
              <a:t>9</a:t>
            </a:fld>
            <a:endParaRPr lang="it-IT" dirty="0"/>
          </a:p>
        </p:txBody>
      </p:sp>
      <p:sp>
        <p:nvSpPr>
          <p:cNvPr id="10" name="Titolo 1">
            <a:extLst>
              <a:ext uri="{FF2B5EF4-FFF2-40B4-BE49-F238E27FC236}">
                <a16:creationId xmlns:a16="http://schemas.microsoft.com/office/drawing/2014/main" id="{12A2EAAF-3452-C592-8BED-95E096E9E8DF}"/>
              </a:ext>
            </a:extLst>
          </p:cNvPr>
          <p:cNvSpPr txBox="1">
            <a:spLocks/>
          </p:cNvSpPr>
          <p:nvPr/>
        </p:nvSpPr>
        <p:spPr>
          <a:xfrm>
            <a:off x="838200" y="365125"/>
            <a:ext cx="10515600" cy="50238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latin typeface="Times New Roman" panose="02020603050405020304" pitchFamily="18" charset="0"/>
                <a:cs typeface="Times New Roman" panose="02020603050405020304" pitchFamily="18" charset="0"/>
              </a:rPr>
              <a:t>Conclusioni</a:t>
            </a:r>
          </a:p>
        </p:txBody>
      </p:sp>
      <p:cxnSp>
        <p:nvCxnSpPr>
          <p:cNvPr id="11" name="Connettore 1 10">
            <a:extLst>
              <a:ext uri="{FF2B5EF4-FFF2-40B4-BE49-F238E27FC236}">
                <a16:creationId xmlns:a16="http://schemas.microsoft.com/office/drawing/2014/main" id="{DF176F14-E89C-7B57-1C45-882415C0908C}"/>
              </a:ext>
            </a:extLst>
          </p:cNvPr>
          <p:cNvCxnSpPr/>
          <p:nvPr/>
        </p:nvCxnSpPr>
        <p:spPr>
          <a:xfrm>
            <a:off x="6083643" y="1050324"/>
            <a:ext cx="0" cy="542461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38128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8174</TotalTime>
  <Words>1921</Words>
  <Application>Microsoft Macintosh PowerPoint</Application>
  <PresentationFormat>Widescreen</PresentationFormat>
  <Paragraphs>186</Paragraphs>
  <Slides>13</Slides>
  <Notes>10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13</vt:i4>
      </vt:variant>
    </vt:vector>
  </HeadingPairs>
  <TitlesOfParts>
    <vt:vector size="22" baseType="lpstr">
      <vt:lpstr>Arial</vt:lpstr>
      <vt:lpstr>Calibri</vt:lpstr>
      <vt:lpstr>Calibri Light</vt:lpstr>
      <vt:lpstr>Helvetica</vt:lpstr>
      <vt:lpstr>Menlo</vt:lpstr>
      <vt:lpstr>Source Sans Pro</vt:lpstr>
      <vt:lpstr>Times New Roman</vt:lpstr>
      <vt:lpstr>Wingdings</vt:lpstr>
      <vt:lpstr>Tema di Office</vt:lpstr>
      <vt:lpstr>Presentazione standard di PowerPoint</vt:lpstr>
      <vt:lpstr>Obiettivi della tesi</vt:lpstr>
      <vt:lpstr>Presentazione standard di PowerPoint</vt:lpstr>
      <vt:lpstr>Presentazione standard di PowerPoint</vt:lpstr>
      <vt:lpstr>Il Funzionamento</vt:lpstr>
      <vt:lpstr>Prototipo: struttura</vt:lpstr>
      <vt:lpstr>Presentazione standard di PowerPoint</vt:lpstr>
      <vt:lpstr>Presentazione standard di PowerPoint</vt:lpstr>
      <vt:lpstr> </vt:lpstr>
      <vt:lpstr>Grazie per l’attenzione </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Lorenzo Pellegrino - lorenzo.pellegrino2@studio.unibo.it</dc:creator>
  <cp:lastModifiedBy>Lorenzo Pellegrino - lorenzo.pellegrino2@studio.unibo.it</cp:lastModifiedBy>
  <cp:revision>2</cp:revision>
  <dcterms:created xsi:type="dcterms:W3CDTF">2023-12-07T18:09:39Z</dcterms:created>
  <dcterms:modified xsi:type="dcterms:W3CDTF">2023-12-15T21:06:58Z</dcterms:modified>
</cp:coreProperties>
</file>