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70" r:id="rId13"/>
    <p:sldId id="263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2" autoAdjust="0"/>
  </p:normalViewPr>
  <p:slideViewPr>
    <p:cSldViewPr snapToGrid="0" snapToObjects="1"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Hospital </a:t>
            </a:r>
            <a:r>
              <a:rPr lang="en-US" b="1" dirty="0" smtClean="0"/>
              <a:t>Readmissions with </a:t>
            </a:r>
            <a:r>
              <a:rPr lang="en-US" b="1" dirty="0"/>
              <a:t>L</a:t>
            </a:r>
            <a:r>
              <a:rPr lang="en-US" b="1" dirty="0" smtClean="0"/>
              <a:t>ogistic Regression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Luann Jung </a:t>
            </a:r>
          </a:p>
          <a:p>
            <a:r>
              <a:rPr lang="en-US" dirty="0" smtClean="0"/>
              <a:t>Manhattan High School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Selected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88"/>
            <a:ext cx="8229600" cy="4525963"/>
          </a:xfrm>
        </p:spPr>
        <p:txBody>
          <a:bodyPr/>
          <a:lstStyle/>
          <a:p>
            <a:r>
              <a:rPr lang="en-US" sz="2000" dirty="0"/>
              <a:t>The Venn diagram shows that out of the 250 features, 67 of them are uniquely connected to readmission within 30 days. </a:t>
            </a:r>
            <a:endParaRPr lang="en-US" sz="2000" dirty="0" smtClean="0"/>
          </a:p>
          <a:p>
            <a:r>
              <a:rPr lang="en-US" sz="2000" dirty="0" smtClean="0"/>
              <a:t>These features and their coefficients in the final classifier are </a:t>
            </a:r>
            <a:r>
              <a:rPr lang="en-US" sz="2000" dirty="0"/>
              <a:t>in the file with name important_features_and_coefficients.csv.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4696" y="5128592"/>
            <a:ext cx="315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features for predicting </a:t>
            </a:r>
          </a:p>
          <a:p>
            <a:r>
              <a:rPr lang="en-US" dirty="0" smtClean="0"/>
              <a:t>‘&lt;30’ for readmission.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8990" r="57114" b="66423"/>
          <a:stretch/>
        </p:blipFill>
        <p:spPr bwMode="auto">
          <a:xfrm>
            <a:off x="1481400" y="2854951"/>
            <a:ext cx="2573765" cy="22736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987826" y="4641574"/>
            <a:ext cx="3081131" cy="74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4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aspect </a:t>
            </a:r>
            <a:r>
              <a:rPr lang="en-US" dirty="0"/>
              <a:t>of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592" y="1401417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000" b="1" dirty="0" smtClean="0"/>
              <a:t> Name of those 67 features important for predict ‘&lt;30’ category:</a:t>
            </a:r>
          </a:p>
          <a:p>
            <a:pPr marL="0" indent="0">
              <a:buNone/>
            </a:pPr>
            <a:r>
              <a:rPr lang="en-US" sz="6000" b="1" dirty="0" smtClean="0"/>
              <a:t>          (potentially helpful to health care providers)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/>
              <a:t>"</a:t>
            </a:r>
            <a:r>
              <a:rPr lang="en-US" sz="4300" dirty="0" err="1"/>
              <a:t>medical_specialtyCardiology</a:t>
            </a:r>
            <a:r>
              <a:rPr lang="en-US" sz="4300" dirty="0"/>
              <a:t>"   "</a:t>
            </a:r>
            <a:r>
              <a:rPr lang="en-US" sz="4300" dirty="0" err="1"/>
              <a:t>num_medications</a:t>
            </a:r>
            <a:r>
              <a:rPr lang="en-US" sz="4300" dirty="0"/>
              <a:t>"      "</a:t>
            </a:r>
            <a:r>
              <a:rPr lang="en-US" sz="4300" dirty="0" err="1"/>
              <a:t>number_inpatient</a:t>
            </a:r>
            <a:r>
              <a:rPr lang="en-US" sz="4300" dirty="0"/>
              <a:t>"           </a:t>
            </a:r>
            <a:endParaRPr lang="en-US" sz="4300" dirty="0" smtClean="0"/>
          </a:p>
          <a:p>
            <a:pPr marL="0" indent="0">
              <a:buNone/>
            </a:pPr>
            <a:r>
              <a:rPr lang="en-US" sz="4300" dirty="0" smtClean="0"/>
              <a:t> </a:t>
            </a:r>
            <a:r>
              <a:rPr lang="en-US" sz="4300" dirty="0"/>
              <a:t>"diag_1250.41"           </a:t>
            </a:r>
            <a:r>
              <a:rPr lang="en-US" sz="4300" dirty="0" smtClean="0"/>
              <a:t>"</a:t>
            </a:r>
            <a:r>
              <a:rPr lang="en-US" sz="4300" dirty="0"/>
              <a:t>diag_1281"      "diag_1298"      </a:t>
            </a:r>
            <a:r>
              <a:rPr lang="en-US" sz="4300" dirty="0" smtClean="0"/>
              <a:t>            </a:t>
            </a:r>
            <a:r>
              <a:rPr lang="en-US" sz="4300" dirty="0"/>
              <a:t>"diag_1299"    </a:t>
            </a:r>
            <a:endParaRPr lang="en-US" sz="4300" dirty="0" smtClean="0"/>
          </a:p>
          <a:p>
            <a:pPr marL="0" indent="0">
              <a:buNone/>
            </a:pPr>
            <a:r>
              <a:rPr lang="en-US" sz="4300" dirty="0"/>
              <a:t> </a:t>
            </a:r>
            <a:r>
              <a:rPr lang="en-US" sz="4300" dirty="0" smtClean="0"/>
              <a:t>"</a:t>
            </a:r>
            <a:r>
              <a:rPr lang="en-US" sz="4300" dirty="0"/>
              <a:t>diag_131"            </a:t>
            </a:r>
            <a:r>
              <a:rPr lang="en-US" sz="4300" dirty="0" smtClean="0"/>
              <a:t>       </a:t>
            </a:r>
            <a:r>
              <a:rPr lang="en-US" sz="4300" dirty="0"/>
              <a:t>"diag_1347"          "diag_1356"                  "diag_3V60" </a:t>
            </a:r>
          </a:p>
          <a:p>
            <a:pPr marL="0" indent="0">
              <a:buNone/>
            </a:pPr>
            <a:r>
              <a:rPr lang="en-US" sz="4300" dirty="0"/>
              <a:t>"diag_1359"                   "diag_1382"          "diag_1391"                   "diag_1434"                  </a:t>
            </a:r>
          </a:p>
          <a:p>
            <a:pPr marL="0" indent="0">
              <a:buNone/>
            </a:pPr>
            <a:r>
              <a:rPr lang="en-US" sz="4300" dirty="0"/>
              <a:t>"diag_1435"                   "diag_1440"          "diag_1457"                   "</a:t>
            </a:r>
            <a:r>
              <a:rPr lang="en-US" sz="4300" dirty="0" smtClean="0"/>
              <a:t>diag_1506“                   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"diag_1526"                   "diag_1543"          "diag_1572"                   "diag_1591"                  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"diag_1594"                   "diag_1646"          "diag_1756"                   "diag_1786"                  </a:t>
            </a:r>
          </a:p>
          <a:p>
            <a:pPr marL="0" indent="0">
              <a:buNone/>
            </a:pPr>
            <a:r>
              <a:rPr lang="en-US" sz="4300" dirty="0" smtClean="0"/>
              <a:t>"</a:t>
            </a:r>
            <a:r>
              <a:rPr lang="en-US" sz="4300" dirty="0"/>
              <a:t>diag_1790"                   "diag_1820"          "diag_1904"                   "diag_1922"                  </a:t>
            </a:r>
          </a:p>
          <a:p>
            <a:pPr marL="0" indent="0">
              <a:buNone/>
            </a:pPr>
            <a:r>
              <a:rPr lang="en-US" sz="4300" dirty="0"/>
              <a:t>"diag_1942"                   "diag_1974"          "diag_1V58"                   "diag_2203"                  </a:t>
            </a:r>
          </a:p>
          <a:p>
            <a:pPr marL="0" indent="0">
              <a:buNone/>
            </a:pPr>
            <a:r>
              <a:rPr lang="en-US" sz="4300" dirty="0"/>
              <a:t>"diag_2250.41"                "diag_2342"       "diag_2495"                   "diag_2500"                  </a:t>
            </a:r>
          </a:p>
          <a:p>
            <a:pPr marL="0" indent="0">
              <a:buNone/>
            </a:pPr>
            <a:r>
              <a:rPr lang="en-US" sz="4300" dirty="0"/>
              <a:t>"diag_2537"                   "diag_2649"         "diag_2913"                   "diag_2E950"                 </a:t>
            </a:r>
          </a:p>
          <a:p>
            <a:pPr marL="0" indent="0">
              <a:buNone/>
            </a:pPr>
            <a:r>
              <a:rPr lang="en-US" sz="4300" dirty="0"/>
              <a:t>"diag_311"                    "diag_3215"           "diag_3236"                   "diag_3250.6"                </a:t>
            </a:r>
          </a:p>
          <a:p>
            <a:pPr marL="0" indent="0">
              <a:buNone/>
            </a:pPr>
            <a:r>
              <a:rPr lang="en-US" sz="4300" dirty="0"/>
              <a:t>"diag_3250.91"                "diag_3331"       "diag_3404"                   "diag_3414"                  </a:t>
            </a:r>
          </a:p>
          <a:p>
            <a:pPr marL="0" indent="0">
              <a:buNone/>
            </a:pPr>
            <a:r>
              <a:rPr lang="en-US" sz="4300" dirty="0"/>
              <a:t>"diag_342"                    "diag_349"             "diag_3506"                   "diag_3581"                  </a:t>
            </a:r>
          </a:p>
          <a:p>
            <a:pPr marL="0" indent="0">
              <a:buNone/>
            </a:pPr>
            <a:r>
              <a:rPr lang="en-US" sz="4300" dirty="0"/>
              <a:t>"diag_3592"                   "diag_3602"          "diag_3837"                   "diag_3890"                  </a:t>
            </a:r>
          </a:p>
          <a:p>
            <a:pPr marL="0" indent="0">
              <a:buNone/>
            </a:pPr>
            <a:r>
              <a:rPr lang="en-US" sz="4300" dirty="0"/>
              <a:t>"diag_3909"                   "diag_3934"           "diag_3980"                   "diag_3E912"                 </a:t>
            </a:r>
          </a:p>
          <a:p>
            <a:pPr marL="0" indent="0">
              <a:buNone/>
            </a:pPr>
            <a:r>
              <a:rPr lang="en-US" sz="4300" dirty="0"/>
              <a:t>"diag_3E922"                  "diag_3E936"        "diag_3E944"                  "diag_3E946"           </a:t>
            </a:r>
            <a:r>
              <a:rPr lang="en-US" dirty="0"/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0678" y="3077962"/>
            <a:ext cx="2345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diag_1281 </a:t>
            </a:r>
            <a:r>
              <a:rPr lang="en-US" dirty="0" smtClean="0"/>
              <a:t>means </a:t>
            </a:r>
          </a:p>
          <a:p>
            <a:r>
              <a:rPr lang="en-US" dirty="0"/>
              <a:t> </a:t>
            </a:r>
            <a:r>
              <a:rPr lang="en-US" dirty="0" smtClean="0"/>
              <a:t>     code </a:t>
            </a:r>
            <a:r>
              <a:rPr lang="en-US" dirty="0"/>
              <a:t>281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first </a:t>
            </a:r>
            <a:r>
              <a:rPr lang="en-US" dirty="0"/>
              <a:t>diagnosis. </a:t>
            </a:r>
          </a:p>
        </p:txBody>
      </p:sp>
    </p:spTree>
    <p:extLst>
      <p:ext uri="{BB962C8B-B14F-4D97-AF65-F5344CB8AC3E}">
        <p14:creationId xmlns:p14="http://schemas.microsoft.com/office/powerpoint/2010/main" val="337784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02473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Prediction output file and programming code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predicted readmission status of the </a:t>
            </a:r>
            <a:r>
              <a:rPr lang="en-US" dirty="0"/>
              <a:t>validation </a:t>
            </a:r>
            <a:r>
              <a:rPr lang="en-US" dirty="0" smtClean="0"/>
              <a:t>dataset </a:t>
            </a:r>
            <a:r>
              <a:rPr lang="en-US" dirty="0"/>
              <a:t>is in file </a:t>
            </a:r>
            <a:r>
              <a:rPr lang="en-US" b="1" dirty="0" smtClean="0">
                <a:solidFill>
                  <a:srgbClr val="7030A0"/>
                </a:solidFill>
              </a:rPr>
              <a:t>LuannJungPredictChallenge1.csv</a:t>
            </a:r>
          </a:p>
          <a:p>
            <a:r>
              <a:rPr lang="en-US" dirty="0"/>
              <a:t>The </a:t>
            </a:r>
            <a:r>
              <a:rPr lang="en-US" dirty="0" smtClean="0"/>
              <a:t>R code to produce design matrix of the entire training  data and validation data is in file </a:t>
            </a:r>
            <a:r>
              <a:rPr lang="en-US" b="1" dirty="0" err="1" smtClean="0">
                <a:solidFill>
                  <a:srgbClr val="7030A0"/>
                </a:solidFill>
              </a:rPr>
              <a:t>useEntireTraining.r</a:t>
            </a:r>
            <a:r>
              <a:rPr lang="en-US" dirty="0" smtClean="0"/>
              <a:t>. The second half of this file contains the Python code to train and predict readmission status. </a:t>
            </a:r>
          </a:p>
          <a:p>
            <a:r>
              <a:rPr lang="en-US" dirty="0" smtClean="0"/>
              <a:t>The programming code for feature selection with cross-validation using the given </a:t>
            </a:r>
            <a:r>
              <a:rPr lang="en-US" dirty="0"/>
              <a:t>training data is in file </a:t>
            </a:r>
            <a:r>
              <a:rPr lang="en-US" b="1" dirty="0" smtClean="0">
                <a:solidFill>
                  <a:srgbClr val="7030A0"/>
                </a:solidFill>
              </a:rPr>
              <a:t>finalCode.txt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thought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There are so many diagnostic codes (661, 668, 715 unique codes for diag_1, diag_2, diag_3, respectively) that appear to be the obstacle of training models. </a:t>
            </a: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thought about using the ICD-9 Diagnosis and Procedure codes with clustering of short text technique to reduce the number of diagnostic categories. But the given training data for  diag_1, diag_2, diag_3 contain values like 250.82, 250.6 even though the description says the </a:t>
            </a:r>
            <a:r>
              <a:rPr lang="en-US" dirty="0" err="1"/>
              <a:t>diag</a:t>
            </a:r>
            <a:r>
              <a:rPr lang="en-US" dirty="0"/>
              <a:t> codes are the first 3 digits of the ICD-9 codes. So the it is not possible  to </a:t>
            </a:r>
            <a:r>
              <a:rPr lang="en-US" dirty="0" smtClean="0"/>
              <a:t>match </a:t>
            </a:r>
            <a:r>
              <a:rPr lang="en-US" dirty="0"/>
              <a:t>the given data with the ICD-9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6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thought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Tried to see if each variable is significantly related to the readmission using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test of independence between a categorical variable and the readmission status </a:t>
            </a:r>
          </a:p>
          <a:p>
            <a:pPr lvl="1"/>
            <a:r>
              <a:rPr lang="en-US" dirty="0" err="1" smtClean="0"/>
              <a:t>Multinormal</a:t>
            </a:r>
            <a:r>
              <a:rPr lang="en-US" dirty="0" smtClean="0"/>
              <a:t> regression with one variable</a:t>
            </a:r>
          </a:p>
          <a:p>
            <a:r>
              <a:rPr lang="en-US" dirty="0" smtClean="0"/>
              <a:t>9 of them were not significant at 0.05 level. </a:t>
            </a:r>
          </a:p>
          <a:p>
            <a:r>
              <a:rPr lang="en-US" dirty="0" smtClean="0"/>
              <a:t>But removing these 9 variables give worse performance in overall classification accuracy. So decided to keep them in the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9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Hack K-State committee and all the sponsors that made the data available.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344168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training </a:t>
            </a:r>
            <a:r>
              <a:rPr lang="en-US" sz="2400" dirty="0"/>
              <a:t>data contains </a:t>
            </a:r>
            <a:r>
              <a:rPr lang="en-US" sz="2400" dirty="0" smtClean="0"/>
              <a:t>56000 patients’ records on 50 variables. </a:t>
            </a:r>
          </a:p>
          <a:p>
            <a:r>
              <a:rPr lang="en-US" sz="2400" dirty="0" smtClean="0"/>
              <a:t>Most of the variables are categorical. For example, the variable diag_1 has 661 unique values coded for diagnostic </a:t>
            </a:r>
            <a:r>
              <a:rPr lang="en-US" sz="2400" dirty="0"/>
              <a:t>code </a:t>
            </a:r>
            <a:r>
              <a:rPr lang="en-US" sz="2400" dirty="0" smtClean="0"/>
              <a:t>or procedure.  </a:t>
            </a:r>
          </a:p>
          <a:p>
            <a:r>
              <a:rPr lang="en-US" sz="2400" dirty="0" smtClean="0"/>
              <a:t>15 of the variables have 4 categories;  10 of the variables have 2 categories each. See the table and plot below.</a:t>
            </a:r>
          </a:p>
          <a:p>
            <a:r>
              <a:rPr lang="en-US" sz="2400" dirty="0" smtClean="0"/>
              <a:t>These categorical variables need to be coded with design matrix in analysis.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1" t="-7403" r="51292" b="52312"/>
          <a:stretch/>
        </p:blipFill>
        <p:spPr bwMode="auto">
          <a:xfrm>
            <a:off x="3210559" y="4165252"/>
            <a:ext cx="4706556" cy="188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5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on </a:t>
            </a:r>
            <a:r>
              <a:rPr lang="en-US" dirty="0" smtClean="0"/>
              <a:t>Data – </a:t>
            </a:r>
            <a:br>
              <a:rPr lang="en-US" dirty="0" smtClean="0"/>
            </a:br>
            <a:r>
              <a:rPr lang="en-US" dirty="0" smtClean="0"/>
              <a:t>Number of features in design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1798982"/>
            <a:ext cx="8229600" cy="424400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Even though the number of original variables is 50, the </a:t>
            </a:r>
            <a:r>
              <a:rPr lang="en-US" sz="2800" b="1" dirty="0">
                <a:solidFill>
                  <a:srgbClr val="7030A0"/>
                </a:solidFill>
              </a:rPr>
              <a:t>number of features in the design matrix is between 2235 and 2291 </a:t>
            </a:r>
            <a:r>
              <a:rPr lang="en-US" sz="2800" dirty="0"/>
              <a:t>(depending on how many of the following 9 severely unbalanced variables were removed: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"</a:t>
            </a:r>
            <a:r>
              <a:rPr lang="en-US" sz="2800" dirty="0" err="1"/>
              <a:t>encounter_id</a:t>
            </a:r>
            <a:r>
              <a:rPr lang="en-US" sz="2800" dirty="0"/>
              <a:t>", "</a:t>
            </a:r>
            <a:r>
              <a:rPr lang="en-US" sz="2800" dirty="0" err="1"/>
              <a:t>patient_nbr</a:t>
            </a:r>
            <a:r>
              <a:rPr lang="en-US" sz="2800" dirty="0"/>
              <a:t>", "</a:t>
            </a:r>
            <a:r>
              <a:rPr lang="en-US" sz="2800" dirty="0" err="1"/>
              <a:t>acetohexamide</a:t>
            </a:r>
            <a:r>
              <a:rPr lang="en-US" sz="2800" dirty="0"/>
              <a:t>", "</a:t>
            </a:r>
            <a:r>
              <a:rPr lang="en-US" sz="2800" dirty="0" err="1"/>
              <a:t>troglitazone</a:t>
            </a:r>
            <a:r>
              <a:rPr lang="en-US" sz="2800" dirty="0"/>
              <a:t>", "</a:t>
            </a:r>
            <a:r>
              <a:rPr lang="en-US" sz="2800" dirty="0" err="1"/>
              <a:t>examide</a:t>
            </a:r>
            <a:r>
              <a:rPr lang="en-US" sz="2800" dirty="0"/>
              <a:t>",  "</a:t>
            </a:r>
            <a:r>
              <a:rPr lang="en-US" sz="2800" dirty="0" err="1"/>
              <a:t>citoglipton</a:t>
            </a:r>
            <a:r>
              <a:rPr lang="en-US" sz="2800" dirty="0"/>
              <a:t>",  "</a:t>
            </a:r>
            <a:r>
              <a:rPr lang="en-US" sz="2800" dirty="0" err="1"/>
              <a:t>glimepiride.pioglitazone</a:t>
            </a:r>
            <a:r>
              <a:rPr lang="en-US" sz="2800" dirty="0"/>
              <a:t>", "</a:t>
            </a:r>
            <a:r>
              <a:rPr lang="en-US" sz="2800" dirty="0" err="1"/>
              <a:t>metformin.rosiglitazone</a:t>
            </a:r>
            <a:r>
              <a:rPr lang="en-US" sz="2800" dirty="0"/>
              <a:t>",  "</a:t>
            </a:r>
            <a:r>
              <a:rPr lang="en-US" sz="2800" dirty="0" err="1"/>
              <a:t>metformin.pioglitazone</a:t>
            </a:r>
            <a:r>
              <a:rPr lang="en-US" sz="2800" dirty="0" smtClean="0"/>
              <a:t>".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 supervised learning problem. </a:t>
            </a:r>
            <a:endParaRPr lang="en-US" dirty="0" smtClean="0"/>
          </a:p>
          <a:p>
            <a:r>
              <a:rPr lang="en-US" dirty="0" smtClean="0"/>
              <a:t>Conduct </a:t>
            </a:r>
            <a:r>
              <a:rPr lang="en-US" b="1" dirty="0" smtClean="0">
                <a:solidFill>
                  <a:srgbClr val="7030A0"/>
                </a:solidFill>
              </a:rPr>
              <a:t>cross-validation</a:t>
            </a:r>
            <a:r>
              <a:rPr lang="en-US" dirty="0" smtClean="0"/>
              <a:t> using the given data </a:t>
            </a:r>
            <a:r>
              <a:rPr lang="en-US" b="1" dirty="0" smtClean="0">
                <a:solidFill>
                  <a:srgbClr val="7030A0"/>
                </a:solidFill>
              </a:rPr>
              <a:t>to train model and estimate parameters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The given training data were randomly partitioned into 5 folds (maintaining the same ratio of the readmission in the 3 classes as in the original training data). The first 4 folds was used to train a multinomial Lasso regression classifier and select the best model parameter. The remaining fold was used as a test set to assess the performance of the classifier.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478"/>
            <a:ext cx="8229600" cy="46346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main algorithm used is </a:t>
            </a:r>
            <a:r>
              <a:rPr lang="en-US" b="1" dirty="0" smtClean="0">
                <a:solidFill>
                  <a:srgbClr val="7030A0"/>
                </a:solidFill>
              </a:rPr>
              <a:t>the multinomial logistic regression</a:t>
            </a:r>
            <a:r>
              <a:rPr lang="en-US" dirty="0" smtClean="0"/>
              <a:t> with L1 penalty (that is, Lasso)</a:t>
            </a:r>
          </a:p>
          <a:p>
            <a:endParaRPr lang="en-US" dirty="0"/>
          </a:p>
          <a:p>
            <a:pPr lvl="0"/>
            <a:r>
              <a:rPr lang="en-US" dirty="0"/>
              <a:t>Alternative classifiers being considered </a:t>
            </a:r>
            <a:r>
              <a:rPr lang="en-US" dirty="0" smtClean="0"/>
              <a:t>include</a:t>
            </a:r>
          </a:p>
          <a:p>
            <a:pPr marL="0" lvl="0" indent="0">
              <a:buNone/>
            </a:pPr>
            <a:r>
              <a:rPr lang="en-US" dirty="0" smtClean="0"/>
              <a:t>      </a:t>
            </a:r>
            <a:r>
              <a:rPr lang="en-US" b="1" dirty="0">
                <a:solidFill>
                  <a:srgbClr val="7030A0"/>
                </a:solidFill>
              </a:rPr>
              <a:t>Ridge Logistic regression, SVM, and </a:t>
            </a:r>
            <a:r>
              <a:rPr lang="en-US" b="1" dirty="0" err="1">
                <a:solidFill>
                  <a:srgbClr val="7030A0"/>
                </a:solidFill>
              </a:rPr>
              <a:t>randomforest</a:t>
            </a:r>
            <a:r>
              <a:rPr lang="en-US" dirty="0"/>
              <a:t>.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All </a:t>
            </a:r>
            <a:r>
              <a:rPr lang="en-US" dirty="0"/>
              <a:t>of them were trained with Python. The Lasso and Ridge regression each takes less than </a:t>
            </a:r>
            <a:r>
              <a:rPr lang="en-US" dirty="0" smtClean="0"/>
              <a:t>30 </a:t>
            </a:r>
            <a:r>
              <a:rPr lang="en-US" dirty="0"/>
              <a:t>seconds to run. SVM and random forest both take forever to see the result.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best classification accuracy </a:t>
            </a:r>
            <a:r>
              <a:rPr lang="en-US" dirty="0" smtClean="0"/>
              <a:t>on the 1 fold of test data was </a:t>
            </a:r>
            <a:r>
              <a:rPr lang="en-US" dirty="0"/>
              <a:t>obtained with </a:t>
            </a:r>
            <a:r>
              <a:rPr lang="en-US" b="1" dirty="0">
                <a:solidFill>
                  <a:srgbClr val="7030A0"/>
                </a:solidFill>
              </a:rPr>
              <a:t>Lasso regression</a:t>
            </a:r>
            <a:r>
              <a:rPr lang="en-US" dirty="0"/>
              <a:t>. Ridge regression, SVM and random forest have slightly lower accuracy (not differentiable).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The data partition and creation of </a:t>
            </a:r>
            <a:r>
              <a:rPr lang="en-US" b="1" dirty="0">
                <a:solidFill>
                  <a:srgbClr val="7030A0"/>
                </a:solidFill>
              </a:rPr>
              <a:t>design matrix were done with R 3.3.1</a:t>
            </a:r>
            <a:r>
              <a:rPr lang="en-US" dirty="0"/>
              <a:t> software because the design matrix can be easily created in R. </a:t>
            </a:r>
            <a:endParaRPr lang="en-US" dirty="0" smtClean="0"/>
          </a:p>
          <a:p>
            <a:pPr lvl="0"/>
            <a:r>
              <a:rPr lang="en-US" dirty="0" smtClean="0"/>
              <a:t>After </a:t>
            </a:r>
            <a:r>
              <a:rPr lang="en-US" dirty="0"/>
              <a:t>the design matrix for training and test data were exported, the rest of the </a:t>
            </a:r>
            <a:r>
              <a:rPr lang="en-US" b="1" dirty="0">
                <a:solidFill>
                  <a:srgbClr val="7030A0"/>
                </a:solidFill>
              </a:rPr>
              <a:t>model training and test was done with Python 2.7</a:t>
            </a:r>
            <a:r>
              <a:rPr lang="en-US" dirty="0"/>
              <a:t>. The visualization </a:t>
            </a:r>
            <a:r>
              <a:rPr lang="en-US" b="1" dirty="0">
                <a:solidFill>
                  <a:srgbClr val="7030A0"/>
                </a:solidFill>
              </a:rPr>
              <a:t>plots in </a:t>
            </a:r>
            <a:r>
              <a:rPr lang="en-US" dirty="0"/>
              <a:t>this presentation were created with 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3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proportion</a:t>
            </a:r>
            <a:r>
              <a:rPr lang="en-US" dirty="0"/>
              <a:t> of </a:t>
            </a:r>
            <a:r>
              <a:rPr lang="en-US" dirty="0" smtClean="0"/>
              <a:t>samples in the </a:t>
            </a:r>
            <a:r>
              <a:rPr lang="en-US" dirty="0"/>
              <a:t>three classes are listed below. It is seriously unbalanced.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&lt;30                   &gt;30                     NO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0.1122                 0.3478         0.5399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category of interest ( &lt;30 ) has the least number of patients. This makes the classification difficult.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1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493"/>
            <a:ext cx="8229600" cy="9833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Result:   </a:t>
            </a:r>
            <a:r>
              <a:rPr lang="en-US" sz="3600" dirty="0" err="1" smtClean="0"/>
              <a:t>patients’s</a:t>
            </a:r>
            <a:r>
              <a:rPr lang="en-US" sz="3600" dirty="0" smtClean="0"/>
              <a:t> </a:t>
            </a:r>
            <a:r>
              <a:rPr lang="en-US" sz="3600" dirty="0"/>
              <a:t>true readmission category versus their predicted category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910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                              Observed readmission category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&lt;</a:t>
            </a:r>
            <a:r>
              <a:rPr lang="en-US" sz="2000" dirty="0"/>
              <a:t>30         </a:t>
            </a:r>
            <a:r>
              <a:rPr lang="en-US" sz="2000" dirty="0" smtClean="0"/>
              <a:t>    &gt;</a:t>
            </a:r>
            <a:r>
              <a:rPr lang="en-US" sz="2000" dirty="0"/>
              <a:t>30      </a:t>
            </a:r>
            <a:r>
              <a:rPr lang="en-US" sz="2000" dirty="0" smtClean="0"/>
              <a:t>       </a:t>
            </a:r>
            <a:r>
              <a:rPr lang="en-US" sz="2000" dirty="0"/>
              <a:t>NO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      &lt;</a:t>
            </a:r>
            <a:r>
              <a:rPr lang="en-US" sz="2000" dirty="0"/>
              <a:t>30     0.0013      0.0017     0.0004</a:t>
            </a:r>
          </a:p>
          <a:p>
            <a:pPr marL="0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redected</a:t>
            </a:r>
            <a:r>
              <a:rPr lang="en-US" sz="2000" dirty="0" smtClean="0"/>
              <a:t>   </a:t>
            </a:r>
            <a:r>
              <a:rPr lang="en-US" sz="2000" dirty="0"/>
              <a:t>&gt;30     0.0331      0.0888     0.0531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       </a:t>
            </a:r>
            <a:r>
              <a:rPr lang="en-US" sz="2000" dirty="0"/>
              <a:t>NO     0.0779       0.2573     0.4864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  Overall accuracy:  around 58.4%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Accuracy of predicting &lt;30 versus other categories :         around 89%.          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 smtClean="0"/>
              <a:t>It </a:t>
            </a:r>
            <a:r>
              <a:rPr lang="en-US" sz="2000" dirty="0"/>
              <a:t>can be seen that the classifier used the strategy of maximizing the accuracy of the two bigger </a:t>
            </a:r>
            <a:r>
              <a:rPr lang="en-US" sz="2000" dirty="0" smtClean="0"/>
              <a:t>categories </a:t>
            </a:r>
            <a:r>
              <a:rPr lang="en-US" sz="2000" dirty="0"/>
              <a:t>to avoid high overall </a:t>
            </a:r>
            <a:r>
              <a:rPr lang="en-US" sz="2000" dirty="0" err="1"/>
              <a:t>misclassication</a:t>
            </a:r>
            <a:r>
              <a:rPr lang="en-US" sz="2000" dirty="0"/>
              <a:t> error. </a:t>
            </a:r>
          </a:p>
        </p:txBody>
      </p:sp>
    </p:spTree>
    <p:extLst>
      <p:ext uri="{BB962C8B-B14F-4D97-AF65-F5344CB8AC3E}">
        <p14:creationId xmlns:p14="http://schemas.microsoft.com/office/powerpoint/2010/main" val="155796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selection via </a:t>
            </a:r>
            <a:r>
              <a:rPr lang="en-US" dirty="0" err="1" smtClean="0"/>
              <a:t>controling</a:t>
            </a:r>
            <a:r>
              <a:rPr lang="en-US" dirty="0" smtClean="0"/>
              <a:t> the penalty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88"/>
            <a:ext cx="8229600" cy="4525963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smtClean="0"/>
              <a:t>classification </a:t>
            </a:r>
            <a:r>
              <a:rPr lang="en-US" sz="2000" dirty="0"/>
              <a:t>result </a:t>
            </a:r>
            <a:r>
              <a:rPr lang="en-US" sz="2000" dirty="0" smtClean="0"/>
              <a:t>on previous slide was </a:t>
            </a:r>
            <a:r>
              <a:rPr lang="en-US" sz="2000" dirty="0"/>
              <a:t>obtained with the model that had the least cross-validation classification </a:t>
            </a:r>
            <a:r>
              <a:rPr lang="en-US" sz="2000" dirty="0" smtClean="0"/>
              <a:t>error in training data.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Different penalty parameter values  corresponds to different set of selected features</a:t>
            </a:r>
            <a:r>
              <a:rPr lang="en-US" sz="2000" dirty="0" smtClean="0"/>
              <a:t> in the final model.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Below is a plot of the cross-validation error versus the log of penalty parameter. The </a:t>
            </a:r>
            <a:r>
              <a:rPr lang="en-US" sz="2000" b="1" dirty="0">
                <a:solidFill>
                  <a:srgbClr val="7030A0"/>
                </a:solidFill>
              </a:rPr>
              <a:t>best model </a:t>
            </a:r>
            <a:r>
              <a:rPr lang="en-US" sz="2000" b="1" dirty="0" smtClean="0">
                <a:solidFill>
                  <a:srgbClr val="7030A0"/>
                </a:solidFill>
              </a:rPr>
              <a:t>we used contains </a:t>
            </a:r>
            <a:r>
              <a:rPr lang="en-US" sz="2000" b="1" dirty="0">
                <a:solidFill>
                  <a:srgbClr val="7030A0"/>
                </a:solidFill>
              </a:rPr>
              <a:t>about 250 features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63" b="51252"/>
          <a:stretch/>
        </p:blipFill>
        <p:spPr bwMode="auto">
          <a:xfrm>
            <a:off x="1884086" y="3809227"/>
            <a:ext cx="5514975" cy="2280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526157" y="5555974"/>
            <a:ext cx="3061252" cy="337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88017" y="5128592"/>
            <a:ext cx="1398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penalty </a:t>
            </a:r>
          </a:p>
          <a:p>
            <a:r>
              <a:rPr lang="en-US" dirty="0" smtClean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432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rdmarktemplate" id="{31EF603B-7086-4B9F-AC4F-5E0F089698AB}" vid="{B58F701E-81B7-4945-8802-1F6F4FFF6E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114</TotalTime>
  <Words>1180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</vt:lpstr>
      <vt:lpstr>Predicting Hospital Readmissions with Logistic Regression</vt:lpstr>
      <vt:lpstr>Exploration on Data</vt:lpstr>
      <vt:lpstr>Exploration on Data –  Number of features in design matrix</vt:lpstr>
      <vt:lpstr>Procedure and algorithm</vt:lpstr>
      <vt:lpstr>Procedure and algorithm</vt:lpstr>
      <vt:lpstr>Procedure and algorithm</vt:lpstr>
      <vt:lpstr>Result</vt:lpstr>
      <vt:lpstr>Result:   patients’s true readmission category versus their predicted category </vt:lpstr>
      <vt:lpstr>Feature selection via controling the penalty parameter</vt:lpstr>
      <vt:lpstr>Selected features</vt:lpstr>
      <vt:lpstr>Business aspect of the project</vt:lpstr>
      <vt:lpstr>Prediction output file and programming code</vt:lpstr>
      <vt:lpstr>Additional thought 1</vt:lpstr>
      <vt:lpstr>Additional thought 2</vt:lpstr>
      <vt:lpstr>Acknowledgements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Readmissions</dc:title>
  <dc:creator>everyday use</dc:creator>
  <cp:lastModifiedBy>Luann Jung</cp:lastModifiedBy>
  <cp:revision>68</cp:revision>
  <cp:lastPrinted>2016-11-13T18:20:13Z</cp:lastPrinted>
  <dcterms:created xsi:type="dcterms:W3CDTF">2016-11-13T16:41:13Z</dcterms:created>
  <dcterms:modified xsi:type="dcterms:W3CDTF">2016-11-13T18:51:48Z</dcterms:modified>
</cp:coreProperties>
</file>