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4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36" y="4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ry9\Desktop\Risk%20Management\First%20Assignment\excel_usa_acciden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usa_accidents_for_excel!$E$1</c:f>
              <c:strCache>
                <c:ptCount val="1"/>
                <c:pt idx="0">
                  <c:v>cum_sum_percentage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usa_accidents_for_excel!$A$2:$A$21</c:f>
              <c:strCache>
                <c:ptCount val="20"/>
                <c:pt idx="0">
                  <c:v>Houston</c:v>
                </c:pt>
                <c:pt idx="1">
                  <c:v>Los Angeles</c:v>
                </c:pt>
                <c:pt idx="2">
                  <c:v>Charlotte</c:v>
                </c:pt>
                <c:pt idx="3">
                  <c:v>Dallas</c:v>
                </c:pt>
                <c:pt idx="4">
                  <c:v>Austin</c:v>
                </c:pt>
                <c:pt idx="5">
                  <c:v>Miami</c:v>
                </c:pt>
                <c:pt idx="6">
                  <c:v>Raleigh</c:v>
                </c:pt>
                <c:pt idx="7">
                  <c:v>Atlanta</c:v>
                </c:pt>
                <c:pt idx="8">
                  <c:v>Baton Rouge</c:v>
                </c:pt>
                <c:pt idx="9">
                  <c:v>Nashville</c:v>
                </c:pt>
                <c:pt idx="10">
                  <c:v>Orlando</c:v>
                </c:pt>
                <c:pt idx="11">
                  <c:v>Oklahoma City</c:v>
                </c:pt>
                <c:pt idx="12">
                  <c:v>Sacramento</c:v>
                </c:pt>
                <c:pt idx="13">
                  <c:v>Phoenix</c:v>
                </c:pt>
                <c:pt idx="14">
                  <c:v>Minneapolis</c:v>
                </c:pt>
                <c:pt idx="15">
                  <c:v>San Diego</c:v>
                </c:pt>
                <c:pt idx="16">
                  <c:v>Seattle</c:v>
                </c:pt>
                <c:pt idx="17">
                  <c:v>Richmond</c:v>
                </c:pt>
                <c:pt idx="18">
                  <c:v>San Antonio</c:v>
                </c:pt>
                <c:pt idx="19">
                  <c:v>Jacksonville</c:v>
                </c:pt>
              </c:strCache>
            </c:strRef>
          </c:cat>
          <c:val>
            <c:numRef>
              <c:f>usa_accidents_for_excel!$E$2:$E$21</c:f>
              <c:numCache>
                <c:formatCode>General</c:formatCode>
                <c:ptCount val="20"/>
                <c:pt idx="0">
                  <c:v>2.7147994549846062</c:v>
                </c:pt>
                <c:pt idx="1">
                  <c:v>4.9049967856188514</c:v>
                </c:pt>
                <c:pt idx="2">
                  <c:v>7.0050827623406366</c:v>
                </c:pt>
                <c:pt idx="3">
                  <c:v>8.8314797186843563</c:v>
                </c:pt>
                <c:pt idx="4">
                  <c:v>10.498043610209566</c:v>
                </c:pt>
                <c:pt idx="5">
                  <c:v>11.990338664173601</c:v>
                </c:pt>
                <c:pt idx="6">
                  <c:v>13.239611854911743</c:v>
                </c:pt>
                <c:pt idx="7">
                  <c:v>14.334178924669603</c:v>
                </c:pt>
                <c:pt idx="8">
                  <c:v>15.34572258130518</c:v>
                </c:pt>
                <c:pt idx="9">
                  <c:v>16.334490321534982</c:v>
                </c:pt>
                <c:pt idx="10">
                  <c:v>17.269177073535733</c:v>
                </c:pt>
                <c:pt idx="11">
                  <c:v>18.202044587400334</c:v>
                </c:pt>
                <c:pt idx="12">
                  <c:v>19.101291635450192</c:v>
                </c:pt>
                <c:pt idx="13">
                  <c:v>19.87635796085614</c:v>
                </c:pt>
                <c:pt idx="14">
                  <c:v>20.627230781698273</c:v>
                </c:pt>
                <c:pt idx="15">
                  <c:v>21.32222700264451</c:v>
                </c:pt>
                <c:pt idx="16">
                  <c:v>21.98386264893831</c:v>
                </c:pt>
                <c:pt idx="17">
                  <c:v>22.64320652770995</c:v>
                </c:pt>
                <c:pt idx="18">
                  <c:v>23.29331245698506</c:v>
                </c:pt>
                <c:pt idx="19">
                  <c:v>23.860560358422987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91-4B23-8AEC-DE1ED3771E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362438559"/>
        <c:axId val="362446047"/>
      </c:barChart>
      <c:catAx>
        <c:axId val="3624385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446047"/>
        <c:crosses val="autoZero"/>
        <c:auto val="1"/>
        <c:lblAlgn val="ctr"/>
        <c:lblOffset val="100"/>
        <c:noMultiLvlLbl val="0"/>
      </c:catAx>
      <c:valAx>
        <c:axId val="362446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438559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0DB6FA-FA78-4911-A1C1-7E2AB5437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7CDD3F4-38F2-4749-A5EA-AB577ED52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ADDCFA4-3655-4F58-AACA-57E574823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6620E-C28C-450C-8408-2CAE61558CE3}" type="datetimeFigureOut">
              <a:rPr lang="it-IT" smtClean="0"/>
              <a:t>11/02/2021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F52F194-7BED-46A1-A916-37AF00969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1A237E-F955-498D-B8FE-71ABB2566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36FD0-1439-4A09-9375-893FAD714D7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489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3EC9CD-8BA0-499E-8190-26FDD6FB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6242F40-EFFD-4A70-A46D-EDC1F1CF7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8716B68-BB43-43D4-845F-863933E2B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6620E-C28C-450C-8408-2CAE61558CE3}" type="datetimeFigureOut">
              <a:rPr lang="it-IT" smtClean="0"/>
              <a:t>11/02/2021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9D2F158-C143-402D-BA63-7251C76AF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BADD957-B5F1-4A6F-9DD2-67C580A4D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36FD0-1439-4A09-9375-893FAD714D7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8484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4465992-F05A-432D-9E1F-34648872A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A6FCD1D-72EA-457B-AA4B-2AC030F13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ECCB33-ED85-4757-89D1-F7E93612F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6620E-C28C-450C-8408-2CAE61558CE3}" type="datetimeFigureOut">
              <a:rPr lang="it-IT" smtClean="0"/>
              <a:t>11/02/2021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5A2C350-D125-4BA6-AB8E-DB78B103C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24C010E-3CD5-4640-A59E-C550FC012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36FD0-1439-4A09-9375-893FAD714D7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521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A76607-54B1-4695-8650-C195B1844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03CADF-6955-481A-8E8D-9E1364B30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DB61D88-1F1F-4B17-97AB-ABF5F1D56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6620E-C28C-450C-8408-2CAE61558CE3}" type="datetimeFigureOut">
              <a:rPr lang="it-IT" smtClean="0"/>
              <a:t>11/02/2021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8E1E00-83F9-4FFB-98E0-44CBCE57E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2F90E82-EE20-48BA-B797-34EC472C7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36FD0-1439-4A09-9375-893FAD714D7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93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566628-A4A5-43A0-B082-E7AA2F28A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E9E8AEF-F8BE-4E70-988A-90820A37A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99A132-44A3-49B4-B7DC-3B28F63F5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6620E-C28C-450C-8408-2CAE61558CE3}" type="datetimeFigureOut">
              <a:rPr lang="it-IT" smtClean="0"/>
              <a:t>11/02/2021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FFAE09-9878-4186-99F0-6A99F1E53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7FB43E-A4AB-4B6E-8610-702D4D9B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36FD0-1439-4A09-9375-893FAD714D7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5697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15263D-14DE-4E7E-924B-1B3D84153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1C05B5-AE22-4C8B-AB89-240DD3322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E1D544A-2C83-40B0-AAEC-F13DCE936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A266DA3-2BA2-424F-A5A4-CAE9FA57D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6620E-C28C-450C-8408-2CAE61558CE3}" type="datetimeFigureOut">
              <a:rPr lang="it-IT" smtClean="0"/>
              <a:t>11/02/2021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7D9A205-14D4-4D65-98C1-528D4714F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9A68A2D-9F2B-497D-9B66-76402E534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36FD0-1439-4A09-9375-893FAD714D7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0771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43F6AA-11C0-4FCF-BFAC-D957583F2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0C7EFF3-D34E-4977-A7E3-3EA6292B2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6CAA324-0684-4DF2-BCC4-A261833B1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48ED182-0D7E-471E-A031-D8DC03932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32B80B9-8F7F-4E25-B52F-93EA63D65F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B20EC6-CF0B-40FC-ABED-30D8D6CA9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6620E-C28C-450C-8408-2CAE61558CE3}" type="datetimeFigureOut">
              <a:rPr lang="it-IT" smtClean="0"/>
              <a:t>11/02/2021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A76B50D-637A-4D5C-BF2E-675DD272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E7FEC0B-6C4F-4F07-86E5-F24960686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36FD0-1439-4A09-9375-893FAD714D7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312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434BDA-37EB-41B0-9F07-51559E065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D581960-E20E-4211-A6F5-B53C54A72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6620E-C28C-450C-8408-2CAE61558CE3}" type="datetimeFigureOut">
              <a:rPr lang="it-IT" smtClean="0"/>
              <a:t>11/02/2021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5C6E64A-166D-45A0-BB81-FFDCD685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46A3EE-BB1B-4434-8B67-7D8DD0725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36FD0-1439-4A09-9375-893FAD714D7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2100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A434CBB-3CB2-4AC2-A1DF-69308F899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6620E-C28C-450C-8408-2CAE61558CE3}" type="datetimeFigureOut">
              <a:rPr lang="it-IT" smtClean="0"/>
              <a:t>11/02/2021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1F17E33-D917-4747-B84F-BA500F56C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8BEA618-8F98-445D-AFC0-3B14A36C2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36FD0-1439-4A09-9375-893FAD714D7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3247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733173-652B-4F1C-AC75-3F31A6A65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3D472E-97D7-42C3-92CC-23F860116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B1135CD-6FD4-45B8-A49A-26D6D3852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E121E6A-BF90-48B0-9668-EA4361F77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6620E-C28C-450C-8408-2CAE61558CE3}" type="datetimeFigureOut">
              <a:rPr lang="it-IT" smtClean="0"/>
              <a:t>11/02/2021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D187DDA-4814-4A26-A6CF-AB6279CED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4F4FC18-3390-4F8B-8884-D8E61D966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36FD0-1439-4A09-9375-893FAD714D7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924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387160-0736-4B7E-BD84-F16D15429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19B1B2F-6B2C-4DAD-8236-E1356D129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DE4DD07-64D4-4E1B-83F2-869B5FD21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53138FF-A8F4-4FF1-BFCB-685F5E8E6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6620E-C28C-450C-8408-2CAE61558CE3}" type="datetimeFigureOut">
              <a:rPr lang="it-IT" smtClean="0"/>
              <a:t>11/02/2021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DFAAB9-A977-4474-89DE-D8587B61C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F5C0241-FBA2-44C3-AED4-397654C2A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36FD0-1439-4A09-9375-893FAD714D7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2644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02ECFB1-0F4D-4710-8114-FAE690288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FB4C011-5043-464C-9F87-1E25FE165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8D4213D-C62E-448F-8F94-D9203D73E5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6620E-C28C-450C-8408-2CAE61558CE3}" type="datetimeFigureOut">
              <a:rPr lang="it-IT" smtClean="0"/>
              <a:t>11/02/2021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C258C2-CFDB-4345-801A-CA897D839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C3D1CE-F161-461C-AA1F-DA2CAC605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36FD0-1439-4A09-9375-893FAD714D7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355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page1image6354336">
            <a:extLst>
              <a:ext uri="{FF2B5EF4-FFF2-40B4-BE49-F238E27FC236}">
                <a16:creationId xmlns:a16="http://schemas.microsoft.com/office/drawing/2014/main" id="{98556958-B7CA-41E1-BFCB-8248F39CEE7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4528" y="6333688"/>
            <a:ext cx="608740" cy="4404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8707F9EF-F929-4FFA-AB83-847BD5C06599}"/>
              </a:ext>
            </a:extLst>
          </p:cNvPr>
          <p:cNvSpPr/>
          <p:nvPr/>
        </p:nvSpPr>
        <p:spPr>
          <a:xfrm>
            <a:off x="0" y="2817890"/>
            <a:ext cx="12192000" cy="4040110"/>
          </a:xfrm>
          <a:prstGeom prst="rect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magine 2" descr="Immagine che contiene cibo&#10;&#10;Descrizione generata automaticamente">
            <a:extLst>
              <a:ext uri="{FF2B5EF4-FFF2-40B4-BE49-F238E27FC236}">
                <a16:creationId xmlns:a16="http://schemas.microsoft.com/office/drawing/2014/main" id="{49E472C2-4C4E-4047-897C-42EE7D2F4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2" y="5972962"/>
            <a:ext cx="1939093" cy="1163456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923A72B-3081-4B62-BB79-AE6566CF9858}"/>
              </a:ext>
            </a:extLst>
          </p:cNvPr>
          <p:cNvSpPr txBox="1"/>
          <p:nvPr/>
        </p:nvSpPr>
        <p:spPr>
          <a:xfrm>
            <a:off x="802476" y="238395"/>
            <a:ext cx="829671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Distribution of Car Accidents in US by city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600" dirty="0">
                <a:solidFill>
                  <a:prstClr val="black"/>
                </a:solidFill>
                <a:latin typeface="Calibri" panose="020F0502020204030204"/>
              </a:rPr>
              <a:t>   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Management (2020-2021)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600" dirty="0">
                <a:solidFill>
                  <a:prstClr val="black"/>
                </a:solidFill>
                <a:latin typeface="Calibri" panose="020F0502020204030204"/>
              </a:rPr>
              <a:t>   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First assignment</a:t>
            </a:r>
          </a:p>
        </p:txBody>
      </p:sp>
      <p:pic>
        <p:nvPicPr>
          <p:cNvPr id="8" name="Immagine 7" descr="Immagine che contiene strada, automobile, esterni, rosso&#10;&#10;Descrizione generata automaticamente">
            <a:extLst>
              <a:ext uri="{FF2B5EF4-FFF2-40B4-BE49-F238E27FC236}">
                <a16:creationId xmlns:a16="http://schemas.microsoft.com/office/drawing/2014/main" id="{249C4FF5-F53E-4C0B-A66B-BC54BB4AA8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486" y="490212"/>
            <a:ext cx="4524375" cy="207645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3963ADF-4F2D-4E07-B772-D7A7D4941DC2}"/>
              </a:ext>
            </a:extLst>
          </p:cNvPr>
          <p:cNvSpPr txBox="1"/>
          <p:nvPr/>
        </p:nvSpPr>
        <p:spPr>
          <a:xfrm>
            <a:off x="10905459" y="2480028"/>
            <a:ext cx="1158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Lirida Papallazi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AA0E907-0861-4CB2-BE4E-2F80444AF207}"/>
              </a:ext>
            </a:extLst>
          </p:cNvPr>
          <p:cNvSpPr txBox="1"/>
          <p:nvPr/>
        </p:nvSpPr>
        <p:spPr>
          <a:xfrm>
            <a:off x="9258301" y="2902562"/>
            <a:ext cx="2871658" cy="34778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Dataset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dataset </a:t>
            </a:r>
            <a:r>
              <a:rPr lang="en-GB" sz="1600" dirty="0">
                <a:solidFill>
                  <a:prstClr val="black"/>
                </a:solidFill>
                <a:latin typeface="Calibri" panose="020F0502020204030204"/>
              </a:rPr>
              <a:t>reports the information on more than 420.000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car accidents across the US.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 is possible to observe that the first 20 Cities account for 23% of the accidents, and </a:t>
            </a:r>
            <a:r>
              <a:rPr lang="en-GB" sz="1600" dirty="0">
                <a:solidFill>
                  <a:prstClr val="black"/>
                </a:solidFill>
                <a:latin typeface="Calibri" panose="020F0502020204030204"/>
              </a:rPr>
              <a:t>circa the 0.017% of the cities account instead for the 80% of the cases.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04271DE3-9618-40BF-A8E8-2833B977DD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9018604"/>
              </p:ext>
            </p:extLst>
          </p:nvPr>
        </p:nvGraphicFramePr>
        <p:xfrm>
          <a:off x="98732" y="2902562"/>
          <a:ext cx="5827486" cy="332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C2AA0FA-E95D-47DC-9796-AE82DD5C1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714070"/>
              </p:ext>
            </p:extLst>
          </p:nvPr>
        </p:nvGraphicFramePr>
        <p:xfrm>
          <a:off x="6024950" y="2817890"/>
          <a:ext cx="3025468" cy="4050637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836308">
                  <a:extLst>
                    <a:ext uri="{9D8B030D-6E8A-4147-A177-3AD203B41FA5}">
                      <a16:colId xmlns:a16="http://schemas.microsoft.com/office/drawing/2014/main" val="3509891264"/>
                    </a:ext>
                  </a:extLst>
                </a:gridCol>
                <a:gridCol w="750218">
                  <a:extLst>
                    <a:ext uri="{9D8B030D-6E8A-4147-A177-3AD203B41FA5}">
                      <a16:colId xmlns:a16="http://schemas.microsoft.com/office/drawing/2014/main" val="1976588804"/>
                    </a:ext>
                  </a:extLst>
                </a:gridCol>
                <a:gridCol w="1438942">
                  <a:extLst>
                    <a:ext uri="{9D8B030D-6E8A-4147-A177-3AD203B41FA5}">
                      <a16:colId xmlns:a16="http://schemas.microsoft.com/office/drawing/2014/main" val="3339430874"/>
                    </a:ext>
                  </a:extLst>
                </a:gridCol>
              </a:tblGrid>
              <a:tr h="185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rank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city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cum_sum_percentage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78990317"/>
                  </a:ext>
                </a:extLst>
              </a:tr>
              <a:tr h="185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Houston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2,714799455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15351791"/>
                  </a:ext>
                </a:extLst>
              </a:tr>
              <a:tr h="185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Los Angeles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4,904996786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85544551"/>
                  </a:ext>
                </a:extLst>
              </a:tr>
              <a:tr h="185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Charlotte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7,005082762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91866070"/>
                  </a:ext>
                </a:extLst>
              </a:tr>
              <a:tr h="185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Dallas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8,831479719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9386831"/>
                  </a:ext>
                </a:extLst>
              </a:tr>
              <a:tr h="185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Austin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10,49804361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98463772"/>
                  </a:ext>
                </a:extLst>
              </a:tr>
              <a:tr h="185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Miami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11,99033866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00877615"/>
                  </a:ext>
                </a:extLst>
              </a:tr>
              <a:tr h="185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Raleigh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13,23961185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70803757"/>
                  </a:ext>
                </a:extLst>
              </a:tr>
              <a:tr h="185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Atlanta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14,33417892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42304990"/>
                  </a:ext>
                </a:extLst>
              </a:tr>
              <a:tr h="185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Baton Rouge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15,34572258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97897918"/>
                  </a:ext>
                </a:extLst>
              </a:tr>
              <a:tr h="185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Nashville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16,33449032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40756879"/>
                  </a:ext>
                </a:extLst>
              </a:tr>
              <a:tr h="185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Orlando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17,26917707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6969567"/>
                  </a:ext>
                </a:extLst>
              </a:tr>
              <a:tr h="343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Oklahoma City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18,20204459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90841314"/>
                  </a:ext>
                </a:extLst>
              </a:tr>
              <a:tr h="185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Sacramento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19,10129164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21136409"/>
                  </a:ext>
                </a:extLst>
              </a:tr>
              <a:tr h="185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Phoenix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19,87635796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8750969"/>
                  </a:ext>
                </a:extLst>
              </a:tr>
              <a:tr h="185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Minneapolis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20,62723078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52812158"/>
                  </a:ext>
                </a:extLst>
              </a:tr>
              <a:tr h="185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San Diego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21,322227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63431728"/>
                  </a:ext>
                </a:extLst>
              </a:tr>
              <a:tr h="185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Seattle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21,98386265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69552037"/>
                  </a:ext>
                </a:extLst>
              </a:tr>
              <a:tr h="185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Richmond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22,64320653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10653258"/>
                  </a:ext>
                </a:extLst>
              </a:tr>
              <a:tr h="185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San Antonio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23,29331246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12630074"/>
                  </a:ext>
                </a:extLst>
              </a:tr>
              <a:tr h="185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Jacksonville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23,86056036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69461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753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5C158564-1346-4B27-8B10-3D2C011B4E25}"/>
              </a:ext>
            </a:extLst>
          </p:cNvPr>
          <p:cNvSpPr/>
          <p:nvPr/>
        </p:nvSpPr>
        <p:spPr>
          <a:xfrm>
            <a:off x="0" y="3012792"/>
            <a:ext cx="12192000" cy="3845208"/>
          </a:xfrm>
          <a:prstGeom prst="rect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2" descr="page1image6354336">
            <a:extLst>
              <a:ext uri="{FF2B5EF4-FFF2-40B4-BE49-F238E27FC236}">
                <a16:creationId xmlns:a16="http://schemas.microsoft.com/office/drawing/2014/main" id="{98556958-B7CA-41E1-BFCB-8248F39CEE7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4528" y="6333688"/>
            <a:ext cx="608740" cy="44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magine 2" descr="Immagine che contiene cibo&#10;&#10;Descrizione generata automaticamente">
            <a:extLst>
              <a:ext uri="{FF2B5EF4-FFF2-40B4-BE49-F238E27FC236}">
                <a16:creationId xmlns:a16="http://schemas.microsoft.com/office/drawing/2014/main" id="{49E472C2-4C4E-4047-897C-42EE7D2F4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2" y="5972962"/>
            <a:ext cx="1939093" cy="1163456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74BFCF6F-C7C8-49D5-BB13-4FC2EFCCC5D7}"/>
              </a:ext>
            </a:extLst>
          </p:cNvPr>
          <p:cNvSpPr txBox="1"/>
          <p:nvPr/>
        </p:nvSpPr>
        <p:spPr>
          <a:xfrm>
            <a:off x="3890155" y="888204"/>
            <a:ext cx="28495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Log-Log Scale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From the plot of the log-log scale, the distribution seems to behave like a power-law.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50622EE-8E1B-4BBA-A6E8-E557B0B5948A}"/>
              </a:ext>
            </a:extLst>
          </p:cNvPr>
          <p:cNvSpPr txBox="1"/>
          <p:nvPr/>
        </p:nvSpPr>
        <p:spPr>
          <a:xfrm>
            <a:off x="242852" y="3284338"/>
            <a:ext cx="258637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Mean-Excess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Through the Mean-excess </a:t>
            </a:r>
            <a:r>
              <a:rPr lang="en-GB" sz="1600" dirty="0">
                <a:solidFill>
                  <a:prstClr val="black"/>
                </a:solidFill>
                <a:latin typeface="Calibri" panose="020F0502020204030204"/>
              </a:rPr>
              <a:t>function is possible to validate the model and the choice of the thresholds.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vertical lines represent the threshold in the points where the slope of the curve changed, namely at 6.000, 8.000, 11.000 and </a:t>
            </a:r>
            <a:r>
              <a:rPr lang="en-GB" sz="1600" dirty="0">
                <a:solidFill>
                  <a:prstClr val="black"/>
                </a:solidFill>
                <a:latin typeface="Calibri" panose="020F0502020204030204"/>
              </a:rPr>
              <a:t>18.5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120303E-D60F-4D8B-80D0-FE33195B7181}"/>
              </a:ext>
            </a:extLst>
          </p:cNvPr>
          <p:cNvSpPr txBox="1"/>
          <p:nvPr/>
        </p:nvSpPr>
        <p:spPr>
          <a:xfrm>
            <a:off x="3560618" y="3155663"/>
            <a:ext cx="40022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The decision for thresholds equal to 6.000 and 8.000 is because they are respectively the first and second kink of our Mean Excess Function.</a:t>
            </a:r>
            <a:endParaRPr lang="en-GB" sz="1600" dirty="0">
              <a:solidFill>
                <a:prstClr val="black"/>
              </a:solidFill>
            </a:endParaRPr>
          </a:p>
          <a:p>
            <a:endParaRPr lang="en-GB" sz="1600" dirty="0"/>
          </a:p>
        </p:txBody>
      </p:sp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AEBB1F62-C61E-4590-A357-AD625258E9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01" y="206790"/>
            <a:ext cx="3849158" cy="2639032"/>
          </a:xfrm>
          <a:prstGeom prst="rect">
            <a:avLst/>
          </a:prstGeom>
        </p:spPr>
      </p:pic>
      <p:pic>
        <p:nvPicPr>
          <p:cNvPr id="19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F4165E51-2769-4B94-BAA9-916E5782AE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102" y="4125834"/>
            <a:ext cx="5087384" cy="2360930"/>
          </a:xfrm>
          <a:prstGeom prst="rect">
            <a:avLst/>
          </a:prstGeom>
        </p:spPr>
      </p:pic>
      <p:pic>
        <p:nvPicPr>
          <p:cNvPr id="23" name="Content Placeholder 22" descr="Chart, scatter chart&#10;&#10;Description automatically generated">
            <a:extLst>
              <a:ext uri="{FF2B5EF4-FFF2-40B4-BE49-F238E27FC236}">
                <a16:creationId xmlns:a16="http://schemas.microsoft.com/office/drawing/2014/main" id="{FC1AE213-476C-4746-A692-4D4701EA1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719" y="2933738"/>
            <a:ext cx="2908577" cy="1945636"/>
          </a:xfrm>
        </p:spPr>
      </p:pic>
      <p:pic>
        <p:nvPicPr>
          <p:cNvPr id="25" name="Picture 24" descr="Chart, scatter chart&#10;&#10;Description automatically generated">
            <a:extLst>
              <a:ext uri="{FF2B5EF4-FFF2-40B4-BE49-F238E27FC236}">
                <a16:creationId xmlns:a16="http://schemas.microsoft.com/office/drawing/2014/main" id="{C0546CB9-8524-4CE4-8C16-449D736CBD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364" y="4608292"/>
            <a:ext cx="2908578" cy="1945636"/>
          </a:xfrm>
          <a:prstGeom prst="rect">
            <a:avLst/>
          </a:prstGeom>
        </p:spPr>
      </p:pic>
      <p:sp>
        <p:nvSpPr>
          <p:cNvPr id="26" name="Rettangolo 11">
            <a:extLst>
              <a:ext uri="{FF2B5EF4-FFF2-40B4-BE49-F238E27FC236}">
                <a16:creationId xmlns:a16="http://schemas.microsoft.com/office/drawing/2014/main" id="{D5BD2856-608D-49A6-9EC1-6C747ECC94B0}"/>
              </a:ext>
            </a:extLst>
          </p:cNvPr>
          <p:cNvSpPr/>
          <p:nvPr/>
        </p:nvSpPr>
        <p:spPr>
          <a:xfrm>
            <a:off x="6739746" y="-1"/>
            <a:ext cx="5441015" cy="3012793"/>
          </a:xfrm>
          <a:prstGeom prst="rect">
            <a:avLst/>
          </a:prstGeom>
          <a:solidFill>
            <a:schemeClr val="accent1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CasellaDiTesto 5">
            <a:extLst>
              <a:ext uri="{FF2B5EF4-FFF2-40B4-BE49-F238E27FC236}">
                <a16:creationId xmlns:a16="http://schemas.microsoft.com/office/drawing/2014/main" id="{138CAAB5-CD07-473C-A09E-8BCDA235204A}"/>
              </a:ext>
            </a:extLst>
          </p:cNvPr>
          <p:cNvSpPr txBox="1"/>
          <p:nvPr/>
        </p:nvSpPr>
        <p:spPr>
          <a:xfrm>
            <a:off x="7553196" y="354972"/>
            <a:ext cx="41040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prstClr val="black"/>
                </a:solidFill>
              </a:rPr>
              <a:t>Xis</a:t>
            </a:r>
            <a:r>
              <a:rPr lang="en-US" sz="1600" dirty="0">
                <a:solidFill>
                  <a:prstClr val="black"/>
                </a:solidFill>
              </a:rPr>
              <a:t> and Betas estimation via Maximum likelihood estimation for the four selected thresholds.</a:t>
            </a:r>
            <a:endParaRPr lang="en-GB" sz="1600" dirty="0">
              <a:solidFill>
                <a:prstClr val="black"/>
              </a:solidFill>
            </a:endParaRPr>
          </a:p>
          <a:p>
            <a:endParaRPr lang="en-GB" sz="1600" dirty="0"/>
          </a:p>
        </p:txBody>
      </p:sp>
      <p:pic>
        <p:nvPicPr>
          <p:cNvPr id="31" name="Picture 30" descr="Table&#10;&#10;Description automatically generated with low confidence">
            <a:extLst>
              <a:ext uri="{FF2B5EF4-FFF2-40B4-BE49-F238E27FC236}">
                <a16:creationId xmlns:a16="http://schemas.microsoft.com/office/drawing/2014/main" id="{1572714A-12F1-41A5-9401-DB41F67432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050" y="1677469"/>
            <a:ext cx="5242888" cy="81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512698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253</Words>
  <Application>Microsoft Office PowerPoint</Application>
  <PresentationFormat>Widescreen</PresentationFormat>
  <Paragraphs>82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1_Tema di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Michele Cadau</dc:creator>
  <cp:lastModifiedBy>Lirida Papallazi</cp:lastModifiedBy>
  <cp:revision>16</cp:revision>
  <dcterms:created xsi:type="dcterms:W3CDTF">2020-01-30T20:43:29Z</dcterms:created>
  <dcterms:modified xsi:type="dcterms:W3CDTF">2021-02-11T17:20:15Z</dcterms:modified>
</cp:coreProperties>
</file>