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6858000" cy="9144000"/>
  <p:embeddedFontLst>
    <p:embeddedFont>
      <p:font typeface="Garet Bold" charset="1" panose="00000000000000000000"/>
      <p:regular r:id="rId19"/>
    </p:embeddedFont>
    <p:embeddedFont>
      <p:font typeface="Raleway" charset="1" panose="00000000000000000000"/>
      <p:regular r:id="rId20"/>
    </p:embeddedFont>
    <p:embeddedFont>
      <p:font typeface="Museo Moderno Bold" charset="1" panose="00000000000000000000"/>
      <p:regular r:id="rId21"/>
    </p:embeddedFont>
    <p:embeddedFont>
      <p:font typeface="Open Sans Bold" charset="1" panose="020B0806030504020204"/>
      <p:regular r:id="rId22"/>
    </p:embeddedFont>
    <p:embeddedFont>
      <p:font typeface="League Spartan" charset="1" panose="00000800000000000000"/>
      <p:regular r:id="rId23"/>
    </p:embeddedFont>
    <p:embeddedFont>
      <p:font typeface="Open Sans" charset="1" panose="020B0606030504020204"/>
      <p:regular r:id="rId24"/>
    </p:embeddedFont>
    <p:embeddedFont>
      <p:font typeface="Raleway Heavy" charset="1" panose="00000000000000000000"/>
      <p:regular r:id="rId25"/>
    </p:embeddedFont>
    <p:embeddedFont>
      <p:font typeface="Montserrat Bold" charset="1" panose="00000800000000000000"/>
      <p:regular r:id="rId26"/>
    </p:embeddedFont>
    <p:embeddedFont>
      <p:font typeface="Raleway Bold" charset="1" panose="00000000000000000000"/>
      <p:regular r:id="rId27"/>
    </p:embeddedFont>
    <p:embeddedFont>
      <p:font typeface="Raleway Semi-Bold" charset="1" panose="00000000000000000000"/>
      <p:regular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8.png" Type="http://schemas.openxmlformats.org/officeDocument/2006/relationships/image"/><Relationship Id="rId5" Target="https://forms.gle/mmkBposZy18Vs25e7" TargetMode="External" Type="http://schemas.openxmlformats.org/officeDocument/2006/relationships/hyperlink"/><Relationship Id="rId6" Target="../media/image9.png" Type="http://schemas.openxmlformats.org/officeDocument/2006/relationships/image"/><Relationship Id="rId7" Target="https://docs.google.com/forms/d/e/1FAIpQLSfr_BEFWsPQgsX5EDQsKkAPsLssksV2W28xU8AHkTaRMTEgPg/viewform?usp=header" TargetMode="External" Type="http://schemas.openxmlformats.org/officeDocument/2006/relationships/hyperlink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0.png" Type="http://schemas.openxmlformats.org/officeDocument/2006/relationships/image"/><Relationship Id="rId5" Target="https://github.com/lolmander3/Proyecto-productivo-Nexus.git" TargetMode="External" Type="http://schemas.openxmlformats.org/officeDocument/2006/relationships/hyperlink"/><Relationship Id="rId6" Target="https://github.com/lolmander3/Proyecto-productivo-Nexus.git" TargetMode="External" Type="http://schemas.openxmlformats.org/officeDocument/2006/relationships/hyperlink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slide10.xml" Type="http://schemas.openxmlformats.org/officeDocument/2006/relationships/slide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Relationship Id="rId6" Target="slide6.xml" Type="http://schemas.openxmlformats.org/officeDocument/2006/relationships/slide"/><Relationship Id="rId7" Target="slide8.xml" Type="http://schemas.openxmlformats.org/officeDocument/2006/relationships/slide"/><Relationship Id="rId8" Target="slide3.xml" Type="http://schemas.openxmlformats.org/officeDocument/2006/relationships/slide"/><Relationship Id="rId9" Target="slide5.xml" Type="http://schemas.openxmlformats.org/officeDocument/2006/relationships/slid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slide2.xml" Type="http://schemas.openxmlformats.org/officeDocument/2006/relationships/slid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23489" y="0"/>
            <a:ext cx="17451709" cy="9620406"/>
            <a:chOff x="0" y="0"/>
            <a:chExt cx="23268945" cy="12827209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23268945" cy="12827209"/>
              <a:chOff x="0" y="0"/>
              <a:chExt cx="6619526" cy="3649071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6619526" cy="3649071"/>
              </a:xfrm>
              <a:custGeom>
                <a:avLst/>
                <a:gdLst/>
                <a:ahLst/>
                <a:cxnLst/>
                <a:rect r="r" b="b" t="t" l="l"/>
                <a:pathLst>
                  <a:path h="3649071" w="6619526">
                    <a:moveTo>
                      <a:pt x="0" y="0"/>
                    </a:moveTo>
                    <a:lnTo>
                      <a:pt x="6619526" y="0"/>
                    </a:lnTo>
                    <a:lnTo>
                      <a:pt x="6619526" y="3649071"/>
                    </a:lnTo>
                    <a:lnTo>
                      <a:pt x="0" y="3649071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sq">
                <a:solidFill>
                  <a:srgbClr val="508484"/>
                </a:solidFill>
                <a:prstDash val="solid"/>
                <a:miter/>
              </a:ln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28575"/>
                <a:ext cx="6619526" cy="3677646"/>
              </a:xfrm>
              <a:prstGeom prst="rect">
                <a:avLst/>
              </a:prstGeom>
            </p:spPr>
            <p:txBody>
              <a:bodyPr anchor="ctr" rtlCol="false" tIns="48876" lIns="48876" bIns="48876" rIns="48876"/>
              <a:lstStyle/>
              <a:p>
                <a:pPr algn="ctr">
                  <a:lnSpc>
                    <a:spcPts val="2344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293149" y="293179"/>
              <a:ext cx="22662658" cy="12194998"/>
              <a:chOff x="0" y="0"/>
              <a:chExt cx="6447050" cy="3469221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6447050" cy="3469221"/>
              </a:xfrm>
              <a:custGeom>
                <a:avLst/>
                <a:gdLst/>
                <a:ahLst/>
                <a:cxnLst/>
                <a:rect r="r" b="b" t="t" l="l"/>
                <a:pathLst>
                  <a:path h="3469221" w="6447050">
                    <a:moveTo>
                      <a:pt x="0" y="0"/>
                    </a:moveTo>
                    <a:lnTo>
                      <a:pt x="6447050" y="0"/>
                    </a:lnTo>
                    <a:lnTo>
                      <a:pt x="6447050" y="3469221"/>
                    </a:lnTo>
                    <a:lnTo>
                      <a:pt x="0" y="3469221"/>
                    </a:lnTo>
                    <a:close/>
                  </a:path>
                </a:pathLst>
              </a:custGeom>
              <a:solidFill>
                <a:srgbClr val="E9FFCC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28575"/>
                <a:ext cx="6447050" cy="3497796"/>
              </a:xfrm>
              <a:prstGeom prst="rect">
                <a:avLst/>
              </a:prstGeom>
            </p:spPr>
            <p:txBody>
              <a:bodyPr anchor="ctr" rtlCol="false" tIns="48876" lIns="48876" bIns="48876" rIns="48876"/>
              <a:lstStyle/>
              <a:p>
                <a:pPr algn="ctr">
                  <a:lnSpc>
                    <a:spcPts val="2344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0">
              <a:off x="675815" y="689359"/>
              <a:ext cx="21959466" cy="11434829"/>
              <a:chOff x="0" y="0"/>
              <a:chExt cx="6247007" cy="3252969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6247007" cy="3252968"/>
              </a:xfrm>
              <a:custGeom>
                <a:avLst/>
                <a:gdLst/>
                <a:ahLst/>
                <a:cxnLst/>
                <a:rect r="r" b="b" t="t" l="l"/>
                <a:pathLst>
                  <a:path h="3252968" w="6247007">
                    <a:moveTo>
                      <a:pt x="0" y="0"/>
                    </a:moveTo>
                    <a:lnTo>
                      <a:pt x="6247007" y="0"/>
                    </a:lnTo>
                    <a:lnTo>
                      <a:pt x="6247007" y="3252968"/>
                    </a:lnTo>
                    <a:lnTo>
                      <a:pt x="0" y="3252968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sq">
                <a:solidFill>
                  <a:srgbClr val="B5EFE3"/>
                </a:solidFill>
                <a:prstDash val="solid"/>
                <a:miter/>
              </a:ln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28575"/>
                <a:ext cx="6247007" cy="3281544"/>
              </a:xfrm>
              <a:prstGeom prst="rect">
                <a:avLst/>
              </a:prstGeom>
            </p:spPr>
            <p:txBody>
              <a:bodyPr anchor="ctr" rtlCol="false" tIns="48876" lIns="48876" bIns="48876" rIns="48876"/>
              <a:lstStyle/>
              <a:p>
                <a:pPr algn="ctr">
                  <a:lnSpc>
                    <a:spcPts val="2344"/>
                  </a:lnSpc>
                </a:pPr>
              </a:p>
            </p:txBody>
          </p:sp>
        </p:grpSp>
        <p:sp>
          <p:nvSpPr>
            <p:cNvPr name="Freeform 12" id="12"/>
            <p:cNvSpPr/>
            <p:nvPr/>
          </p:nvSpPr>
          <p:spPr>
            <a:xfrm flipH="false" flipV="false" rot="-10800000">
              <a:off x="18828976" y="8387239"/>
              <a:ext cx="4439970" cy="4439970"/>
            </a:xfrm>
            <a:custGeom>
              <a:avLst/>
              <a:gdLst/>
              <a:ahLst/>
              <a:cxnLst/>
              <a:rect r="r" b="b" t="t" l="l"/>
              <a:pathLst>
                <a:path h="4439970" w="4439970">
                  <a:moveTo>
                    <a:pt x="0" y="0"/>
                  </a:moveTo>
                  <a:lnTo>
                    <a:pt x="4439969" y="0"/>
                  </a:lnTo>
                  <a:lnTo>
                    <a:pt x="4439969" y="4439970"/>
                  </a:lnTo>
                  <a:lnTo>
                    <a:pt x="0" y="44399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4439970" cy="4439970"/>
            </a:xfrm>
            <a:custGeom>
              <a:avLst/>
              <a:gdLst/>
              <a:ahLst/>
              <a:cxnLst/>
              <a:rect r="r" b="b" t="t" l="l"/>
              <a:pathLst>
                <a:path h="4439970" w="4439970">
                  <a:moveTo>
                    <a:pt x="0" y="0"/>
                  </a:moveTo>
                  <a:lnTo>
                    <a:pt x="4439970" y="0"/>
                  </a:lnTo>
                  <a:lnTo>
                    <a:pt x="4439970" y="4439970"/>
                  </a:lnTo>
                  <a:lnTo>
                    <a:pt x="0" y="44399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14" id="14"/>
          <p:cNvSpPr/>
          <p:nvPr/>
        </p:nvSpPr>
        <p:spPr>
          <a:xfrm flipH="false" flipV="false" rot="0">
            <a:off x="15840338" y="1059524"/>
            <a:ext cx="1251483" cy="1223595"/>
          </a:xfrm>
          <a:custGeom>
            <a:avLst/>
            <a:gdLst/>
            <a:ahLst/>
            <a:cxnLst/>
            <a:rect r="r" b="b" t="t" l="l"/>
            <a:pathLst>
              <a:path h="1223595" w="1251483">
                <a:moveTo>
                  <a:pt x="0" y="0"/>
                </a:moveTo>
                <a:lnTo>
                  <a:pt x="1251483" y="0"/>
                </a:lnTo>
                <a:lnTo>
                  <a:pt x="1251483" y="1223594"/>
                </a:lnTo>
                <a:lnTo>
                  <a:pt x="0" y="122359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937931" y="6560406"/>
            <a:ext cx="6340102" cy="3312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73"/>
              </a:lnSpc>
            </a:pPr>
            <a:r>
              <a:rPr lang="en-US" sz="2695" b="true">
                <a:solidFill>
                  <a:srgbClr val="27403B"/>
                </a:solidFill>
                <a:latin typeface="Garet Bold"/>
                <a:ea typeface="Garet Bold"/>
                <a:cs typeface="Garet Bold"/>
                <a:sym typeface="Garet Bold"/>
              </a:rPr>
              <a:t>Aprendices:</a:t>
            </a:r>
          </a:p>
          <a:p>
            <a:pPr algn="just" marL="581908" indent="-290954" lvl="1">
              <a:lnSpc>
                <a:spcPts val="3773"/>
              </a:lnSpc>
              <a:buFont typeface="Arial"/>
              <a:buChar char="•"/>
            </a:pPr>
            <a:r>
              <a:rPr lang="en-US" b="true" sz="2695">
                <a:solidFill>
                  <a:srgbClr val="27403B"/>
                </a:solidFill>
                <a:latin typeface="Garet Bold"/>
                <a:ea typeface="Garet Bold"/>
                <a:cs typeface="Garet Bold"/>
                <a:sym typeface="Garet Bold"/>
              </a:rPr>
              <a:t>Jhon Jolman Cordoba Irúa</a:t>
            </a:r>
          </a:p>
          <a:p>
            <a:pPr algn="l" marL="581908" indent="-290954" lvl="1">
              <a:lnSpc>
                <a:spcPts val="3773"/>
              </a:lnSpc>
              <a:buFont typeface="Arial"/>
              <a:buChar char="•"/>
            </a:pPr>
            <a:r>
              <a:rPr lang="en-US" b="true" sz="2695">
                <a:solidFill>
                  <a:srgbClr val="27403B"/>
                </a:solidFill>
                <a:latin typeface="Garet Bold"/>
                <a:ea typeface="Garet Bold"/>
                <a:cs typeface="Garet Bold"/>
                <a:sym typeface="Garet Bold"/>
              </a:rPr>
              <a:t>Sofia Beatriz Astudillo Idrogo</a:t>
            </a:r>
          </a:p>
          <a:p>
            <a:pPr algn="l" marL="581908" indent="-290954" lvl="1">
              <a:lnSpc>
                <a:spcPts val="3773"/>
              </a:lnSpc>
              <a:buFont typeface="Arial"/>
              <a:buChar char="•"/>
            </a:pPr>
            <a:r>
              <a:rPr lang="en-US" b="true" sz="2695">
                <a:solidFill>
                  <a:srgbClr val="27403B"/>
                </a:solidFill>
                <a:latin typeface="Garet Bold"/>
                <a:ea typeface="Garet Bold"/>
                <a:cs typeface="Garet Bold"/>
                <a:sym typeface="Garet Bold"/>
              </a:rPr>
              <a:t>Juan Camilo Rojas Loaiza</a:t>
            </a:r>
          </a:p>
          <a:p>
            <a:pPr algn="l" marL="581908" indent="-290954" lvl="1">
              <a:lnSpc>
                <a:spcPts val="3773"/>
              </a:lnSpc>
              <a:buFont typeface="Arial"/>
              <a:buChar char="•"/>
            </a:pPr>
            <a:r>
              <a:rPr lang="en-US" b="true" sz="2695">
                <a:solidFill>
                  <a:srgbClr val="27403B"/>
                </a:solidFill>
                <a:latin typeface="Garet Bold"/>
                <a:ea typeface="Garet Bold"/>
                <a:cs typeface="Garet Bold"/>
                <a:sym typeface="Garet Bold"/>
              </a:rPr>
              <a:t>Isabella Caldas Pérez</a:t>
            </a:r>
          </a:p>
          <a:p>
            <a:pPr algn="ctr">
              <a:lnSpc>
                <a:spcPts val="3773"/>
              </a:lnSpc>
            </a:pPr>
          </a:p>
          <a:p>
            <a:pPr algn="ctr">
              <a:lnSpc>
                <a:spcPts val="3773"/>
              </a:lnSpc>
            </a:pPr>
            <a:r>
              <a:rPr lang="en-US" b="true" sz="2695">
                <a:solidFill>
                  <a:srgbClr val="27403B"/>
                </a:solidFill>
                <a:latin typeface="Garet Bold"/>
                <a:ea typeface="Garet Bold"/>
                <a:cs typeface="Garet Bold"/>
                <a:sym typeface="Garet Bold"/>
              </a:rPr>
              <a:t> 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441585" y="1908328"/>
            <a:ext cx="8160084" cy="15561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499"/>
              </a:lnSpc>
            </a:pPr>
            <a:r>
              <a:rPr lang="en-US" sz="9541" spc="477">
                <a:solidFill>
                  <a:srgbClr val="27403B"/>
                </a:solidFill>
                <a:latin typeface="Raleway"/>
                <a:ea typeface="Raleway"/>
                <a:cs typeface="Raleway"/>
                <a:sym typeface="Raleway"/>
              </a:rPr>
              <a:t>PROPUESTA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601669" y="7952290"/>
            <a:ext cx="6368353" cy="21160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94"/>
              </a:lnSpc>
            </a:pPr>
            <a:r>
              <a:rPr lang="en-US" sz="4067" b="true">
                <a:solidFill>
                  <a:srgbClr val="27403B"/>
                </a:solidFill>
                <a:latin typeface="Garet Bold"/>
                <a:ea typeface="Garet Bold"/>
                <a:cs typeface="Garet Bold"/>
                <a:sym typeface="Garet Bold"/>
              </a:rPr>
              <a:t>Ficha: 3278645</a:t>
            </a:r>
          </a:p>
          <a:p>
            <a:pPr algn="ctr">
              <a:lnSpc>
                <a:spcPts val="5694"/>
              </a:lnSpc>
            </a:pPr>
          </a:p>
          <a:p>
            <a:pPr algn="ctr">
              <a:lnSpc>
                <a:spcPts val="5694"/>
              </a:lnSpc>
            </a:pPr>
            <a:r>
              <a:rPr lang="en-US" b="true" sz="4067">
                <a:solidFill>
                  <a:srgbClr val="27403B"/>
                </a:solidFill>
                <a:latin typeface="Garet Bold"/>
                <a:ea typeface="Garet Bold"/>
                <a:cs typeface="Garet Bold"/>
                <a:sym typeface="Garet Bold"/>
              </a:rPr>
              <a:t> 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5236974" y="4354654"/>
            <a:ext cx="6998301" cy="19140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3162"/>
              </a:lnSpc>
            </a:pPr>
            <a:r>
              <a:rPr lang="en-US" b="true" sz="17550" spc="-1439">
                <a:solidFill>
                  <a:srgbClr val="004624"/>
                </a:solidFill>
                <a:latin typeface="Museo Moderno Bold"/>
                <a:ea typeface="Museo Moderno Bold"/>
                <a:cs typeface="Museo Moderno Bold"/>
                <a:sym typeface="Museo Moderno Bold"/>
              </a:rPr>
              <a:t>NEXUS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4832047" y="6015119"/>
            <a:ext cx="7403228" cy="4595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2"/>
              </a:lnSpc>
              <a:spcBef>
                <a:spcPct val="0"/>
              </a:spcBef>
            </a:pPr>
            <a:r>
              <a:rPr lang="en-US" b="true" sz="2737">
                <a:solidFill>
                  <a:srgbClr val="004624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Más cerca de lo que imaginas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63900" y="359151"/>
            <a:ext cx="18351900" cy="10116645"/>
            <a:chOff x="0" y="0"/>
            <a:chExt cx="24469200" cy="13488859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24469200" cy="13488859"/>
              <a:chOff x="0" y="0"/>
              <a:chExt cx="6619526" cy="3649071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6619526" cy="3649071"/>
              </a:xfrm>
              <a:custGeom>
                <a:avLst/>
                <a:gdLst/>
                <a:ahLst/>
                <a:cxnLst/>
                <a:rect r="r" b="b" t="t" l="l"/>
                <a:pathLst>
                  <a:path h="3649071" w="6619526">
                    <a:moveTo>
                      <a:pt x="0" y="0"/>
                    </a:moveTo>
                    <a:lnTo>
                      <a:pt x="6619526" y="0"/>
                    </a:lnTo>
                    <a:lnTo>
                      <a:pt x="6619526" y="3649071"/>
                    </a:lnTo>
                    <a:lnTo>
                      <a:pt x="0" y="3649071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sq">
                <a:solidFill>
                  <a:srgbClr val="508484"/>
                </a:solidFill>
                <a:prstDash val="solid"/>
                <a:miter/>
              </a:ln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28575"/>
                <a:ext cx="6619526" cy="3677646"/>
              </a:xfrm>
              <a:prstGeom prst="rect">
                <a:avLst/>
              </a:prstGeom>
            </p:spPr>
            <p:txBody>
              <a:bodyPr anchor="ctr" rtlCol="false" tIns="48876" lIns="48876" bIns="48876" rIns="48876"/>
              <a:lstStyle/>
              <a:p>
                <a:pPr algn="ctr" marL="0" indent="0" lvl="0">
                  <a:lnSpc>
                    <a:spcPts val="2344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308270" y="308302"/>
              <a:ext cx="23831639" cy="12824038"/>
              <a:chOff x="0" y="0"/>
              <a:chExt cx="6447050" cy="3469221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6447050" cy="3469221"/>
              </a:xfrm>
              <a:custGeom>
                <a:avLst/>
                <a:gdLst/>
                <a:ahLst/>
                <a:cxnLst/>
                <a:rect r="r" b="b" t="t" l="l"/>
                <a:pathLst>
                  <a:path h="3469221" w="6447050">
                    <a:moveTo>
                      <a:pt x="0" y="0"/>
                    </a:moveTo>
                    <a:lnTo>
                      <a:pt x="6447050" y="0"/>
                    </a:lnTo>
                    <a:lnTo>
                      <a:pt x="6447050" y="3469221"/>
                    </a:lnTo>
                    <a:lnTo>
                      <a:pt x="0" y="3469221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sq">
                <a:solidFill>
                  <a:srgbClr val="7CBBBB"/>
                </a:solidFill>
                <a:prstDash val="solid"/>
                <a:miter/>
              </a:ln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28575"/>
                <a:ext cx="6447050" cy="3497796"/>
              </a:xfrm>
              <a:prstGeom prst="rect">
                <a:avLst/>
              </a:prstGeom>
            </p:spPr>
            <p:txBody>
              <a:bodyPr anchor="ctr" rtlCol="false" tIns="48876" lIns="48876" bIns="48876" rIns="48876"/>
              <a:lstStyle/>
              <a:p>
                <a:pPr algn="ctr" marL="0" indent="0" lvl="0">
                  <a:lnSpc>
                    <a:spcPts val="2344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0">
              <a:off x="710675" y="724917"/>
              <a:ext cx="23092175" cy="12024659"/>
              <a:chOff x="0" y="0"/>
              <a:chExt cx="6247007" cy="3252969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6247007" cy="3252968"/>
              </a:xfrm>
              <a:custGeom>
                <a:avLst/>
                <a:gdLst/>
                <a:ahLst/>
                <a:cxnLst/>
                <a:rect r="r" b="b" t="t" l="l"/>
                <a:pathLst>
                  <a:path h="3252968" w="6247007">
                    <a:moveTo>
                      <a:pt x="0" y="0"/>
                    </a:moveTo>
                    <a:lnTo>
                      <a:pt x="6247007" y="0"/>
                    </a:lnTo>
                    <a:lnTo>
                      <a:pt x="6247007" y="3252968"/>
                    </a:lnTo>
                    <a:lnTo>
                      <a:pt x="0" y="3252968"/>
                    </a:lnTo>
                    <a:close/>
                  </a:path>
                </a:pathLst>
              </a:custGeom>
              <a:solidFill>
                <a:srgbClr val="E9FFCC"/>
              </a:solidFill>
              <a:ln w="66675" cap="sq">
                <a:solidFill>
                  <a:srgbClr val="C1FF72"/>
                </a:solidFill>
                <a:prstDash val="solid"/>
                <a:miter/>
              </a:ln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28575"/>
                <a:ext cx="6247007" cy="3281544"/>
              </a:xfrm>
              <a:prstGeom prst="rect">
                <a:avLst/>
              </a:prstGeom>
            </p:spPr>
            <p:txBody>
              <a:bodyPr anchor="ctr" rtlCol="false" tIns="48876" lIns="48876" bIns="48876" rIns="48876"/>
              <a:lstStyle/>
              <a:p>
                <a:pPr algn="ctr" marL="0" indent="0" lvl="0">
                  <a:lnSpc>
                    <a:spcPts val="2344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Freeform 12" id="12"/>
            <p:cNvSpPr/>
            <p:nvPr/>
          </p:nvSpPr>
          <p:spPr>
            <a:xfrm flipH="false" flipV="false" rot="-10800000">
              <a:off x="19800208" y="8819868"/>
              <a:ext cx="4668992" cy="4668992"/>
            </a:xfrm>
            <a:custGeom>
              <a:avLst/>
              <a:gdLst/>
              <a:ahLst/>
              <a:cxnLst/>
              <a:rect r="r" b="b" t="t" l="l"/>
              <a:pathLst>
                <a:path h="4668992" w="4668992">
                  <a:moveTo>
                    <a:pt x="0" y="0"/>
                  </a:moveTo>
                  <a:lnTo>
                    <a:pt x="4668992" y="0"/>
                  </a:lnTo>
                  <a:lnTo>
                    <a:pt x="4668992" y="4668991"/>
                  </a:lnTo>
                  <a:lnTo>
                    <a:pt x="0" y="466899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4668992" cy="4668992"/>
            </a:xfrm>
            <a:custGeom>
              <a:avLst/>
              <a:gdLst/>
              <a:ahLst/>
              <a:cxnLst/>
              <a:rect r="r" b="b" t="t" l="l"/>
              <a:pathLst>
                <a:path h="4668992" w="4668992">
                  <a:moveTo>
                    <a:pt x="0" y="0"/>
                  </a:moveTo>
                  <a:lnTo>
                    <a:pt x="4668992" y="0"/>
                  </a:lnTo>
                  <a:lnTo>
                    <a:pt x="4668992" y="4668992"/>
                  </a:lnTo>
                  <a:lnTo>
                    <a:pt x="0" y="466899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</p:grpSp>
      <p:sp>
        <p:nvSpPr>
          <p:cNvPr name="Freeform 14" id="14"/>
          <p:cNvSpPr/>
          <p:nvPr/>
        </p:nvSpPr>
        <p:spPr>
          <a:xfrm flipH="false" flipV="false" rot="0">
            <a:off x="15709564" y="918806"/>
            <a:ext cx="1549736" cy="1515202"/>
          </a:xfrm>
          <a:custGeom>
            <a:avLst/>
            <a:gdLst/>
            <a:ahLst/>
            <a:cxnLst/>
            <a:rect r="r" b="b" t="t" l="l"/>
            <a:pathLst>
              <a:path h="1515202" w="1549736">
                <a:moveTo>
                  <a:pt x="0" y="0"/>
                </a:moveTo>
                <a:lnTo>
                  <a:pt x="1549736" y="0"/>
                </a:lnTo>
                <a:lnTo>
                  <a:pt x="1549736" y="1515202"/>
                </a:lnTo>
                <a:lnTo>
                  <a:pt x="0" y="151520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1702743" y="2481633"/>
            <a:ext cx="15778573" cy="5447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79"/>
              </a:lnSpc>
            </a:pPr>
          </a:p>
          <a:p>
            <a:pPr algn="l">
              <a:lnSpc>
                <a:spcPts val="4279"/>
              </a:lnSpc>
            </a:pPr>
          </a:p>
          <a:p>
            <a:pPr algn="l">
              <a:lnSpc>
                <a:spcPts val="4279"/>
              </a:lnSpc>
            </a:pPr>
            <a:r>
              <a:rPr lang="en-US" sz="3999" spc="-15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-Ofrecerá herramientas de personalización de perfiles, y un sistema básico de estadísticas de uso para dar seguimiento a la actividad de los usuarios y emprendedores.</a:t>
            </a:r>
          </a:p>
          <a:p>
            <a:pPr algn="l">
              <a:lnSpc>
                <a:spcPts val="4279"/>
              </a:lnSpc>
            </a:pPr>
          </a:p>
          <a:p>
            <a:pPr algn="l">
              <a:lnSpc>
                <a:spcPts val="4279"/>
              </a:lnSpc>
            </a:pPr>
            <a:r>
              <a:rPr lang="en-US" sz="3999" spc="-15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-El alcance de la primera versión no contempla la integración con pasarelas de pago.</a:t>
            </a:r>
          </a:p>
          <a:p>
            <a:pPr algn="l">
              <a:lnSpc>
                <a:spcPts val="4279"/>
              </a:lnSpc>
            </a:pPr>
          </a:p>
          <a:p>
            <a:pPr algn="l">
              <a:lnSpc>
                <a:spcPts val="4279"/>
              </a:lnSpc>
            </a:pPr>
            <a:r>
              <a:rPr lang="en-US" sz="3999" spc="-15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7259300" y="9220200"/>
            <a:ext cx="152400" cy="190500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b="true" sz="210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10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82057" y="333297"/>
            <a:ext cx="17451709" cy="9620406"/>
            <a:chOff x="0" y="0"/>
            <a:chExt cx="23268945" cy="12827209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23268945" cy="12827209"/>
              <a:chOff x="0" y="0"/>
              <a:chExt cx="6619526" cy="3649071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6619526" cy="3649071"/>
              </a:xfrm>
              <a:custGeom>
                <a:avLst/>
                <a:gdLst/>
                <a:ahLst/>
                <a:cxnLst/>
                <a:rect r="r" b="b" t="t" l="l"/>
                <a:pathLst>
                  <a:path h="3649071" w="6619526">
                    <a:moveTo>
                      <a:pt x="0" y="0"/>
                    </a:moveTo>
                    <a:lnTo>
                      <a:pt x="6619526" y="0"/>
                    </a:lnTo>
                    <a:lnTo>
                      <a:pt x="6619526" y="3649071"/>
                    </a:lnTo>
                    <a:lnTo>
                      <a:pt x="0" y="3649071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sq">
                <a:solidFill>
                  <a:srgbClr val="508484"/>
                </a:solidFill>
                <a:prstDash val="solid"/>
                <a:miter/>
              </a:ln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28575"/>
                <a:ext cx="6619526" cy="3677646"/>
              </a:xfrm>
              <a:prstGeom prst="rect">
                <a:avLst/>
              </a:prstGeom>
            </p:spPr>
            <p:txBody>
              <a:bodyPr anchor="ctr" rtlCol="false" tIns="48876" lIns="48876" bIns="48876" rIns="48876"/>
              <a:lstStyle/>
              <a:p>
                <a:pPr algn="ctr" marL="0" indent="0" lvl="0">
                  <a:lnSpc>
                    <a:spcPts val="2344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293149" y="293179"/>
              <a:ext cx="22662658" cy="12194998"/>
              <a:chOff x="0" y="0"/>
              <a:chExt cx="6447050" cy="3469221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6447050" cy="3469221"/>
              </a:xfrm>
              <a:custGeom>
                <a:avLst/>
                <a:gdLst/>
                <a:ahLst/>
                <a:cxnLst/>
                <a:rect r="r" b="b" t="t" l="l"/>
                <a:pathLst>
                  <a:path h="3469221" w="6447050">
                    <a:moveTo>
                      <a:pt x="0" y="0"/>
                    </a:moveTo>
                    <a:lnTo>
                      <a:pt x="6447050" y="0"/>
                    </a:lnTo>
                    <a:lnTo>
                      <a:pt x="6447050" y="3469221"/>
                    </a:lnTo>
                    <a:lnTo>
                      <a:pt x="0" y="3469221"/>
                    </a:lnTo>
                    <a:close/>
                  </a:path>
                </a:pathLst>
              </a:custGeom>
              <a:solidFill>
                <a:srgbClr val="E9FFCC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28575"/>
                <a:ext cx="6447050" cy="3497796"/>
              </a:xfrm>
              <a:prstGeom prst="rect">
                <a:avLst/>
              </a:prstGeom>
            </p:spPr>
            <p:txBody>
              <a:bodyPr anchor="ctr" rtlCol="false" tIns="48876" lIns="48876" bIns="48876" rIns="48876"/>
              <a:lstStyle/>
              <a:p>
                <a:pPr algn="ctr" marL="0" indent="0" lvl="0">
                  <a:lnSpc>
                    <a:spcPts val="2344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0">
              <a:off x="675815" y="689359"/>
              <a:ext cx="21959466" cy="11434829"/>
              <a:chOff x="0" y="0"/>
              <a:chExt cx="6247007" cy="3252969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6247007" cy="3252968"/>
              </a:xfrm>
              <a:custGeom>
                <a:avLst/>
                <a:gdLst/>
                <a:ahLst/>
                <a:cxnLst/>
                <a:rect r="r" b="b" t="t" l="l"/>
                <a:pathLst>
                  <a:path h="3252968" w="6247007">
                    <a:moveTo>
                      <a:pt x="0" y="0"/>
                    </a:moveTo>
                    <a:lnTo>
                      <a:pt x="6247007" y="0"/>
                    </a:lnTo>
                    <a:lnTo>
                      <a:pt x="6247007" y="3252968"/>
                    </a:lnTo>
                    <a:lnTo>
                      <a:pt x="0" y="3252968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sq">
                <a:solidFill>
                  <a:srgbClr val="00BF63"/>
                </a:solidFill>
                <a:prstDash val="solid"/>
                <a:miter/>
              </a:ln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28575"/>
                <a:ext cx="6247007" cy="3281544"/>
              </a:xfrm>
              <a:prstGeom prst="rect">
                <a:avLst/>
              </a:prstGeom>
            </p:spPr>
            <p:txBody>
              <a:bodyPr anchor="ctr" rtlCol="false" tIns="48876" lIns="48876" bIns="48876" rIns="48876"/>
              <a:lstStyle/>
              <a:p>
                <a:pPr algn="ctr" marL="0" indent="0" lvl="0">
                  <a:lnSpc>
                    <a:spcPts val="2344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Freeform 12" id="12"/>
            <p:cNvSpPr/>
            <p:nvPr/>
          </p:nvSpPr>
          <p:spPr>
            <a:xfrm flipH="false" flipV="false" rot="-10800000">
              <a:off x="18828976" y="8387239"/>
              <a:ext cx="4439970" cy="4439970"/>
            </a:xfrm>
            <a:custGeom>
              <a:avLst/>
              <a:gdLst/>
              <a:ahLst/>
              <a:cxnLst/>
              <a:rect r="r" b="b" t="t" l="l"/>
              <a:pathLst>
                <a:path h="4439970" w="4439970">
                  <a:moveTo>
                    <a:pt x="0" y="0"/>
                  </a:moveTo>
                  <a:lnTo>
                    <a:pt x="4439969" y="0"/>
                  </a:lnTo>
                  <a:lnTo>
                    <a:pt x="4439969" y="4439970"/>
                  </a:lnTo>
                  <a:lnTo>
                    <a:pt x="0" y="44399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4439970" cy="4439970"/>
            </a:xfrm>
            <a:custGeom>
              <a:avLst/>
              <a:gdLst/>
              <a:ahLst/>
              <a:cxnLst/>
              <a:rect r="r" b="b" t="t" l="l"/>
              <a:pathLst>
                <a:path h="4439970" w="4439970">
                  <a:moveTo>
                    <a:pt x="0" y="0"/>
                  </a:moveTo>
                  <a:lnTo>
                    <a:pt x="4439970" y="0"/>
                  </a:lnTo>
                  <a:lnTo>
                    <a:pt x="4439970" y="4439970"/>
                  </a:lnTo>
                  <a:lnTo>
                    <a:pt x="0" y="44399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</p:grpSp>
      <p:sp>
        <p:nvSpPr>
          <p:cNvPr name="Freeform 14" id="14">
            <a:hlinkClick r:id="rId5" tooltip="https://forms.gle/mmkBposZy18Vs25e7"/>
          </p:cNvPr>
          <p:cNvSpPr/>
          <p:nvPr/>
        </p:nvSpPr>
        <p:spPr>
          <a:xfrm flipH="false" flipV="false" rot="0">
            <a:off x="5059231" y="5627292"/>
            <a:ext cx="3659276" cy="1899474"/>
          </a:xfrm>
          <a:custGeom>
            <a:avLst/>
            <a:gdLst/>
            <a:ahLst/>
            <a:cxnLst/>
            <a:rect r="r" b="b" t="t" l="l"/>
            <a:pathLst>
              <a:path h="1899474" w="3659276">
                <a:moveTo>
                  <a:pt x="0" y="0"/>
                </a:moveTo>
                <a:lnTo>
                  <a:pt x="3659276" y="0"/>
                </a:lnTo>
                <a:lnTo>
                  <a:pt x="3659276" y="1899474"/>
                </a:lnTo>
                <a:lnTo>
                  <a:pt x="0" y="189947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3147" b="-28416"/>
            </a:stretch>
          </a:blipFill>
        </p:spPr>
      </p:sp>
      <p:sp>
        <p:nvSpPr>
          <p:cNvPr name="Freeform 15" id="15">
            <a:hlinkClick r:id="rId7" tooltip="https://docs.google.com/forms/d/e/1FAIpQLSfr_BEFWsPQgsX5EDQsKkAPsLssksV2W28xU8AHkTaRMTEgPg/viewform?usp=header"/>
          </p:cNvPr>
          <p:cNvSpPr/>
          <p:nvPr/>
        </p:nvSpPr>
        <p:spPr>
          <a:xfrm flipH="false" flipV="false" rot="0">
            <a:off x="1152305" y="5662634"/>
            <a:ext cx="3659276" cy="1865609"/>
          </a:xfrm>
          <a:custGeom>
            <a:avLst/>
            <a:gdLst/>
            <a:ahLst/>
            <a:cxnLst/>
            <a:rect r="r" b="b" t="t" l="l"/>
            <a:pathLst>
              <a:path h="1865609" w="3659276">
                <a:moveTo>
                  <a:pt x="0" y="0"/>
                </a:moveTo>
                <a:lnTo>
                  <a:pt x="3659276" y="0"/>
                </a:lnTo>
                <a:lnTo>
                  <a:pt x="3659276" y="1865609"/>
                </a:lnTo>
                <a:lnTo>
                  <a:pt x="0" y="186560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-1203" b="-2477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2244354" y="3115600"/>
            <a:ext cx="13949619" cy="9236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368"/>
              </a:lnSpc>
              <a:spcBef>
                <a:spcPct val="0"/>
              </a:spcBef>
            </a:pPr>
            <a:r>
              <a:rPr lang="en-US" b="true" sz="5624" spc="281">
                <a:solidFill>
                  <a:srgbClr val="27403B"/>
                </a:solidFill>
                <a:latin typeface="Raleway Heavy"/>
                <a:ea typeface="Raleway Heavy"/>
                <a:cs typeface="Raleway Heavy"/>
                <a:sym typeface="Raleway Heavy"/>
              </a:rPr>
              <a:t>LEVANTAMIENTO DE INFO</a:t>
            </a:r>
            <a:r>
              <a:rPr lang="en-US" b="true" sz="5624" spc="281" strike="noStrike" u="none">
                <a:solidFill>
                  <a:srgbClr val="27403B"/>
                </a:solidFill>
                <a:latin typeface="Raleway Heavy"/>
                <a:ea typeface="Raleway Heavy"/>
                <a:cs typeface="Raleway Heavy"/>
                <a:sym typeface="Raleway Heavy"/>
              </a:rPr>
              <a:t>R</a:t>
            </a:r>
            <a:r>
              <a:rPr lang="en-US" b="true" sz="5624" spc="281" strike="noStrike" u="none">
                <a:solidFill>
                  <a:srgbClr val="27403B"/>
                </a:solidFill>
                <a:latin typeface="Raleway Heavy"/>
                <a:ea typeface="Raleway Heavy"/>
                <a:cs typeface="Raleway Heavy"/>
                <a:sym typeface="Raleway Heavy"/>
              </a:rPr>
              <a:t>M</a:t>
            </a:r>
            <a:r>
              <a:rPr lang="en-US" b="true" sz="5624" spc="281" strike="noStrike" u="none">
                <a:solidFill>
                  <a:srgbClr val="27403B"/>
                </a:solidFill>
                <a:latin typeface="Raleway Heavy"/>
                <a:ea typeface="Raleway Heavy"/>
                <a:cs typeface="Raleway Heavy"/>
                <a:sym typeface="Raleway Heavy"/>
              </a:rPr>
              <a:t>ACI</a:t>
            </a:r>
            <a:r>
              <a:rPr lang="en-US" b="true" sz="5624" spc="281" strike="noStrike" u="none">
                <a:solidFill>
                  <a:srgbClr val="27403B"/>
                </a:solidFill>
                <a:latin typeface="Raleway Heavy"/>
                <a:ea typeface="Raleway Heavy"/>
                <a:cs typeface="Raleway Heavy"/>
                <a:sym typeface="Raleway Heavy"/>
              </a:rPr>
              <a:t>ÓN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3460873" y="1955737"/>
            <a:ext cx="11777144" cy="9788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774"/>
              </a:lnSpc>
              <a:spcBef>
                <a:spcPct val="0"/>
              </a:spcBef>
            </a:pPr>
            <a:r>
              <a:rPr lang="en-US" sz="5934" spc="296">
                <a:solidFill>
                  <a:srgbClr val="27403B"/>
                </a:solidFill>
                <a:latin typeface="Raleway"/>
                <a:ea typeface="Raleway"/>
                <a:cs typeface="Raleway"/>
                <a:sym typeface="Raleway"/>
              </a:rPr>
              <a:t>LINKS DE LOS FORM</a:t>
            </a:r>
            <a:r>
              <a:rPr lang="en-US" sz="5934" spc="296" strike="noStrike" u="none">
                <a:solidFill>
                  <a:srgbClr val="27403B"/>
                </a:solidFill>
                <a:latin typeface="Raleway"/>
                <a:ea typeface="Raleway"/>
                <a:cs typeface="Raleway"/>
                <a:sym typeface="Raleway"/>
              </a:rPr>
              <a:t>U</a:t>
            </a:r>
            <a:r>
              <a:rPr lang="en-US" sz="5934" spc="296" strike="noStrike" u="none">
                <a:solidFill>
                  <a:srgbClr val="27403B"/>
                </a:solidFill>
                <a:latin typeface="Raleway"/>
                <a:ea typeface="Raleway"/>
                <a:cs typeface="Raleway"/>
                <a:sym typeface="Raleway"/>
              </a:rPr>
              <a:t>L</a:t>
            </a:r>
            <a:r>
              <a:rPr lang="en-US" sz="5934" spc="296" strike="noStrike" u="none">
                <a:solidFill>
                  <a:srgbClr val="27403B"/>
                </a:solidFill>
                <a:latin typeface="Raleway"/>
                <a:ea typeface="Raleway"/>
                <a:cs typeface="Raleway"/>
                <a:sym typeface="Raleway"/>
              </a:rPr>
              <a:t>A</a:t>
            </a:r>
            <a:r>
              <a:rPr lang="en-US" sz="5934" spc="296" strike="noStrike" u="none">
                <a:solidFill>
                  <a:srgbClr val="27403B"/>
                </a:solidFill>
                <a:latin typeface="Raleway"/>
                <a:ea typeface="Raleway"/>
                <a:cs typeface="Raleway"/>
                <a:sym typeface="Raleway"/>
              </a:rPr>
              <a:t>RIO</a:t>
            </a:r>
            <a:r>
              <a:rPr lang="en-US" sz="5934" spc="296" strike="noStrike" u="none">
                <a:solidFill>
                  <a:srgbClr val="27403B"/>
                </a:solidFill>
                <a:latin typeface="Raleway"/>
                <a:ea typeface="Raleway"/>
                <a:cs typeface="Raleway"/>
                <a:sym typeface="Raleway"/>
              </a:rPr>
              <a:t>S</a:t>
            </a:r>
            <a:r>
              <a:rPr lang="en-US" sz="5934" spc="296" strike="noStrike" u="none">
                <a:solidFill>
                  <a:srgbClr val="27403B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7833766" y="9220200"/>
            <a:ext cx="152400" cy="190500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b="true" sz="210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11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855636" y="4791670"/>
            <a:ext cx="3627775" cy="3927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286"/>
              </a:lnSpc>
              <a:spcBef>
                <a:spcPct val="0"/>
              </a:spcBef>
            </a:pPr>
            <a:r>
              <a:rPr lang="en-US" sz="234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Emprendedor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4470237" y="4750687"/>
            <a:ext cx="4446420" cy="3927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286"/>
              </a:lnSpc>
              <a:spcBef>
                <a:spcPct val="0"/>
              </a:spcBef>
            </a:pPr>
            <a:r>
              <a:rPr lang="en-US" sz="234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Consumidor/usuario  registrado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349445" y="4676730"/>
            <a:ext cx="2884259" cy="452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666"/>
              </a:lnSpc>
              <a:spcBef>
                <a:spcPct val="0"/>
              </a:spcBef>
            </a:pPr>
            <a:r>
              <a:rPr lang="en-US" sz="2618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Admin/moderador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3171943" y="4681724"/>
            <a:ext cx="2556282" cy="4477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667"/>
              </a:lnSpc>
              <a:spcBef>
                <a:spcPct val="0"/>
              </a:spcBef>
            </a:pPr>
            <a:r>
              <a:rPr lang="en-US" sz="261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Usuario invitado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85750" y="333297"/>
            <a:ext cx="17451709" cy="9620406"/>
            <a:chOff x="0" y="0"/>
            <a:chExt cx="23268945" cy="12827209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23268945" cy="12827209"/>
              <a:chOff x="0" y="0"/>
              <a:chExt cx="6619526" cy="3649071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6619526" cy="3649071"/>
              </a:xfrm>
              <a:custGeom>
                <a:avLst/>
                <a:gdLst/>
                <a:ahLst/>
                <a:cxnLst/>
                <a:rect r="r" b="b" t="t" l="l"/>
                <a:pathLst>
                  <a:path h="3649071" w="6619526">
                    <a:moveTo>
                      <a:pt x="0" y="0"/>
                    </a:moveTo>
                    <a:lnTo>
                      <a:pt x="6619526" y="0"/>
                    </a:lnTo>
                    <a:lnTo>
                      <a:pt x="6619526" y="3649071"/>
                    </a:lnTo>
                    <a:lnTo>
                      <a:pt x="0" y="3649071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sq">
                <a:solidFill>
                  <a:srgbClr val="508484"/>
                </a:solidFill>
                <a:prstDash val="solid"/>
                <a:miter/>
              </a:ln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28575"/>
                <a:ext cx="6619526" cy="3677646"/>
              </a:xfrm>
              <a:prstGeom prst="rect">
                <a:avLst/>
              </a:prstGeom>
            </p:spPr>
            <p:txBody>
              <a:bodyPr anchor="ctr" rtlCol="false" tIns="48876" lIns="48876" bIns="48876" rIns="48876"/>
              <a:lstStyle/>
              <a:p>
                <a:pPr algn="ctr" marL="0" indent="0" lvl="0">
                  <a:lnSpc>
                    <a:spcPts val="2344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293149" y="293179"/>
              <a:ext cx="22662658" cy="12194998"/>
              <a:chOff x="0" y="0"/>
              <a:chExt cx="6447050" cy="3469221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6447050" cy="3469221"/>
              </a:xfrm>
              <a:custGeom>
                <a:avLst/>
                <a:gdLst/>
                <a:ahLst/>
                <a:cxnLst/>
                <a:rect r="r" b="b" t="t" l="l"/>
                <a:pathLst>
                  <a:path h="3469221" w="6447050">
                    <a:moveTo>
                      <a:pt x="0" y="0"/>
                    </a:moveTo>
                    <a:lnTo>
                      <a:pt x="6447050" y="0"/>
                    </a:lnTo>
                    <a:lnTo>
                      <a:pt x="6447050" y="3469221"/>
                    </a:lnTo>
                    <a:lnTo>
                      <a:pt x="0" y="3469221"/>
                    </a:lnTo>
                    <a:close/>
                  </a:path>
                </a:pathLst>
              </a:custGeom>
              <a:solidFill>
                <a:srgbClr val="E9FFCC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28575"/>
                <a:ext cx="6447050" cy="3497796"/>
              </a:xfrm>
              <a:prstGeom prst="rect">
                <a:avLst/>
              </a:prstGeom>
            </p:spPr>
            <p:txBody>
              <a:bodyPr anchor="ctr" rtlCol="false" tIns="48876" lIns="48876" bIns="48876" rIns="48876"/>
              <a:lstStyle/>
              <a:p>
                <a:pPr algn="ctr" marL="0" indent="0" lvl="0">
                  <a:lnSpc>
                    <a:spcPts val="2344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Freeform 9" id="9"/>
            <p:cNvSpPr/>
            <p:nvPr/>
          </p:nvSpPr>
          <p:spPr>
            <a:xfrm flipH="false" flipV="false" rot="-10800000">
              <a:off x="18828976" y="8387239"/>
              <a:ext cx="4439970" cy="4439970"/>
            </a:xfrm>
            <a:custGeom>
              <a:avLst/>
              <a:gdLst/>
              <a:ahLst/>
              <a:cxnLst/>
              <a:rect r="r" b="b" t="t" l="l"/>
              <a:pathLst>
                <a:path h="4439970" w="4439970">
                  <a:moveTo>
                    <a:pt x="0" y="0"/>
                  </a:moveTo>
                  <a:lnTo>
                    <a:pt x="4439969" y="0"/>
                  </a:lnTo>
                  <a:lnTo>
                    <a:pt x="4439969" y="4439970"/>
                  </a:lnTo>
                  <a:lnTo>
                    <a:pt x="0" y="44399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439970" cy="4439970"/>
            </a:xfrm>
            <a:custGeom>
              <a:avLst/>
              <a:gdLst/>
              <a:ahLst/>
              <a:cxnLst/>
              <a:rect r="r" b="b" t="t" l="l"/>
              <a:pathLst>
                <a:path h="4439970" w="4439970">
                  <a:moveTo>
                    <a:pt x="0" y="0"/>
                  </a:moveTo>
                  <a:lnTo>
                    <a:pt x="4439970" y="0"/>
                  </a:lnTo>
                  <a:lnTo>
                    <a:pt x="4439970" y="4439970"/>
                  </a:lnTo>
                  <a:lnTo>
                    <a:pt x="0" y="44399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</p:grpSp>
      <p:sp>
        <p:nvSpPr>
          <p:cNvPr name="Freeform 11" id="11">
            <a:hlinkClick r:id="rId5" tooltip="https://github.com/lolmander3/Proyecto-productivo-Nexus.git"/>
          </p:cNvPr>
          <p:cNvSpPr/>
          <p:nvPr/>
        </p:nvSpPr>
        <p:spPr>
          <a:xfrm flipH="false" flipV="false" rot="0">
            <a:off x="1894765" y="4929799"/>
            <a:ext cx="7605679" cy="3251428"/>
          </a:xfrm>
          <a:custGeom>
            <a:avLst/>
            <a:gdLst/>
            <a:ahLst/>
            <a:cxnLst/>
            <a:rect r="r" b="b" t="t" l="l"/>
            <a:pathLst>
              <a:path h="3251428" w="7605679">
                <a:moveTo>
                  <a:pt x="0" y="0"/>
                </a:moveTo>
                <a:lnTo>
                  <a:pt x="7605679" y="0"/>
                </a:lnTo>
                <a:lnTo>
                  <a:pt x="7605679" y="3251428"/>
                </a:lnTo>
                <a:lnTo>
                  <a:pt x="0" y="325142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2148047" y="3115600"/>
            <a:ext cx="13949619" cy="9236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368"/>
              </a:lnSpc>
              <a:spcBef>
                <a:spcPct val="0"/>
              </a:spcBef>
            </a:pPr>
            <a:r>
              <a:rPr lang="en-US" b="true" sz="5624" spc="281">
                <a:solidFill>
                  <a:srgbClr val="27403B"/>
                </a:solidFill>
                <a:latin typeface="Raleway Heavy"/>
                <a:ea typeface="Raleway Heavy"/>
                <a:cs typeface="Raleway Heavy"/>
                <a:sym typeface="Raleway Heavy"/>
              </a:rPr>
              <a:t>CONTROL DE VERSIONES - GITHUB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364566" y="1955737"/>
            <a:ext cx="11777144" cy="9788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774"/>
              </a:lnSpc>
              <a:spcBef>
                <a:spcPct val="0"/>
              </a:spcBef>
            </a:pPr>
            <a:r>
              <a:rPr lang="en-US" sz="5934" spc="296">
                <a:solidFill>
                  <a:srgbClr val="27403B"/>
                </a:solidFill>
                <a:latin typeface="Raleway"/>
                <a:ea typeface="Raleway"/>
                <a:cs typeface="Raleway"/>
                <a:sym typeface="Raleway"/>
              </a:rPr>
              <a:t>LINK DE EL REPOSITORIO</a:t>
            </a:r>
            <a:r>
              <a:rPr lang="en-US" sz="5934" spc="296" strike="noStrike" u="none">
                <a:solidFill>
                  <a:srgbClr val="27403B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7737459" y="9220200"/>
            <a:ext cx="152400" cy="190500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b="true" sz="210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12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9955255" y="5925771"/>
            <a:ext cx="5573378" cy="12074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286"/>
              </a:lnSpc>
              <a:spcBef>
                <a:spcPct val="0"/>
              </a:spcBef>
            </a:pPr>
            <a:r>
              <a:rPr lang="en-US" sz="2347" u="sng">
                <a:solidFill>
                  <a:srgbClr val="51BECC"/>
                </a:solidFill>
                <a:latin typeface="Open Sans"/>
                <a:ea typeface="Open Sans"/>
                <a:cs typeface="Open Sans"/>
                <a:sym typeface="Open Sans"/>
                <a:hlinkClick r:id="rId6" tooltip="https://github.com/lolmander3/Proyecto-productivo-Nexus.git"/>
              </a:rPr>
              <a:t>https://github.com/lolmander3/Proyecto-productivo-Nexus.git</a:t>
            </a:r>
          </a:p>
          <a:p>
            <a:pPr algn="ctr" marL="0" indent="0" lvl="0">
              <a:lnSpc>
                <a:spcPts val="3286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79705" y="333297"/>
            <a:ext cx="17451709" cy="9620406"/>
            <a:chOff x="0" y="0"/>
            <a:chExt cx="23268945" cy="12827209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23268945" cy="12827209"/>
              <a:chOff x="0" y="0"/>
              <a:chExt cx="6619526" cy="3649071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6619526" cy="3649071"/>
              </a:xfrm>
              <a:custGeom>
                <a:avLst/>
                <a:gdLst/>
                <a:ahLst/>
                <a:cxnLst/>
                <a:rect r="r" b="b" t="t" l="l"/>
                <a:pathLst>
                  <a:path h="3649071" w="6619526">
                    <a:moveTo>
                      <a:pt x="0" y="0"/>
                    </a:moveTo>
                    <a:lnTo>
                      <a:pt x="6619526" y="0"/>
                    </a:lnTo>
                    <a:lnTo>
                      <a:pt x="6619526" y="3649071"/>
                    </a:lnTo>
                    <a:lnTo>
                      <a:pt x="0" y="3649071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sq">
                <a:solidFill>
                  <a:srgbClr val="508484"/>
                </a:solidFill>
                <a:prstDash val="solid"/>
                <a:miter/>
              </a:ln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28575"/>
                <a:ext cx="6619526" cy="3677646"/>
              </a:xfrm>
              <a:prstGeom prst="rect">
                <a:avLst/>
              </a:prstGeom>
            </p:spPr>
            <p:txBody>
              <a:bodyPr anchor="ctr" rtlCol="false" tIns="48876" lIns="48876" bIns="48876" rIns="48876"/>
              <a:lstStyle/>
              <a:p>
                <a:pPr algn="ctr" marL="0" indent="0" lvl="0">
                  <a:lnSpc>
                    <a:spcPts val="2344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293149" y="293179"/>
              <a:ext cx="22662658" cy="12194998"/>
              <a:chOff x="0" y="0"/>
              <a:chExt cx="6447050" cy="3469221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6447050" cy="3469221"/>
              </a:xfrm>
              <a:custGeom>
                <a:avLst/>
                <a:gdLst/>
                <a:ahLst/>
                <a:cxnLst/>
                <a:rect r="r" b="b" t="t" l="l"/>
                <a:pathLst>
                  <a:path h="3469221" w="6447050">
                    <a:moveTo>
                      <a:pt x="0" y="0"/>
                    </a:moveTo>
                    <a:lnTo>
                      <a:pt x="6447050" y="0"/>
                    </a:lnTo>
                    <a:lnTo>
                      <a:pt x="6447050" y="3469221"/>
                    </a:lnTo>
                    <a:lnTo>
                      <a:pt x="0" y="3469221"/>
                    </a:lnTo>
                    <a:close/>
                  </a:path>
                </a:pathLst>
              </a:custGeom>
              <a:solidFill>
                <a:srgbClr val="E9FFCC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28575"/>
                <a:ext cx="6447050" cy="3497796"/>
              </a:xfrm>
              <a:prstGeom prst="rect">
                <a:avLst/>
              </a:prstGeom>
            </p:spPr>
            <p:txBody>
              <a:bodyPr anchor="ctr" rtlCol="false" tIns="48876" lIns="48876" bIns="48876" rIns="48876"/>
              <a:lstStyle/>
              <a:p>
                <a:pPr algn="ctr" marL="0" indent="0" lvl="0">
                  <a:lnSpc>
                    <a:spcPts val="2344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0">
              <a:off x="675815" y="689359"/>
              <a:ext cx="21959466" cy="11434829"/>
              <a:chOff x="0" y="0"/>
              <a:chExt cx="6247007" cy="3252969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6247007" cy="3252968"/>
              </a:xfrm>
              <a:custGeom>
                <a:avLst/>
                <a:gdLst/>
                <a:ahLst/>
                <a:cxnLst/>
                <a:rect r="r" b="b" t="t" l="l"/>
                <a:pathLst>
                  <a:path h="3252968" w="6247007">
                    <a:moveTo>
                      <a:pt x="0" y="0"/>
                    </a:moveTo>
                    <a:lnTo>
                      <a:pt x="6247007" y="0"/>
                    </a:lnTo>
                    <a:lnTo>
                      <a:pt x="6247007" y="3252968"/>
                    </a:lnTo>
                    <a:lnTo>
                      <a:pt x="0" y="3252968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sq">
                <a:solidFill>
                  <a:srgbClr val="00BF63"/>
                </a:solidFill>
                <a:prstDash val="solid"/>
                <a:miter/>
              </a:ln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28575"/>
                <a:ext cx="6247007" cy="3281544"/>
              </a:xfrm>
              <a:prstGeom prst="rect">
                <a:avLst/>
              </a:prstGeom>
            </p:spPr>
            <p:txBody>
              <a:bodyPr anchor="ctr" rtlCol="false" tIns="48876" lIns="48876" bIns="48876" rIns="48876"/>
              <a:lstStyle/>
              <a:p>
                <a:pPr algn="ctr" marL="0" indent="0" lvl="0">
                  <a:lnSpc>
                    <a:spcPts val="2344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Freeform 12" id="12"/>
            <p:cNvSpPr/>
            <p:nvPr/>
          </p:nvSpPr>
          <p:spPr>
            <a:xfrm flipH="false" flipV="false" rot="-10800000">
              <a:off x="18828976" y="8387239"/>
              <a:ext cx="4439970" cy="4439970"/>
            </a:xfrm>
            <a:custGeom>
              <a:avLst/>
              <a:gdLst/>
              <a:ahLst/>
              <a:cxnLst/>
              <a:rect r="r" b="b" t="t" l="l"/>
              <a:pathLst>
                <a:path h="4439970" w="4439970">
                  <a:moveTo>
                    <a:pt x="0" y="0"/>
                  </a:moveTo>
                  <a:lnTo>
                    <a:pt x="4439969" y="0"/>
                  </a:lnTo>
                  <a:lnTo>
                    <a:pt x="4439969" y="4439970"/>
                  </a:lnTo>
                  <a:lnTo>
                    <a:pt x="0" y="44399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4439970" cy="4439970"/>
            </a:xfrm>
            <a:custGeom>
              <a:avLst/>
              <a:gdLst/>
              <a:ahLst/>
              <a:cxnLst/>
              <a:rect r="r" b="b" t="t" l="l"/>
              <a:pathLst>
                <a:path h="4439970" w="4439970">
                  <a:moveTo>
                    <a:pt x="0" y="0"/>
                  </a:moveTo>
                  <a:lnTo>
                    <a:pt x="4439970" y="0"/>
                  </a:lnTo>
                  <a:lnTo>
                    <a:pt x="4439970" y="4439970"/>
                  </a:lnTo>
                  <a:lnTo>
                    <a:pt x="0" y="44399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</p:grpSp>
      <p:sp>
        <p:nvSpPr>
          <p:cNvPr name="TextBox 14" id="14"/>
          <p:cNvSpPr txBox="true"/>
          <p:nvPr/>
        </p:nvSpPr>
        <p:spPr>
          <a:xfrm rot="0">
            <a:off x="2312014" y="4717564"/>
            <a:ext cx="13663973" cy="1936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5503"/>
              </a:lnSpc>
              <a:spcBef>
                <a:spcPct val="0"/>
              </a:spcBef>
            </a:pPr>
            <a:r>
              <a:rPr lang="en-US" b="true" sz="11834" spc="591" strike="noStrike" u="none">
                <a:solidFill>
                  <a:srgbClr val="27403B"/>
                </a:solidFill>
                <a:latin typeface="Raleway Heavy"/>
                <a:ea typeface="Raleway Heavy"/>
                <a:cs typeface="Raleway Heavy"/>
                <a:sym typeface="Raleway Heavy"/>
              </a:rPr>
              <a:t>GRACIAS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312014" y="3294756"/>
            <a:ext cx="13663973" cy="15561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2499"/>
              </a:lnSpc>
              <a:spcBef>
                <a:spcPct val="0"/>
              </a:spcBef>
            </a:pPr>
            <a:r>
              <a:rPr lang="en-US" sz="9541" spc="477" strike="noStrike" u="none">
                <a:solidFill>
                  <a:srgbClr val="27403B"/>
                </a:solidFill>
                <a:latin typeface="Raleway"/>
                <a:ea typeface="Raleway"/>
                <a:cs typeface="Raleway"/>
                <a:sym typeface="Raleway"/>
              </a:rPr>
              <a:t>MUCHAS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667272"/>
            <a:ext cx="16373475" cy="9026021"/>
            <a:chOff x="0" y="0"/>
            <a:chExt cx="21831300" cy="12034694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21831300" cy="12034694"/>
              <a:chOff x="0" y="0"/>
              <a:chExt cx="6619526" cy="3649071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6619526" cy="3649071"/>
              </a:xfrm>
              <a:custGeom>
                <a:avLst/>
                <a:gdLst/>
                <a:ahLst/>
                <a:cxnLst/>
                <a:rect r="r" b="b" t="t" l="l"/>
                <a:pathLst>
                  <a:path h="3649071" w="6619526">
                    <a:moveTo>
                      <a:pt x="0" y="0"/>
                    </a:moveTo>
                    <a:lnTo>
                      <a:pt x="6619526" y="0"/>
                    </a:lnTo>
                    <a:lnTo>
                      <a:pt x="6619526" y="3649071"/>
                    </a:lnTo>
                    <a:lnTo>
                      <a:pt x="0" y="3649071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sq">
                <a:solidFill>
                  <a:srgbClr val="00AF00"/>
                </a:solidFill>
                <a:prstDash val="solid"/>
                <a:miter/>
              </a:ln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28575"/>
                <a:ext cx="6619526" cy="3677646"/>
              </a:xfrm>
              <a:prstGeom prst="rect">
                <a:avLst/>
              </a:prstGeom>
            </p:spPr>
            <p:txBody>
              <a:bodyPr anchor="ctr" rtlCol="false" tIns="48876" lIns="48876" bIns="48876" rIns="48876"/>
              <a:lstStyle/>
              <a:p>
                <a:pPr algn="ctr">
                  <a:lnSpc>
                    <a:spcPts val="2344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275037" y="275065"/>
              <a:ext cx="21262472" cy="11441544"/>
              <a:chOff x="0" y="0"/>
              <a:chExt cx="6447050" cy="3469221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6447050" cy="3469221"/>
              </a:xfrm>
              <a:custGeom>
                <a:avLst/>
                <a:gdLst/>
                <a:ahLst/>
                <a:cxnLst/>
                <a:rect r="r" b="b" t="t" l="l"/>
                <a:pathLst>
                  <a:path h="3469221" w="6447050">
                    <a:moveTo>
                      <a:pt x="0" y="0"/>
                    </a:moveTo>
                    <a:lnTo>
                      <a:pt x="6447050" y="0"/>
                    </a:lnTo>
                    <a:lnTo>
                      <a:pt x="6447050" y="3469221"/>
                    </a:lnTo>
                    <a:lnTo>
                      <a:pt x="0" y="3469221"/>
                    </a:lnTo>
                    <a:close/>
                  </a:path>
                </a:pathLst>
              </a:custGeom>
              <a:solidFill>
                <a:srgbClr val="E9FFCC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28575"/>
                <a:ext cx="6447050" cy="3497796"/>
              </a:xfrm>
              <a:prstGeom prst="rect">
                <a:avLst/>
              </a:prstGeom>
            </p:spPr>
            <p:txBody>
              <a:bodyPr anchor="ctr" rtlCol="false" tIns="48876" lIns="48876" bIns="48876" rIns="48876"/>
              <a:lstStyle/>
              <a:p>
                <a:pPr algn="ctr">
                  <a:lnSpc>
                    <a:spcPts val="2344"/>
                  </a:lnSpc>
                </a:pPr>
              </a:p>
            </p:txBody>
          </p:sp>
        </p:grpSp>
      </p:grpSp>
      <p:grpSp>
        <p:nvGrpSpPr>
          <p:cNvPr name="Group 9" id="9"/>
          <p:cNvGrpSpPr/>
          <p:nvPr/>
        </p:nvGrpSpPr>
        <p:grpSpPr>
          <a:xfrm rot="0">
            <a:off x="1839326" y="838778"/>
            <a:ext cx="15562849" cy="8179961"/>
            <a:chOff x="0" y="0"/>
            <a:chExt cx="5796956" cy="304692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5796955" cy="3046927"/>
            </a:xfrm>
            <a:custGeom>
              <a:avLst/>
              <a:gdLst/>
              <a:ahLst/>
              <a:cxnLst/>
              <a:rect r="r" b="b" t="t" l="l"/>
              <a:pathLst>
                <a:path h="3046927" w="5796955">
                  <a:moveTo>
                    <a:pt x="0" y="0"/>
                  </a:moveTo>
                  <a:lnTo>
                    <a:pt x="5796955" y="0"/>
                  </a:lnTo>
                  <a:lnTo>
                    <a:pt x="5796955" y="3046927"/>
                  </a:lnTo>
                  <a:lnTo>
                    <a:pt x="0" y="304692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00AF00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9525"/>
              <a:ext cx="5796956" cy="3037402"/>
            </a:xfrm>
            <a:prstGeom prst="rect">
              <a:avLst/>
            </a:prstGeom>
          </p:spPr>
          <p:txBody>
            <a:bodyPr anchor="ctr" rtlCol="false" tIns="48876" lIns="48876" bIns="48876" rIns="48876"/>
            <a:lstStyle/>
            <a:p>
              <a:pPr algn="ctr">
                <a:lnSpc>
                  <a:spcPts val="1813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2700000">
            <a:off x="57071" y="8050244"/>
            <a:ext cx="3393988" cy="1567256"/>
            <a:chOff x="0" y="0"/>
            <a:chExt cx="893890" cy="41277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93890" cy="412775"/>
            </a:xfrm>
            <a:custGeom>
              <a:avLst/>
              <a:gdLst/>
              <a:ahLst/>
              <a:cxnLst/>
              <a:rect r="r" b="b" t="t" l="l"/>
              <a:pathLst>
                <a:path h="412775" w="893890">
                  <a:moveTo>
                    <a:pt x="0" y="0"/>
                  </a:moveTo>
                  <a:lnTo>
                    <a:pt x="893890" y="0"/>
                  </a:lnTo>
                  <a:lnTo>
                    <a:pt x="893890" y="412775"/>
                  </a:lnTo>
                  <a:lnTo>
                    <a:pt x="0" y="412775"/>
                  </a:lnTo>
                  <a:close/>
                </a:path>
              </a:pathLst>
            </a:custGeom>
            <a:solidFill>
              <a:srgbClr val="EDECED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47625"/>
              <a:ext cx="893890" cy="4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2700000">
            <a:off x="14836942" y="550429"/>
            <a:ext cx="3393988" cy="1567256"/>
            <a:chOff x="0" y="0"/>
            <a:chExt cx="893890" cy="412775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93890" cy="412775"/>
            </a:xfrm>
            <a:custGeom>
              <a:avLst/>
              <a:gdLst/>
              <a:ahLst/>
              <a:cxnLst/>
              <a:rect r="r" b="b" t="t" l="l"/>
              <a:pathLst>
                <a:path h="412775" w="893890">
                  <a:moveTo>
                    <a:pt x="0" y="0"/>
                  </a:moveTo>
                  <a:lnTo>
                    <a:pt x="893890" y="0"/>
                  </a:lnTo>
                  <a:lnTo>
                    <a:pt x="893890" y="412775"/>
                  </a:lnTo>
                  <a:lnTo>
                    <a:pt x="0" y="412775"/>
                  </a:lnTo>
                  <a:close/>
                </a:path>
              </a:pathLst>
            </a:custGeom>
            <a:solidFill>
              <a:srgbClr val="EDECED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47625"/>
              <a:ext cx="893890" cy="4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18" id="18"/>
          <p:cNvSpPr/>
          <p:nvPr/>
        </p:nvSpPr>
        <p:spPr>
          <a:xfrm flipH="false" flipV="false" rot="0">
            <a:off x="-515035" y="5489862"/>
            <a:ext cx="5098075" cy="5098075"/>
          </a:xfrm>
          <a:custGeom>
            <a:avLst/>
            <a:gdLst/>
            <a:ahLst/>
            <a:cxnLst/>
            <a:rect r="r" b="b" t="t" l="l"/>
            <a:pathLst>
              <a:path h="5098075" w="5098075">
                <a:moveTo>
                  <a:pt x="0" y="0"/>
                </a:moveTo>
                <a:lnTo>
                  <a:pt x="5098075" y="0"/>
                </a:lnTo>
                <a:lnTo>
                  <a:pt x="5098075" y="5098075"/>
                </a:lnTo>
                <a:lnTo>
                  <a:pt x="0" y="50980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1754064" y="2359514"/>
            <a:ext cx="14574736" cy="11430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00"/>
              </a:lnSpc>
            </a:pPr>
            <a:r>
              <a:rPr lang="en-US" sz="75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ÍNDICE DE CONTENIDO</a:t>
            </a:r>
          </a:p>
        </p:txBody>
      </p:sp>
      <p:sp>
        <p:nvSpPr>
          <p:cNvPr name="Freeform 20" id="20"/>
          <p:cNvSpPr/>
          <p:nvPr/>
        </p:nvSpPr>
        <p:spPr>
          <a:xfrm flipH="false" flipV="false" rot="-10800000">
            <a:off x="13871465" y="-189523"/>
            <a:ext cx="5098075" cy="5098075"/>
          </a:xfrm>
          <a:custGeom>
            <a:avLst/>
            <a:gdLst/>
            <a:ahLst/>
            <a:cxnLst/>
            <a:rect r="r" b="b" t="t" l="l"/>
            <a:pathLst>
              <a:path h="5098075" w="5098075">
                <a:moveTo>
                  <a:pt x="0" y="0"/>
                </a:moveTo>
                <a:lnTo>
                  <a:pt x="5098075" y="0"/>
                </a:lnTo>
                <a:lnTo>
                  <a:pt x="5098075" y="5098075"/>
                </a:lnTo>
                <a:lnTo>
                  <a:pt x="0" y="50980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77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2804111" y="4400532"/>
            <a:ext cx="2020628" cy="13145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218"/>
              </a:lnSpc>
            </a:pPr>
            <a:r>
              <a:rPr lang="en-US" sz="4348" spc="387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03-04</a:t>
            </a:r>
          </a:p>
          <a:p>
            <a:pPr algn="r">
              <a:lnSpc>
                <a:spcPts val="5218"/>
              </a:lnSpc>
            </a:pPr>
          </a:p>
        </p:txBody>
      </p:sp>
      <p:sp>
        <p:nvSpPr>
          <p:cNvPr name="TextBox 22" id="22"/>
          <p:cNvSpPr txBox="true"/>
          <p:nvPr/>
        </p:nvSpPr>
        <p:spPr>
          <a:xfrm rot="0">
            <a:off x="3979889" y="5478787"/>
            <a:ext cx="844850" cy="6558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218"/>
              </a:lnSpc>
            </a:pPr>
            <a:r>
              <a:rPr lang="en-US" sz="4348" spc="334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05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2465795" y="6777872"/>
            <a:ext cx="2358944" cy="6558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218"/>
              </a:lnSpc>
            </a:pPr>
            <a:r>
              <a:rPr lang="en-US" sz="4348" spc="334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06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2735868" y="7809985"/>
            <a:ext cx="2041247" cy="6558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218"/>
              </a:lnSpc>
            </a:pPr>
            <a:r>
              <a:rPr lang="en-US" sz="4348" spc="334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07-08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0224323" y="4272908"/>
            <a:ext cx="1953703" cy="6558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218"/>
              </a:lnSpc>
            </a:pPr>
            <a:r>
              <a:rPr lang="en-US" sz="4348" spc="334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09-10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5098505" y="6756303"/>
            <a:ext cx="3313397" cy="5803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  <a:hlinkClick r:id="rId6" action="ppaction://hlinksldjump"/>
              </a:rPr>
              <a:t>Objet</a:t>
            </a: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  <a:hlinkClick r:id="rId6" action="ppaction://hlinksldjump"/>
              </a:rPr>
              <a:t>ivo general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5098505" y="7689062"/>
            <a:ext cx="4298461" cy="5803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  <a:hlinkClick r:id="rId7" action="ppaction://hlinksldjump"/>
              </a:rPr>
              <a:t>Objet</a:t>
            </a: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  <a:hlinkClick r:id="rId7" action="ppaction://hlinksldjump"/>
              </a:rPr>
              <a:t>ivos específicos 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5098505" y="4137866"/>
            <a:ext cx="4852051" cy="11450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15"/>
              </a:lnSpc>
            </a:pPr>
            <a:r>
              <a:rPr lang="en-US" sz="329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  <a:hlinkClick r:id="rId8" action="ppaction://hlinksldjump"/>
              </a:rPr>
              <a:t>Problemática </a:t>
            </a:r>
            <a:r>
              <a:rPr lang="en-US" sz="329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y pregunta </a:t>
            </a:r>
          </a:p>
          <a:p>
            <a:pPr algn="l">
              <a:lnSpc>
                <a:spcPts val="4615"/>
              </a:lnSpc>
            </a:pPr>
            <a:r>
              <a:rPr lang="en-US" sz="3296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problema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4824739" y="5554987"/>
            <a:ext cx="5031434" cy="8466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63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  <a:hlinkClick r:id="rId9" action="ppaction://hlinksldjump"/>
              </a:rPr>
              <a:t>Necesidad a resolver y justificación 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2724572" y="4206233"/>
            <a:ext cx="1652628" cy="5803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  <a:hlinkClick r:id="rId10" action="ppaction://hlinksldjump"/>
              </a:rPr>
              <a:t>Alcanc</a:t>
            </a: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</a:t>
            </a: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  <a:hlinkClick r:id="rId10" action="ppaction://hlinksldjump"/>
              </a:rPr>
              <a:t> 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0224323" y="5282937"/>
            <a:ext cx="642825" cy="6572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218"/>
              </a:lnSpc>
            </a:pPr>
            <a:r>
              <a:rPr lang="en-US" sz="4348" spc="334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11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0616319" y="5216262"/>
            <a:ext cx="5712481" cy="11803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Links levantamiento de  información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9807855" y="6554059"/>
            <a:ext cx="1213336" cy="6572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218"/>
              </a:lnSpc>
            </a:pPr>
            <a:r>
              <a:rPr lang="en-US" sz="4348" spc="334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12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0867148" y="6514076"/>
            <a:ext cx="5712481" cy="5803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Link repositorio de github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398755" y="333297"/>
            <a:ext cx="17451709" cy="9620406"/>
            <a:chOff x="0" y="0"/>
            <a:chExt cx="23268945" cy="12827209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23268945" cy="12827209"/>
              <a:chOff x="0" y="0"/>
              <a:chExt cx="6619526" cy="3649071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6619526" cy="3649071"/>
              </a:xfrm>
              <a:custGeom>
                <a:avLst/>
                <a:gdLst/>
                <a:ahLst/>
                <a:cxnLst/>
                <a:rect r="r" b="b" t="t" l="l"/>
                <a:pathLst>
                  <a:path h="3649071" w="6619526">
                    <a:moveTo>
                      <a:pt x="0" y="0"/>
                    </a:moveTo>
                    <a:lnTo>
                      <a:pt x="6619526" y="0"/>
                    </a:lnTo>
                    <a:lnTo>
                      <a:pt x="6619526" y="3649071"/>
                    </a:lnTo>
                    <a:lnTo>
                      <a:pt x="0" y="3649071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sq">
                <a:solidFill>
                  <a:srgbClr val="508484"/>
                </a:solidFill>
                <a:prstDash val="solid"/>
                <a:miter/>
              </a:ln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28575"/>
                <a:ext cx="6619526" cy="3677646"/>
              </a:xfrm>
              <a:prstGeom prst="rect">
                <a:avLst/>
              </a:prstGeom>
            </p:spPr>
            <p:txBody>
              <a:bodyPr anchor="ctr" rtlCol="false" tIns="48876" lIns="48876" bIns="48876" rIns="48876"/>
              <a:lstStyle/>
              <a:p>
                <a:pPr algn="ctr" marL="0" indent="0" lvl="0">
                  <a:lnSpc>
                    <a:spcPts val="2344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293149" y="293179"/>
              <a:ext cx="22662658" cy="12194998"/>
              <a:chOff x="0" y="0"/>
              <a:chExt cx="6447050" cy="3469221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6447050" cy="3469221"/>
              </a:xfrm>
              <a:custGeom>
                <a:avLst/>
                <a:gdLst/>
                <a:ahLst/>
                <a:cxnLst/>
                <a:rect r="r" b="b" t="t" l="l"/>
                <a:pathLst>
                  <a:path h="3469221" w="6447050">
                    <a:moveTo>
                      <a:pt x="0" y="0"/>
                    </a:moveTo>
                    <a:lnTo>
                      <a:pt x="6447050" y="0"/>
                    </a:lnTo>
                    <a:lnTo>
                      <a:pt x="6447050" y="3469221"/>
                    </a:lnTo>
                    <a:lnTo>
                      <a:pt x="0" y="3469221"/>
                    </a:lnTo>
                    <a:close/>
                  </a:path>
                </a:pathLst>
              </a:custGeom>
              <a:solidFill>
                <a:srgbClr val="00AF00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28575"/>
                <a:ext cx="6447050" cy="3497796"/>
              </a:xfrm>
              <a:prstGeom prst="rect">
                <a:avLst/>
              </a:prstGeom>
            </p:spPr>
            <p:txBody>
              <a:bodyPr anchor="ctr" rtlCol="false" tIns="48876" lIns="48876" bIns="48876" rIns="48876"/>
              <a:lstStyle/>
              <a:p>
                <a:pPr algn="ctr">
                  <a:lnSpc>
                    <a:spcPts val="2344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0">
              <a:off x="675815" y="673263"/>
              <a:ext cx="21959466" cy="11434829"/>
              <a:chOff x="0" y="0"/>
              <a:chExt cx="6247007" cy="3252969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6247007" cy="3252968"/>
              </a:xfrm>
              <a:custGeom>
                <a:avLst/>
                <a:gdLst/>
                <a:ahLst/>
                <a:cxnLst/>
                <a:rect r="r" b="b" t="t" l="l"/>
                <a:pathLst>
                  <a:path h="3252968" w="6247007">
                    <a:moveTo>
                      <a:pt x="0" y="0"/>
                    </a:moveTo>
                    <a:lnTo>
                      <a:pt x="6247007" y="0"/>
                    </a:lnTo>
                    <a:lnTo>
                      <a:pt x="6247007" y="3252968"/>
                    </a:lnTo>
                    <a:lnTo>
                      <a:pt x="0" y="3252968"/>
                    </a:lnTo>
                    <a:close/>
                  </a:path>
                </a:pathLst>
              </a:custGeom>
              <a:solidFill>
                <a:srgbClr val="E9FFCC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28575"/>
                <a:ext cx="6247007" cy="3281544"/>
              </a:xfrm>
              <a:prstGeom prst="rect">
                <a:avLst/>
              </a:prstGeom>
            </p:spPr>
            <p:txBody>
              <a:bodyPr anchor="ctr" rtlCol="false" tIns="48876" lIns="48876" bIns="48876" rIns="48876"/>
              <a:lstStyle/>
              <a:p>
                <a:pPr algn="ctr" marL="0" indent="0" lvl="0">
                  <a:lnSpc>
                    <a:spcPts val="2344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Freeform 12" id="12"/>
            <p:cNvSpPr/>
            <p:nvPr/>
          </p:nvSpPr>
          <p:spPr>
            <a:xfrm flipH="false" flipV="false" rot="5400000">
              <a:off x="18828976" y="0"/>
              <a:ext cx="4439970" cy="4439970"/>
            </a:xfrm>
            <a:custGeom>
              <a:avLst/>
              <a:gdLst/>
              <a:ahLst/>
              <a:cxnLst/>
              <a:rect r="r" b="b" t="t" l="l"/>
              <a:pathLst>
                <a:path h="4439970" w="4439970">
                  <a:moveTo>
                    <a:pt x="0" y="0"/>
                  </a:moveTo>
                  <a:lnTo>
                    <a:pt x="4439969" y="0"/>
                  </a:lnTo>
                  <a:lnTo>
                    <a:pt x="4439969" y="4439970"/>
                  </a:lnTo>
                  <a:lnTo>
                    <a:pt x="0" y="44399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</p:grpSp>
      <p:sp>
        <p:nvSpPr>
          <p:cNvPr name="TextBox 13" id="13"/>
          <p:cNvSpPr txBox="true"/>
          <p:nvPr/>
        </p:nvSpPr>
        <p:spPr>
          <a:xfrm rot="0">
            <a:off x="1295720" y="1268357"/>
            <a:ext cx="10673380" cy="10147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889"/>
              </a:lnSpc>
            </a:pPr>
            <a:r>
              <a:rPr lang="en-US" b="true" sz="6920" spc="484">
                <a:solidFill>
                  <a:srgbClr val="000000"/>
                </a:solidFill>
                <a:latin typeface="Raleway Heavy"/>
                <a:ea typeface="Raleway Heavy"/>
                <a:cs typeface="Raleway Heavy"/>
                <a:sym typeface="Raleway Heavy"/>
              </a:rPr>
              <a:t>PROBLEMÁTICA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423660" y="2465003"/>
            <a:ext cx="13401899" cy="8016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En el barrio Tierra Buena de la ciudad de Bogotá (20 conjuntos residenciales y 15 mil habitantes), los emprendedores locales enfrentan dificultades para dar a conocer sus productos y servicios porque la información está dispersa y desorganizada en diferentes canales como grupos de WhatsApp, publicaciones en redes sociales y el voz a voz.</a:t>
            </a:r>
          </a:p>
          <a:p>
            <a:pPr algn="l">
              <a:lnSpc>
                <a:spcPts val="4899"/>
              </a:lnSpc>
            </a:pPr>
          </a:p>
          <a:p>
            <a:pPr algn="l">
              <a:lnSpc>
                <a:spcPts val="4899"/>
              </a:lnSpc>
            </a:pPr>
            <a:r>
              <a:rPr lang="en-US" sz="34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 igual forma, los consumidores y vecinos en general también presentan problemas para acceder a información relevante de la comunidad, ya que deben navegar entre mensajes desordenados o depender de referencias informales.</a:t>
            </a:r>
          </a:p>
          <a:p>
            <a:pPr algn="l">
              <a:lnSpc>
                <a:spcPts val="4899"/>
              </a:lnSpc>
            </a:pPr>
          </a:p>
          <a:p>
            <a:pPr algn="l">
              <a:lnSpc>
                <a:spcPts val="4899"/>
              </a:lnSpc>
            </a:pP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15849863" y="1059524"/>
            <a:ext cx="1251483" cy="1223595"/>
          </a:xfrm>
          <a:custGeom>
            <a:avLst/>
            <a:gdLst/>
            <a:ahLst/>
            <a:cxnLst/>
            <a:rect r="r" b="b" t="t" l="l"/>
            <a:pathLst>
              <a:path h="1223595" w="1251483">
                <a:moveTo>
                  <a:pt x="0" y="0"/>
                </a:moveTo>
                <a:lnTo>
                  <a:pt x="1251483" y="0"/>
                </a:lnTo>
                <a:lnTo>
                  <a:pt x="1251483" y="1223594"/>
                </a:lnTo>
                <a:lnTo>
                  <a:pt x="0" y="122359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7259300" y="9220200"/>
            <a:ext cx="152400" cy="190500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b="true" sz="210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418145" y="333297"/>
            <a:ext cx="17451709" cy="9620406"/>
            <a:chOff x="0" y="0"/>
            <a:chExt cx="23268945" cy="12827209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23268945" cy="12827209"/>
              <a:chOff x="0" y="0"/>
              <a:chExt cx="6619526" cy="3649071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6619526" cy="3649071"/>
              </a:xfrm>
              <a:custGeom>
                <a:avLst/>
                <a:gdLst/>
                <a:ahLst/>
                <a:cxnLst/>
                <a:rect r="r" b="b" t="t" l="l"/>
                <a:pathLst>
                  <a:path h="3649071" w="6619526">
                    <a:moveTo>
                      <a:pt x="0" y="0"/>
                    </a:moveTo>
                    <a:lnTo>
                      <a:pt x="6619526" y="0"/>
                    </a:lnTo>
                    <a:lnTo>
                      <a:pt x="6619526" y="3649071"/>
                    </a:lnTo>
                    <a:lnTo>
                      <a:pt x="0" y="3649071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sq">
                <a:solidFill>
                  <a:srgbClr val="508484"/>
                </a:solidFill>
                <a:prstDash val="solid"/>
                <a:miter/>
              </a:ln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28575"/>
                <a:ext cx="6619526" cy="3677646"/>
              </a:xfrm>
              <a:prstGeom prst="rect">
                <a:avLst/>
              </a:prstGeom>
            </p:spPr>
            <p:txBody>
              <a:bodyPr anchor="ctr" rtlCol="false" tIns="48876" lIns="48876" bIns="48876" rIns="48876"/>
              <a:lstStyle/>
              <a:p>
                <a:pPr algn="ctr" marL="0" indent="0" lvl="0">
                  <a:lnSpc>
                    <a:spcPts val="2344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293149" y="293179"/>
              <a:ext cx="22662658" cy="12194998"/>
              <a:chOff x="0" y="0"/>
              <a:chExt cx="6447050" cy="3469221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6447050" cy="3469221"/>
              </a:xfrm>
              <a:custGeom>
                <a:avLst/>
                <a:gdLst/>
                <a:ahLst/>
                <a:cxnLst/>
                <a:rect r="r" b="b" t="t" l="l"/>
                <a:pathLst>
                  <a:path h="3469221" w="6447050">
                    <a:moveTo>
                      <a:pt x="0" y="0"/>
                    </a:moveTo>
                    <a:lnTo>
                      <a:pt x="6447050" y="0"/>
                    </a:lnTo>
                    <a:lnTo>
                      <a:pt x="6447050" y="3469221"/>
                    </a:lnTo>
                    <a:lnTo>
                      <a:pt x="0" y="3469221"/>
                    </a:lnTo>
                    <a:close/>
                  </a:path>
                </a:pathLst>
              </a:custGeom>
              <a:solidFill>
                <a:srgbClr val="00AF00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28575"/>
                <a:ext cx="6447050" cy="3497796"/>
              </a:xfrm>
              <a:prstGeom prst="rect">
                <a:avLst/>
              </a:prstGeom>
            </p:spPr>
            <p:txBody>
              <a:bodyPr anchor="ctr" rtlCol="false" tIns="48876" lIns="48876" bIns="48876" rIns="48876"/>
              <a:lstStyle/>
              <a:p>
                <a:pPr algn="ctr">
                  <a:lnSpc>
                    <a:spcPts val="2344"/>
                  </a:lnSpc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0">
              <a:off x="675815" y="673263"/>
              <a:ext cx="21959466" cy="11434829"/>
              <a:chOff x="0" y="0"/>
              <a:chExt cx="6247007" cy="3252969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6247007" cy="3252968"/>
              </a:xfrm>
              <a:custGeom>
                <a:avLst/>
                <a:gdLst/>
                <a:ahLst/>
                <a:cxnLst/>
                <a:rect r="r" b="b" t="t" l="l"/>
                <a:pathLst>
                  <a:path h="3252968" w="6247007">
                    <a:moveTo>
                      <a:pt x="0" y="0"/>
                    </a:moveTo>
                    <a:lnTo>
                      <a:pt x="6247007" y="0"/>
                    </a:lnTo>
                    <a:lnTo>
                      <a:pt x="6247007" y="3252968"/>
                    </a:lnTo>
                    <a:lnTo>
                      <a:pt x="0" y="3252968"/>
                    </a:lnTo>
                    <a:close/>
                  </a:path>
                </a:pathLst>
              </a:custGeom>
              <a:solidFill>
                <a:srgbClr val="E9FFCC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28575"/>
                <a:ext cx="6247007" cy="3281544"/>
              </a:xfrm>
              <a:prstGeom prst="rect">
                <a:avLst/>
              </a:prstGeom>
            </p:spPr>
            <p:txBody>
              <a:bodyPr anchor="ctr" rtlCol="false" tIns="48876" lIns="48876" bIns="48876" rIns="48876"/>
              <a:lstStyle/>
              <a:p>
                <a:pPr algn="ctr" marL="0" indent="0" lvl="0">
                  <a:lnSpc>
                    <a:spcPts val="2344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Freeform 12" id="12"/>
            <p:cNvSpPr/>
            <p:nvPr/>
          </p:nvSpPr>
          <p:spPr>
            <a:xfrm flipH="false" flipV="false" rot="5400000">
              <a:off x="18828976" y="0"/>
              <a:ext cx="4439970" cy="4439970"/>
            </a:xfrm>
            <a:custGeom>
              <a:avLst/>
              <a:gdLst/>
              <a:ahLst/>
              <a:cxnLst/>
              <a:rect r="r" b="b" t="t" l="l"/>
              <a:pathLst>
                <a:path h="4439970" w="4439970">
                  <a:moveTo>
                    <a:pt x="0" y="0"/>
                  </a:moveTo>
                  <a:lnTo>
                    <a:pt x="4439969" y="0"/>
                  </a:lnTo>
                  <a:lnTo>
                    <a:pt x="4439969" y="4439970"/>
                  </a:lnTo>
                  <a:lnTo>
                    <a:pt x="0" y="44399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</p:grpSp>
      <p:sp>
        <p:nvSpPr>
          <p:cNvPr name="Freeform 13" id="13"/>
          <p:cNvSpPr/>
          <p:nvPr/>
        </p:nvSpPr>
        <p:spPr>
          <a:xfrm flipH="false" flipV="false" rot="0">
            <a:off x="15849863" y="1059524"/>
            <a:ext cx="1251483" cy="1223595"/>
          </a:xfrm>
          <a:custGeom>
            <a:avLst/>
            <a:gdLst/>
            <a:ahLst/>
            <a:cxnLst/>
            <a:rect r="r" b="b" t="t" l="l"/>
            <a:pathLst>
              <a:path h="1223595" w="1251483">
                <a:moveTo>
                  <a:pt x="0" y="0"/>
                </a:moveTo>
                <a:lnTo>
                  <a:pt x="1251483" y="0"/>
                </a:lnTo>
                <a:lnTo>
                  <a:pt x="1251483" y="1223594"/>
                </a:lnTo>
                <a:lnTo>
                  <a:pt x="0" y="122359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7259300" y="9220200"/>
            <a:ext cx="152400" cy="190500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b="true" sz="210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4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768465" y="2151840"/>
            <a:ext cx="14751070" cy="58975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036314" indent="-518157" lvl="1">
              <a:lnSpc>
                <a:spcPts val="6719"/>
              </a:lnSpc>
              <a:buFont typeface="Arial"/>
              <a:buChar char="•"/>
            </a:pPr>
            <a:r>
              <a:rPr lang="en-US" sz="4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¿Cómo se puede organizar y centralizar la información de interés comunitario incluyendo productos, servicios e información general local en el barrio Tierra Buena, de manera que los consumidores accedan fácilmente a ella y los emprendedores aumenten su visibilidad y oportunidades de negocio?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1350" y="75105"/>
            <a:ext cx="18351900" cy="10116645"/>
            <a:chOff x="0" y="0"/>
            <a:chExt cx="24469200" cy="13488859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24469200" cy="13488859"/>
              <a:chOff x="0" y="0"/>
              <a:chExt cx="6619526" cy="3649071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6619526" cy="3649071"/>
              </a:xfrm>
              <a:custGeom>
                <a:avLst/>
                <a:gdLst/>
                <a:ahLst/>
                <a:cxnLst/>
                <a:rect r="r" b="b" t="t" l="l"/>
                <a:pathLst>
                  <a:path h="3649071" w="6619526">
                    <a:moveTo>
                      <a:pt x="0" y="0"/>
                    </a:moveTo>
                    <a:lnTo>
                      <a:pt x="6619526" y="0"/>
                    </a:lnTo>
                    <a:lnTo>
                      <a:pt x="6619526" y="3649071"/>
                    </a:lnTo>
                    <a:lnTo>
                      <a:pt x="0" y="3649071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sq">
                <a:solidFill>
                  <a:srgbClr val="508484"/>
                </a:solidFill>
                <a:prstDash val="solid"/>
                <a:miter/>
              </a:ln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28575"/>
                <a:ext cx="6619526" cy="3677646"/>
              </a:xfrm>
              <a:prstGeom prst="rect">
                <a:avLst/>
              </a:prstGeom>
            </p:spPr>
            <p:txBody>
              <a:bodyPr anchor="ctr" rtlCol="false" tIns="48876" lIns="48876" bIns="48876" rIns="48876"/>
              <a:lstStyle/>
              <a:p>
                <a:pPr algn="ctr" marL="0" indent="0" lvl="0">
                  <a:lnSpc>
                    <a:spcPts val="2344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308270" y="308302"/>
              <a:ext cx="23831639" cy="12824038"/>
              <a:chOff x="0" y="0"/>
              <a:chExt cx="6447050" cy="3469221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6447050" cy="3469221"/>
              </a:xfrm>
              <a:custGeom>
                <a:avLst/>
                <a:gdLst/>
                <a:ahLst/>
                <a:cxnLst/>
                <a:rect r="r" b="b" t="t" l="l"/>
                <a:pathLst>
                  <a:path h="3469221" w="6447050">
                    <a:moveTo>
                      <a:pt x="0" y="0"/>
                    </a:moveTo>
                    <a:lnTo>
                      <a:pt x="6447050" y="0"/>
                    </a:lnTo>
                    <a:lnTo>
                      <a:pt x="6447050" y="3469221"/>
                    </a:lnTo>
                    <a:lnTo>
                      <a:pt x="0" y="3469221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sq">
                <a:solidFill>
                  <a:srgbClr val="7CBBBB"/>
                </a:solidFill>
                <a:prstDash val="solid"/>
                <a:miter/>
              </a:ln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28575"/>
                <a:ext cx="6447050" cy="3497796"/>
              </a:xfrm>
              <a:prstGeom prst="rect">
                <a:avLst/>
              </a:prstGeom>
            </p:spPr>
            <p:txBody>
              <a:bodyPr anchor="ctr" rtlCol="false" tIns="48876" lIns="48876" bIns="48876" rIns="48876"/>
              <a:lstStyle/>
              <a:p>
                <a:pPr algn="ctr" marL="0" indent="0" lvl="0">
                  <a:lnSpc>
                    <a:spcPts val="2344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0">
              <a:off x="710675" y="724917"/>
              <a:ext cx="23092175" cy="12024659"/>
              <a:chOff x="0" y="0"/>
              <a:chExt cx="6247007" cy="3252969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6247007" cy="3252968"/>
              </a:xfrm>
              <a:custGeom>
                <a:avLst/>
                <a:gdLst/>
                <a:ahLst/>
                <a:cxnLst/>
                <a:rect r="r" b="b" t="t" l="l"/>
                <a:pathLst>
                  <a:path h="3252968" w="6247007">
                    <a:moveTo>
                      <a:pt x="0" y="0"/>
                    </a:moveTo>
                    <a:lnTo>
                      <a:pt x="6247007" y="0"/>
                    </a:lnTo>
                    <a:lnTo>
                      <a:pt x="6247007" y="3252968"/>
                    </a:lnTo>
                    <a:lnTo>
                      <a:pt x="0" y="3252968"/>
                    </a:lnTo>
                    <a:close/>
                  </a:path>
                </a:pathLst>
              </a:custGeom>
              <a:solidFill>
                <a:srgbClr val="E9FFCC"/>
              </a:solidFill>
              <a:ln w="66675" cap="sq">
                <a:solidFill>
                  <a:srgbClr val="C1FF72"/>
                </a:solidFill>
                <a:prstDash val="solid"/>
                <a:miter/>
              </a:ln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28575"/>
                <a:ext cx="6247007" cy="3281544"/>
              </a:xfrm>
              <a:prstGeom prst="rect">
                <a:avLst/>
              </a:prstGeom>
            </p:spPr>
            <p:txBody>
              <a:bodyPr anchor="ctr" rtlCol="false" tIns="48876" lIns="48876" bIns="48876" rIns="48876"/>
              <a:lstStyle/>
              <a:p>
                <a:pPr algn="ctr" marL="0" indent="0" lvl="0">
                  <a:lnSpc>
                    <a:spcPts val="2344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Freeform 12" id="12"/>
            <p:cNvSpPr/>
            <p:nvPr/>
          </p:nvSpPr>
          <p:spPr>
            <a:xfrm flipH="false" flipV="false" rot="-10800000">
              <a:off x="19800208" y="8819868"/>
              <a:ext cx="4668992" cy="4668992"/>
            </a:xfrm>
            <a:custGeom>
              <a:avLst/>
              <a:gdLst/>
              <a:ahLst/>
              <a:cxnLst/>
              <a:rect r="r" b="b" t="t" l="l"/>
              <a:pathLst>
                <a:path h="4668992" w="4668992">
                  <a:moveTo>
                    <a:pt x="0" y="0"/>
                  </a:moveTo>
                  <a:lnTo>
                    <a:pt x="4668992" y="0"/>
                  </a:lnTo>
                  <a:lnTo>
                    <a:pt x="4668992" y="4668991"/>
                  </a:lnTo>
                  <a:lnTo>
                    <a:pt x="0" y="466899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4668992" cy="4668992"/>
            </a:xfrm>
            <a:custGeom>
              <a:avLst/>
              <a:gdLst/>
              <a:ahLst/>
              <a:cxnLst/>
              <a:rect r="r" b="b" t="t" l="l"/>
              <a:pathLst>
                <a:path h="4668992" w="4668992">
                  <a:moveTo>
                    <a:pt x="0" y="0"/>
                  </a:moveTo>
                  <a:lnTo>
                    <a:pt x="4668992" y="0"/>
                  </a:lnTo>
                  <a:lnTo>
                    <a:pt x="4668992" y="4668992"/>
                  </a:lnTo>
                  <a:lnTo>
                    <a:pt x="0" y="466899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</p:grpSp>
      <p:sp>
        <p:nvSpPr>
          <p:cNvPr name="Freeform 14" id="14"/>
          <p:cNvSpPr/>
          <p:nvPr/>
        </p:nvSpPr>
        <p:spPr>
          <a:xfrm flipH="false" flipV="false" rot="0">
            <a:off x="15804814" y="634761"/>
            <a:ext cx="1549736" cy="1515202"/>
          </a:xfrm>
          <a:custGeom>
            <a:avLst/>
            <a:gdLst/>
            <a:ahLst/>
            <a:cxnLst/>
            <a:rect r="r" b="b" t="t" l="l"/>
            <a:pathLst>
              <a:path h="1515202" w="1549736">
                <a:moveTo>
                  <a:pt x="0" y="0"/>
                </a:moveTo>
                <a:lnTo>
                  <a:pt x="1549736" y="0"/>
                </a:lnTo>
                <a:lnTo>
                  <a:pt x="1549736" y="1515202"/>
                </a:lnTo>
                <a:lnTo>
                  <a:pt x="0" y="151520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3421128" y="1640012"/>
            <a:ext cx="11455635" cy="18491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40"/>
              </a:lnSpc>
            </a:pPr>
            <a:r>
              <a:rPr lang="en-US" sz="80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Necesidad a resolver y justificación 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7354550" y="8936155"/>
            <a:ext cx="152400" cy="190500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b="true" sz="210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5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123950" y="3799572"/>
            <a:ext cx="13575603" cy="5990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79"/>
              </a:lnSpc>
            </a:pPr>
            <a:r>
              <a:rPr lang="en-US" sz="3999" spc="-15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Con Nexus se logra:</a:t>
            </a:r>
          </a:p>
          <a:p>
            <a:pPr algn="l">
              <a:lnSpc>
                <a:spcPts val="4279"/>
              </a:lnSpc>
            </a:pPr>
          </a:p>
          <a:p>
            <a:pPr algn="l" marL="863599" indent="-431800" lvl="1">
              <a:lnSpc>
                <a:spcPts val="4279"/>
              </a:lnSpc>
              <a:buFont typeface="Arial"/>
              <a:buChar char="•"/>
            </a:pPr>
            <a:r>
              <a:rPr lang="en-US" sz="3999" spc="-15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Centralizar y organizar la información en un solo lugar.</a:t>
            </a:r>
          </a:p>
          <a:p>
            <a:pPr algn="l" marL="863599" indent="-431800" lvl="1">
              <a:lnSpc>
                <a:spcPts val="4279"/>
              </a:lnSpc>
              <a:buFont typeface="Arial"/>
              <a:buChar char="•"/>
            </a:pPr>
            <a:r>
              <a:rPr lang="en-US" sz="3999" spc="-15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Facilitar el acceso de los consumidores a productos y servicios locales.</a:t>
            </a:r>
          </a:p>
          <a:p>
            <a:pPr algn="l" marL="863599" indent="-431800" lvl="1">
              <a:lnSpc>
                <a:spcPts val="4279"/>
              </a:lnSpc>
              <a:buFont typeface="Arial"/>
              <a:buChar char="•"/>
            </a:pPr>
            <a:r>
              <a:rPr lang="en-US" sz="3999" spc="-15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Brindar un espacio de apoyo a emprendedores, fomentando la economía de la comunidad.</a:t>
            </a:r>
          </a:p>
          <a:p>
            <a:pPr algn="l" marL="863599" indent="-431800" lvl="1">
              <a:lnSpc>
                <a:spcPts val="4279"/>
              </a:lnSpc>
              <a:buFont typeface="Arial"/>
              <a:buChar char="•"/>
            </a:pPr>
            <a:r>
              <a:rPr lang="en-US" sz="3999" spc="-15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Reducir la dependencia de canales informales (redes, voz a voz) que son poco eficientes.</a:t>
            </a:r>
          </a:p>
          <a:p>
            <a:pPr algn="l">
              <a:lnSpc>
                <a:spcPts val="4279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79705" y="333297"/>
            <a:ext cx="17451709" cy="9620406"/>
            <a:chOff x="0" y="0"/>
            <a:chExt cx="23268945" cy="12827209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23268945" cy="12827209"/>
              <a:chOff x="0" y="0"/>
              <a:chExt cx="6619526" cy="3649071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6619526" cy="3649071"/>
              </a:xfrm>
              <a:custGeom>
                <a:avLst/>
                <a:gdLst/>
                <a:ahLst/>
                <a:cxnLst/>
                <a:rect r="r" b="b" t="t" l="l"/>
                <a:pathLst>
                  <a:path h="3649071" w="6619526">
                    <a:moveTo>
                      <a:pt x="0" y="0"/>
                    </a:moveTo>
                    <a:lnTo>
                      <a:pt x="6619526" y="0"/>
                    </a:lnTo>
                    <a:lnTo>
                      <a:pt x="6619526" y="3649071"/>
                    </a:lnTo>
                    <a:lnTo>
                      <a:pt x="0" y="3649071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sq">
                <a:solidFill>
                  <a:srgbClr val="508484"/>
                </a:solidFill>
                <a:prstDash val="solid"/>
                <a:miter/>
              </a:ln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28575"/>
                <a:ext cx="6619526" cy="3677646"/>
              </a:xfrm>
              <a:prstGeom prst="rect">
                <a:avLst/>
              </a:prstGeom>
            </p:spPr>
            <p:txBody>
              <a:bodyPr anchor="ctr" rtlCol="false" tIns="48876" lIns="48876" bIns="48876" rIns="48876"/>
              <a:lstStyle/>
              <a:p>
                <a:pPr algn="ctr" marL="0" indent="0" lvl="0">
                  <a:lnSpc>
                    <a:spcPts val="2344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293149" y="293179"/>
              <a:ext cx="22662658" cy="12194998"/>
              <a:chOff x="0" y="0"/>
              <a:chExt cx="6447050" cy="3469221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6447050" cy="3469221"/>
              </a:xfrm>
              <a:custGeom>
                <a:avLst/>
                <a:gdLst/>
                <a:ahLst/>
                <a:cxnLst/>
                <a:rect r="r" b="b" t="t" l="l"/>
                <a:pathLst>
                  <a:path h="3469221" w="6447050">
                    <a:moveTo>
                      <a:pt x="0" y="0"/>
                    </a:moveTo>
                    <a:lnTo>
                      <a:pt x="6447050" y="0"/>
                    </a:lnTo>
                    <a:lnTo>
                      <a:pt x="6447050" y="3469221"/>
                    </a:lnTo>
                    <a:lnTo>
                      <a:pt x="0" y="3469221"/>
                    </a:lnTo>
                    <a:close/>
                  </a:path>
                </a:pathLst>
              </a:custGeom>
              <a:solidFill>
                <a:srgbClr val="E9FFCC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28575"/>
                <a:ext cx="6447050" cy="3497796"/>
              </a:xfrm>
              <a:prstGeom prst="rect">
                <a:avLst/>
              </a:prstGeom>
            </p:spPr>
            <p:txBody>
              <a:bodyPr anchor="ctr" rtlCol="false" tIns="48876" lIns="48876" bIns="48876" rIns="48876"/>
              <a:lstStyle/>
              <a:p>
                <a:pPr algn="ctr" marL="0" indent="0" lvl="0">
                  <a:lnSpc>
                    <a:spcPts val="2344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0">
              <a:off x="675815" y="689359"/>
              <a:ext cx="21959466" cy="11434829"/>
              <a:chOff x="0" y="0"/>
              <a:chExt cx="6247007" cy="3252969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6247007" cy="3252968"/>
              </a:xfrm>
              <a:custGeom>
                <a:avLst/>
                <a:gdLst/>
                <a:ahLst/>
                <a:cxnLst/>
                <a:rect r="r" b="b" t="t" l="l"/>
                <a:pathLst>
                  <a:path h="3252968" w="6247007">
                    <a:moveTo>
                      <a:pt x="0" y="0"/>
                    </a:moveTo>
                    <a:lnTo>
                      <a:pt x="6247007" y="0"/>
                    </a:lnTo>
                    <a:lnTo>
                      <a:pt x="6247007" y="3252968"/>
                    </a:lnTo>
                    <a:lnTo>
                      <a:pt x="0" y="3252968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sq">
                <a:solidFill>
                  <a:srgbClr val="B5EFE3"/>
                </a:solidFill>
                <a:prstDash val="solid"/>
                <a:miter/>
              </a:ln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28575"/>
                <a:ext cx="6247007" cy="3281544"/>
              </a:xfrm>
              <a:prstGeom prst="rect">
                <a:avLst/>
              </a:prstGeom>
            </p:spPr>
            <p:txBody>
              <a:bodyPr anchor="ctr" rtlCol="false" tIns="48876" lIns="48876" bIns="48876" rIns="48876"/>
              <a:lstStyle/>
              <a:p>
                <a:pPr algn="ctr" marL="0" indent="0" lvl="0">
                  <a:lnSpc>
                    <a:spcPts val="2344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Freeform 12" id="12"/>
            <p:cNvSpPr/>
            <p:nvPr/>
          </p:nvSpPr>
          <p:spPr>
            <a:xfrm flipH="false" flipV="false" rot="-10800000">
              <a:off x="18828976" y="8387239"/>
              <a:ext cx="4439970" cy="4439970"/>
            </a:xfrm>
            <a:custGeom>
              <a:avLst/>
              <a:gdLst/>
              <a:ahLst/>
              <a:cxnLst/>
              <a:rect r="r" b="b" t="t" l="l"/>
              <a:pathLst>
                <a:path h="4439970" w="4439970">
                  <a:moveTo>
                    <a:pt x="0" y="0"/>
                  </a:moveTo>
                  <a:lnTo>
                    <a:pt x="4439969" y="0"/>
                  </a:lnTo>
                  <a:lnTo>
                    <a:pt x="4439969" y="4439970"/>
                  </a:lnTo>
                  <a:lnTo>
                    <a:pt x="0" y="44399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4439970" cy="4439970"/>
            </a:xfrm>
            <a:custGeom>
              <a:avLst/>
              <a:gdLst/>
              <a:ahLst/>
              <a:cxnLst/>
              <a:rect r="r" b="b" t="t" l="l"/>
              <a:pathLst>
                <a:path h="4439970" w="4439970">
                  <a:moveTo>
                    <a:pt x="0" y="0"/>
                  </a:moveTo>
                  <a:lnTo>
                    <a:pt x="4439970" y="0"/>
                  </a:lnTo>
                  <a:lnTo>
                    <a:pt x="4439970" y="4439970"/>
                  </a:lnTo>
                  <a:lnTo>
                    <a:pt x="0" y="44399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</p:grpSp>
      <p:sp>
        <p:nvSpPr>
          <p:cNvPr name="TextBox 14" id="14"/>
          <p:cNvSpPr txBox="true"/>
          <p:nvPr/>
        </p:nvSpPr>
        <p:spPr>
          <a:xfrm rot="0">
            <a:off x="1539945" y="2555785"/>
            <a:ext cx="15131228" cy="10545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37"/>
              </a:lnSpc>
            </a:pPr>
            <a:r>
              <a:rPr lang="en-US" b="true" sz="7137" spc="1142">
                <a:solidFill>
                  <a:srgbClr val="27403B"/>
                </a:solidFill>
                <a:latin typeface="Raleway Bold"/>
                <a:ea typeface="Raleway Bold"/>
                <a:cs typeface="Raleway Bold"/>
                <a:sym typeface="Raleway Bold"/>
              </a:rPr>
              <a:t>OBJETIVO GENERAL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7164508" y="1680846"/>
            <a:ext cx="3958984" cy="4818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76"/>
              </a:lnSpc>
            </a:pPr>
            <a:r>
              <a:rPr lang="en-US" b="true" sz="3224" spc="70">
                <a:solidFill>
                  <a:srgbClr val="000000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Sobre el Proyecto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414135" y="4118533"/>
            <a:ext cx="13401899" cy="4780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Diseñ</a:t>
            </a: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ar y desarrollar un aplicativo llamado Nexus que centralice y organice tanto la información de productos y servicios locales como la información general de la comunidad, facilitando la conexión entre emprendedores y consumidores, promoviendo el acceso a datos relevantes para los residentes, fomentando la economía local y fortaleciendo la confianza y participación entre vecinos.</a:t>
            </a:r>
          </a:p>
          <a:p>
            <a:pPr algn="ctr">
              <a:lnSpc>
                <a:spcPts val="4759"/>
              </a:lnSpc>
            </a:pPr>
          </a:p>
        </p:txBody>
      </p:sp>
      <p:sp>
        <p:nvSpPr>
          <p:cNvPr name="Freeform 17" id="17">
            <a:hlinkClick r:id="rId5" action="ppaction://hlinksldjump"/>
          </p:cNvPr>
          <p:cNvSpPr/>
          <p:nvPr/>
        </p:nvSpPr>
        <p:spPr>
          <a:xfrm flipH="false" flipV="false" rot="0">
            <a:off x="15859388" y="1059524"/>
            <a:ext cx="1251483" cy="1223595"/>
          </a:xfrm>
          <a:custGeom>
            <a:avLst/>
            <a:gdLst/>
            <a:ahLst/>
            <a:cxnLst/>
            <a:rect r="r" b="b" t="t" l="l"/>
            <a:pathLst>
              <a:path h="1223595" w="1251483">
                <a:moveTo>
                  <a:pt x="0" y="0"/>
                </a:moveTo>
                <a:lnTo>
                  <a:pt x="1251483" y="0"/>
                </a:lnTo>
                <a:lnTo>
                  <a:pt x="1251483" y="1223594"/>
                </a:lnTo>
                <a:lnTo>
                  <a:pt x="0" y="122359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17259300" y="9220200"/>
            <a:ext cx="152400" cy="190500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b="true" sz="210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6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F9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8866" y="1028700"/>
            <a:ext cx="17983320" cy="8699249"/>
            <a:chOff x="0" y="0"/>
            <a:chExt cx="23977759" cy="11598998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23977759" cy="11598998"/>
              <a:chOff x="0" y="0"/>
              <a:chExt cx="7270360" cy="3516963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7270359" cy="3516963"/>
              </a:xfrm>
              <a:custGeom>
                <a:avLst/>
                <a:gdLst/>
                <a:ahLst/>
                <a:cxnLst/>
                <a:rect r="r" b="b" t="t" l="l"/>
                <a:pathLst>
                  <a:path h="3516963" w="7270359">
                    <a:moveTo>
                      <a:pt x="0" y="0"/>
                    </a:moveTo>
                    <a:lnTo>
                      <a:pt x="7270359" y="0"/>
                    </a:lnTo>
                    <a:lnTo>
                      <a:pt x="7270359" y="3516963"/>
                    </a:lnTo>
                    <a:lnTo>
                      <a:pt x="0" y="3516963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sq">
                <a:solidFill>
                  <a:srgbClr val="00AF00"/>
                </a:solidFill>
                <a:prstDash val="solid"/>
                <a:miter/>
              </a:ln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28575"/>
                <a:ext cx="7270360" cy="3545538"/>
              </a:xfrm>
              <a:prstGeom prst="rect">
                <a:avLst/>
              </a:prstGeom>
            </p:spPr>
            <p:txBody>
              <a:bodyPr anchor="ctr" rtlCol="false" tIns="48876" lIns="48876" bIns="48876" rIns="48876"/>
              <a:lstStyle/>
              <a:p>
                <a:pPr algn="ctr">
                  <a:lnSpc>
                    <a:spcPts val="2344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302079" y="265107"/>
              <a:ext cx="23353004" cy="11027322"/>
              <a:chOff x="0" y="0"/>
              <a:chExt cx="7080926" cy="3343623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7080926" cy="3343623"/>
              </a:xfrm>
              <a:custGeom>
                <a:avLst/>
                <a:gdLst/>
                <a:ahLst/>
                <a:cxnLst/>
                <a:rect r="r" b="b" t="t" l="l"/>
                <a:pathLst>
                  <a:path h="3343623" w="7080926">
                    <a:moveTo>
                      <a:pt x="0" y="0"/>
                    </a:moveTo>
                    <a:lnTo>
                      <a:pt x="7080926" y="0"/>
                    </a:lnTo>
                    <a:lnTo>
                      <a:pt x="7080926" y="3343623"/>
                    </a:lnTo>
                    <a:lnTo>
                      <a:pt x="0" y="3343623"/>
                    </a:lnTo>
                    <a:close/>
                  </a:path>
                </a:pathLst>
              </a:custGeom>
              <a:solidFill>
                <a:srgbClr val="E9FFCC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28575"/>
                <a:ext cx="7080926" cy="3372198"/>
              </a:xfrm>
              <a:prstGeom prst="rect">
                <a:avLst/>
              </a:prstGeom>
            </p:spPr>
            <p:txBody>
              <a:bodyPr anchor="ctr" rtlCol="false" tIns="48876" lIns="48876" bIns="48876" rIns="48876"/>
              <a:lstStyle/>
              <a:p>
                <a:pPr algn="ctr">
                  <a:lnSpc>
                    <a:spcPts val="2344"/>
                  </a:lnSpc>
                </a:pPr>
              </a:p>
            </p:txBody>
          </p:sp>
        </p:grpSp>
      </p:grpSp>
      <p:sp>
        <p:nvSpPr>
          <p:cNvPr name="TextBox 9" id="9"/>
          <p:cNvSpPr txBox="true"/>
          <p:nvPr/>
        </p:nvSpPr>
        <p:spPr>
          <a:xfrm rot="0">
            <a:off x="2047050" y="1951675"/>
            <a:ext cx="13836513" cy="8192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99"/>
              </a:lnSpc>
            </a:pPr>
            <a:r>
              <a:rPr lang="en-US" sz="5499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OBJETIVOS ESPECÍFICOS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-1052349" y="-3067212"/>
            <a:ext cx="20194657" cy="3895402"/>
            <a:chOff x="0" y="0"/>
            <a:chExt cx="5318757" cy="102595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5318758" cy="1025949"/>
            </a:xfrm>
            <a:custGeom>
              <a:avLst/>
              <a:gdLst/>
              <a:ahLst/>
              <a:cxnLst/>
              <a:rect r="r" b="b" t="t" l="l"/>
              <a:pathLst>
                <a:path h="1025949" w="5318758">
                  <a:moveTo>
                    <a:pt x="0" y="0"/>
                  </a:moveTo>
                  <a:lnTo>
                    <a:pt x="5318758" y="0"/>
                  </a:lnTo>
                  <a:lnTo>
                    <a:pt x="5318758" y="1025949"/>
                  </a:lnTo>
                  <a:lnTo>
                    <a:pt x="0" y="1025949"/>
                  </a:lnTo>
                  <a:close/>
                </a:path>
              </a:pathLst>
            </a:custGeom>
            <a:solidFill>
              <a:srgbClr val="00AF00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47625"/>
              <a:ext cx="5318757" cy="10735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1023525" y="3029729"/>
            <a:ext cx="16240950" cy="75119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69288" indent="-334644" lvl="1">
              <a:lnSpc>
                <a:spcPts val="4649"/>
              </a:lnSpc>
              <a:buFont typeface="Arial"/>
              <a:buChar char="•"/>
            </a:pPr>
            <a:r>
              <a:rPr lang="en-US" sz="30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Implementar un sistema de registro e inicio de sesión  para los diferentes roles (usuarios, emprendedores, moderadores, administradores, visitantes).</a:t>
            </a:r>
          </a:p>
          <a:p>
            <a:pPr algn="l">
              <a:lnSpc>
                <a:spcPts val="4649"/>
              </a:lnSpc>
            </a:pPr>
          </a:p>
          <a:p>
            <a:pPr algn="l" marL="669288" indent="-334644" lvl="1">
              <a:lnSpc>
                <a:spcPts val="4649"/>
              </a:lnSpc>
              <a:buFont typeface="Arial"/>
              <a:buChar char="•"/>
            </a:pPr>
            <a:r>
              <a:rPr lang="en-US" sz="30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Desarrollar un directorio digital de productos y servicios que permita a los emprendedores publicar, gestionar y promocionar sus negocios.</a:t>
            </a:r>
          </a:p>
          <a:p>
            <a:pPr algn="l">
              <a:lnSpc>
                <a:spcPts val="4649"/>
              </a:lnSpc>
            </a:pPr>
          </a:p>
          <a:p>
            <a:pPr algn="l" marL="669288" indent="-334644" lvl="1">
              <a:lnSpc>
                <a:spcPts val="4649"/>
              </a:lnSpc>
              <a:buFont typeface="Arial"/>
              <a:buChar char="•"/>
            </a:pPr>
            <a:r>
              <a:rPr lang="en-US" sz="30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Diseñar herramientas de interacción comunitaria (foro, noticias, avisos y eventos) para mejorar la comunicación entre residentes.</a:t>
            </a:r>
          </a:p>
          <a:p>
            <a:pPr algn="l">
              <a:lnSpc>
                <a:spcPts val="4649"/>
              </a:lnSpc>
            </a:pPr>
          </a:p>
          <a:p>
            <a:pPr algn="l" marL="669288" indent="-334644" lvl="1">
              <a:lnSpc>
                <a:spcPts val="4649"/>
              </a:lnSpc>
              <a:buFont typeface="Arial"/>
              <a:buChar char="•"/>
            </a:pPr>
            <a:r>
              <a:rPr lang="en-US" sz="30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Incorporar un módulo de reportes de incidentes y emergencias que permita a los usuarios informar situaciones en la comunidad de manera rápida y confiable.</a:t>
            </a:r>
          </a:p>
          <a:p>
            <a:pPr algn="l">
              <a:lnSpc>
                <a:spcPts val="4649"/>
              </a:lnSpc>
            </a:pPr>
          </a:p>
          <a:p>
            <a:pPr algn="l">
              <a:lnSpc>
                <a:spcPts val="4649"/>
              </a:lnSpc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17259300" y="9220200"/>
            <a:ext cx="152400" cy="190500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b="true" sz="210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7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F9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8866" y="1028700"/>
            <a:ext cx="17983320" cy="8699249"/>
            <a:chOff x="0" y="0"/>
            <a:chExt cx="23977759" cy="11598998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23977759" cy="11598998"/>
              <a:chOff x="0" y="0"/>
              <a:chExt cx="7270360" cy="3516963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7270359" cy="3516963"/>
              </a:xfrm>
              <a:custGeom>
                <a:avLst/>
                <a:gdLst/>
                <a:ahLst/>
                <a:cxnLst/>
                <a:rect r="r" b="b" t="t" l="l"/>
                <a:pathLst>
                  <a:path h="3516963" w="7270359">
                    <a:moveTo>
                      <a:pt x="0" y="0"/>
                    </a:moveTo>
                    <a:lnTo>
                      <a:pt x="7270359" y="0"/>
                    </a:lnTo>
                    <a:lnTo>
                      <a:pt x="7270359" y="3516963"/>
                    </a:lnTo>
                    <a:lnTo>
                      <a:pt x="0" y="3516963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sq">
                <a:solidFill>
                  <a:srgbClr val="00AF00"/>
                </a:solidFill>
                <a:prstDash val="solid"/>
                <a:miter/>
              </a:ln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28575"/>
                <a:ext cx="7270360" cy="3545538"/>
              </a:xfrm>
              <a:prstGeom prst="rect">
                <a:avLst/>
              </a:prstGeom>
            </p:spPr>
            <p:txBody>
              <a:bodyPr anchor="ctr" rtlCol="false" tIns="48876" lIns="48876" bIns="48876" rIns="48876"/>
              <a:lstStyle/>
              <a:p>
                <a:pPr algn="ctr">
                  <a:lnSpc>
                    <a:spcPts val="2344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302079" y="265107"/>
              <a:ext cx="23353004" cy="11027322"/>
              <a:chOff x="0" y="0"/>
              <a:chExt cx="7080926" cy="3343623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7080926" cy="3343623"/>
              </a:xfrm>
              <a:custGeom>
                <a:avLst/>
                <a:gdLst/>
                <a:ahLst/>
                <a:cxnLst/>
                <a:rect r="r" b="b" t="t" l="l"/>
                <a:pathLst>
                  <a:path h="3343623" w="7080926">
                    <a:moveTo>
                      <a:pt x="0" y="0"/>
                    </a:moveTo>
                    <a:lnTo>
                      <a:pt x="7080926" y="0"/>
                    </a:lnTo>
                    <a:lnTo>
                      <a:pt x="7080926" y="3343623"/>
                    </a:lnTo>
                    <a:lnTo>
                      <a:pt x="0" y="3343623"/>
                    </a:lnTo>
                    <a:close/>
                  </a:path>
                </a:pathLst>
              </a:custGeom>
              <a:solidFill>
                <a:srgbClr val="E9FFCC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28575"/>
                <a:ext cx="7080926" cy="3372198"/>
              </a:xfrm>
              <a:prstGeom prst="rect">
                <a:avLst/>
              </a:prstGeom>
            </p:spPr>
            <p:txBody>
              <a:bodyPr anchor="ctr" rtlCol="false" tIns="48876" lIns="48876" bIns="48876" rIns="48876"/>
              <a:lstStyle/>
              <a:p>
                <a:pPr algn="ctr">
                  <a:lnSpc>
                    <a:spcPts val="2344"/>
                  </a:lnSpc>
                </a:pPr>
              </a:p>
            </p:txBody>
          </p:sp>
        </p:grpSp>
      </p:grpSp>
      <p:grpSp>
        <p:nvGrpSpPr>
          <p:cNvPr name="Group 9" id="9"/>
          <p:cNvGrpSpPr/>
          <p:nvPr/>
        </p:nvGrpSpPr>
        <p:grpSpPr>
          <a:xfrm rot="0">
            <a:off x="-1052349" y="-3067212"/>
            <a:ext cx="20194657" cy="3895402"/>
            <a:chOff x="0" y="0"/>
            <a:chExt cx="5318757" cy="102595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5318758" cy="1025949"/>
            </a:xfrm>
            <a:custGeom>
              <a:avLst/>
              <a:gdLst/>
              <a:ahLst/>
              <a:cxnLst/>
              <a:rect r="r" b="b" t="t" l="l"/>
              <a:pathLst>
                <a:path h="1025949" w="5318758">
                  <a:moveTo>
                    <a:pt x="0" y="0"/>
                  </a:moveTo>
                  <a:lnTo>
                    <a:pt x="5318758" y="0"/>
                  </a:lnTo>
                  <a:lnTo>
                    <a:pt x="5318758" y="1025949"/>
                  </a:lnTo>
                  <a:lnTo>
                    <a:pt x="0" y="1025949"/>
                  </a:lnTo>
                  <a:close/>
                </a:path>
              </a:pathLst>
            </a:custGeom>
            <a:solidFill>
              <a:srgbClr val="00AF00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5318757" cy="10735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532495" y="1930450"/>
            <a:ext cx="17629690" cy="45321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647" indent="-377824" lvl="1">
              <a:lnSpc>
                <a:spcPts val="524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Establecer mecanismos de validación de cuentas empresariales para garantizar la seguridad, transparencia y orden en la plataforma.</a:t>
            </a:r>
          </a:p>
          <a:p>
            <a:pPr algn="l">
              <a:lnSpc>
                <a:spcPts val="5249"/>
              </a:lnSpc>
            </a:pPr>
          </a:p>
          <a:p>
            <a:pPr algn="l" marL="755647" indent="-377824" lvl="1">
              <a:lnSpc>
                <a:spcPts val="524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Integrar un sistema de notificaciones que mantenga informados a los usuarios sobre novedades, emergencias o eventos relevantes.</a:t>
            </a:r>
          </a:p>
          <a:p>
            <a:pPr algn="l">
              <a:lnSpc>
                <a:spcPts val="5549"/>
              </a:lnSpc>
            </a:pPr>
          </a:p>
          <a:p>
            <a:pPr algn="l">
              <a:lnSpc>
                <a:spcPts val="4649"/>
              </a:lnSpc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17259300" y="9220200"/>
            <a:ext cx="152400" cy="190500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b="true" sz="210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8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9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63900" y="359151"/>
            <a:ext cx="18351900" cy="10116645"/>
            <a:chOff x="0" y="0"/>
            <a:chExt cx="24469200" cy="13488859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24469200" cy="13488859"/>
              <a:chOff x="0" y="0"/>
              <a:chExt cx="6619526" cy="3649071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6619526" cy="3649071"/>
              </a:xfrm>
              <a:custGeom>
                <a:avLst/>
                <a:gdLst/>
                <a:ahLst/>
                <a:cxnLst/>
                <a:rect r="r" b="b" t="t" l="l"/>
                <a:pathLst>
                  <a:path h="3649071" w="6619526">
                    <a:moveTo>
                      <a:pt x="0" y="0"/>
                    </a:moveTo>
                    <a:lnTo>
                      <a:pt x="6619526" y="0"/>
                    </a:lnTo>
                    <a:lnTo>
                      <a:pt x="6619526" y="3649071"/>
                    </a:lnTo>
                    <a:lnTo>
                      <a:pt x="0" y="3649071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sq">
                <a:solidFill>
                  <a:srgbClr val="508484"/>
                </a:solidFill>
                <a:prstDash val="solid"/>
                <a:miter/>
              </a:ln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28575"/>
                <a:ext cx="6619526" cy="3677646"/>
              </a:xfrm>
              <a:prstGeom prst="rect">
                <a:avLst/>
              </a:prstGeom>
            </p:spPr>
            <p:txBody>
              <a:bodyPr anchor="ctr" rtlCol="false" tIns="48876" lIns="48876" bIns="48876" rIns="48876"/>
              <a:lstStyle/>
              <a:p>
                <a:pPr algn="ctr" marL="0" indent="0" lvl="0">
                  <a:lnSpc>
                    <a:spcPts val="2344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308270" y="308302"/>
              <a:ext cx="23831639" cy="12824038"/>
              <a:chOff x="0" y="0"/>
              <a:chExt cx="6447050" cy="3469221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6447050" cy="3469221"/>
              </a:xfrm>
              <a:custGeom>
                <a:avLst/>
                <a:gdLst/>
                <a:ahLst/>
                <a:cxnLst/>
                <a:rect r="r" b="b" t="t" l="l"/>
                <a:pathLst>
                  <a:path h="3469221" w="6447050">
                    <a:moveTo>
                      <a:pt x="0" y="0"/>
                    </a:moveTo>
                    <a:lnTo>
                      <a:pt x="6447050" y="0"/>
                    </a:lnTo>
                    <a:lnTo>
                      <a:pt x="6447050" y="3469221"/>
                    </a:lnTo>
                    <a:lnTo>
                      <a:pt x="0" y="3469221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66675" cap="sq">
                <a:solidFill>
                  <a:srgbClr val="7CBBBB"/>
                </a:solidFill>
                <a:prstDash val="solid"/>
                <a:miter/>
              </a:ln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28575"/>
                <a:ext cx="6447050" cy="3497796"/>
              </a:xfrm>
              <a:prstGeom prst="rect">
                <a:avLst/>
              </a:prstGeom>
            </p:spPr>
            <p:txBody>
              <a:bodyPr anchor="ctr" rtlCol="false" tIns="48876" lIns="48876" bIns="48876" rIns="48876"/>
              <a:lstStyle/>
              <a:p>
                <a:pPr algn="ctr" marL="0" indent="0" lvl="0">
                  <a:lnSpc>
                    <a:spcPts val="2344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9" id="9"/>
            <p:cNvGrpSpPr/>
            <p:nvPr/>
          </p:nvGrpSpPr>
          <p:grpSpPr>
            <a:xfrm rot="0">
              <a:off x="710675" y="724917"/>
              <a:ext cx="23092175" cy="12024659"/>
              <a:chOff x="0" y="0"/>
              <a:chExt cx="6247007" cy="3252969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6247007" cy="3252968"/>
              </a:xfrm>
              <a:custGeom>
                <a:avLst/>
                <a:gdLst/>
                <a:ahLst/>
                <a:cxnLst/>
                <a:rect r="r" b="b" t="t" l="l"/>
                <a:pathLst>
                  <a:path h="3252968" w="6247007">
                    <a:moveTo>
                      <a:pt x="0" y="0"/>
                    </a:moveTo>
                    <a:lnTo>
                      <a:pt x="6247007" y="0"/>
                    </a:lnTo>
                    <a:lnTo>
                      <a:pt x="6247007" y="3252968"/>
                    </a:lnTo>
                    <a:lnTo>
                      <a:pt x="0" y="3252968"/>
                    </a:lnTo>
                    <a:close/>
                  </a:path>
                </a:pathLst>
              </a:custGeom>
              <a:solidFill>
                <a:srgbClr val="E9FFCC"/>
              </a:solidFill>
              <a:ln w="66675" cap="sq">
                <a:solidFill>
                  <a:srgbClr val="C1FF72"/>
                </a:solidFill>
                <a:prstDash val="solid"/>
                <a:miter/>
              </a:ln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28575"/>
                <a:ext cx="6247007" cy="3281544"/>
              </a:xfrm>
              <a:prstGeom prst="rect">
                <a:avLst/>
              </a:prstGeom>
            </p:spPr>
            <p:txBody>
              <a:bodyPr anchor="ctr" rtlCol="false" tIns="48876" lIns="48876" bIns="48876" rIns="48876"/>
              <a:lstStyle/>
              <a:p>
                <a:pPr algn="ctr" marL="0" indent="0" lvl="0">
                  <a:lnSpc>
                    <a:spcPts val="2344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Freeform 12" id="12"/>
            <p:cNvSpPr/>
            <p:nvPr/>
          </p:nvSpPr>
          <p:spPr>
            <a:xfrm flipH="false" flipV="false" rot="-10800000">
              <a:off x="19800208" y="8819868"/>
              <a:ext cx="4668992" cy="4668992"/>
            </a:xfrm>
            <a:custGeom>
              <a:avLst/>
              <a:gdLst/>
              <a:ahLst/>
              <a:cxnLst/>
              <a:rect r="r" b="b" t="t" l="l"/>
              <a:pathLst>
                <a:path h="4668992" w="4668992">
                  <a:moveTo>
                    <a:pt x="0" y="0"/>
                  </a:moveTo>
                  <a:lnTo>
                    <a:pt x="4668992" y="0"/>
                  </a:lnTo>
                  <a:lnTo>
                    <a:pt x="4668992" y="4668991"/>
                  </a:lnTo>
                  <a:lnTo>
                    <a:pt x="0" y="466899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4668992" cy="4668992"/>
            </a:xfrm>
            <a:custGeom>
              <a:avLst/>
              <a:gdLst/>
              <a:ahLst/>
              <a:cxnLst/>
              <a:rect r="r" b="b" t="t" l="l"/>
              <a:pathLst>
                <a:path h="4668992" w="4668992">
                  <a:moveTo>
                    <a:pt x="0" y="0"/>
                  </a:moveTo>
                  <a:lnTo>
                    <a:pt x="4668992" y="0"/>
                  </a:lnTo>
                  <a:lnTo>
                    <a:pt x="4668992" y="4668992"/>
                  </a:lnTo>
                  <a:lnTo>
                    <a:pt x="0" y="466899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</p:grpSp>
      <p:sp>
        <p:nvSpPr>
          <p:cNvPr name="Freeform 14" id="14"/>
          <p:cNvSpPr/>
          <p:nvPr/>
        </p:nvSpPr>
        <p:spPr>
          <a:xfrm flipH="false" flipV="false" rot="0">
            <a:off x="15709564" y="918806"/>
            <a:ext cx="1549736" cy="1515202"/>
          </a:xfrm>
          <a:custGeom>
            <a:avLst/>
            <a:gdLst/>
            <a:ahLst/>
            <a:cxnLst/>
            <a:rect r="r" b="b" t="t" l="l"/>
            <a:pathLst>
              <a:path h="1515202" w="1549736">
                <a:moveTo>
                  <a:pt x="0" y="0"/>
                </a:moveTo>
                <a:lnTo>
                  <a:pt x="1549736" y="0"/>
                </a:lnTo>
                <a:lnTo>
                  <a:pt x="1549736" y="1515202"/>
                </a:lnTo>
                <a:lnTo>
                  <a:pt x="0" y="151520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2657399" y="1924057"/>
            <a:ext cx="11455635" cy="9633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40"/>
              </a:lnSpc>
            </a:pPr>
            <a:r>
              <a:rPr lang="en-US" sz="80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ALCANCE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254714" y="3492348"/>
            <a:ext cx="15778573" cy="5447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79"/>
              </a:lnSpc>
            </a:pPr>
          </a:p>
          <a:p>
            <a:pPr algn="l">
              <a:lnSpc>
                <a:spcPts val="4279"/>
              </a:lnSpc>
            </a:pPr>
            <a:r>
              <a:rPr lang="en-US" sz="3999" spc="-15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-La plataforma abarcará el registro y gestión de diferentes tipos de usuarios (visitantes, residentes, emprendedores, moderadores y administradores).</a:t>
            </a:r>
          </a:p>
          <a:p>
            <a:pPr algn="l">
              <a:lnSpc>
                <a:spcPts val="4279"/>
              </a:lnSpc>
            </a:pPr>
          </a:p>
          <a:p>
            <a:pPr algn="l">
              <a:lnSpc>
                <a:spcPts val="4279"/>
              </a:lnSpc>
            </a:pPr>
            <a:r>
              <a:rPr lang="en-US" sz="3999" spc="-15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-Incluirá un directorio de productos y servicios locales, un espacio comunitario con foros, noticias, avisos y eventos, además un espacio para reportar incidentes y emergencias.</a:t>
            </a:r>
          </a:p>
          <a:p>
            <a:pPr algn="l">
              <a:lnSpc>
                <a:spcPts val="4279"/>
              </a:lnSpc>
            </a:pPr>
          </a:p>
          <a:p>
            <a:pPr algn="l">
              <a:lnSpc>
                <a:spcPts val="4279"/>
              </a:lnSpc>
            </a:pPr>
            <a:r>
              <a:rPr lang="en-US" sz="3999" spc="-15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7259300" y="9220200"/>
            <a:ext cx="152400" cy="190500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b="true" sz="210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DAGzzo0mZpc</dc:identifier>
  <dcterms:modified xsi:type="dcterms:W3CDTF">2011-08-01T06:04:30Z</dcterms:modified>
  <cp:revision>1</cp:revision>
  <dc:title>Presentación Nexus</dc:title>
</cp:coreProperties>
</file>