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3A91F0-C45F-4956-8843-0A182429F0AF}">
  <a:tblStyle styleId="{C33A91F0-C45F-4956-8843-0A182429F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1.xml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8d883b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8d883b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f7ab1561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f7ab1561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f7ab156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f7ab156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f7ab156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f7ab156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f7ab1561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f7ab1561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f7ab1561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f7ab1561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f7ab1561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f7ab156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f7ab15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f7ab15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183968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183968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18396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18396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f7ab15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f7ab15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183968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183968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7183968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7183968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7183968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7183968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b6944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9b6944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b6944c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9b6944c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9b6944c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9b6944c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b6944c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b6944c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9b6944c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9b6944c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b6944c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9b6944c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b6944c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b6944c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f7ab1561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f7ab1561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b6944c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9b6944c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a1ea39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a1ea39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a1ea39c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a1ea39c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6c74dc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6c74dc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a442fa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a442fa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84bd94c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84bd94c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4bd94c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84bd94c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a442fa3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a442fa3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a442fa3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a442fa3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a442fa3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a442fa3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f7ab1561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f7ab1561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a442fa3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a442fa3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4bd94c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4bd94c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f7ab156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f7ab156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f7ab156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f7ab156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f7ab1561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f7ab1561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f7ab1561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f7ab1561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8d883b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8d883b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36025" y="4868125"/>
            <a:ext cx="8079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Zalan Toth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coursera.org/learn/algorithms-part1" TargetMode="External"/><Relationship Id="rId4" Type="http://schemas.openxmlformats.org/officeDocument/2006/relationships/hyperlink" Target="https://www.udemy.com/course/learn-data-structure-algorithms-with-java-interview/" TargetMode="External"/><Relationship Id="rId5" Type="http://schemas.openxmlformats.org/officeDocument/2006/relationships/hyperlink" Target="https://www.pluralsight.com/courses/ads-part1" TargetMode="External"/><Relationship Id="rId6" Type="http://schemas.openxmlformats.org/officeDocument/2006/relationships/hyperlink" Target="https://gitlab.com/zlaval/algorith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Algoritmusok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MergeSort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255975"/>
            <a:ext cx="70389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hu"/>
            </a:b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106100" y="1307850"/>
            <a:ext cx="329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sort(array, 0, array.length)</a:t>
            </a:r>
            <a:br>
              <a:rPr lang="hu"/>
            </a:br>
            <a:br>
              <a:rPr lang="hu"/>
            </a:br>
            <a:r>
              <a:rPr lang="hu"/>
              <a:t>fn sort(start: Int, end: Int) =</a:t>
            </a:r>
            <a:br>
              <a:rPr lang="hu"/>
            </a:br>
            <a:r>
              <a:rPr lang="hu"/>
              <a:t>	if  start &gt;= end: return</a:t>
            </a:r>
            <a:br>
              <a:rPr lang="hu"/>
            </a:br>
            <a:r>
              <a:rPr lang="hu"/>
              <a:t>	middle = (start + end) / 2</a:t>
            </a:r>
            <a:br>
              <a:rPr lang="hu"/>
            </a:br>
            <a:r>
              <a:rPr lang="hu"/>
              <a:t>	sort(start, middle)</a:t>
            </a:r>
            <a:br>
              <a:rPr lang="hu"/>
            </a:br>
            <a:r>
              <a:rPr lang="hu"/>
              <a:t>	sort(middle+1, end)</a:t>
            </a:r>
            <a:br>
              <a:rPr lang="hu"/>
            </a:br>
            <a:r>
              <a:rPr lang="hu"/>
              <a:t>	merge(start, middle, 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986325" y="1307850"/>
            <a:ext cx="505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fn merge(start: Int, end: Int) : Int =</a:t>
            </a:r>
            <a:br>
              <a:rPr lang="hu"/>
            </a:br>
            <a:r>
              <a:rPr lang="hu"/>
              <a:t>	tmp= array.copy</a:t>
            </a:r>
            <a:br>
              <a:rPr lang="hu"/>
            </a:br>
            <a:r>
              <a:rPr lang="hu"/>
              <a:t>	low = start, hi = middle+1, actual = low</a:t>
            </a:r>
            <a:br>
              <a:rPr lang="hu"/>
            </a:br>
            <a:r>
              <a:rPr lang="hu"/>
              <a:t>	while low &lt;= middle and hi &lt;=end:</a:t>
            </a:r>
            <a:br>
              <a:rPr lang="hu"/>
            </a:br>
            <a:r>
              <a:rPr lang="hu"/>
              <a:t>		if tmp[low] &lt;= tmp[hi]: array[actual] = tmp[low++]</a:t>
            </a:r>
            <a:br>
              <a:rPr lang="hu"/>
            </a:br>
            <a:r>
              <a:rPr lang="hu"/>
              <a:t>		else: array[actual] = tmp[hi++]</a:t>
            </a:r>
            <a:br>
              <a:rPr lang="hu"/>
            </a:br>
            <a:r>
              <a:rPr lang="hu"/>
              <a:t>		actual++</a:t>
            </a:r>
            <a:br>
              <a:rPr lang="hu"/>
            </a:br>
            <a:r>
              <a:rPr lang="hu"/>
              <a:t>	end while</a:t>
            </a:r>
            <a:br>
              <a:rPr lang="hu"/>
            </a:br>
            <a:r>
              <a:rPr lang="hu"/>
              <a:t>	copy rest tmp to actual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Melyik rendező algoritmust használjam?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128825" y="1248925"/>
            <a:ext cx="7457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400">
                <a:solidFill>
                  <a:srgbClr val="00FF00"/>
                </a:solidFill>
              </a:rPr>
              <a:t>Alap algoritmusok: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Buborék rendezés: ha elrettentő példát keresünk. O(N^2)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Beszúró rendezés: ha kevés, közel rendezett elemmel dolgozunk. W: O(N^2) / B: O(N) / M:O(1)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QuickSort: Szinte mindig.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MergeSort: Ha a memória felhasználás nem számít. Ha stabil algoritmus szükséges. 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hu" sz="1400">
                <a:solidFill>
                  <a:schemeClr val="accent2"/>
                </a:solidFill>
              </a:rPr>
              <a:t>Hibrid algoritmusok:</a:t>
            </a:r>
            <a:br>
              <a:rPr lang="hu"/>
            </a:br>
            <a:r>
              <a:rPr lang="hu"/>
              <a:t>Az alap rendező algoritmusok kombinációja. </a:t>
            </a:r>
            <a:br>
              <a:rPr lang="hu"/>
            </a:br>
            <a:r>
              <a:rPr lang="hu"/>
              <a:t>Jobb Time &amp; Space complexity. </a:t>
            </a:r>
            <a:br>
              <a:rPr lang="hu"/>
            </a:br>
            <a:r>
              <a:rPr lang="hu"/>
              <a:t>(P.l .TimSort: MergeSort + Insertion Sort)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BackTracking (Visszalépéses keresés)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 rekurzió egy formája.</a:t>
            </a:r>
            <a:br>
              <a:rPr lang="hu"/>
            </a:br>
            <a:r>
              <a:rPr lang="hu"/>
              <a:t>Alkalmas egy probléma összes lehetséges megoldásának megtalálására.</a:t>
            </a:r>
            <a:br>
              <a:rPr lang="hu"/>
            </a:br>
            <a:r>
              <a:rPr lang="hu"/>
              <a:t>Ha egy rész megoldás nem vezet a végső megoldáshoz, eldobjuk és visszalépünk.</a:t>
            </a:r>
            <a:br>
              <a:rPr lang="hu"/>
            </a:br>
            <a:r>
              <a:rPr lang="hu"/>
              <a:t>Általában gyorsabb mint a brute-force megoldások, mivel sok részmegoldás eldobásra kerülhet.</a:t>
            </a:r>
            <a:br>
              <a:rPr lang="hu"/>
            </a:br>
            <a:r>
              <a:rPr lang="hu"/>
              <a:t>Példa: N királynő probléma, Sudoku</a:t>
            </a:r>
            <a:br>
              <a:rPr lang="hu"/>
            </a:br>
            <a:r>
              <a:rPr lang="hu"/>
              <a:t>Hasonló a DFS algoritmushoz (erről később)</a:t>
            </a:r>
            <a:br>
              <a:rPr lang="hu"/>
            </a:br>
            <a:r>
              <a:rPr lang="hu"/>
              <a:t>Worst case: O(N!)</a:t>
            </a:r>
            <a:br>
              <a:rPr lang="hu"/>
            </a:br>
            <a:br>
              <a:rPr lang="hu"/>
            </a:br>
            <a:r>
              <a:rPr lang="hu"/>
              <a:t>A részmegoldások egy potenciális keresőfát alkotnak. Minden részmegoldás szülője a következő részmegoldásoknak, amelyek egy további lépésre vannak tőle. Azon részfák és összes gyermekük, melyek nem vezetnek a megfelelő megoldáshoz, </a:t>
            </a:r>
            <a:r>
              <a:rPr lang="hu"/>
              <a:t>eldobásra</a:t>
            </a:r>
            <a:r>
              <a:rPr lang="hu"/>
              <a:t> kerülnek.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BackTracking (Visszalépéses keresés)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50" y="1351825"/>
            <a:ext cx="7155926" cy="31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N Királynő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Helyezzünk el N királynőt egy N*N-es sakktáblára úgy, hogy ne üssék egymást.</a:t>
            </a:r>
            <a:br>
              <a:rPr lang="hu"/>
            </a:b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63" y="2127275"/>
            <a:ext cx="2505775" cy="2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1450" y="4501675"/>
            <a:ext cx="23883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N Királynő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029" y="158150"/>
            <a:ext cx="4300745" cy="4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N Királynő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015950"/>
            <a:ext cx="70389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numberOfQueens = 8</a:t>
            </a:r>
            <a:br>
              <a:rPr lang="hu"/>
            </a:br>
            <a:r>
              <a:rPr lang="hu"/>
              <a:t>chessTable[numberOfQueens][numberOfQueens]</a:t>
            </a:r>
            <a:br>
              <a:rPr lang="hu"/>
            </a:br>
            <a:br>
              <a:rPr lang="hu"/>
            </a:br>
            <a:r>
              <a:rPr lang="hu"/>
              <a:t>fn nQueen() =</a:t>
            </a:r>
            <a:br>
              <a:rPr lang="hu"/>
            </a:br>
            <a:r>
              <a:rPr lang="hu"/>
              <a:t>	if setQueens(0): print solution</a:t>
            </a:r>
            <a:br>
              <a:rPr lang="hu"/>
            </a:br>
            <a:r>
              <a:rPr lang="hu"/>
              <a:t>	else: no solution</a:t>
            </a:r>
            <a:br>
              <a:rPr lang="hu"/>
            </a:br>
            <a:br>
              <a:rPr lang="hu"/>
            </a:br>
            <a:r>
              <a:rPr lang="hu"/>
              <a:t>fn setQueens(column: Int): Boolean =</a:t>
            </a:r>
            <a:br>
              <a:rPr lang="hu"/>
            </a:br>
            <a:r>
              <a:rPr lang="hu"/>
              <a:t>	if column == numberOfQueens: return true</a:t>
            </a:r>
            <a:br>
              <a:rPr lang="hu"/>
            </a:br>
            <a:r>
              <a:rPr lang="hu"/>
              <a:t>	for row=0, row &lt; numberOfQueens, row++ :</a:t>
            </a:r>
            <a:br>
              <a:rPr lang="hu"/>
            </a:br>
            <a:r>
              <a:rPr lang="hu"/>
              <a:t>		if isPlaceValid(row,column):</a:t>
            </a:r>
            <a:br>
              <a:rPr lang="hu"/>
            </a:br>
            <a:r>
              <a:rPr lang="hu"/>
              <a:t>			chessTable[row][column] = 1</a:t>
            </a:r>
            <a:br>
              <a:rPr lang="hu"/>
            </a:br>
            <a:r>
              <a:rPr lang="hu"/>
              <a:t>		if setQueens(column + 1): return true</a:t>
            </a:r>
            <a:br>
              <a:rPr lang="hu"/>
            </a:br>
            <a:r>
              <a:rPr lang="hu"/>
              <a:t>		//ha nincs megoldás itt történik a visszalépés</a:t>
            </a:r>
            <a:br>
              <a:rPr lang="hu"/>
            </a:br>
            <a:r>
              <a:rPr lang="hu"/>
              <a:t>		chessTable[row][column] = 0</a:t>
            </a:r>
            <a:br>
              <a:rPr lang="hu"/>
            </a:br>
            <a:r>
              <a:rPr lang="hu"/>
              <a:t>	end for</a:t>
            </a:r>
            <a:br>
              <a:rPr lang="hu"/>
            </a:br>
            <a:r>
              <a:rPr lang="hu"/>
              <a:t>	return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N Királynő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710050"/>
            <a:ext cx="70389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fn isPlaceValid(row, column) =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megvizsgáljuk adott sorban előtte volt-e már elhelyezett királynő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megvizsgáljuk átlósan felfelé volt-e elhelyezett királynő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megvizsgáljuk átlósan lefelé volt-e elhelyezett királynő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	ha volt: return false</a:t>
            </a:r>
            <a:br>
              <a:rPr lang="hu"/>
            </a:br>
            <a:r>
              <a:rPr lang="hu"/>
              <a:t>	egyébként: return true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Rekurzió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Ciklus egy fajtája / a rekurzió implementálható ciklusként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Önmaga által definiált műveletsort hajtja végre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Head és Tail rekurzió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Erős stack használat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Lassabb az iteratív megvalósításnál </a:t>
            </a:r>
            <a:r>
              <a:rPr lang="hu"/>
              <a:t>(test &amp; jump vs stack operations</a:t>
            </a:r>
            <a:r>
              <a:rPr lang="hu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Tail rekurzív optimalizálás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Pure function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Rekurzió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850875" y="1480900"/>
            <a:ext cx="2630400" cy="135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fn factorial(n: Int): Int =</a:t>
            </a:r>
            <a:br>
              <a:rPr lang="hu"/>
            </a:br>
            <a:r>
              <a:rPr lang="hu"/>
              <a:t>	if n == 1: return 1</a:t>
            </a:r>
            <a:br>
              <a:rPr lang="hu"/>
            </a:br>
            <a:r>
              <a:rPr lang="hu"/>
              <a:t>	return n * factorial(n - 1)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5060200" y="1471450"/>
            <a:ext cx="3064200" cy="137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fn factorial(n: Int): Int = </a:t>
            </a:r>
            <a:br>
              <a:rPr lang="hu"/>
            </a:br>
            <a:r>
              <a:rPr lang="hu"/>
              <a:t>	</a:t>
            </a:r>
            <a:r>
              <a:rPr lang="hu"/>
              <a:t>fn solve(acc: Int, n: Int): Int =</a:t>
            </a:r>
            <a:br>
              <a:rPr lang="hu"/>
            </a:br>
            <a:r>
              <a:rPr lang="hu"/>
              <a:t>		if n ==0: return acc</a:t>
            </a:r>
            <a:br>
              <a:rPr lang="hu"/>
            </a:br>
            <a:r>
              <a:rPr lang="hu"/>
              <a:t>		return solve(acc * n, n-1)</a:t>
            </a:r>
            <a:br>
              <a:rPr lang="hu"/>
            </a:br>
            <a:r>
              <a:rPr lang="hu"/>
              <a:t>	return solve(1 ,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 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501750" y="3125750"/>
            <a:ext cx="2630400" cy="1726200"/>
          </a:xfrm>
          <a:prstGeom prst="rect">
            <a:avLst/>
          </a:prstGeom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fn factorial(n: Int): Int =</a:t>
            </a:r>
            <a:br>
              <a:rPr lang="hu"/>
            </a:br>
            <a:r>
              <a:rPr lang="hu"/>
              <a:t>	result = 1</a:t>
            </a:r>
            <a:br>
              <a:rPr lang="hu"/>
            </a:br>
            <a:r>
              <a:rPr lang="hu"/>
              <a:t>	while n-- &gt; 0:</a:t>
            </a:r>
            <a:br>
              <a:rPr lang="hu"/>
            </a:br>
            <a:r>
              <a:rPr lang="hu"/>
              <a:t>		result = result * n</a:t>
            </a:r>
            <a:br>
              <a:rPr lang="hu"/>
            </a:br>
            <a:r>
              <a:rPr lang="hu"/>
              <a:t>	end while</a:t>
            </a:r>
            <a:br>
              <a:rPr lang="hu"/>
            </a:br>
            <a:r>
              <a:rPr lang="hu"/>
              <a:t>	return result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Tartalom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Algoritmusok komplexitása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Rendező algoritmusok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Visszalépéses keresés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Rekurzió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Dinamikus programozás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Gráf bejárás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Utazó ügynök probléma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Fibonacci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26571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0, 1, 1, 2, 3, 5, 8, 13 …</a:t>
            </a:r>
            <a:br>
              <a:rPr lang="hu"/>
            </a:br>
            <a:r>
              <a:rPr lang="hu"/>
              <a:t>Fn= Fn-1 + Fn-2 (n&gt;1), F0=0, F1=1</a:t>
            </a:r>
            <a:br>
              <a:rPr lang="hu"/>
            </a:br>
            <a:r>
              <a:rPr lang="hu"/>
              <a:t>Ovelapping subproblems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040" y="1567550"/>
            <a:ext cx="4191560" cy="2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2905450"/>
            <a:ext cx="32025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fn fib(n: Int): Int = </a:t>
            </a:r>
            <a:br>
              <a:rPr lang="hu"/>
            </a:br>
            <a:r>
              <a:rPr lang="hu"/>
              <a:t>	if n == 1 || n == 0: return n</a:t>
            </a:r>
            <a:br>
              <a:rPr lang="hu"/>
            </a:br>
            <a:r>
              <a:rPr lang="hu"/>
              <a:t>	return fib(n - 1) + fib(n - 2)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Memoization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297500" y="1226975"/>
            <a:ext cx="65208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már kikalkulált részeredményeket tároljuk és újra felhasználjuk.</a:t>
            </a:r>
            <a:br>
              <a:rPr lang="hu"/>
            </a:br>
            <a:r>
              <a:rPr lang="hu"/>
              <a:t>Gyors elérésű adatszerkezet szükséges a tároláshoz.</a:t>
            </a:r>
            <a:br>
              <a:rPr lang="hu"/>
            </a:br>
            <a:r>
              <a:rPr lang="hu"/>
              <a:t>Exponenciális helyett O(N)-re redukáljuk a futásidőt, O(N) memória komplexitás árán.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hu"/>
            </a:br>
            <a:r>
              <a:rPr lang="hu"/>
              <a:t>table: Map&lt;Int, Long&gt;</a:t>
            </a:r>
            <a:br>
              <a:rPr lang="hu"/>
            </a:br>
            <a:br>
              <a:rPr lang="hu"/>
            </a:br>
            <a:r>
              <a:rPr lang="hu"/>
              <a:t>fn fib(n: Int): Int = </a:t>
            </a:r>
            <a:br>
              <a:rPr lang="hu"/>
            </a:br>
            <a:r>
              <a:rPr lang="hu"/>
              <a:t>	if table.containsKey(n): return table.get(n)</a:t>
            </a:r>
            <a:br>
              <a:rPr lang="hu"/>
            </a:br>
            <a:r>
              <a:rPr lang="hu"/>
              <a:t>	table.put(n - 1, fib(n - 1))</a:t>
            </a:r>
            <a:br>
              <a:rPr lang="hu"/>
            </a:br>
            <a:r>
              <a:rPr lang="hu"/>
              <a:t>	</a:t>
            </a:r>
            <a:r>
              <a:rPr lang="hu"/>
              <a:t>table.put(n - 2, fib(n - 2))</a:t>
            </a:r>
            <a:br>
              <a:rPr lang="hu"/>
            </a:br>
            <a:r>
              <a:rPr lang="hu"/>
              <a:t>	actual = table.get(n - 1) + table.get(n - 2)</a:t>
            </a:r>
            <a:br>
              <a:rPr lang="hu"/>
            </a:br>
            <a:r>
              <a:rPr lang="hu"/>
              <a:t>	table.put(n, actual)</a:t>
            </a:r>
            <a:br>
              <a:rPr lang="hu"/>
            </a:br>
            <a:r>
              <a:rPr lang="hu"/>
              <a:t>	return actual</a:t>
            </a:r>
            <a:endParaRPr/>
          </a:p>
        </p:txBody>
      </p:sp>
      <p:cxnSp>
        <p:nvCxnSpPr>
          <p:cNvPr id="264" name="Google Shape;264;p33"/>
          <p:cNvCxnSpPr/>
          <p:nvPr/>
        </p:nvCxnSpPr>
        <p:spPr>
          <a:xfrm>
            <a:off x="1501800" y="2296900"/>
            <a:ext cx="5815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Dinamikus programozás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Komplex problémák megoldása egyszerűbb rész problémákra bontással.</a:t>
            </a:r>
            <a:br>
              <a:rPr lang="hu"/>
            </a:br>
            <a:r>
              <a:rPr lang="hu"/>
              <a:t>Az átlapolódó rész problémák megoldásainak újrafelhasználása miatt gyorsabb, mint azon algoritmusok, melyek nem foglalkoznak vele.</a:t>
            </a:r>
            <a:br>
              <a:rPr lang="hu"/>
            </a:br>
            <a:r>
              <a:rPr lang="hu"/>
              <a:t>Az egyes rész problémák megoldásának összegzésével jutunk el a végső megoldáshoz.</a:t>
            </a:r>
            <a:br>
              <a:rPr lang="hu"/>
            </a:br>
            <a:br>
              <a:rPr lang="hu"/>
            </a:br>
            <a:r>
              <a:rPr lang="hu"/>
              <a:t>Példák: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Hátizsák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Pénzváltás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Két tojás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Pénzváltás probléma (Coin change)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297500" y="1567550"/>
            <a:ext cx="70389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Adott M összeg és v[] érmék halmaza. Hányféleképpen tudjuk felváltani M-et v[]-ből?</a:t>
            </a:r>
            <a:br>
              <a:rPr lang="hu"/>
            </a:br>
            <a:r>
              <a:rPr lang="hu"/>
              <a:t>Az érmék sorrendje nem számít, minden érméből végtelen darab áll rendelkezésünkre.</a:t>
            </a:r>
            <a:br>
              <a:rPr lang="hu"/>
            </a:br>
            <a:br>
              <a:rPr lang="hu"/>
            </a:br>
            <a:r>
              <a:rPr lang="hu"/>
              <a:t>PL:</a:t>
            </a:r>
            <a:br>
              <a:rPr lang="hu"/>
            </a:br>
            <a:r>
              <a:rPr lang="hu"/>
              <a:t>v[]={1,2,3}</a:t>
            </a:r>
            <a:br>
              <a:rPr lang="hu"/>
            </a:br>
            <a:r>
              <a:rPr lang="hu"/>
              <a:t>M=4</a:t>
            </a:r>
            <a:br>
              <a:rPr lang="hu"/>
            </a:br>
            <a:r>
              <a:rPr lang="hu"/>
              <a:t>A megoldás 4 lesz. {1,1,1,1}, {1,1,2}, {1,3}, {2,2}</a:t>
            </a:r>
            <a:br>
              <a:rPr lang="hu"/>
            </a:br>
            <a:br>
              <a:rPr lang="hu"/>
            </a:br>
            <a:r>
              <a:rPr lang="hu"/>
              <a:t>A rekurzív megoldás lassú [O(2^N), N=v.length], sok az átlapolódó részprobléma. </a:t>
            </a:r>
            <a:br>
              <a:rPr lang="hu"/>
            </a:br>
            <a:r>
              <a:rPr lang="hu"/>
              <a:t>Minden érménél 2 lehetőségünk van, vagy használjuk, vagy nem.</a:t>
            </a:r>
            <a:br>
              <a:rPr lang="hu"/>
            </a:br>
            <a:r>
              <a:rPr lang="hu"/>
              <a:t>Dinamikus programozás [</a:t>
            </a:r>
            <a:r>
              <a:rPr lang="hu"/>
              <a:t>O(v*M)</a:t>
            </a:r>
            <a:r>
              <a:rPr lang="hu"/>
              <a:t>]: Definiáljuk az alapesetet, M=0-nál 1 megoldásunk van, nem használunk érmét. v[]=üres esetben 0 megoldás van, nincs érménk. </a:t>
            </a:r>
            <a:br>
              <a:rPr lang="hu"/>
            </a:br>
            <a:br>
              <a:rPr lang="hu"/>
            </a:b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Pénzváltás probléma (Coin change)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297500" y="1567550"/>
            <a:ext cx="70389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Definiálunk egy megoldás mátrixot: table[v.length+1][M+1]</a:t>
            </a:r>
            <a:br>
              <a:rPr lang="hu"/>
            </a:br>
            <a:r>
              <a:rPr lang="hu"/>
              <a:t>Minden érménél eldöntjük hogy használjuk-e vagy sem.</a:t>
            </a:r>
            <a:br>
              <a:rPr lang="hu"/>
            </a:br>
            <a:r>
              <a:rPr lang="hu"/>
              <a:t>Megvizsgáljuk hogy az érme értéke &lt;= a szükséges összegnél</a:t>
            </a:r>
            <a:br>
              <a:rPr lang="hu"/>
            </a:br>
            <a:r>
              <a:rPr lang="hu"/>
              <a:t>C</a:t>
            </a:r>
            <a:r>
              <a:rPr lang="hu"/>
              <a:t>sökkentjük az összeget az értékével és használjuk a csökkentett összegre számított részprobléma megoldását.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table[0][]=0</a:t>
            </a:r>
            <a:br>
              <a:rPr lang="hu"/>
            </a:br>
            <a:r>
              <a:rPr lang="hu"/>
              <a:t>table[][0]=1</a:t>
            </a:r>
            <a:br>
              <a:rPr lang="hu"/>
            </a:br>
            <a:r>
              <a:rPr lang="hu"/>
              <a:t>table[i][j]= table[i-1][j] + table[i][j-v[i-1]] ha v[i]&lt;=j különben table[i-1][j]</a:t>
            </a:r>
            <a:br>
              <a:rPr lang="hu"/>
            </a:br>
            <a:br>
              <a:rPr lang="hu"/>
            </a:b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Pénzváltás probléma (Coin change)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952500" y="190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{C33A91F0-C45F-4956-8843-0A182429F0AF}</a:tableStyleId>
              </a:tblPr>
              <a:tblGrid>
                <a:gridCol w="1304975"/>
                <a:gridCol w="1168975"/>
                <a:gridCol w="1201800"/>
                <a:gridCol w="115025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accent2"/>
                          </a:solidFill>
                        </a:rPr>
                        <a:t>érme\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összeg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B6D7A8"/>
                          </a:solidFill>
                        </a:rPr>
                        <a:t>M=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0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B6D7A8"/>
                          </a:solidFill>
                        </a:rPr>
                        <a:t>M=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1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B6D7A8"/>
                          </a:solidFill>
                        </a:rPr>
                        <a:t>M=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2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B6D7A8"/>
                          </a:solidFill>
                        </a:rPr>
                        <a:t>M=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3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B6D7A8"/>
                          </a:solidFill>
                        </a:rPr>
                        <a:t>M=</a:t>
                      </a:r>
                      <a:r>
                        <a:rPr lang="hu">
                          <a:solidFill>
                            <a:srgbClr val="B6D7A8"/>
                          </a:solidFill>
                        </a:rPr>
                        <a:t>4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accent2"/>
                          </a:solidFill>
                        </a:rPr>
                        <a:t>0 (0 érme)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1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0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0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0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0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accent2"/>
                          </a:solidFill>
                        </a:rPr>
                        <a:t>1 (1-es érme)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1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accent2"/>
                          </a:solidFill>
                        </a:rPr>
                        <a:t>2 (1 és 2)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1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accent2"/>
                          </a:solidFill>
                        </a:rPr>
                        <a:t>3 (1,2 és 3)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9FC5E8"/>
                          </a:solidFill>
                        </a:rPr>
                        <a:t>1</a:t>
                      </a:r>
                      <a:endParaRPr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E06666"/>
                          </a:solidFill>
                        </a:rPr>
                        <a:t>4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1929900" y="4216275"/>
            <a:ext cx="5284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table[i][j] = table[i-1][j] + table[i][j-v[i-1]] ha v[i]&lt;=j különben table[i-1][j]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797275" y="3532575"/>
            <a:ext cx="248400" cy="2580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5797275" y="3150475"/>
            <a:ext cx="248400" cy="258000"/>
          </a:xfrm>
          <a:prstGeom prst="ellipse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2280800" y="3532575"/>
            <a:ext cx="248400" cy="258000"/>
          </a:xfrm>
          <a:prstGeom prst="ellipse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Pénzváltás probléma (Coin change)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1437250" y="1502825"/>
            <a:ext cx="75828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fn coinChange() =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for i  0 .. coins[].length: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table[i][0] =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for row = 1; row &lt;= coins[].length; row++ :</a:t>
            </a:r>
            <a:b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for col = 1; col &lt;= amount; col++ 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if coins[row - 1] &lt;= col 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table[row][col] = table[row - 1][col] + table[row][col - coins[row -1]]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else 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</a:t>
            </a: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table[row][col] = table[row - 1][col] </a:t>
            </a:r>
            <a:b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end for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end for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result = table[coins.length][amount]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297500" y="393750"/>
            <a:ext cx="70389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DSF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297500" y="1567550"/>
            <a:ext cx="35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Gráf bejáró algoritmus</a:t>
            </a:r>
            <a:br>
              <a:rPr lang="hu"/>
            </a:br>
            <a:r>
              <a:rPr lang="hu"/>
              <a:t>Lineáris: O(V+E)</a:t>
            </a:r>
            <a:br>
              <a:rPr lang="hu"/>
            </a:br>
            <a:r>
              <a:rPr lang="hu"/>
              <a:t>BSF-nél valamivel jobb memória komplexitás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fn dfs(root: Vertex):</a:t>
            </a:r>
            <a:br>
              <a:rPr lang="hu"/>
            </a:br>
            <a:r>
              <a:rPr lang="hu"/>
              <a:t>	root.visited=true</a:t>
            </a:r>
            <a:br>
              <a:rPr lang="hu"/>
            </a:br>
            <a:r>
              <a:rPr lang="hu"/>
              <a:t>	for vertex : root.neighbours :</a:t>
            </a:r>
            <a:br>
              <a:rPr lang="hu"/>
            </a:br>
            <a:r>
              <a:rPr lang="hu"/>
              <a:t>		if !vertex.visited:</a:t>
            </a:r>
            <a:br>
              <a:rPr lang="hu"/>
            </a:br>
            <a:r>
              <a:rPr lang="hu"/>
              <a:t>			dfs(vertex)</a:t>
            </a:r>
            <a:br>
              <a:rPr lang="hu"/>
            </a:br>
            <a:r>
              <a:rPr lang="hu"/>
              <a:t>	end for</a:t>
            </a: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75" y="1567550"/>
            <a:ext cx="3754925" cy="26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Dijkstra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297500" y="1341775"/>
            <a:ext cx="70389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Keressük két vertex közötti legkisebb élsúlyú útvonalat egy irányított, súlyozott gráfban.</a:t>
            </a:r>
            <a:br>
              <a:rPr lang="hu"/>
            </a:br>
            <a:r>
              <a:rPr lang="hu"/>
              <a:t>Pl: Térképészet, 2 város közötti útvonal. De bármi ami modellezhető irányított gráfokkal.</a:t>
            </a:r>
            <a:br>
              <a:rPr lang="hu"/>
            </a:br>
            <a:r>
              <a:rPr lang="hu"/>
              <a:t>Csak pozitív élsúlyú gráfokra használható.</a:t>
            </a:r>
            <a:br>
              <a:rPr lang="hu"/>
            </a:br>
            <a:r>
              <a:rPr lang="hu"/>
              <a:t>Single source algoritmus, egy adott nodera kalkulált értékek nem használhatók fel, ha másik node-ra is szeretnénk kiszámítani a legrövidebb utat.</a:t>
            </a:r>
            <a:br>
              <a:rPr lang="hu"/>
            </a:br>
            <a:r>
              <a:rPr lang="hu"/>
              <a:t>A leggyorsabb single-source algoritmus nem negatív élű súlyozott gráfokra.</a:t>
            </a:r>
            <a:br>
              <a:rPr lang="hu"/>
            </a:br>
            <a:r>
              <a:rPr lang="hu"/>
              <a:t>O(V*logV+E)</a:t>
            </a:r>
            <a:br>
              <a:rPr lang="hu"/>
            </a:br>
            <a:r>
              <a:rPr lang="hu"/>
              <a:t>Mohó algoritmus: helyi optimumokkal próbálja megtalálni a globális optimumot.</a:t>
            </a:r>
            <a:br>
              <a:rPr lang="hu"/>
            </a:br>
            <a:r>
              <a:rPr lang="hu"/>
              <a:t>Minden iterációban a legkisebb távolságot keresi a következő node-hoz.</a:t>
            </a:r>
            <a:br>
              <a:rPr lang="hu"/>
            </a:br>
            <a:r>
              <a:rPr lang="hu"/>
              <a:t>Megvalósítása heap adatsturktúrával ajánlott (PL: PriorityQueue)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Dijkstra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1297500" y="1341775"/>
            <a:ext cx="70389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Ábra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5" y="1437125"/>
            <a:ext cx="73723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0" y="761638"/>
            <a:ext cx="5139101" cy="41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2257500" y="221975"/>
            <a:ext cx="5020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BigO notation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Dijkstra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86175" y="1369725"/>
            <a:ext cx="35478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class Node:</a:t>
            </a:r>
            <a:br>
              <a:rPr lang="hu"/>
            </a:br>
            <a:r>
              <a:rPr lang="hu"/>
              <a:t>	name: String</a:t>
            </a:r>
            <a:br>
              <a:rPr lang="hu"/>
            </a:br>
            <a:r>
              <a:rPr lang="hu"/>
              <a:t>	previous: Node</a:t>
            </a:r>
            <a:br>
              <a:rPr lang="hu"/>
            </a:br>
            <a:r>
              <a:rPr lang="hu"/>
              <a:t>	adjacencies: List&lt;Edge&gt;</a:t>
            </a:r>
            <a:br>
              <a:rPr lang="hu"/>
            </a:br>
            <a:r>
              <a:rPr lang="hu"/>
              <a:t>	distanceFromStart: Double = MAX</a:t>
            </a:r>
            <a:br>
              <a:rPr lang="hu"/>
            </a:br>
            <a:br>
              <a:rPr lang="hu"/>
            </a:br>
            <a:r>
              <a:rPr lang="hu"/>
              <a:t>	fn compare = (this, o) distanceFromStart</a:t>
            </a:r>
            <a:br>
              <a:rPr lang="hu"/>
            </a:br>
            <a:br>
              <a:rPr lang="hu"/>
            </a:br>
            <a:r>
              <a:rPr lang="hu"/>
              <a:t>class Edge:</a:t>
            </a:r>
            <a:br>
              <a:rPr lang="hu"/>
            </a:br>
            <a:r>
              <a:rPr lang="hu"/>
              <a:t>	from: Node</a:t>
            </a:r>
            <a:br>
              <a:rPr lang="hu"/>
            </a:br>
            <a:r>
              <a:rPr lang="hu"/>
              <a:t>	to: Node</a:t>
            </a:r>
            <a:br>
              <a:rPr lang="hu"/>
            </a:br>
            <a:r>
              <a:rPr lang="hu"/>
              <a:t>	weight: Double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401050" y="1307850"/>
            <a:ext cx="56004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fn dijkstra(root: Node) =</a:t>
            </a:r>
            <a:br>
              <a:rPr lang="hu"/>
            </a:br>
            <a:r>
              <a:rPr lang="hu"/>
              <a:t>	root.distanceFromStart = 0</a:t>
            </a:r>
            <a:br>
              <a:rPr lang="hu"/>
            </a:br>
            <a:r>
              <a:rPr lang="hu"/>
              <a:t>	queue = PriotiryQueue</a:t>
            </a:r>
            <a:br>
              <a:rPr lang="hu"/>
            </a:br>
            <a:r>
              <a:rPr lang="hu"/>
              <a:t>	queue.add(root)</a:t>
            </a:r>
            <a:br>
              <a:rPr lang="hu"/>
            </a:br>
            <a:br>
              <a:rPr lang="hu"/>
            </a:br>
            <a:r>
              <a:rPr lang="hu"/>
              <a:t>	while !queue.empty :</a:t>
            </a:r>
            <a:br>
              <a:rPr lang="hu"/>
            </a:br>
            <a:r>
              <a:rPr lang="hu"/>
              <a:t>		actualNode = queue.poll</a:t>
            </a:r>
            <a:br>
              <a:rPr lang="hu"/>
            </a:br>
            <a:r>
              <a:rPr lang="hu"/>
              <a:t>		for edge: actualNode.</a:t>
            </a:r>
            <a:r>
              <a:rPr lang="hu"/>
              <a:t>adjacencies :</a:t>
            </a:r>
            <a:br>
              <a:rPr lang="hu"/>
            </a:br>
            <a:r>
              <a:rPr lang="hu"/>
              <a:t>			target = edge.to</a:t>
            </a:r>
            <a:br>
              <a:rPr lang="hu"/>
            </a:br>
            <a:r>
              <a:rPr lang="hu"/>
              <a:t>			distance = actualNode.distanceFromStart + edge.weight</a:t>
            </a:r>
            <a:br>
              <a:rPr lang="hu"/>
            </a:br>
            <a:r>
              <a:rPr lang="hu"/>
              <a:t>			if distance &lt; target.distanceFromStart : </a:t>
            </a:r>
            <a:br>
              <a:rPr lang="hu"/>
            </a:br>
            <a:r>
              <a:rPr lang="hu"/>
              <a:t>				queue.remove(target)</a:t>
            </a:r>
            <a:br>
              <a:rPr lang="hu"/>
            </a:br>
            <a:r>
              <a:rPr lang="hu"/>
              <a:t>				target.distenceFromStart = distance</a:t>
            </a:r>
            <a:br>
              <a:rPr lang="hu"/>
            </a:br>
            <a:r>
              <a:rPr lang="hu"/>
              <a:t>				target.previous = actualNode</a:t>
            </a:r>
            <a:br>
              <a:rPr lang="hu"/>
            </a:br>
            <a:r>
              <a:rPr lang="hu"/>
              <a:t>				queue.add(target)</a:t>
            </a:r>
            <a:br>
              <a:rPr lang="hu"/>
            </a:br>
            <a:r>
              <a:rPr lang="hu"/>
              <a:t>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DSF &amp; </a:t>
            </a:r>
            <a:r>
              <a:rPr lang="hu">
                <a:solidFill>
                  <a:schemeClr val="accent2"/>
                </a:solidFill>
              </a:rPr>
              <a:t>Dijkstra használati esetek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1297500" y="1341775"/>
            <a:ext cx="70389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Útvonalkereső algoritmusok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Fordítóprogramok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Topológiai sorrend (Függőség alapú sorrend)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Legrövidebb útvonal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1003375" y="1567550"/>
            <a:ext cx="799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Adott N város és minden város pároshoz a közöttük lévő távolság.</a:t>
            </a:r>
            <a:br>
              <a:rPr lang="hu"/>
            </a:br>
            <a:r>
              <a:rPr lang="hu"/>
              <a:t>Keressük az adott városból a legrövidebb útvonalat, mely minden várost érint és visszatér a kiindulópontra.</a:t>
            </a:r>
            <a:br>
              <a:rPr lang="hu"/>
            </a:br>
            <a:r>
              <a:rPr lang="hu"/>
              <a:t>NP nehéz probléma.</a:t>
            </a:r>
            <a:br>
              <a:rPr lang="hu"/>
            </a:br>
            <a:r>
              <a:rPr lang="hu"/>
              <a:t>Brute force (minden lehetőség végigszámítása) nem használtató. Túl sokáig tart. </a:t>
            </a:r>
            <a:r>
              <a:rPr lang="hu"/>
              <a:t>O(N!) futásidő.</a:t>
            </a:r>
            <a:br>
              <a:rPr lang="hu"/>
            </a:br>
            <a:r>
              <a:rPr lang="hu"/>
              <a:t>	Tegyük fel hogy 5 város 1 sec alatt megoldjuk, akkor:</a:t>
            </a:r>
            <a:br>
              <a:rPr lang="hu"/>
            </a:br>
            <a:r>
              <a:rPr lang="hu"/>
              <a:t>		- 6 városra     ~ 6 sec</a:t>
            </a:r>
            <a:br>
              <a:rPr lang="hu"/>
            </a:br>
            <a:r>
              <a:rPr lang="hu"/>
              <a:t>		- 10 városra  ~ 500 óra</a:t>
            </a:r>
            <a:br>
              <a:rPr lang="hu"/>
            </a:br>
            <a:r>
              <a:rPr lang="hu"/>
              <a:t>		- 15 városra  ~ 350 év</a:t>
            </a:r>
            <a:br>
              <a:rPr lang="hu"/>
            </a:br>
            <a:r>
              <a:rPr lang="hu"/>
              <a:t>Dinamikus programozással csökkenthető O(2^N)-re. Még mindig túl hosszú idő.</a:t>
            </a:r>
            <a:br>
              <a:rPr lang="hu"/>
            </a:br>
            <a:r>
              <a:rPr lang="hu"/>
              <a:t>Megoldás: olyan algoritmus, mely jól közelíti az optimális megoldást de gyors.</a:t>
            </a:r>
            <a:br>
              <a:rPr lang="hu"/>
            </a:br>
            <a:r>
              <a:rPr lang="hu"/>
              <a:t>Egy jó megoldás: Simulated annealing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1003375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hu"/>
            </a:br>
            <a:endParaRPr/>
          </a:p>
        </p:txBody>
      </p:sp>
      <p:graphicFrame>
        <p:nvGraphicFramePr>
          <p:cNvPr id="344" name="Google Shape;344;p4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{C33A91F0-C45F-4956-8843-0A182429F0AF}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Városok száma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Lehetséges útvonalak száma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1.81*10^5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6.1*10^16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chemeClr val="lt1"/>
                          </a:solidFill>
                        </a:rPr>
                        <a:t>3.1*10^23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38" y="1307850"/>
            <a:ext cx="42343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38" y="1307850"/>
            <a:ext cx="42343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1206075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Simulated annealing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1003375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Metaheurisztikus algoritmus (rangsorolt keresés az elérhető információk alapján)</a:t>
            </a:r>
            <a:br>
              <a:rPr lang="hu"/>
            </a:br>
            <a:r>
              <a:rPr lang="hu"/>
              <a:t>A pontos eredmény helyett egy megfelelő eredményt ad, feláldozva a pontosságot a sebességért.</a:t>
            </a:r>
            <a:br>
              <a:rPr lang="hu"/>
            </a:br>
            <a:r>
              <a:rPr lang="hu"/>
              <a:t>A kiindulási pont egy véletlenszerű megoldás (a megoldások egy permutációja).</a:t>
            </a:r>
            <a:br>
              <a:rPr lang="hu"/>
            </a:br>
            <a:r>
              <a:rPr lang="hu"/>
              <a:t>Magas T (hőmérséklet) értékkel indul, majd lassan ‘lehűl’ az algoritmus futása közben.</a:t>
            </a:r>
            <a:br>
              <a:rPr lang="hu"/>
            </a:br>
            <a:r>
              <a:rPr lang="hu"/>
              <a:t>Minél magasabb a hőmérséklet, annál gyakrabban fogad el az aktuális legjobb megoldásnál rosszabb megoldásokat. Ez a lokális optimumban ragadást hivatott elkerülni.</a:t>
            </a:r>
            <a:br>
              <a:rPr lang="hu"/>
            </a:br>
            <a:r>
              <a:rPr lang="hu"/>
              <a:t>Véletlenszerűen választ csomópontokat, melyeket felcserél.</a:t>
            </a:r>
            <a:br>
              <a:rPr lang="hu"/>
            </a:b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Simulated annealing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1003375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hu"/>
            </a:br>
            <a:br>
              <a:rPr lang="hu"/>
            </a:b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88" y="1184625"/>
            <a:ext cx="8172125" cy="36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Utazó ügynök probléma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1003375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Jövőben a Kvantum számítógépek segítségünkre lehetnek a hasonló problémák megoldásában.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Működése, szuperpozíció.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QBIT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Problémák a Kvantum számítógépekkel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Hol tartunk most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Time &amp; Space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Time: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Best case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Average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Worst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Plusz memória felhasználásával vagy párhuzamosítással sok algoritmus gyorsítható.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Ajánló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1003375" y="1567550"/>
            <a:ext cx="77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hu"/>
            </a:br>
            <a:br>
              <a:rPr lang="hu"/>
            </a:br>
            <a:endParaRPr/>
          </a:p>
        </p:txBody>
      </p:sp>
      <p:pic>
        <p:nvPicPr>
          <p:cNvPr id="388" name="Google Shape;3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23" y="1094625"/>
            <a:ext cx="3101125" cy="38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304" y="1094623"/>
            <a:ext cx="3084094" cy="38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Ajánló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5" name="Google Shape;395;p53"/>
          <p:cNvSpPr txBox="1"/>
          <p:nvPr>
            <p:ph idx="1" type="body"/>
          </p:nvPr>
        </p:nvSpPr>
        <p:spPr>
          <a:xfrm>
            <a:off x="1667550" y="1533200"/>
            <a:ext cx="580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Coursera:</a:t>
            </a:r>
            <a:br>
              <a:rPr lang="hu"/>
            </a:b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https://www.coursera.org/learn/algorithms-part1</a:t>
            </a:r>
            <a:br>
              <a:rPr lang="hu"/>
            </a:br>
            <a:br>
              <a:rPr lang="hu"/>
            </a:br>
            <a:r>
              <a:rPr lang="hu"/>
              <a:t>Udemy:</a:t>
            </a:r>
            <a:br>
              <a:rPr lang="hu"/>
            </a:b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https://www.udemy.com/course/learn-data-structure-algorithms-with-java-interview/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Pluralsight:</a:t>
            </a:r>
            <a:br>
              <a:rPr lang="hu"/>
            </a:b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https://www.pluralsight.com/courses/ads-part1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 meetup forráskódja elérhető:</a:t>
            </a:r>
            <a:br>
              <a:rPr lang="hu"/>
            </a:b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https://gitlab.com/zlaval/algorithm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QuickSort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Best / Average: O(N*logN)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Worst: O(N^2), ha mindig a legrosszabb pivot elemet választjuk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 legtöbb esetben a leggyorsabb összehasonlítás alapú rendező algoritmus.</a:t>
            </a:r>
            <a:br>
              <a:rPr lang="hu"/>
            </a:br>
            <a:r>
              <a:rPr lang="hu"/>
              <a:t>Divide and conquer algoritmus.</a:t>
            </a:r>
            <a:br>
              <a:rPr lang="hu"/>
            </a:br>
            <a:r>
              <a:rPr lang="hu"/>
              <a:t>In-place algoritmus.</a:t>
            </a:r>
            <a:br>
              <a:rPr lang="hu"/>
            </a:br>
            <a:r>
              <a:rPr lang="hu"/>
              <a:t>Memory complexity: O(logN) stack frame.</a:t>
            </a:r>
            <a:br>
              <a:rPr lang="hu"/>
            </a:br>
            <a:r>
              <a:rPr lang="hu"/>
              <a:t>Nem stabil algoritmus.</a:t>
            </a:r>
            <a:br>
              <a:rPr lang="hu"/>
            </a:br>
            <a:r>
              <a:rPr lang="hu"/>
              <a:t>Pivot elem kiválasztása nehéz.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hu"/>
            </a:br>
            <a:r>
              <a:rPr lang="hu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3393325"/>
            <a:ext cx="51123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>
                <a:solidFill>
                  <a:schemeClr val="accent2"/>
                </a:solidFill>
              </a:rPr>
              <a:t>Működése:</a:t>
            </a:r>
            <a:br>
              <a:rPr lang="hu"/>
            </a:br>
            <a:r>
              <a:rPr lang="hu"/>
              <a:t>Rekurzívan partícionálja két részre a tömböt pivot elem segítségével.</a:t>
            </a:r>
            <a:br>
              <a:rPr lang="hu"/>
            </a:br>
            <a:r>
              <a:rPr lang="hu"/>
              <a:t>A pivotnál kisebb elemek balra a nagyobbak jobbra kerülnek.</a:t>
            </a:r>
            <a:br>
              <a:rPr lang="hu"/>
            </a:br>
            <a:r>
              <a:rPr lang="hu"/>
              <a:t>A pivot elem a rendezett helyére kerül.</a:t>
            </a:r>
            <a:br>
              <a:rPr lang="hu"/>
            </a:br>
            <a:r>
              <a:rPr lang="hu"/>
              <a:t>Minden elem kiválasztásra kerül pivot elemként a rendezés alatt.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QuickSort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75" y="1030300"/>
            <a:ext cx="54959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QuickSort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06100" y="1307850"/>
            <a:ext cx="329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sort(array, 0, array.length)</a:t>
            </a:r>
            <a:br>
              <a:rPr lang="hu"/>
            </a:br>
            <a:br>
              <a:rPr lang="hu"/>
            </a:br>
            <a:r>
              <a:rPr lang="hu"/>
              <a:t>fn sort(array, start: Int, end: Int) =</a:t>
            </a:r>
            <a:br>
              <a:rPr lang="hu"/>
            </a:br>
            <a:r>
              <a:rPr lang="hu"/>
              <a:t>	if end - start &lt; 2: return</a:t>
            </a:r>
            <a:br>
              <a:rPr lang="hu"/>
            </a:br>
            <a:r>
              <a:rPr lang="hu"/>
              <a:t>	pivotIdx = partition(array, start, end)</a:t>
            </a:r>
            <a:br>
              <a:rPr lang="hu"/>
            </a:br>
            <a:r>
              <a:rPr lang="hu"/>
              <a:t>	sort(array, start, </a:t>
            </a:r>
            <a:r>
              <a:rPr lang="hu"/>
              <a:t>pivotIdx)</a:t>
            </a:r>
            <a:br>
              <a:rPr lang="hu"/>
            </a:br>
            <a:r>
              <a:rPr lang="hu"/>
              <a:t>	sort(array, pivotIdx+1, 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708500" y="1307850"/>
            <a:ext cx="394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fn partition(array, start: Int, end: Int) : Int =</a:t>
            </a:r>
            <a:br>
              <a:rPr lang="hu"/>
            </a:br>
            <a:r>
              <a:rPr lang="hu"/>
              <a:t>	pivot = array[start]</a:t>
            </a:r>
            <a:br>
              <a:rPr lang="hu"/>
            </a:br>
            <a:r>
              <a:rPr lang="hu"/>
              <a:t>	low = start, hi = end</a:t>
            </a:r>
            <a:br>
              <a:rPr lang="hu"/>
            </a:br>
            <a:r>
              <a:rPr lang="hu"/>
              <a:t>	while low &lt; hi:</a:t>
            </a:r>
            <a:br>
              <a:rPr lang="hu"/>
            </a:br>
            <a:r>
              <a:rPr lang="hu"/>
              <a:t>		while low &lt; hi and array[--hi]  &gt;= pivot;</a:t>
            </a:r>
            <a:br>
              <a:rPr lang="hu"/>
            </a:br>
            <a:r>
              <a:rPr lang="hu"/>
              <a:t>		if low &lt; hi: array[low] = array[hi]</a:t>
            </a:r>
            <a:br>
              <a:rPr lang="hu"/>
            </a:br>
            <a:r>
              <a:rPr lang="hu"/>
              <a:t>		while low&lt;hi and array[--low];</a:t>
            </a:r>
            <a:br>
              <a:rPr lang="hu"/>
            </a:br>
            <a:r>
              <a:rPr lang="hu"/>
              <a:t>		if low &lt; hi: array[hi] = array[low]</a:t>
            </a:r>
            <a:br>
              <a:rPr lang="hu"/>
            </a:br>
            <a:r>
              <a:rPr lang="hu"/>
              <a:t>	end while</a:t>
            </a:r>
            <a:br>
              <a:rPr lang="hu"/>
            </a:br>
            <a:r>
              <a:rPr lang="hu"/>
              <a:t>	array[hi] = pivot</a:t>
            </a:r>
            <a:br>
              <a:rPr lang="hu"/>
            </a:br>
            <a:r>
              <a:rPr lang="hu"/>
              <a:t>	return hi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MergeSort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55975"/>
            <a:ext cx="70389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Rekurzív algoritmus oszd meg és uralkodj elven.</a:t>
            </a:r>
            <a:br>
              <a:rPr lang="hu"/>
            </a:br>
            <a:r>
              <a:rPr lang="hu"/>
              <a:t>Két fázisból áll, darabolás és összefésülés.</a:t>
            </a:r>
            <a:br>
              <a:rPr lang="hu"/>
            </a:br>
            <a:r>
              <a:rPr lang="hu"/>
              <a:t>A vágás miatt az összefésülés alatti rendezés gyors.</a:t>
            </a:r>
            <a:br>
              <a:rPr lang="hu"/>
            </a:br>
            <a:r>
              <a:rPr lang="hu"/>
              <a:t>Stabil algoritmus.</a:t>
            </a:r>
            <a:br>
              <a:rPr lang="hu"/>
            </a:br>
            <a:r>
              <a:rPr lang="hu"/>
              <a:t>Ideiglenes tömböt használ, space complexity:  O(N)</a:t>
            </a:r>
            <a:br>
              <a:rPr lang="hu"/>
            </a:br>
            <a:r>
              <a:rPr lang="hu"/>
              <a:t>Time complexity (B/A/W):  O(NlogN) </a:t>
            </a:r>
            <a:br>
              <a:rPr lang="hu"/>
            </a:br>
            <a:br>
              <a:rPr lang="hu"/>
            </a:br>
            <a:r>
              <a:rPr lang="hu"/>
              <a:t>Lépések: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Tömb elemeinek két részre vágása rekurzívan, míg 1 elemű tömböket kapunk, melyek definíció szerint rendezettek.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Összefésüljük a jobb és bal oldali tömböket rekurzívan, miközben rendezzük az elemeket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13475" y="274125"/>
            <a:ext cx="371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2"/>
                </a:solidFill>
              </a:rPr>
              <a:t>MergeSort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738" y="0"/>
            <a:ext cx="53392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