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89F84E-98A3-4C36-A6F5-B1929815FD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7C6"/>
    <a:srgbClr val="CC7832"/>
    <a:srgbClr val="5396BA"/>
    <a:srgbClr val="6A8759"/>
    <a:srgbClr val="6C6C6C"/>
    <a:srgbClr val="FFC66D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2281-061E-4530-B0EA-A935AF4A7B4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8159-C35D-40E3-AE42-7129CDC7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0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8159-C35D-40E3-AE42-7129CDC74E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0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8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3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571F-279B-4EFF-B2A6-6DF94AF1689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54F4-5047-4A90-838E-13A29528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560" y="1482738"/>
            <a:ext cx="8532440" cy="866142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7142" y="1623420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CC7832"/>
                </a:solidFill>
                <a:latin typeface="Consolas" pitchFamily="49" charset="0"/>
              </a:rPr>
              <a:t>l</a:t>
            </a:r>
            <a:r>
              <a:rPr lang="en-US" altLang="zh-CN" sz="3200" smtClean="0">
                <a:solidFill>
                  <a:srgbClr val="CC7832"/>
                </a:solidFill>
                <a:latin typeface="Consolas" pitchFamily="49" charset="0"/>
              </a:rPr>
              <a:t>ocal</a:t>
            </a:r>
            <a:r>
              <a:rPr lang="en-US" altLang="zh-CN" sz="3200" smtClean="0">
                <a:latin typeface="Consolas" pitchFamily="49" charset="0"/>
              </a:rPr>
              <a:t> </a:t>
            </a:r>
            <a:r>
              <a:rPr lang="en-US" altLang="zh-CN" sz="3200" smtClean="0">
                <a:solidFill>
                  <a:srgbClr val="A9B7C6"/>
                </a:solidFill>
                <a:latin typeface="Consolas" pitchFamily="49" charset="0"/>
              </a:rPr>
              <a:t>topic</a:t>
            </a:r>
            <a:r>
              <a:rPr lang="en-US" altLang="zh-CN" sz="3200" smtClean="0">
                <a:latin typeface="Consolas" pitchFamily="49" charset="0"/>
              </a:rPr>
              <a:t> </a:t>
            </a:r>
            <a:r>
              <a:rPr lang="en-US" altLang="zh-CN" sz="3200" smtClean="0">
                <a:solidFill>
                  <a:srgbClr val="A9B7C6"/>
                </a:solidFill>
                <a:latin typeface="Consolas" pitchFamily="49" charset="0"/>
              </a:rPr>
              <a:t>=</a:t>
            </a:r>
            <a:r>
              <a:rPr lang="en-US" altLang="zh-CN" sz="3200" smtClean="0">
                <a:latin typeface="Consolas" pitchFamily="49" charset="0"/>
              </a:rPr>
              <a:t> </a:t>
            </a:r>
            <a:r>
              <a:rPr lang="en-US" altLang="zh-CN" sz="3200" smtClean="0">
                <a:solidFill>
                  <a:srgbClr val="6A8759"/>
                </a:solidFill>
              </a:rPr>
              <a:t>"SData 20.0"</a:t>
            </a:r>
            <a:endParaRPr lang="zh-CN" altLang="en-US" sz="3200">
              <a:solidFill>
                <a:srgbClr val="6A8759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142" y="2378204"/>
            <a:ext cx="241123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6C6C6C"/>
                </a:solidFill>
                <a:latin typeface="Consolas" pitchFamily="49" charset="0"/>
              </a:rPr>
              <a:t>-- </a:t>
            </a:r>
            <a:r>
              <a:rPr lang="zh-CN" altLang="en-US" smtClean="0">
                <a:solidFill>
                  <a:srgbClr val="6C6C6C"/>
                </a:solidFill>
                <a:latin typeface="Consolas" pitchFamily="49" charset="0"/>
              </a:rPr>
              <a:t>静态库生成与使用</a:t>
            </a:r>
            <a:endParaRPr lang="en-US" altLang="zh-CN" smtClean="0">
              <a:solidFill>
                <a:srgbClr val="6C6C6C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6C6C6C"/>
                </a:solidFill>
                <a:latin typeface="Consolas" pitchFamily="49" charset="0"/>
              </a:rPr>
              <a:t>-- 2020/10/23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6C6C6C"/>
                </a:solidFill>
                <a:latin typeface="Consolas" pitchFamily="49" charset="0"/>
              </a:rPr>
              <a:t>-- Author LOLO</a:t>
            </a:r>
            <a:endParaRPr lang="zh-CN" altLang="en-US">
              <a:solidFill>
                <a:srgbClr val="6C6C6C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805" y="1052736"/>
            <a:ext cx="40943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C7832"/>
                </a:solidFill>
                <a:latin typeface="Consolas" pitchFamily="49" charset="0"/>
              </a:rPr>
              <a:t>使用：</a:t>
            </a:r>
            <a:endParaRPr lang="en-US" altLang="zh-CN" sz="2400" smtClean="0">
              <a:solidFill>
                <a:srgbClr val="CC7832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 - Editor/SDataWindow.cs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 - Lua/Data/SData.lua</a:t>
            </a: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C7832"/>
                </a:solidFill>
                <a:latin typeface="Consolas" pitchFamily="49" charset="0"/>
              </a:rPr>
              <a:t>优点：</a:t>
            </a:r>
            <a:endParaRPr lang="en-US" altLang="zh-CN" sz="2400" smtClean="0">
              <a:solidFill>
                <a:srgbClr val="CC7832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9B7C6"/>
                </a:solidFill>
                <a:latin typeface="Consolas" pitchFamily="49" charset="0"/>
              </a:rPr>
              <a:t> </a:t>
            </a: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- 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生成 </a:t>
            </a: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Lua 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文件时可排除表和字段</a:t>
            </a:r>
            <a:endParaRPr lang="en-US" altLang="zh-CN" smtClean="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9B7C6"/>
                </a:solidFill>
                <a:latin typeface="Consolas" pitchFamily="49" charset="0"/>
              </a:rPr>
              <a:t> </a:t>
            </a: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- 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在第一次查询时，才载入所查表</a:t>
            </a:r>
            <a:endParaRPr lang="en-US" altLang="zh-CN" smtClean="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 - 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缓存查询结果（引用）</a:t>
            </a:r>
            <a:endParaRPr lang="en-US" altLang="zh-CN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9B7C6"/>
                </a:solidFill>
                <a:latin typeface="Consolas" pitchFamily="49" charset="0"/>
              </a:rPr>
              <a:t> </a:t>
            </a: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- </a:t>
            </a:r>
            <a:r>
              <a:rPr lang="zh-CN" altLang="en-US">
                <a:solidFill>
                  <a:srgbClr val="A9B7C6"/>
                </a:solidFill>
                <a:latin typeface="Consolas" pitchFamily="49" charset="0"/>
              </a:rPr>
              <a:t>全程代码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提示</a:t>
            </a:r>
            <a:endParaRPr lang="en-US" altLang="zh-CN" smtClean="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A9B7C6"/>
                </a:solidFill>
                <a:latin typeface="Consolas" pitchFamily="49" charset="0"/>
              </a:rPr>
              <a:t>  - </a:t>
            </a:r>
            <a:r>
              <a:rPr lang="zh-CN" altLang="en-US">
                <a:solidFill>
                  <a:srgbClr val="A9B7C6"/>
                </a:solidFill>
                <a:latin typeface="Consolas" pitchFamily="49" charset="0"/>
              </a:rPr>
              <a:t>只读</a:t>
            </a:r>
            <a:r>
              <a:rPr lang="zh-CN" altLang="en-US" smtClean="0">
                <a:solidFill>
                  <a:srgbClr val="A9B7C6"/>
                </a:solidFill>
                <a:latin typeface="Consolas" pitchFamily="49" charset="0"/>
              </a:rPr>
              <a:t>保护</a:t>
            </a:r>
            <a:endParaRPr lang="zh-CN" altLang="en-US">
              <a:solidFill>
                <a:srgbClr val="A9B7C6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6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1853" y="375047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Editor/SDataWindow.cs</a:t>
            </a:r>
            <a:endParaRPr lang="en-US" altLang="zh-CN" sz="2400">
              <a:solidFill>
                <a:srgbClr val="FFC66D"/>
              </a:solidFill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82" y="1200945"/>
            <a:ext cx="5552996" cy="5324399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5710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552" y="37504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Lua/Data/SData.lua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26" y="105273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rgbClr val="A9B7C6"/>
                </a:solidFill>
              </a:rPr>
              <a:t>&gt; </a:t>
            </a:r>
            <a:r>
              <a:rPr lang="en-US" altLang="zh-CN" i="1" smtClean="0">
                <a:solidFill>
                  <a:srgbClr val="9876AA"/>
                </a:solidFill>
              </a:rPr>
              <a:t>SData</a:t>
            </a:r>
            <a:r>
              <a:rPr lang="en-US" altLang="zh-CN" i="1" smtClean="0">
                <a:solidFill>
                  <a:srgbClr val="A9B7C6"/>
                </a:solidFill>
              </a:rPr>
              <a:t>.</a:t>
            </a:r>
            <a:r>
              <a:rPr lang="en-US" altLang="zh-CN" i="1" smtClean="0">
                <a:solidFill>
                  <a:srgbClr val="FFC66D"/>
                </a:solidFill>
              </a:rPr>
              <a:t>Get</a:t>
            </a:r>
            <a:r>
              <a:rPr lang="en-US" altLang="zh-CN" i="1" smtClean="0">
                <a:solidFill>
                  <a:srgbClr val="A9B7C6"/>
                </a:solidFill>
              </a:rPr>
              <a:t>(</a:t>
            </a:r>
            <a:r>
              <a:rPr lang="en-US" altLang="zh-CN" i="1">
                <a:solidFill>
                  <a:srgbClr val="0F9795"/>
                </a:solidFill>
              </a:rPr>
              <a:t>table</a:t>
            </a:r>
            <a:r>
              <a:rPr lang="en-US" altLang="zh-CN" i="1">
                <a:solidFill>
                  <a:srgbClr val="CC7832"/>
                </a:solidFill>
              </a:rPr>
              <a:t>, </a:t>
            </a:r>
            <a:r>
              <a:rPr lang="en-US" altLang="zh-CN" i="1">
                <a:solidFill>
                  <a:srgbClr val="0F9795"/>
                </a:solidFill>
              </a:rPr>
              <a:t>field</a:t>
            </a:r>
            <a:r>
              <a:rPr lang="en-US" altLang="zh-CN" i="1">
                <a:solidFill>
                  <a:srgbClr val="CC7832"/>
                </a:solidFill>
              </a:rPr>
              <a:t>, </a:t>
            </a:r>
            <a:r>
              <a:rPr lang="en-US" altLang="zh-CN" i="1">
                <a:solidFill>
                  <a:srgbClr val="0F9795"/>
                </a:solidFill>
              </a:rPr>
              <a:t>value</a:t>
            </a:r>
            <a:r>
              <a:rPr lang="en-US" altLang="zh-CN" i="1" smtClean="0">
                <a:solidFill>
                  <a:srgbClr val="A9B7C6"/>
                </a:solidFill>
              </a:rPr>
              <a:t>)</a:t>
            </a:r>
            <a:endParaRPr lang="zh-CN" altLang="en-US" i="1">
              <a:solidFill>
                <a:srgbClr val="A9B7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930" y="1599250"/>
            <a:ext cx="7141699" cy="4854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808080"/>
                </a:solidFill>
              </a:rPr>
              <a:t>-- 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结果为一条数据</a:t>
            </a:r>
            <a:br>
              <a:rPr lang="zh-CN" altLang="en-US" sz="1600">
                <a:solidFill>
                  <a:srgbClr val="808080"/>
                </a:solidFill>
                <a:latin typeface="宋体"/>
              </a:rPr>
            </a:br>
            <a:r>
              <a:rPr lang="en-US" altLang="zh-CN" sz="160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 =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Get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.equip.id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6897BB"/>
                </a:solidFill>
              </a:rPr>
              <a:t>10301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>
                <a:solidFill>
                  <a:srgbClr val="CC542E"/>
                </a:solidFill>
              </a:rPr>
              <a:t>print</a:t>
            </a:r>
            <a:r>
              <a:rPr lang="en-US" altLang="zh-CN" sz="1600">
                <a:solidFill>
                  <a:srgbClr val="A9B7C6"/>
                </a:solidFill>
              </a:rPr>
              <a:t>(result[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.equip.name</a:t>
            </a:r>
            <a:r>
              <a:rPr lang="en-US" altLang="zh-CN" sz="1600" smtClean="0">
                <a:solidFill>
                  <a:srgbClr val="A9B7C6"/>
                </a:solidFill>
              </a:rPr>
              <a:t>])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rgbClr val="A9B7C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808080"/>
                </a:solidFill>
              </a:rPr>
              <a:t>-- 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结果为多条数据</a:t>
            </a:r>
            <a:br>
              <a:rPr lang="zh-CN" altLang="en-US" sz="1600">
                <a:solidFill>
                  <a:srgbClr val="808080"/>
                </a:solidFill>
                <a:latin typeface="宋体"/>
              </a:rPr>
            </a:br>
            <a:r>
              <a:rPr lang="en-US" altLang="zh-CN" sz="160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results =</a:t>
            </a:r>
            <a:r>
              <a:rPr lang="en-US" altLang="zh-CN" sz="1600"/>
              <a:t>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Get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.equip.pos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6897BB"/>
                </a:solidFill>
              </a:rPr>
              <a:t>5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>
                <a:solidFill>
                  <a:srgbClr val="CC7832"/>
                </a:solidFill>
              </a:rPr>
              <a:t>for </a:t>
            </a:r>
            <a:r>
              <a:rPr lang="en-US" altLang="zh-CN" sz="1600">
                <a:solidFill>
                  <a:srgbClr val="0F9795"/>
                </a:solidFill>
              </a:rPr>
              <a:t>i </a:t>
            </a:r>
            <a:r>
              <a:rPr lang="en-US" altLang="zh-CN" sz="1600">
                <a:solidFill>
                  <a:srgbClr val="A9B7C6"/>
                </a:solidFill>
              </a:rPr>
              <a:t>=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6897BB"/>
                </a:solidFill>
              </a:rPr>
              <a:t>1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A9B7C6"/>
                </a:solidFill>
              </a:rPr>
              <a:t>results.count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CC7832"/>
                </a:solidFill>
              </a:rPr>
              <a:t>do</a:t>
            </a:r>
            <a:br>
              <a:rPr lang="en-US" altLang="zh-CN" sz="1600">
                <a:solidFill>
                  <a:srgbClr val="CC7832"/>
                </a:solidFill>
              </a:rPr>
            </a:br>
            <a:r>
              <a:rPr lang="en-US" altLang="zh-CN" sz="1600">
                <a:solidFill>
                  <a:srgbClr val="CC7832"/>
                </a:solidFill>
              </a:rPr>
              <a:t>    </a:t>
            </a:r>
            <a:r>
              <a:rPr lang="en-US" altLang="zh-CN" sz="1600">
                <a:solidFill>
                  <a:srgbClr val="CC542E"/>
                </a:solidFill>
              </a:rPr>
              <a:t>print</a:t>
            </a:r>
            <a:r>
              <a:rPr lang="en-US" altLang="zh-CN" sz="1600">
                <a:solidFill>
                  <a:srgbClr val="A9B7C6"/>
                </a:solidFill>
              </a:rPr>
              <a:t>(results[</a:t>
            </a:r>
            <a:r>
              <a:rPr lang="en-US" altLang="zh-CN" sz="1600">
                <a:solidFill>
                  <a:srgbClr val="0F9795"/>
                </a:solidFill>
              </a:rPr>
              <a:t>i</a:t>
            </a:r>
            <a:r>
              <a:rPr lang="en-US" altLang="zh-CN" sz="1600">
                <a:solidFill>
                  <a:srgbClr val="A9B7C6"/>
                </a:solidFill>
              </a:rPr>
              <a:t>][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.equip.name])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>
                <a:solidFill>
                  <a:srgbClr val="CC7832"/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CC783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808080"/>
                </a:solidFill>
              </a:rPr>
              <a:t>-- 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结果为</a:t>
            </a:r>
            <a:r>
              <a:rPr lang="zh-CN" altLang="en-US" sz="1600">
                <a:solidFill>
                  <a:srgbClr val="808080"/>
                </a:solidFill>
              </a:rPr>
              <a:t> </a:t>
            </a:r>
            <a:r>
              <a:rPr lang="en-US" altLang="zh-CN" sz="1600">
                <a:solidFill>
                  <a:srgbClr val="808080"/>
                </a:solidFill>
              </a:rPr>
              <a:t>nil</a:t>
            </a:r>
            <a:br>
              <a:rPr lang="en-US" altLang="zh-CN" sz="1600">
                <a:solidFill>
                  <a:srgbClr val="808080"/>
                </a:solidFill>
              </a:rPr>
            </a:br>
            <a:r>
              <a:rPr lang="en-US" altLang="zh-CN" sz="160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 =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Get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.equip.id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6A8759"/>
                </a:solidFill>
              </a:rPr>
              <a:t>"10301"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>
                <a:solidFill>
                  <a:srgbClr val="CC542E"/>
                </a:solidFill>
              </a:rPr>
              <a:t>print</a:t>
            </a:r>
            <a:r>
              <a:rPr lang="en-US" altLang="zh-CN" sz="1600">
                <a:solidFill>
                  <a:srgbClr val="A9B7C6"/>
                </a:solidFill>
              </a:rPr>
              <a:t>(result ==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6CDADA"/>
                </a:solidFill>
              </a:rPr>
              <a:t>nil</a:t>
            </a:r>
            <a:r>
              <a:rPr lang="en-US" altLang="zh-CN" sz="1600" smtClean="0">
                <a:solidFill>
                  <a:srgbClr val="A9B7C6"/>
                </a:solidFill>
              </a:rPr>
              <a:t>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5158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552" y="37504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Lua/Data/SData.lua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26" y="1052736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rgbClr val="A9B7C6"/>
                </a:solidFill>
              </a:rPr>
              <a:t>&gt; </a:t>
            </a:r>
            <a:r>
              <a:rPr lang="en-US" altLang="zh-CN" i="1" smtClean="0">
                <a:solidFill>
                  <a:srgbClr val="9876AA"/>
                </a:solidFill>
              </a:rPr>
              <a:t>SData</a:t>
            </a:r>
            <a:r>
              <a:rPr lang="en-US" altLang="zh-CN" i="1" smtClean="0">
                <a:solidFill>
                  <a:srgbClr val="A9B7C6"/>
                </a:solidFill>
              </a:rPr>
              <a:t>.</a:t>
            </a:r>
            <a:r>
              <a:rPr lang="en-US" altLang="zh-CN" i="1" smtClean="0">
                <a:solidFill>
                  <a:srgbClr val="FFC66D"/>
                </a:solidFill>
              </a:rPr>
              <a:t>Filter</a:t>
            </a:r>
            <a:r>
              <a:rPr lang="en-US" altLang="zh-CN" i="1" smtClean="0">
                <a:solidFill>
                  <a:srgbClr val="A9B7C6"/>
                </a:solidFill>
              </a:rPr>
              <a:t>(</a:t>
            </a:r>
            <a:r>
              <a:rPr lang="en-US" altLang="zh-CN" i="1" smtClean="0">
                <a:solidFill>
                  <a:srgbClr val="0F9795"/>
                </a:solidFill>
              </a:rPr>
              <a:t>table</a:t>
            </a:r>
            <a:r>
              <a:rPr lang="en-US" altLang="zh-CN" i="1">
                <a:solidFill>
                  <a:srgbClr val="CC7832"/>
                </a:solidFill>
              </a:rPr>
              <a:t>, </a:t>
            </a:r>
            <a:r>
              <a:rPr lang="en-US" altLang="zh-CN" i="1">
                <a:solidFill>
                  <a:srgbClr val="0F9795"/>
                </a:solidFill>
              </a:rPr>
              <a:t>filter</a:t>
            </a:r>
            <a:r>
              <a:rPr lang="en-US" altLang="zh-CN" i="1">
                <a:solidFill>
                  <a:srgbClr val="A9B7C6"/>
                </a:solidFill>
              </a:rPr>
              <a:t>)</a:t>
            </a:r>
            <a:endParaRPr lang="zh-CN" altLang="en-US" i="1">
              <a:solidFill>
                <a:srgbClr val="A9B7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906" y="2303074"/>
            <a:ext cx="8151590" cy="263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808080"/>
                </a:solidFill>
              </a:rPr>
              <a:t>-- 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获取品质大于</a:t>
            </a:r>
            <a:r>
              <a:rPr lang="en-US" altLang="zh-CN" sz="1600">
                <a:solidFill>
                  <a:srgbClr val="808080"/>
                </a:solidFill>
              </a:rPr>
              <a:t>2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，装备在</a:t>
            </a:r>
            <a:r>
              <a:rPr lang="en-US" altLang="zh-CN" sz="1600">
                <a:solidFill>
                  <a:srgbClr val="808080"/>
                </a:solidFill>
              </a:rPr>
              <a:t>5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>号位置的所有装备</a:t>
            </a:r>
            <a:br>
              <a:rPr lang="zh-CN" altLang="en-US" sz="1600">
                <a:solidFill>
                  <a:srgbClr val="808080"/>
                </a:solidFill>
                <a:latin typeface="宋体"/>
              </a:rPr>
            </a:br>
            <a:r>
              <a:rPr lang="en-US" altLang="zh-CN" sz="160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results =</a:t>
            </a:r>
            <a:r>
              <a:rPr lang="en-US" altLang="zh-CN" sz="1600"/>
              <a:t>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Filter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>
                <a:solidFill>
                  <a:srgbClr val="CC7832"/>
                </a:solidFill>
              </a:rPr>
              <a:t>, function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>
                <a:solidFill>
                  <a:srgbClr val="0F9795"/>
                </a:solidFill>
              </a:rPr>
              <a:t>item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>
                <a:solidFill>
                  <a:srgbClr val="CC7832"/>
                </a:solidFill>
              </a:rPr>
              <a:t>return </a:t>
            </a:r>
            <a:r>
              <a:rPr lang="en-US" altLang="zh-CN" sz="1600">
                <a:solidFill>
                  <a:srgbClr val="0F9795"/>
                </a:solidFill>
              </a:rPr>
              <a:t>item</a:t>
            </a:r>
            <a:r>
              <a:rPr lang="en-US" altLang="zh-CN" sz="1600">
                <a:solidFill>
                  <a:srgbClr val="A9B7C6"/>
                </a:solidFill>
              </a:rPr>
              <a:t>[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.equip.quality] &gt;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6897BB"/>
                </a:solidFill>
              </a:rPr>
              <a:t>2 </a:t>
            </a:r>
            <a:r>
              <a:rPr lang="en-US" altLang="zh-CN" sz="1600">
                <a:solidFill>
                  <a:srgbClr val="CC7832"/>
                </a:solidFill>
              </a:rPr>
              <a:t>and </a:t>
            </a:r>
            <a:r>
              <a:rPr lang="en-US" altLang="zh-CN" sz="1600">
                <a:solidFill>
                  <a:srgbClr val="0F9795"/>
                </a:solidFill>
              </a:rPr>
              <a:t>item</a:t>
            </a:r>
            <a:r>
              <a:rPr lang="en-US" altLang="zh-CN" sz="1600">
                <a:solidFill>
                  <a:srgbClr val="A9B7C6"/>
                </a:solidFill>
              </a:rPr>
              <a:t>[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.equip.pos] == </a:t>
            </a:r>
            <a:r>
              <a:rPr lang="en-US" altLang="zh-CN" sz="1600">
                <a:solidFill>
                  <a:srgbClr val="6897BB"/>
                </a:solidFill>
              </a:rPr>
              <a:t>5</a:t>
            </a:r>
            <a:br>
              <a:rPr lang="en-US" altLang="zh-CN" sz="1600">
                <a:solidFill>
                  <a:srgbClr val="6897BB"/>
                </a:solidFill>
              </a:rPr>
            </a:br>
            <a:r>
              <a:rPr lang="en-US" altLang="zh-CN" sz="1600">
                <a:solidFill>
                  <a:srgbClr val="CC7832"/>
                </a:solidFill>
              </a:rPr>
              <a:t>end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>
                <a:solidFill>
                  <a:srgbClr val="CC7832"/>
                </a:solidFill>
              </a:rPr>
              <a:t>for </a:t>
            </a:r>
            <a:r>
              <a:rPr lang="en-US" altLang="zh-CN" sz="1600">
                <a:solidFill>
                  <a:srgbClr val="0F9795"/>
                </a:solidFill>
              </a:rPr>
              <a:t>i </a:t>
            </a:r>
            <a:r>
              <a:rPr lang="en-US" altLang="zh-CN" sz="1600">
                <a:solidFill>
                  <a:srgbClr val="A9B7C6"/>
                </a:solidFill>
              </a:rPr>
              <a:t>=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6897BB"/>
                </a:solidFill>
              </a:rPr>
              <a:t>1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A9B7C6"/>
                </a:solidFill>
              </a:rPr>
              <a:t>results.count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CC7832"/>
                </a:solidFill>
              </a:rPr>
              <a:t>do</a:t>
            </a:r>
            <a:br>
              <a:rPr lang="en-US" altLang="zh-CN" sz="1600">
                <a:solidFill>
                  <a:srgbClr val="CC7832"/>
                </a:solidFill>
              </a:rPr>
            </a:br>
            <a:r>
              <a:rPr lang="en-US" altLang="zh-CN" sz="1600">
                <a:solidFill>
                  <a:srgbClr val="CC7832"/>
                </a:solidFill>
              </a:rPr>
              <a:t>    </a:t>
            </a:r>
            <a:r>
              <a:rPr lang="en-US" altLang="zh-CN" sz="1600">
                <a:solidFill>
                  <a:srgbClr val="CC542E"/>
                </a:solidFill>
              </a:rPr>
              <a:t>print</a:t>
            </a:r>
            <a:r>
              <a:rPr lang="en-US" altLang="zh-CN" sz="1600">
                <a:solidFill>
                  <a:srgbClr val="A9B7C6"/>
                </a:solidFill>
              </a:rPr>
              <a:t>(results[</a:t>
            </a:r>
            <a:r>
              <a:rPr lang="en-US" altLang="zh-CN" sz="1600">
                <a:solidFill>
                  <a:srgbClr val="0F9795"/>
                </a:solidFill>
              </a:rPr>
              <a:t>i</a:t>
            </a:r>
            <a:r>
              <a:rPr lang="en-US" altLang="zh-CN" sz="1600">
                <a:solidFill>
                  <a:srgbClr val="A9B7C6"/>
                </a:solidFill>
              </a:rPr>
              <a:t>][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.equip.name])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>
                <a:solidFill>
                  <a:srgbClr val="CC7832"/>
                </a:solidFill>
              </a:rPr>
              <a:t>end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72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552" y="37504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Lua/Data/SData.lua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26" y="105273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rgbClr val="A9B7C6"/>
                </a:solidFill>
              </a:rPr>
              <a:t>&gt; </a:t>
            </a:r>
            <a:r>
              <a:rPr lang="en-US" altLang="zh-CN" i="1" smtClean="0">
                <a:solidFill>
                  <a:srgbClr val="9876AA"/>
                </a:solidFill>
              </a:rPr>
              <a:t>SData</a:t>
            </a:r>
            <a:r>
              <a:rPr lang="en-US" altLang="zh-CN" i="1" smtClean="0">
                <a:solidFill>
                  <a:srgbClr val="A9B7C6"/>
                </a:solidFill>
              </a:rPr>
              <a:t>.</a:t>
            </a:r>
            <a:r>
              <a:rPr lang="en-US" altLang="zh-CN" i="1" smtClean="0">
                <a:solidFill>
                  <a:srgbClr val="FFC66D"/>
                </a:solidFill>
              </a:rPr>
              <a:t>Dump</a:t>
            </a:r>
            <a:r>
              <a:rPr lang="en-US" altLang="zh-CN" i="1" smtClean="0">
                <a:solidFill>
                  <a:srgbClr val="A9B7C6"/>
                </a:solidFill>
              </a:rPr>
              <a:t>(</a:t>
            </a:r>
            <a:r>
              <a:rPr lang="en-US" altLang="zh-CN" i="1" smtClean="0">
                <a:solidFill>
                  <a:srgbClr val="0F9795"/>
                </a:solidFill>
              </a:rPr>
              <a:t>result</a:t>
            </a:r>
            <a:r>
              <a:rPr lang="en-US" altLang="zh-CN" i="1">
                <a:solidFill>
                  <a:srgbClr val="CC7832"/>
                </a:solidFill>
              </a:rPr>
              <a:t>, </a:t>
            </a:r>
            <a:r>
              <a:rPr lang="en-US" altLang="zh-CN" i="1">
                <a:solidFill>
                  <a:srgbClr val="0F9795"/>
                </a:solidFill>
              </a:rPr>
              <a:t>table</a:t>
            </a:r>
            <a:r>
              <a:rPr lang="en-US" altLang="zh-CN" i="1" smtClean="0">
                <a:solidFill>
                  <a:srgbClr val="A9B7C6"/>
                </a:solidFill>
              </a:rPr>
              <a:t>)</a:t>
            </a:r>
            <a:endParaRPr lang="zh-CN" altLang="en-US" i="1">
              <a:solidFill>
                <a:srgbClr val="A9B7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1351" y="2147372"/>
            <a:ext cx="6692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 = </a:t>
            </a:r>
            <a:r>
              <a:rPr lang="en-US" altLang="zh-CN" sz="1600" i="1" smtClean="0">
                <a:solidFill>
                  <a:srgbClr val="9876AA"/>
                </a:solidFill>
              </a:rPr>
              <a:t>SData</a:t>
            </a:r>
            <a:r>
              <a:rPr lang="en-US" altLang="zh-CN" sz="1600" smtClean="0">
                <a:solidFill>
                  <a:srgbClr val="A9B7C6"/>
                </a:solidFill>
              </a:rPr>
              <a:t>.</a:t>
            </a:r>
            <a:r>
              <a:rPr lang="en-US" altLang="zh-CN" sz="1600" i="1" smtClean="0">
                <a:solidFill>
                  <a:srgbClr val="FFC66D"/>
                </a:solidFill>
              </a:rPr>
              <a:t>Get</a:t>
            </a:r>
            <a:r>
              <a:rPr lang="en-US" altLang="zh-CN" sz="1600" smtClean="0">
                <a:solidFill>
                  <a:srgbClr val="A9B7C6"/>
                </a:solidFill>
              </a:rPr>
              <a:t>(</a:t>
            </a:r>
            <a:r>
              <a:rPr lang="en-US" altLang="zh-CN" sz="1600" i="1" smtClean="0">
                <a:solidFill>
                  <a:srgbClr val="9876AA"/>
                </a:solidFill>
              </a:rPr>
              <a:t>SData</a:t>
            </a:r>
            <a:r>
              <a:rPr lang="en-US" altLang="zh-CN" sz="1600" smtClean="0">
                <a:solidFill>
                  <a:srgbClr val="A9B7C6"/>
                </a:solidFill>
              </a:rPr>
              <a:t>.buff</a:t>
            </a:r>
            <a:r>
              <a:rPr lang="en-US" altLang="zh-CN" sz="1600" smtClean="0">
                <a:solidFill>
                  <a:srgbClr val="CC7832"/>
                </a:solidFill>
              </a:rPr>
              <a:t>, </a:t>
            </a:r>
            <a:r>
              <a:rPr lang="en-US" altLang="zh-CN" sz="1600" i="1" smtClean="0">
                <a:solidFill>
                  <a:srgbClr val="9876AA"/>
                </a:solidFill>
              </a:rPr>
              <a:t>SData</a:t>
            </a:r>
            <a:r>
              <a:rPr lang="en-US" altLang="zh-CN" sz="1600" smtClean="0">
                <a:solidFill>
                  <a:srgbClr val="A9B7C6"/>
                </a:solidFill>
              </a:rPr>
              <a:t>.buff.id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smtClean="0">
                <a:solidFill>
                  <a:srgbClr val="6897BB"/>
                </a:solidFill>
              </a:rPr>
              <a:t>10086</a:t>
            </a:r>
            <a:r>
              <a:rPr lang="en-US" altLang="zh-CN" sz="1600" smtClean="0">
                <a:solidFill>
                  <a:srgbClr val="A9B7C6"/>
                </a:solidFill>
              </a:rPr>
              <a:t>)</a:t>
            </a:r>
            <a:r>
              <a:rPr lang="zh-CN" altLang="en-US" sz="1600">
                <a:solidFill>
                  <a:srgbClr val="808080"/>
                </a:solidFill>
                <a:latin typeface="宋体"/>
              </a:rPr>
              <a:t/>
            </a:r>
            <a:br>
              <a:rPr lang="zh-CN" altLang="en-US" sz="1600">
                <a:solidFill>
                  <a:srgbClr val="808080"/>
                </a:solidFill>
                <a:latin typeface="宋体"/>
              </a:rPr>
            </a:br>
            <a:r>
              <a:rPr lang="en-US" altLang="zh-CN" sz="1600">
                <a:solidFill>
                  <a:srgbClr val="CC7832"/>
                </a:solidFill>
              </a:rPr>
              <a:t>local </a:t>
            </a:r>
            <a:r>
              <a:rPr lang="en-US" altLang="zh-CN" sz="1600">
                <a:solidFill>
                  <a:srgbClr val="A9B7C6"/>
                </a:solidFill>
              </a:rPr>
              <a:t>results =</a:t>
            </a:r>
            <a:r>
              <a:rPr lang="en-US" altLang="zh-CN" sz="1600"/>
              <a:t>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Get</a:t>
            </a:r>
            <a:r>
              <a:rPr lang="en-US" altLang="zh-CN" sz="1600">
                <a:solidFill>
                  <a:srgbClr val="A9B7C6"/>
                </a:solidFill>
              </a:rPr>
              <a:t>(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.equip.pos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>
                <a:solidFill>
                  <a:srgbClr val="6897BB"/>
                </a:solidFill>
              </a:rPr>
              <a:t>5</a:t>
            </a:r>
            <a:r>
              <a:rPr lang="en-US" altLang="zh-CN" sz="1600">
                <a:solidFill>
                  <a:srgbClr val="A9B7C6"/>
                </a:solidFill>
              </a:rPr>
              <a:t>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i="1" smtClean="0">
                <a:solidFill>
                  <a:srgbClr val="9876AA"/>
                </a:solidFill>
              </a:rPr>
              <a:t>SData</a:t>
            </a:r>
            <a:r>
              <a:rPr lang="en-US" altLang="zh-CN" sz="1600" smtClean="0">
                <a:solidFill>
                  <a:srgbClr val="A9B7C6"/>
                </a:solidFill>
              </a:rPr>
              <a:t>.</a:t>
            </a:r>
            <a:r>
              <a:rPr lang="en-US" altLang="zh-CN" sz="1600" i="1" smtClean="0">
                <a:solidFill>
                  <a:srgbClr val="FFC66D"/>
                </a:solidFill>
              </a:rPr>
              <a:t>Dump</a:t>
            </a:r>
            <a:r>
              <a:rPr lang="en-US" altLang="zh-CN" sz="1600" smtClean="0">
                <a:solidFill>
                  <a:srgbClr val="A9B7C6"/>
                </a:solidFill>
              </a:rPr>
              <a:t>(result</a:t>
            </a:r>
            <a:r>
              <a:rPr lang="en-US" altLang="zh-CN" sz="1600" smtClean="0">
                <a:solidFill>
                  <a:srgbClr val="CC7832"/>
                </a:solidFill>
              </a:rPr>
              <a:t>, </a:t>
            </a:r>
            <a:r>
              <a:rPr lang="en-US" altLang="zh-CN" sz="1600" i="1" smtClean="0">
                <a:solidFill>
                  <a:srgbClr val="9876AA"/>
                </a:solidFill>
              </a:rPr>
              <a:t>SData</a:t>
            </a:r>
            <a:r>
              <a:rPr lang="en-US" altLang="zh-CN" sz="1600" smtClean="0">
                <a:solidFill>
                  <a:srgbClr val="A9B7C6"/>
                </a:solidFill>
              </a:rPr>
              <a:t>.buff)</a:t>
            </a:r>
          </a:p>
          <a:p>
            <a:pPr>
              <a:lnSpc>
                <a:spcPct val="150000"/>
              </a:lnSpc>
            </a:pP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</a:t>
            </a:r>
            <a:r>
              <a:rPr lang="en-US" altLang="zh-CN" sz="1600" i="1">
                <a:solidFill>
                  <a:srgbClr val="FFC66D"/>
                </a:solidFill>
              </a:rPr>
              <a:t>Dump</a:t>
            </a:r>
            <a:r>
              <a:rPr lang="en-US" altLang="zh-CN" sz="1600">
                <a:solidFill>
                  <a:srgbClr val="A9B7C6"/>
                </a:solidFill>
              </a:rPr>
              <a:t>(results</a:t>
            </a:r>
            <a:r>
              <a:rPr lang="en-US" altLang="zh-CN" sz="1600">
                <a:solidFill>
                  <a:srgbClr val="CC7832"/>
                </a:solidFill>
              </a:rPr>
              <a:t>, </a:t>
            </a:r>
            <a:r>
              <a:rPr lang="en-US" altLang="zh-CN" sz="1600" i="1">
                <a:solidFill>
                  <a:srgbClr val="9876AA"/>
                </a:solidFill>
              </a:rPr>
              <a:t>SData</a:t>
            </a:r>
            <a:r>
              <a:rPr lang="en-US" altLang="zh-CN" sz="1600">
                <a:solidFill>
                  <a:srgbClr val="A9B7C6"/>
                </a:solidFill>
              </a:rPr>
              <a:t>.equip</a:t>
            </a:r>
            <a:r>
              <a:rPr lang="en-US" altLang="zh-CN" sz="1600" smtClean="0">
                <a:solidFill>
                  <a:srgbClr val="A9B7C6"/>
                </a:solidFill>
              </a:rPr>
              <a:t>)</a:t>
            </a:r>
            <a:endParaRPr lang="zh-CN" altLang="en-US" sz="1600">
              <a:solidFill>
                <a:srgbClr val="A9B7C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985" y="4437112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6C6C6C"/>
                </a:solidFill>
              </a:rPr>
              <a:t>{ "</a:t>
            </a:r>
            <a:r>
              <a:rPr lang="en-US" altLang="zh-CN" sz="1600">
                <a:solidFill>
                  <a:srgbClr val="A9B7C6"/>
                </a:solidFill>
              </a:rPr>
              <a:t>id</a:t>
            </a:r>
            <a:r>
              <a:rPr lang="en-US" altLang="zh-CN" sz="1600" smtClean="0">
                <a:solidFill>
                  <a:srgbClr val="6C6C6C"/>
                </a:solidFill>
              </a:rPr>
              <a:t>"</a:t>
            </a:r>
            <a:r>
              <a:rPr lang="en-US" altLang="zh-CN" sz="1600" smtClean="0">
                <a:solidFill>
                  <a:srgbClr val="CC7832"/>
                </a:solidFill>
              </a:rPr>
              <a:t>:</a:t>
            </a:r>
            <a:r>
              <a:rPr lang="en-US" altLang="zh-CN" sz="1600" smtClean="0">
                <a:solidFill>
                  <a:srgbClr val="5396BA"/>
                </a:solidFill>
              </a:rPr>
              <a:t>10086</a:t>
            </a:r>
            <a:r>
              <a:rPr lang="en-US" altLang="zh-CN" sz="1600" smtClean="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intro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6A8759"/>
                </a:solidFill>
              </a:rPr>
              <a:t>"Male worker's productivity +100%"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name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6A8759"/>
                </a:solidFill>
              </a:rPr>
              <a:t>"Brave</a:t>
            </a:r>
            <a:r>
              <a:rPr lang="en-US" altLang="zh-CN" sz="1600" smtClean="0">
                <a:solidFill>
                  <a:srgbClr val="6A8759"/>
                </a:solidFill>
              </a:rPr>
              <a:t>"</a:t>
            </a:r>
            <a:r>
              <a:rPr lang="en-US" altLang="zh-CN" sz="1600" smtClean="0">
                <a:solidFill>
                  <a:srgbClr val="6C6C6C"/>
                </a:solidFill>
              </a:rPr>
              <a:t>,</a:t>
            </a:r>
          </a:p>
          <a:p>
            <a:r>
              <a:rPr lang="en-US" altLang="zh-CN" sz="1600" smtClean="0">
                <a:solidFill>
                  <a:srgbClr val="6C6C6C"/>
                </a:solidFill>
              </a:rPr>
              <a:t>  "</a:t>
            </a:r>
            <a:r>
              <a:rPr lang="en-US" altLang="zh-CN" sz="1600">
                <a:solidFill>
                  <a:srgbClr val="A9B7C6"/>
                </a:solidFill>
              </a:rPr>
              <a:t>pic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6A8759"/>
                </a:solidFill>
              </a:rPr>
              <a:t>"common_buff_brave"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module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5396BA"/>
                </a:solidFill>
              </a:rPr>
              <a:t>2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logo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6A8759"/>
                </a:solidFill>
              </a:rPr>
              <a:t>"worker_buff_text_brave</a:t>
            </a:r>
            <a:r>
              <a:rPr lang="en-US" altLang="zh-CN" sz="1600" smtClean="0">
                <a:solidFill>
                  <a:srgbClr val="6A8759"/>
                </a:solidFill>
              </a:rPr>
              <a:t>"</a:t>
            </a:r>
            <a:r>
              <a:rPr lang="en-US" altLang="zh-CN" sz="1600" smtClean="0">
                <a:solidFill>
                  <a:srgbClr val="6C6C6C"/>
                </a:solidFill>
              </a:rPr>
              <a:t>,</a:t>
            </a:r>
          </a:p>
          <a:p>
            <a:r>
              <a:rPr lang="en-US" altLang="zh-CN" sz="1600" smtClean="0">
                <a:solidFill>
                  <a:srgbClr val="6C6C6C"/>
                </a:solidFill>
              </a:rPr>
              <a:t>  "</a:t>
            </a:r>
            <a:r>
              <a:rPr lang="en-US" altLang="zh-CN" sz="1600">
                <a:solidFill>
                  <a:srgbClr val="A9B7C6"/>
                </a:solidFill>
              </a:rPr>
              <a:t>type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5396BA"/>
                </a:solidFill>
              </a:rPr>
              <a:t>1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cd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5396BA"/>
                </a:solidFill>
              </a:rPr>
              <a:t>0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effect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>
                <a:solidFill>
                  <a:srgbClr val="6A8759"/>
                </a:solidFill>
              </a:rPr>
              <a:t>"BraveBuff"</a:t>
            </a:r>
            <a:r>
              <a:rPr lang="en-US" altLang="zh-CN" sz="1600">
                <a:solidFill>
                  <a:srgbClr val="6C6C6C"/>
                </a:solidFill>
              </a:rPr>
              <a:t>,"</a:t>
            </a:r>
            <a:r>
              <a:rPr lang="en-US" altLang="zh-CN" sz="1600">
                <a:solidFill>
                  <a:srgbClr val="A9B7C6"/>
                </a:solidFill>
              </a:rPr>
              <a:t>time</a:t>
            </a:r>
            <a:r>
              <a:rPr lang="en-US" altLang="zh-CN" sz="1600">
                <a:solidFill>
                  <a:srgbClr val="6C6C6C"/>
                </a:solidFill>
              </a:rPr>
              <a:t>"</a:t>
            </a:r>
            <a:r>
              <a:rPr lang="en-US" altLang="zh-CN" sz="1600">
                <a:solidFill>
                  <a:srgbClr val="CC7832"/>
                </a:solidFill>
              </a:rPr>
              <a:t>:</a:t>
            </a:r>
            <a:r>
              <a:rPr lang="en-US" altLang="zh-CN" sz="1600" smtClean="0">
                <a:solidFill>
                  <a:srgbClr val="5396BA"/>
                </a:solidFill>
              </a:rPr>
              <a:t>30</a:t>
            </a:r>
            <a:r>
              <a:rPr lang="en-US" altLang="zh-CN" sz="1600" smtClean="0">
                <a:solidFill>
                  <a:srgbClr val="6C6C6C"/>
                </a:solidFill>
              </a:rPr>
              <a:t> }</a:t>
            </a:r>
            <a:endParaRPr lang="zh-CN" altLang="en-US" sz="1600">
              <a:solidFill>
                <a:srgbClr val="6C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552" y="37504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</a:t>
            </a:r>
            <a:r>
              <a:rPr lang="zh-CN" altLang="en-US" sz="2400" smtClean="0">
                <a:solidFill>
                  <a:srgbClr val="FFC66D"/>
                </a:solidFill>
                <a:latin typeface="Consolas" pitchFamily="49" charset="0"/>
              </a:rPr>
              <a:t>优点</a:t>
            </a:r>
            <a:endParaRPr lang="en-US" altLang="zh-CN" sz="2400" smtClean="0">
              <a:solidFill>
                <a:srgbClr val="FFC66D"/>
              </a:solidFill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2839" y="2108463"/>
            <a:ext cx="42498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A9B7C6"/>
                </a:solidFill>
                <a:latin typeface="Consolas" pitchFamily="49" charset="0"/>
              </a:rPr>
              <a:t>- </a:t>
            </a:r>
            <a:r>
              <a:rPr lang="zh-CN" altLang="en-US" sz="2000" smtClean="0">
                <a:solidFill>
                  <a:srgbClr val="A9B7C6"/>
                </a:solidFill>
                <a:latin typeface="Consolas" pitchFamily="49" charset="0"/>
              </a:rPr>
              <a:t>生成 </a:t>
            </a:r>
            <a:r>
              <a:rPr lang="en-US" altLang="zh-CN" sz="2000">
                <a:solidFill>
                  <a:srgbClr val="A9B7C6"/>
                </a:solidFill>
                <a:latin typeface="Consolas" pitchFamily="49" charset="0"/>
              </a:rPr>
              <a:t>Lua 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文件时可排除表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和</a:t>
            </a:r>
            <a:r>
              <a:rPr lang="zh-CN" altLang="en-US" sz="2000" smtClean="0">
                <a:solidFill>
                  <a:srgbClr val="A9B7C6"/>
                </a:solidFill>
                <a:latin typeface="Consolas" pitchFamily="49" charset="0"/>
              </a:rPr>
              <a:t>字段</a:t>
            </a:r>
            <a:endParaRPr lang="en-US" altLang="zh-CN" sz="200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A9B7C6"/>
                </a:solidFill>
                <a:latin typeface="Consolas" pitchFamily="49" charset="0"/>
              </a:rPr>
              <a:t>- 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在第一次查询时，才载入所查表</a:t>
            </a:r>
            <a:endParaRPr lang="en-US" altLang="zh-CN" sz="200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A9B7C6"/>
                </a:solidFill>
                <a:latin typeface="Consolas" pitchFamily="49" charset="0"/>
              </a:rPr>
              <a:t>- 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缓存查询结果（引用）</a:t>
            </a:r>
            <a:endParaRPr lang="en-US" altLang="zh-CN" sz="200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A9B7C6"/>
                </a:solidFill>
                <a:latin typeface="Consolas" pitchFamily="49" charset="0"/>
              </a:rPr>
              <a:t>- 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全程代码提示</a:t>
            </a:r>
            <a:endParaRPr lang="en-US" altLang="zh-CN" sz="2000">
              <a:solidFill>
                <a:srgbClr val="A9B7C6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A9B7C6"/>
                </a:solidFill>
                <a:latin typeface="Consolas" pitchFamily="49" charset="0"/>
              </a:rPr>
              <a:t>- </a:t>
            </a:r>
            <a:r>
              <a:rPr lang="zh-CN" altLang="en-US" sz="2000">
                <a:solidFill>
                  <a:srgbClr val="A9B7C6"/>
                </a:solidFill>
                <a:latin typeface="Consolas" pitchFamily="49" charset="0"/>
              </a:rPr>
              <a:t>只读保护</a:t>
            </a:r>
            <a:endParaRPr lang="zh-CN" altLang="en-US" sz="2000">
              <a:solidFill>
                <a:srgbClr val="A9B7C6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8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32656"/>
            <a:ext cx="8532440" cy="57606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552" y="37504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C66D"/>
                </a:solidFill>
                <a:latin typeface="Consolas" pitchFamily="49" charset="0"/>
              </a:rPr>
              <a:t>- </a:t>
            </a:r>
            <a:r>
              <a:rPr lang="zh-CN" altLang="en-US" sz="2400" smtClean="0">
                <a:solidFill>
                  <a:srgbClr val="FFC66D"/>
                </a:solidFill>
                <a:latin typeface="Consolas" pitchFamily="49" charset="0"/>
              </a:rPr>
              <a:t>优点</a:t>
            </a:r>
            <a:endParaRPr lang="en-US" altLang="zh-CN" sz="2400" smtClean="0">
              <a:solidFill>
                <a:srgbClr val="FFC66D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826" y="105273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rgbClr val="A9B7C6"/>
                </a:solidFill>
              </a:rPr>
              <a:t>&gt; </a:t>
            </a:r>
            <a:r>
              <a:rPr lang="zh-CN" altLang="en-US" i="1" smtClean="0">
                <a:solidFill>
                  <a:srgbClr val="A9B7C6"/>
                </a:solidFill>
              </a:rPr>
              <a:t>代码提示</a:t>
            </a:r>
            <a:endParaRPr lang="zh-CN" altLang="en-US" i="1">
              <a:solidFill>
                <a:srgbClr val="A9B7C6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6" y="2060848"/>
            <a:ext cx="52927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6" y="2060848"/>
            <a:ext cx="61690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6" y="2060847"/>
            <a:ext cx="78327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3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560" y="1482738"/>
            <a:ext cx="8532440" cy="866142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7259" y="162342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CC542E"/>
                </a:solidFill>
              </a:rPr>
              <a:t>print</a:t>
            </a:r>
            <a:r>
              <a:rPr lang="en-US" altLang="zh-CN" sz="3200">
                <a:solidFill>
                  <a:srgbClr val="A9B7C6"/>
                </a:solidFill>
              </a:rPr>
              <a:t>(</a:t>
            </a:r>
            <a:r>
              <a:rPr lang="en-US" altLang="zh-CN" sz="3200">
                <a:solidFill>
                  <a:srgbClr val="6A8759"/>
                </a:solidFill>
              </a:rPr>
              <a:t>"</a:t>
            </a:r>
            <a:r>
              <a:rPr lang="en-US" altLang="zh-CN" sz="3200" smtClean="0">
                <a:solidFill>
                  <a:srgbClr val="6A8759"/>
                </a:solidFill>
              </a:rPr>
              <a:t>Thanks!"</a:t>
            </a:r>
            <a:r>
              <a:rPr lang="en-US" altLang="zh-CN" sz="3200" smtClean="0">
                <a:solidFill>
                  <a:srgbClr val="A9B7C6"/>
                </a:solidFill>
              </a:rPr>
              <a:t>)</a:t>
            </a:r>
            <a:endParaRPr lang="zh-CN" altLang="en-US" sz="3200">
              <a:solidFill>
                <a:srgbClr val="A9B7C6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85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215</Words>
  <Application>Microsoft Office PowerPoint</Application>
  <PresentationFormat>全屏显示(4:3)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罗志超</dc:creator>
  <cp:lastModifiedBy>罗志超</cp:lastModifiedBy>
  <cp:revision>61</cp:revision>
  <dcterms:created xsi:type="dcterms:W3CDTF">2020-10-23T06:47:01Z</dcterms:created>
  <dcterms:modified xsi:type="dcterms:W3CDTF">2020-10-26T05:30:22Z</dcterms:modified>
</cp:coreProperties>
</file>