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7" r:id="rId6"/>
    <p:sldId id="268" r:id="rId7"/>
    <p:sldId id="258" r:id="rId8"/>
    <p:sldId id="260" r:id="rId9"/>
    <p:sldId id="261" r:id="rId10"/>
    <p:sldId id="259" r:id="rId11"/>
    <p:sldId id="263" r:id="rId12"/>
    <p:sldId id="262" r:id="rId13"/>
    <p:sldId id="264" r:id="rId14"/>
    <p:sldId id="265" r:id="rId15"/>
    <p:sldId id="266" r:id="rId16"/>
  </p:sldIdLst>
  <p:sldSz cx="9144000" cy="6858000" type="screen4x3"/>
  <p:notesSz cx="6797675" cy="9926638"/>
  <p:defaultTextStyle>
    <a:defPPr>
      <a:defRPr lang="de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4563"/>
    <a:srgbClr val="99C5C8"/>
    <a:srgbClr val="000000"/>
    <a:srgbClr val="004893"/>
    <a:srgbClr val="C3C4C5"/>
    <a:srgbClr val="FF1821"/>
    <a:srgbClr val="103184"/>
    <a:srgbClr val="4977B6"/>
    <a:srgbClr val="B2C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2" autoAdjust="0"/>
    <p:restoredTop sz="93750" autoAdjust="0"/>
  </p:normalViewPr>
  <p:slideViewPr>
    <p:cSldViewPr snapToGrid="0" showGuides="1">
      <p:cViewPr>
        <p:scale>
          <a:sx n="112" d="100"/>
          <a:sy n="112" d="100"/>
        </p:scale>
        <p:origin x="-1080" y="496"/>
      </p:cViewPr>
      <p:guideLst>
        <p:guide orient="horz" pos="386"/>
        <p:guide orient="horz" pos="2324"/>
        <p:guide orient="horz" pos="4082"/>
        <p:guide orient="horz" pos="4246"/>
        <p:guide orient="horz" pos="3805"/>
        <p:guide orient="horz" pos="628"/>
        <p:guide pos="155"/>
        <p:guide pos="464"/>
        <p:guide pos="3001"/>
        <p:guide pos="5297"/>
        <p:guide pos="27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-3954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>
              <a:latin typeface="Century Gothic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97110-58D1-4B08-BE59-907D76DEA1EA}" type="datetimeFigureOut">
              <a:rPr lang="de-CH" smtClean="0">
                <a:latin typeface="Century Gothic" pitchFamily="34" charset="0"/>
              </a:rPr>
              <a:pPr/>
              <a:t>10/08/15</a:t>
            </a:fld>
            <a:endParaRPr lang="de-CH" dirty="0">
              <a:latin typeface="Century Gothic" pitchFamily="34" charset="0"/>
            </a:endParaRPr>
          </a:p>
        </p:txBody>
      </p:sp>
      <p:sp>
        <p:nvSpPr>
          <p:cNvPr id="4" name="Fuss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>
              <a:latin typeface="Century Gothic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20653-8663-42A7-A389-D0316F5AB622}" type="slidenum">
              <a:rPr lang="de-CH" smtClean="0">
                <a:latin typeface="Century Gothic" pitchFamily="34" charset="0"/>
              </a:rPr>
              <a:pPr/>
              <a:t>‹Nr.›</a:t>
            </a:fld>
            <a:endParaRPr lang="de-CH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5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FDCDEFE6-5B54-4838-86E6-97123BEF1300}" type="datetimeFigureOut">
              <a:rPr lang="de-CH" smtClean="0"/>
              <a:pPr/>
              <a:t>10/08/15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Textmasterformat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CH"/>
          </a:p>
        </p:txBody>
      </p:sp>
      <p:sp>
        <p:nvSpPr>
          <p:cNvPr id="6" name="Fuss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903BB967-652B-44E3-AC85-B50B589029DD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09072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 userDrawn="1">
            <p:ph type="title"/>
          </p:nvPr>
        </p:nvSpPr>
        <p:spPr>
          <a:xfrm>
            <a:off x="355600" y="1940022"/>
            <a:ext cx="8432800" cy="1143000"/>
          </a:xfrm>
          <a:prstGeom prst="rect">
            <a:avLst/>
          </a:prstGeom>
        </p:spPr>
        <p:txBody>
          <a:bodyPr vert="horz" wrap="square" lIns="0" tIns="0" rIns="0" bIns="0" anchor="b" anchorCtr="0">
            <a:noAutofit/>
          </a:bodyPr>
          <a:lstStyle>
            <a:lvl1pPr algn="ctr">
              <a:defRPr sz="4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de-CH" dirty="0" smtClean="0"/>
              <a:t>Titelmasterformat durch Klicken bearbeiten</a:t>
            </a:r>
            <a:endParaRPr lang="de-CH" dirty="0"/>
          </a:p>
        </p:txBody>
      </p:sp>
      <p:cxnSp>
        <p:nvCxnSpPr>
          <p:cNvPr id="12" name="Gerade Verbindung 11"/>
          <p:cNvCxnSpPr/>
          <p:nvPr userDrawn="1"/>
        </p:nvCxnSpPr>
        <p:spPr>
          <a:xfrm flipH="1">
            <a:off x="2923504" y="3411530"/>
            <a:ext cx="3296993" cy="0"/>
          </a:xfrm>
          <a:prstGeom prst="line">
            <a:avLst/>
          </a:prstGeom>
          <a:ln w="12700" cap="rnd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CH" dirty="0" smtClean="0"/>
              <a:t>Textmasterformat bearbeiten</a:t>
            </a:r>
          </a:p>
        </p:txBody>
      </p:sp>
      <p:sp>
        <p:nvSpPr>
          <p:cNvPr id="11" name="Parallelogramm 10"/>
          <p:cNvSpPr>
            <a:spLocks noChangeAspect="1"/>
          </p:cNvSpPr>
          <p:nvPr userDrawn="1"/>
        </p:nvSpPr>
        <p:spPr>
          <a:xfrm>
            <a:off x="734417" y="-4577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atin typeface="Century Gothic" pitchFamily="34" charset="0"/>
            </a:endParaRPr>
          </a:p>
        </p:txBody>
      </p:sp>
      <p:sp>
        <p:nvSpPr>
          <p:cNvPr id="14" name="Rechteck 13"/>
          <p:cNvSpPr/>
          <p:nvPr userDrawn="1"/>
        </p:nvSpPr>
        <p:spPr>
          <a:xfrm>
            <a:off x="0" y="6193367"/>
            <a:ext cx="9144000" cy="664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atin typeface="Century Gothic" pitchFamily="34" charset="0"/>
            </a:endParaRPr>
          </a:p>
        </p:txBody>
      </p:sp>
      <p:pic>
        <p:nvPicPr>
          <p:cNvPr id="13" name="Bild 12" descr="axa_finanz_sicher_r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471" y="6330225"/>
            <a:ext cx="1989222" cy="393700"/>
          </a:xfrm>
          <a:prstGeom prst="rect">
            <a:avLst/>
          </a:prstGeom>
        </p:spPr>
      </p:pic>
      <p:sp>
        <p:nvSpPr>
          <p:cNvPr id="18" name="Inhaltsplatzhalter 17"/>
          <p:cNvSpPr>
            <a:spLocks noGrp="1"/>
          </p:cNvSpPr>
          <p:nvPr>
            <p:ph sz="quarter" idx="11" hasCustomPrompt="1"/>
          </p:nvPr>
        </p:nvSpPr>
        <p:spPr>
          <a:xfrm>
            <a:off x="356400" y="6489701"/>
            <a:ext cx="5508691" cy="214842"/>
          </a:xfrm>
        </p:spPr>
        <p:txBody>
          <a:bodyPr anchor="b" anchorCtr="0">
            <a:noAutofit/>
          </a:bodyPr>
          <a:lstStyle>
            <a:lvl1pPr marL="0" indent="0">
              <a:buFontTx/>
              <a:buNone/>
              <a:defRPr sz="1000">
                <a:solidFill>
                  <a:srgbClr val="004563"/>
                </a:solidFill>
                <a:latin typeface="Century Gothic"/>
                <a:cs typeface="Century Gothic"/>
              </a:defRPr>
            </a:lvl1pPr>
            <a:lvl2pPr marL="270000" indent="0">
              <a:buFontTx/>
              <a:buNone/>
              <a:defRPr sz="1000">
                <a:solidFill>
                  <a:srgbClr val="004563"/>
                </a:solidFill>
              </a:defRPr>
            </a:lvl2pPr>
            <a:lvl3pPr marL="504000" indent="0">
              <a:buFontTx/>
              <a:buNone/>
              <a:defRPr sz="1000">
                <a:solidFill>
                  <a:srgbClr val="004563"/>
                </a:solidFill>
              </a:defRPr>
            </a:lvl3pPr>
            <a:lvl4pPr marL="720000" indent="0">
              <a:buFontTx/>
              <a:buNone/>
              <a:defRPr sz="1000">
                <a:solidFill>
                  <a:srgbClr val="004563"/>
                </a:solidFill>
              </a:defRPr>
            </a:lvl4pPr>
            <a:lvl5pPr marL="936000" indent="0">
              <a:buFontTx/>
              <a:buNone/>
              <a:defRPr sz="1000">
                <a:solidFill>
                  <a:srgbClr val="004563"/>
                </a:solidFill>
              </a:defRPr>
            </a:lvl5pPr>
          </a:lstStyle>
          <a:p>
            <a:pPr lvl="0"/>
            <a:r>
              <a:rPr lang="de-CH" dirty="0" smtClean="0"/>
              <a:t>Autor,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Titelmasterformat durch Klicken bearbeiten</a:t>
            </a:r>
            <a:endParaRPr lang="de-CH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de-CH" smtClean="0"/>
              <a:pPr/>
              <a:t>‹Nr.›</a:t>
            </a:fld>
            <a:r>
              <a:rPr lang="de-CH" dirty="0" smtClean="0"/>
              <a:t>   |  </a:t>
            </a:r>
            <a:endParaRPr lang="de-CH" dirty="0"/>
          </a:p>
        </p:txBody>
      </p:sp>
      <p:sp>
        <p:nvSpPr>
          <p:cNvPr id="22" name="Fusszeilenplatzhalt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Geschäftsereignis, Wilfried Kurth, Enterprise Architecture</a:t>
            </a:r>
            <a:endParaRPr lang="de-CH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6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rgbClr val="004563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de-CH" smtClean="0"/>
              <a:t>Textmasterformat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1"/>
          </p:nvPr>
        </p:nvSpPr>
        <p:spPr>
          <a:xfrm>
            <a:off x="730800" y="1508400"/>
            <a:ext cx="3628800" cy="5940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rgbClr val="004563"/>
                </a:solidFill>
                <a:latin typeface="Century Gothic"/>
                <a:cs typeface="Century Gothic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</a:lstStyle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4762800" y="1508400"/>
            <a:ext cx="3628800" cy="5940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rgbClr val="004563"/>
                </a:solidFill>
                <a:latin typeface="Century Gothic"/>
                <a:cs typeface="Century Gothic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</a:lstStyle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730800" y="3873600"/>
            <a:ext cx="3628800" cy="5940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rgbClr val="004563"/>
                </a:solidFill>
                <a:latin typeface="Century Gothic"/>
                <a:cs typeface="Century Gothic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</a:lstStyle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24"/>
          </p:nvPr>
        </p:nvSpPr>
        <p:spPr>
          <a:xfrm>
            <a:off x="4762800" y="3873600"/>
            <a:ext cx="3628800" cy="5940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rgbClr val="004563"/>
                </a:solidFill>
                <a:latin typeface="Century Gothic"/>
                <a:cs typeface="Century Gothic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</a:lstStyle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5"/>
          </p:nvPr>
        </p:nvSpPr>
        <p:spPr>
          <a:xfrm>
            <a:off x="736600" y="2217600"/>
            <a:ext cx="3623000" cy="1440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70000" indent="0">
              <a:buNone/>
              <a:defRPr/>
            </a:lvl2pPr>
            <a:lvl3pPr marL="504000" indent="0">
              <a:buNone/>
              <a:defRPr/>
            </a:lvl3pPr>
            <a:lvl4pPr marL="720000" indent="0">
              <a:buNone/>
              <a:defRPr/>
            </a:lvl4pPr>
            <a:lvl5pPr marL="936000" indent="0">
              <a:buNone/>
              <a:defRPr/>
            </a:lvl5pPr>
          </a:lstStyle>
          <a:p>
            <a:pPr lvl="0"/>
            <a:r>
              <a:rPr lang="de-CH" dirty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26"/>
          </p:nvPr>
        </p:nvSpPr>
        <p:spPr>
          <a:xfrm>
            <a:off x="4764088" y="2217600"/>
            <a:ext cx="3656312" cy="1440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70000" indent="0">
              <a:buNone/>
              <a:defRPr/>
            </a:lvl2pPr>
            <a:lvl3pPr marL="504000" indent="0">
              <a:buNone/>
              <a:defRPr/>
            </a:lvl3pPr>
            <a:lvl4pPr marL="720000" indent="0">
              <a:buNone/>
              <a:defRPr/>
            </a:lvl4pPr>
            <a:lvl5pPr marL="936000" indent="0">
              <a:buNone/>
              <a:defRPr/>
            </a:lvl5pPr>
          </a:lstStyle>
          <a:p>
            <a:pPr lvl="0"/>
            <a:r>
              <a:rPr lang="de-CH" dirty="0" smtClean="0"/>
              <a:t>Textmasterformat bearbeiten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27"/>
          </p:nvPr>
        </p:nvSpPr>
        <p:spPr>
          <a:xfrm>
            <a:off x="736600" y="4590000"/>
            <a:ext cx="3623000" cy="1440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70000" indent="0">
              <a:buNone/>
              <a:defRPr/>
            </a:lvl2pPr>
            <a:lvl3pPr marL="504000" indent="0">
              <a:buNone/>
              <a:defRPr/>
            </a:lvl3pPr>
            <a:lvl4pPr marL="720000" indent="0">
              <a:buNone/>
              <a:defRPr/>
            </a:lvl4pPr>
            <a:lvl5pPr marL="936000" indent="0">
              <a:buNone/>
              <a:defRPr/>
            </a:lvl5pPr>
          </a:lstStyle>
          <a:p>
            <a:pPr lvl="0"/>
            <a:r>
              <a:rPr lang="de-CH" dirty="0" smtClean="0"/>
              <a:t>Textmasterformat bearbeiten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28"/>
          </p:nvPr>
        </p:nvSpPr>
        <p:spPr>
          <a:xfrm>
            <a:off x="4764088" y="4590000"/>
            <a:ext cx="3656312" cy="1440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70000" indent="0">
              <a:buNone/>
              <a:defRPr/>
            </a:lvl2pPr>
            <a:lvl3pPr marL="504000" indent="0">
              <a:buNone/>
              <a:defRPr/>
            </a:lvl3pPr>
            <a:lvl4pPr marL="720000" indent="0">
              <a:buNone/>
              <a:defRPr/>
            </a:lvl4pPr>
            <a:lvl5pPr marL="936000" indent="0">
              <a:buNone/>
              <a:defRPr/>
            </a:lvl5pPr>
          </a:lstStyle>
          <a:p>
            <a:pPr lvl="0"/>
            <a:r>
              <a:rPr lang="de-CH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5236248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reis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Titelmasterformat durch Klicken bearbeiten</a:t>
            </a:r>
            <a:endParaRPr lang="de-CH"/>
          </a:p>
        </p:txBody>
      </p:sp>
      <p:sp>
        <p:nvSpPr>
          <p:cNvPr id="19" name="Foliennummernplatzhalt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de-CH" smtClean="0"/>
              <a:pPr/>
              <a:t>‹Nr.›</a:t>
            </a:fld>
            <a:r>
              <a:rPr lang="de-CH" dirty="0" smtClean="0"/>
              <a:t>   |  </a:t>
            </a:r>
            <a:endParaRPr lang="de-CH" dirty="0"/>
          </a:p>
        </p:txBody>
      </p:sp>
      <p:sp>
        <p:nvSpPr>
          <p:cNvPr id="20" name="Fusszeilenplatzhalt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de-CH" smtClean="0"/>
              <a:t>Geschäftsereignis, Wilfried Kurth, Enterprise Architecture</a:t>
            </a:r>
            <a:endParaRPr lang="de-CH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rgbClr val="004563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rgbClr val="004563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de-CH" smtClean="0"/>
              <a:t>Textmasterformat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4816800" y="1569600"/>
            <a:ext cx="3592800" cy="4471200"/>
          </a:xfrm>
        </p:spPr>
        <p:txBody>
          <a:bodyPr anchor="ctr" anchorCtr="0"/>
          <a:lstStyle/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7"/>
          </p:nvPr>
        </p:nvSpPr>
        <p:spPr>
          <a:xfrm>
            <a:off x="1108075" y="2916000"/>
            <a:ext cx="2732400" cy="2440800"/>
          </a:xfrm>
        </p:spPr>
        <p:txBody>
          <a:bodyPr/>
          <a:lstStyle>
            <a:lvl1pPr marL="0" indent="0">
              <a:buNone/>
              <a:defRPr/>
            </a:lvl1pPr>
            <a:lvl2pPr marL="270000" indent="0">
              <a:buNone/>
              <a:defRPr/>
            </a:lvl2pPr>
            <a:lvl3pPr marL="504000" indent="0">
              <a:buNone/>
              <a:defRPr/>
            </a:lvl3pPr>
            <a:lvl4pPr marL="720000" indent="0">
              <a:buNone/>
              <a:defRPr/>
            </a:lvl4pPr>
            <a:lvl5pPr marL="936000" indent="0">
              <a:buNone/>
              <a:defRPr/>
            </a:lvl5pPr>
          </a:lstStyle>
          <a:p>
            <a:pPr lvl="0"/>
            <a:r>
              <a:rPr lang="de-CH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7037045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Inhalt und Text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0"/>
          </p:nvPr>
        </p:nvSpPr>
        <p:spPr>
          <a:xfrm>
            <a:off x="738188" y="1570038"/>
            <a:ext cx="2340000" cy="1617662"/>
          </a:xfrm>
          <a:prstGeom prst="rect">
            <a:avLst/>
          </a:prstGeom>
          <a:ln w="12700">
            <a:solidFill>
              <a:schemeClr val="accent4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rgbClr val="004563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de-CH" dirty="0" smtClean="0"/>
              <a:t>Textmasterformat bearbeiten</a:t>
            </a:r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1"/>
          </p:nvPr>
        </p:nvSpPr>
        <p:spPr>
          <a:xfrm>
            <a:off x="3397210" y="1570038"/>
            <a:ext cx="2340000" cy="161766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de-CH" smtClean="0"/>
              <a:t>Textmasterformat bearbeiten</a:t>
            </a:r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6068988" y="1570038"/>
            <a:ext cx="2340000" cy="1617662"/>
          </a:xfrm>
          <a:prstGeom prst="rect">
            <a:avLst/>
          </a:prstGeom>
          <a:ln w="12700">
            <a:solidFill>
              <a:schemeClr val="accent5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5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de-CH" smtClean="0"/>
              <a:t>Textmasterformat bearbeiten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3"/>
          </p:nvPr>
        </p:nvSpPr>
        <p:spPr>
          <a:xfrm>
            <a:off x="732120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198000">
              <a:spcBef>
                <a:spcPts val="350"/>
              </a:spcBef>
              <a:buClr>
                <a:schemeClr val="accent4"/>
              </a:buClr>
              <a:buSzPct val="110000"/>
              <a:buFont typeface="Wingdings" charset="2"/>
              <a:buChar char="§"/>
              <a:defRPr sz="15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de-CH" dirty="0" smtClean="0"/>
              <a:t>Textmasterformat bearbeiten</a:t>
            </a:r>
          </a:p>
        </p:txBody>
      </p:sp>
      <p:sp>
        <p:nvSpPr>
          <p:cNvPr id="20" name="Textplatzhalter 18"/>
          <p:cNvSpPr>
            <a:spLocks noGrp="1"/>
          </p:cNvSpPr>
          <p:nvPr>
            <p:ph type="body" sz="quarter" idx="14"/>
          </p:nvPr>
        </p:nvSpPr>
        <p:spPr>
          <a:xfrm>
            <a:off x="3410965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198000" indent="-198000">
              <a:spcBef>
                <a:spcPts val="350"/>
              </a:spcBef>
              <a:buClr>
                <a:schemeClr val="accent2"/>
              </a:buClr>
              <a:buSzPct val="110000"/>
              <a:buFont typeface="Wingdings" charset="2"/>
              <a:buChar char="§"/>
              <a:defRPr sz="15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de-CH" dirty="0" smtClean="0"/>
              <a:t>Textmasterformat bearbeiten</a:t>
            </a:r>
          </a:p>
        </p:txBody>
      </p:sp>
      <p:sp>
        <p:nvSpPr>
          <p:cNvPr id="21" name="Textplatzhalter 18"/>
          <p:cNvSpPr>
            <a:spLocks noGrp="1"/>
          </p:cNvSpPr>
          <p:nvPr>
            <p:ph type="body" sz="quarter" idx="15"/>
          </p:nvPr>
        </p:nvSpPr>
        <p:spPr>
          <a:xfrm>
            <a:off x="6067865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198000">
              <a:spcBef>
                <a:spcPts val="350"/>
              </a:spcBef>
              <a:buClr>
                <a:schemeClr val="accent5"/>
              </a:buClr>
              <a:buSzPct val="110000"/>
              <a:buFont typeface="Wingdings" charset="2"/>
              <a:buChar char="§"/>
              <a:defRPr sz="15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de-CH" dirty="0" smtClean="0"/>
              <a:t>Textmasterformat bearbeiten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Titelmasterformat durch Klicken bearbeiten</a:t>
            </a:r>
            <a:endParaRPr lang="de-CH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de-CH" smtClean="0"/>
              <a:pPr/>
              <a:t>‹Nr.›</a:t>
            </a:fld>
            <a:r>
              <a:rPr lang="de-CH" dirty="0" smtClean="0"/>
              <a:t>   |  </a:t>
            </a:r>
            <a:endParaRPr lang="de-CH" dirty="0"/>
          </a:p>
        </p:txBody>
      </p:sp>
      <p:sp>
        <p:nvSpPr>
          <p:cNvPr id="30" name="Fusszeilenplatzhalter 2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 smtClean="0"/>
              <a:t>Geschäftsereignis, Wilfried Kurth, Enterprise Architecture</a:t>
            </a:r>
            <a:endParaRPr lang="de-CH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8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rgbClr val="004563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de-CH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408806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Text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12"/>
          <p:cNvSpPr>
            <a:spLocks noGrp="1"/>
          </p:cNvSpPr>
          <p:nvPr>
            <p:ph type="body" sz="quarter" idx="10"/>
          </p:nvPr>
        </p:nvSpPr>
        <p:spPr>
          <a:xfrm>
            <a:off x="5857336" y="1570038"/>
            <a:ext cx="2551652" cy="4470400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288000" tIns="252000" rIns="288000" bIns="252000" anchor="ctr" anchorCtr="1">
            <a:normAutofit/>
          </a:bodyPr>
          <a:lstStyle>
            <a:lvl1pPr marL="0" indent="0" algn="ctr">
              <a:buNone/>
              <a:defRPr sz="1400" b="1" i="0" cap="all" normalizeH="0" baseline="0">
                <a:ln>
                  <a:noFill/>
                </a:ln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de-CH" dirty="0" smtClean="0"/>
              <a:t>Textmasterformat bearbeiten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Titelmasterformat durch Klicken bearbeiten</a:t>
            </a:r>
            <a:endParaRPr lang="de-CH"/>
          </a:p>
        </p:txBody>
      </p:sp>
      <p:sp>
        <p:nvSpPr>
          <p:cNvPr id="31" name="Foliennummernplatzhalt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209A-EBCB-4229-9A21-B7869465F47A}" type="slidenum">
              <a:rPr lang="de-CH" smtClean="0"/>
              <a:pPr/>
              <a:t>‹Nr.›</a:t>
            </a:fld>
            <a:r>
              <a:rPr lang="de-CH" dirty="0" smtClean="0"/>
              <a:t>   |  </a:t>
            </a:r>
            <a:endParaRPr lang="de-CH" dirty="0"/>
          </a:p>
        </p:txBody>
      </p:sp>
      <p:sp>
        <p:nvSpPr>
          <p:cNvPr id="32" name="Fusszeilenplatzhalter 3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 smtClean="0"/>
              <a:t>Geschäftsereignis, Wilfried Kurth, Enterprise Architecture</a:t>
            </a:r>
            <a:endParaRPr lang="de-CH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rgbClr val="004563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de-CH" smtClean="0"/>
              <a:t>Textmasterformat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738000" y="1569600"/>
            <a:ext cx="4284000" cy="4471200"/>
          </a:xfrm>
        </p:spPr>
        <p:txBody>
          <a:bodyPr anchor="ctr" anchorCtr="0"/>
          <a:lstStyle/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453357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2800" y="284400"/>
            <a:ext cx="6469200" cy="428400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Titel der Präsentation, Wilfried Kurth, Datum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EB7A-0314-4A6D-AE29-6CE20B85E8CD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32799" y="748800"/>
            <a:ext cx="6469200" cy="360000"/>
          </a:xfrm>
        </p:spPr>
        <p:txBody>
          <a:bodyPr/>
          <a:lstStyle>
            <a:lvl1pPr marL="0" indent="0" algn="r">
              <a:buFontTx/>
              <a:buNone/>
              <a:defRPr sz="2000" b="0"/>
            </a:lvl1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88640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Titelmasterformat durch Klicken bearbeiten</a:t>
            </a:r>
            <a:endParaRPr lang="de-CH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4563"/>
                </a:solidFill>
              </a:defRPr>
            </a:lvl1pPr>
          </a:lstStyle>
          <a:p>
            <a:fld id="{3801209A-EBCB-4229-9A21-B7869465F47A}" type="slidenum">
              <a:rPr lang="de-CH" smtClean="0"/>
              <a:pPr/>
              <a:t>‹Nr.›</a:t>
            </a:fld>
            <a:r>
              <a:rPr lang="de-CH" dirty="0" smtClean="0"/>
              <a:t>   |  </a:t>
            </a:r>
            <a:endParaRPr lang="de-CH" dirty="0"/>
          </a:p>
        </p:txBody>
      </p:sp>
      <p:sp>
        <p:nvSpPr>
          <p:cNvPr id="18" name="Fusszeilenplatzhalt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004563"/>
                </a:solidFill>
              </a:defRPr>
            </a:lvl1pPr>
          </a:lstStyle>
          <a:p>
            <a:r>
              <a:rPr lang="de-CH" smtClean="0"/>
              <a:t>Geschäftsereignis, Wilfried Kurth, Enterprise Architecture</a:t>
            </a:r>
            <a:endParaRPr lang="de-CH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rgbClr val="004563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de-CH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5"/>
          </p:nvPr>
        </p:nvSpPr>
        <p:spPr>
          <a:xfrm>
            <a:off x="738000" y="1569600"/>
            <a:ext cx="7671600" cy="4471200"/>
          </a:xfrm>
        </p:spPr>
        <p:txBody>
          <a:bodyPr/>
          <a:lstStyle/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032114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tteilung 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23200" y="2692170"/>
            <a:ext cx="7200849" cy="1143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de-CH" dirty="0" smtClean="0"/>
              <a:t>Titelmasterformat durch Klicken bearbeiten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1143572" y="4742396"/>
            <a:ext cx="614674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CH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7539873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tteilung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10651" y="692696"/>
            <a:ext cx="4521200" cy="1143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r">
              <a:defRPr sz="32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de-CH" dirty="0" smtClean="0"/>
              <a:t>Titelmasterformat durch Klicken bearbeiten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5286414" y="2276872"/>
            <a:ext cx="3114675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CH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7539873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 he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11"/>
          <p:cNvCxnSpPr/>
          <p:nvPr userDrawn="1"/>
        </p:nvCxnSpPr>
        <p:spPr>
          <a:xfrm flipH="1">
            <a:off x="2923504" y="3411530"/>
            <a:ext cx="3296993" cy="0"/>
          </a:xfrm>
          <a:prstGeom prst="line">
            <a:avLst/>
          </a:prstGeom>
          <a:ln w="12700" cap="rnd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rgbClr val="004563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CH" smtClean="0"/>
              <a:t>Textmasterformat bearbeiten</a:t>
            </a:r>
          </a:p>
        </p:txBody>
      </p:sp>
      <p:sp>
        <p:nvSpPr>
          <p:cNvPr id="9" name="Rechteck 13"/>
          <p:cNvSpPr/>
          <p:nvPr userDrawn="1"/>
        </p:nvSpPr>
        <p:spPr>
          <a:xfrm>
            <a:off x="0" y="6193367"/>
            <a:ext cx="9144000" cy="664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atin typeface="Century Gothic" pitchFamily="34" charset="0"/>
            </a:endParaRPr>
          </a:p>
        </p:txBody>
      </p:sp>
      <p:pic>
        <p:nvPicPr>
          <p:cNvPr id="10" name="Bild 9" descr="axa_finanz_sicher_r_rgb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22"/>
          <a:stretch/>
        </p:blipFill>
        <p:spPr>
          <a:xfrm>
            <a:off x="8590409" y="6330225"/>
            <a:ext cx="421283" cy="393700"/>
          </a:xfrm>
          <a:prstGeom prst="rect">
            <a:avLst/>
          </a:prstGeom>
        </p:spPr>
      </p:pic>
      <p:sp>
        <p:nvSpPr>
          <p:cNvPr id="26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55600" y="1548166"/>
            <a:ext cx="8432799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5400" b="1">
                <a:solidFill>
                  <a:srgbClr val="004563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rgbClr val="004563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CH" dirty="0" smtClean="0"/>
              <a:t>1</a:t>
            </a:r>
          </a:p>
          <a:p>
            <a:pPr lvl="1"/>
            <a:r>
              <a:rPr lang="de-CH" dirty="0" smtClean="0"/>
              <a:t>ZWEITE EBENE</a:t>
            </a:r>
            <a:endParaRPr lang="de-CH" dirty="0"/>
          </a:p>
        </p:txBody>
      </p:sp>
      <p:sp>
        <p:nvSpPr>
          <p:cNvPr id="13" name="Parallelogramm 12"/>
          <p:cNvSpPr>
            <a:spLocks noChangeAspect="1"/>
          </p:cNvSpPr>
          <p:nvPr userDrawn="1"/>
        </p:nvSpPr>
        <p:spPr>
          <a:xfrm>
            <a:off x="734417" y="-4577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 dunkel">
    <p:bg>
      <p:bgPr>
        <a:solidFill>
          <a:srgbClr val="004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11"/>
          <p:cNvCxnSpPr/>
          <p:nvPr userDrawn="1"/>
        </p:nvCxnSpPr>
        <p:spPr>
          <a:xfrm flipH="1">
            <a:off x="2923504" y="3411530"/>
            <a:ext cx="3296993" cy="0"/>
          </a:xfrm>
          <a:prstGeom prst="line">
            <a:avLst/>
          </a:prstGeom>
          <a:ln w="127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CH" smtClean="0"/>
              <a:t>Textmasterformat bearbeiten</a:t>
            </a:r>
          </a:p>
        </p:txBody>
      </p:sp>
      <p:sp>
        <p:nvSpPr>
          <p:cNvPr id="13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55600" y="1548166"/>
            <a:ext cx="8432799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5400" b="1">
                <a:solidFill>
                  <a:schemeClr val="bg1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chemeClr val="bg1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CH" dirty="0" smtClean="0"/>
              <a:t>1</a:t>
            </a:r>
          </a:p>
          <a:p>
            <a:pPr lvl="1"/>
            <a:r>
              <a:rPr lang="de-CH" dirty="0" smtClean="0"/>
              <a:t>ZWEITE EBENE</a:t>
            </a:r>
            <a:endParaRPr lang="de-CH" dirty="0"/>
          </a:p>
        </p:txBody>
      </p:sp>
      <p:sp>
        <p:nvSpPr>
          <p:cNvPr id="19" name="Parallelogramm 18"/>
          <p:cNvSpPr>
            <a:spLocks noChangeAspect="1"/>
          </p:cNvSpPr>
          <p:nvPr userDrawn="1"/>
        </p:nvSpPr>
        <p:spPr>
          <a:xfrm>
            <a:off x="734417" y="-4577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atin typeface="Century Gothic" pitchFamily="34" charset="0"/>
            </a:endParaRPr>
          </a:p>
        </p:txBody>
      </p:sp>
      <p:sp>
        <p:nvSpPr>
          <p:cNvPr id="8" name="Rechteck 13"/>
          <p:cNvSpPr/>
          <p:nvPr userDrawn="1"/>
        </p:nvSpPr>
        <p:spPr>
          <a:xfrm>
            <a:off x="0" y="6193367"/>
            <a:ext cx="9144000" cy="664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atin typeface="Century Gothic" pitchFamily="34" charset="0"/>
            </a:endParaRPr>
          </a:p>
        </p:txBody>
      </p:sp>
      <p:pic>
        <p:nvPicPr>
          <p:cNvPr id="9" name="Bild 8" descr="axa_finanz_sicher_r_rgb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22"/>
          <a:stretch/>
        </p:blipFill>
        <p:spPr>
          <a:xfrm>
            <a:off x="8590409" y="6330225"/>
            <a:ext cx="421283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29232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Titelmasterformat durch Klicken bearbeiten</a:t>
            </a:r>
            <a:endParaRPr lang="de-CH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de-CH" smtClean="0"/>
              <a:pPr/>
              <a:t>‹Nr.›</a:t>
            </a:fld>
            <a:r>
              <a:rPr lang="de-CH" dirty="0" smtClean="0"/>
              <a:t>   |  </a:t>
            </a:r>
            <a:endParaRPr lang="de-CH" dirty="0"/>
          </a:p>
        </p:txBody>
      </p:sp>
      <p:sp>
        <p:nvSpPr>
          <p:cNvPr id="18" name="Fusszeilenplatzhalt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Geschäftsereignis, Wilfried Kurth, Enterprise Architecture</a:t>
            </a:r>
            <a:endParaRPr lang="de-CH" dirty="0"/>
          </a:p>
        </p:txBody>
      </p:sp>
      <p:sp>
        <p:nvSpPr>
          <p:cNvPr id="6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rgbClr val="004563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de-CH" smtClean="0"/>
              <a:t>Textmasterformat bearbeiten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rgbClr val="004563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6"/>
          </p:nvPr>
        </p:nvSpPr>
        <p:spPr>
          <a:xfrm>
            <a:off x="738000" y="2224800"/>
            <a:ext cx="7671600" cy="3816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CH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8032114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Titelmasterformat durch Klicken bearbeiten</a:t>
            </a:r>
            <a:endParaRPr lang="de-CH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de-CH" smtClean="0"/>
              <a:pPr/>
              <a:t>‹Nr.›</a:t>
            </a:fld>
            <a:r>
              <a:rPr lang="de-CH" dirty="0" smtClean="0"/>
              <a:t>   |  </a:t>
            </a:r>
            <a:endParaRPr lang="de-CH" dirty="0"/>
          </a:p>
        </p:txBody>
      </p:sp>
      <p:sp>
        <p:nvSpPr>
          <p:cNvPr id="22" name="Fusszeilenplatzhalt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Geschäftsereignis, Wilfried Kurth, Enterprise Architecture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rgbClr val="004563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4763256" y="1509657"/>
            <a:ext cx="3645732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rgbClr val="004563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6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rgbClr val="004563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de-CH" smtClean="0"/>
              <a:t>Textmasterformat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7"/>
          </p:nvPr>
        </p:nvSpPr>
        <p:spPr>
          <a:xfrm>
            <a:off x="736600" y="2224800"/>
            <a:ext cx="3623000" cy="3553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CH" dirty="0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8"/>
          </p:nvPr>
        </p:nvSpPr>
        <p:spPr>
          <a:xfrm>
            <a:off x="4764088" y="2224800"/>
            <a:ext cx="3656312" cy="3553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CH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52362482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27695" y="331681"/>
            <a:ext cx="7681293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de-CH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1868" y="1562999"/>
            <a:ext cx="7667119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CH" dirty="0"/>
          </a:p>
        </p:txBody>
      </p:sp>
      <p:sp>
        <p:nvSpPr>
          <p:cNvPr id="5" name="Fusszeilenplatzhalter 4"/>
          <p:cNvSpPr>
            <a:spLocks noGrp="1"/>
          </p:cNvSpPr>
          <p:nvPr>
            <p:ph type="ftr" sz="quarter" idx="3"/>
          </p:nvPr>
        </p:nvSpPr>
        <p:spPr>
          <a:xfrm>
            <a:off x="624390" y="6511776"/>
            <a:ext cx="2858550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rgbClr val="004563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r>
              <a:rPr lang="de-CH" smtClean="0"/>
              <a:t>Geschäftsereignis, Wilfried Kurth, Enterprise Architecture</a:t>
            </a:r>
            <a:endParaRPr lang="de-CH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266700" y="6478376"/>
            <a:ext cx="799200" cy="0"/>
          </a:xfrm>
          <a:prstGeom prst="line">
            <a:avLst/>
          </a:prstGeom>
          <a:ln w="6350" cap="rnd" cmpd="sng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elogramm 14"/>
          <p:cNvSpPr>
            <a:spLocks noChangeAspect="1"/>
          </p:cNvSpPr>
          <p:nvPr/>
        </p:nvSpPr>
        <p:spPr>
          <a:xfrm>
            <a:off x="233889" y="-15349"/>
            <a:ext cx="694268" cy="752699"/>
          </a:xfrm>
          <a:prstGeom prst="parallelogram">
            <a:avLst>
              <a:gd name="adj" fmla="val 8379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16" name="Gerade Verbindung 15"/>
          <p:cNvCxnSpPr/>
          <p:nvPr/>
        </p:nvCxnSpPr>
        <p:spPr>
          <a:xfrm>
            <a:off x="727695" y="735475"/>
            <a:ext cx="7681293" cy="0"/>
          </a:xfrm>
          <a:prstGeom prst="line">
            <a:avLst/>
          </a:prstGeom>
          <a:ln w="6350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54421" y="6508750"/>
            <a:ext cx="487090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rgbClr val="004563"/>
                </a:solidFill>
                <a:latin typeface="Century Gothic" pitchFamily="34" charset="0"/>
              </a:defRPr>
            </a:lvl1pPr>
          </a:lstStyle>
          <a:p>
            <a:fld id="{3801209A-EBCB-4229-9A21-B7869465F47A}" type="slidenum">
              <a:rPr lang="de-CH" smtClean="0"/>
              <a:pPr/>
              <a:t>‹Nr.›</a:t>
            </a:fld>
            <a:r>
              <a:rPr lang="de-CH" smtClean="0"/>
              <a:t>   |  </a:t>
            </a:r>
            <a:endParaRPr lang="de-CH" dirty="0"/>
          </a:p>
        </p:txBody>
      </p:sp>
      <p:pic>
        <p:nvPicPr>
          <p:cNvPr id="19" name="Bild 18" descr="axa_finanz_sicher_r_rgb.eps"/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94"/>
          <a:stretch/>
        </p:blipFill>
        <p:spPr>
          <a:xfrm>
            <a:off x="8732828" y="6470032"/>
            <a:ext cx="277283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1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54" r:id="rId2"/>
    <p:sldLayoutId id="2147483749" r:id="rId3"/>
    <p:sldLayoutId id="2147483766" r:id="rId4"/>
    <p:sldLayoutId id="2147483767" r:id="rId5"/>
    <p:sldLayoutId id="2147483768" r:id="rId6"/>
    <p:sldLayoutId id="2147483770" r:id="rId7"/>
    <p:sldLayoutId id="2147483771" r:id="rId8"/>
    <p:sldLayoutId id="2147483753" r:id="rId9"/>
    <p:sldLayoutId id="2147483773" r:id="rId10"/>
    <p:sldLayoutId id="2147483763" r:id="rId11"/>
    <p:sldLayoutId id="2147483755" r:id="rId12"/>
    <p:sldLayoutId id="2147483756" r:id="rId13"/>
    <p:sldLayoutId id="2147483774" r:id="rId14"/>
  </p:sldLayoutIdLst>
  <p:transition xmlns:p14="http://schemas.microsoft.com/office/powerpoint/2010/main">
    <p:fade/>
  </p:transition>
  <p:hf hdr="0" dt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accent4"/>
          </a:solidFill>
          <a:latin typeface="Century Gothic" pitchFamily="34" charset="0"/>
          <a:ea typeface="+mj-ea"/>
          <a:cs typeface="+mj-cs"/>
        </a:defRPr>
      </a:lvl1pPr>
    </p:titleStyle>
    <p:bodyStyle>
      <a:lvl1pPr marL="252000" indent="-252000" algn="l" defTabSz="457200" rtl="0" eaLnBrk="1" latinLnBrk="0" hangingPunct="1">
        <a:spcBef>
          <a:spcPts val="450"/>
        </a:spcBef>
        <a:buClr>
          <a:schemeClr val="accent6"/>
        </a:buClr>
        <a:buSzPct val="110000"/>
        <a:buFont typeface="Wingdings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22000" indent="-252000" algn="l" defTabSz="457200" rtl="0" eaLnBrk="1" latinLnBrk="0" hangingPunct="1">
        <a:spcBef>
          <a:spcPts val="400"/>
        </a:spcBef>
        <a:buClrTx/>
        <a:buFont typeface="Symbol" charset="2"/>
        <a:buChar char="-"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20000" indent="-216000" algn="l" defTabSz="457200" rtl="0" eaLnBrk="1" latinLnBrk="0" hangingPunct="1">
        <a:spcBef>
          <a:spcPts val="350"/>
        </a:spcBef>
        <a:buClr>
          <a:schemeClr val="accent2"/>
        </a:buClr>
        <a:buSzPct val="110000"/>
        <a:buFont typeface="Wingdings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36000" indent="-216000" algn="l" defTabSz="457200" rtl="0" eaLnBrk="1" latinLnBrk="0" hangingPunct="1">
        <a:spcBef>
          <a:spcPts val="350"/>
        </a:spcBef>
        <a:buFont typeface="Symbol" charset="2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34000" indent="-198000" algn="l" defTabSz="457200" rtl="0" eaLnBrk="1" latinLnBrk="0" hangingPunct="1">
        <a:spcBef>
          <a:spcPts val="300"/>
        </a:spcBef>
        <a:buClr>
          <a:schemeClr val="tx2"/>
        </a:buClr>
        <a:buSzPct val="110000"/>
        <a:buFont typeface="Wingdings" charset="2"/>
        <a:buChar char="§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CH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sz="2400" dirty="0" smtClean="0"/>
              <a:t>Diagramm Aussetzung Fahrerlaubnis bestimmen</a:t>
            </a:r>
            <a:endParaRPr lang="de-CH" sz="24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6AEB7A-0314-4A6D-AE29-6CE20B85E8CD}" type="slidenum">
              <a:rPr lang="de-CH" smtClean="0"/>
              <a:pPr/>
              <a:t>1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Titel der Präsentation, Wilfried Kurth, Datum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BD0020</a:t>
            </a:r>
            <a:endParaRPr lang="de-CH" dirty="0"/>
          </a:p>
        </p:txBody>
      </p:sp>
      <p:cxnSp>
        <p:nvCxnSpPr>
          <p:cNvPr id="7" name="Gerade Verbindung mit Pfeil 6"/>
          <p:cNvCxnSpPr>
            <a:endCxn id="10" idx="0"/>
          </p:cNvCxnSpPr>
          <p:nvPr/>
        </p:nvCxnSpPr>
        <p:spPr>
          <a:xfrm>
            <a:off x="4352043" y="1368115"/>
            <a:ext cx="245" cy="9129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/>
          <p:cNvGrpSpPr/>
          <p:nvPr/>
        </p:nvGrpSpPr>
        <p:grpSpPr>
          <a:xfrm>
            <a:off x="3289336" y="2281017"/>
            <a:ext cx="2125903" cy="994366"/>
            <a:chOff x="3245794" y="2600325"/>
            <a:chExt cx="2125903" cy="994366"/>
          </a:xfrm>
        </p:grpSpPr>
        <p:sp>
          <p:nvSpPr>
            <p:cNvPr id="9" name="Ecken des Rechtecks auf der gleichen Seite schneiden 8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396477" y="2600325"/>
              <a:ext cx="1824537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dirty="0" smtClean="0">
                  <a:solidFill>
                    <a:schemeClr val="tx2"/>
                  </a:solidFill>
                </a:rPr>
                <a:t>RF0055_001</a:t>
              </a:r>
            </a:p>
            <a:p>
              <a:pPr algn="ctr"/>
              <a:r>
                <a:rPr lang="de-CH" sz="1100" u="sng" dirty="0" smtClean="0">
                  <a:solidFill>
                    <a:schemeClr val="tx2"/>
                  </a:solidFill>
                </a:rPr>
                <a:t>Aussetzung Fahrerlaubnis</a:t>
              </a:r>
            </a:p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  <a:p>
              <a:r>
                <a:rPr lang="de-CH" sz="1100" u="dashLong" dirty="0">
                  <a:solidFill>
                    <a:schemeClr val="tx2"/>
                  </a:solidFill>
                </a:rPr>
                <a:t>Test Physis</a:t>
              </a:r>
            </a:p>
            <a:p>
              <a:r>
                <a:rPr lang="de-CH" sz="1100" u="dashLong" dirty="0">
                  <a:solidFill>
                    <a:schemeClr val="tx2"/>
                  </a:solidFill>
                </a:rPr>
                <a:t>Test Psyche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5494939" y="3632301"/>
            <a:ext cx="2103461" cy="1122510"/>
            <a:chOff x="4885351" y="4154805"/>
            <a:chExt cx="2103461" cy="1122510"/>
          </a:xfrm>
        </p:grpSpPr>
        <p:sp>
          <p:nvSpPr>
            <p:cNvPr id="12" name="Ecken des Rechtecks auf der gleichen Seite schneiden 11"/>
            <p:cNvSpPr/>
            <p:nvPr/>
          </p:nvSpPr>
          <p:spPr>
            <a:xfrm>
              <a:off x="4885351" y="4154805"/>
              <a:ext cx="2103461" cy="1026825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885351" y="4169319"/>
              <a:ext cx="210346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dirty="0" smtClean="0">
                  <a:solidFill>
                    <a:schemeClr val="tx2"/>
                  </a:solidFill>
                </a:rPr>
                <a:t>RF0052_001</a:t>
              </a:r>
            </a:p>
            <a:p>
              <a:pPr algn="ctr"/>
              <a:r>
                <a:rPr lang="de-CH" sz="1100" u="sng" dirty="0" smtClean="0">
                  <a:solidFill>
                    <a:schemeClr val="tx2"/>
                  </a:solidFill>
                </a:rPr>
                <a:t>Test Physis</a:t>
              </a:r>
            </a:p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  <a:p>
              <a:r>
                <a:rPr lang="de-CH" sz="1100" u="dashLong" dirty="0" smtClean="0">
                  <a:solidFill>
                    <a:schemeClr val="tx2"/>
                  </a:solidFill>
                </a:rPr>
                <a:t>Alter Sehtest in Monaten</a:t>
              </a:r>
            </a:p>
            <a:p>
              <a:r>
                <a:rPr lang="de-CH" sz="1100" u="dashLong" dirty="0" smtClean="0">
                  <a:solidFill>
                    <a:schemeClr val="tx2"/>
                  </a:solidFill>
                </a:rPr>
                <a:t>Alter Reaktionstest in Monaten</a:t>
              </a:r>
            </a:p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</p:grpSp>
      <p:cxnSp>
        <p:nvCxnSpPr>
          <p:cNvPr id="18" name="Form 17"/>
          <p:cNvCxnSpPr>
            <a:stCxn id="9" idx="0"/>
            <a:endCxn id="13" idx="0"/>
          </p:cNvCxnSpPr>
          <p:nvPr/>
        </p:nvCxnSpPr>
        <p:spPr>
          <a:xfrm>
            <a:off x="5415239" y="2778200"/>
            <a:ext cx="1131431" cy="868615"/>
          </a:xfrm>
          <a:prstGeom prst="bentConnector2">
            <a:avLst/>
          </a:prstGeom>
          <a:ln w="1905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chteck 19"/>
          <p:cNvSpPr>
            <a:spLocks/>
          </p:cNvSpPr>
          <p:nvPr/>
        </p:nvSpPr>
        <p:spPr>
          <a:xfrm>
            <a:off x="3737212" y="767137"/>
            <a:ext cx="1223026" cy="1224000"/>
          </a:xfrm>
          <a:prstGeom prst="octagon">
            <a:avLst>
              <a:gd name="adj" fmla="val 28913"/>
            </a:avLst>
          </a:prstGeom>
          <a:solidFill>
            <a:srgbClr val="CDFFFF"/>
          </a:solidFill>
          <a:ln w="12700">
            <a:solidFill>
              <a:srgbClr val="5C85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de-CH" sz="1050" dirty="0" smtClean="0">
                <a:solidFill>
                  <a:schemeClr val="tx2"/>
                </a:solidFill>
              </a:rPr>
              <a:t>BD0020_001</a:t>
            </a:r>
          </a:p>
          <a:p>
            <a:pPr algn="ctr"/>
            <a:r>
              <a:rPr lang="de-CH" sz="1100" dirty="0" smtClean="0">
                <a:solidFill>
                  <a:schemeClr val="tx2"/>
                </a:solidFill>
              </a:rPr>
              <a:t>Aussetzung Fahrerlaubnis bestimmen</a:t>
            </a:r>
          </a:p>
        </p:txBody>
      </p:sp>
      <p:grpSp>
        <p:nvGrpSpPr>
          <p:cNvPr id="21" name="Gruppieren 20"/>
          <p:cNvGrpSpPr/>
          <p:nvPr/>
        </p:nvGrpSpPr>
        <p:grpSpPr>
          <a:xfrm>
            <a:off x="1070370" y="3523672"/>
            <a:ext cx="1768433" cy="876381"/>
            <a:chOff x="1447734" y="4224367"/>
            <a:chExt cx="1768433" cy="876381"/>
          </a:xfrm>
        </p:grpSpPr>
        <p:sp>
          <p:nvSpPr>
            <p:cNvPr id="15" name="Ecken des Rechtecks auf der gleichen Seite schneiden 14"/>
            <p:cNvSpPr/>
            <p:nvPr/>
          </p:nvSpPr>
          <p:spPr>
            <a:xfrm>
              <a:off x="1447734" y="4224367"/>
              <a:ext cx="1768433" cy="876381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1447734" y="4240244"/>
              <a:ext cx="176843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dirty="0" smtClean="0">
                  <a:solidFill>
                    <a:schemeClr val="tx2"/>
                  </a:solidFill>
                </a:rPr>
                <a:t>RF0054_001</a:t>
              </a:r>
            </a:p>
            <a:p>
              <a:pPr algn="ctr"/>
              <a:r>
                <a:rPr lang="de-CH" sz="1100" u="sng" dirty="0" smtClean="0">
                  <a:solidFill>
                    <a:schemeClr val="tx2"/>
                  </a:solidFill>
                </a:rPr>
                <a:t>Test Psyche</a:t>
              </a:r>
            </a:p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Bewertung Fahrverhalten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6" name="Form 17"/>
          <p:cNvCxnSpPr>
            <a:stCxn id="9" idx="2"/>
            <a:endCxn id="15" idx="3"/>
          </p:cNvCxnSpPr>
          <p:nvPr/>
        </p:nvCxnSpPr>
        <p:spPr>
          <a:xfrm rot="10800000" flipV="1">
            <a:off x="1954588" y="2778200"/>
            <a:ext cx="1334749" cy="745472"/>
          </a:xfrm>
          <a:prstGeom prst="bentConnector2">
            <a:avLst/>
          </a:prstGeom>
          <a:ln w="1905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6877512" y="5095229"/>
            <a:ext cx="2103461" cy="883363"/>
            <a:chOff x="4885351" y="4154805"/>
            <a:chExt cx="2103461" cy="883363"/>
          </a:xfrm>
        </p:grpSpPr>
        <p:sp>
          <p:nvSpPr>
            <p:cNvPr id="25" name="Ecken des Rechtecks auf der gleichen Seite schneiden 24"/>
            <p:cNvSpPr/>
            <p:nvPr/>
          </p:nvSpPr>
          <p:spPr>
            <a:xfrm>
              <a:off x="4885351" y="4154805"/>
              <a:ext cx="2103461" cy="883363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885351" y="4169319"/>
              <a:ext cx="210346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dirty="0" smtClean="0">
                  <a:solidFill>
                    <a:schemeClr val="tx2"/>
                  </a:solidFill>
                </a:rPr>
                <a:t>RF0050_001</a:t>
              </a:r>
            </a:p>
            <a:p>
              <a:pPr algn="ctr"/>
              <a:r>
                <a:rPr lang="de-CH" sz="1100" u="sng" dirty="0" smtClean="0">
                  <a:solidFill>
                    <a:schemeClr val="tx2"/>
                  </a:solidFill>
                </a:rPr>
                <a:t>Reaktionstest</a:t>
              </a:r>
            </a:p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de-CH" sz="1100" dirty="0">
                  <a:solidFill>
                    <a:schemeClr val="tx2"/>
                  </a:solidFill>
                </a:rPr>
                <a:t>Alter Reaktionstest in </a:t>
              </a:r>
              <a:r>
                <a:rPr lang="de-CH" sz="1100" dirty="0" smtClean="0">
                  <a:solidFill>
                    <a:schemeClr val="tx2"/>
                  </a:solidFill>
                </a:rPr>
                <a:t>Monaten</a:t>
              </a:r>
              <a:endParaRPr lang="de-CH" sz="11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7" name="Form 17"/>
          <p:cNvCxnSpPr>
            <a:stCxn id="12" idx="0"/>
            <a:endCxn id="26" idx="0"/>
          </p:cNvCxnSpPr>
          <p:nvPr/>
        </p:nvCxnSpPr>
        <p:spPr>
          <a:xfrm>
            <a:off x="7598400" y="4145714"/>
            <a:ext cx="330843" cy="964029"/>
          </a:xfrm>
          <a:prstGeom prst="bentConnector2">
            <a:avLst/>
          </a:prstGeom>
          <a:ln w="1905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pieren 27"/>
          <p:cNvGrpSpPr/>
          <p:nvPr/>
        </p:nvGrpSpPr>
        <p:grpSpPr>
          <a:xfrm>
            <a:off x="4278407" y="5114255"/>
            <a:ext cx="1726756" cy="886371"/>
            <a:chOff x="1468572" y="4224367"/>
            <a:chExt cx="1726756" cy="886371"/>
          </a:xfrm>
        </p:grpSpPr>
        <p:sp>
          <p:nvSpPr>
            <p:cNvPr id="29" name="Ecken des Rechtecks auf der gleichen Seite schneiden 28"/>
            <p:cNvSpPr/>
            <p:nvPr/>
          </p:nvSpPr>
          <p:spPr>
            <a:xfrm>
              <a:off x="1468572" y="4224367"/>
              <a:ext cx="1726755" cy="886371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1468573" y="4240244"/>
              <a:ext cx="172675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dirty="0" smtClean="0">
                  <a:solidFill>
                    <a:schemeClr val="tx2"/>
                  </a:solidFill>
                </a:rPr>
                <a:t>RF0051_001</a:t>
              </a:r>
            </a:p>
            <a:p>
              <a:pPr algn="ctr"/>
              <a:r>
                <a:rPr lang="de-CH" sz="1100" u="sng" dirty="0" smtClean="0">
                  <a:solidFill>
                    <a:schemeClr val="tx2"/>
                  </a:solidFill>
                </a:rPr>
                <a:t>Sehtest</a:t>
              </a:r>
            </a:p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de-CH" sz="1100" dirty="0" smtClean="0">
                  <a:solidFill>
                    <a:schemeClr val="tx2"/>
                  </a:solidFill>
                </a:rPr>
                <a:t>Alter Sehtest in Monaten</a:t>
              </a:r>
            </a:p>
          </p:txBody>
        </p:sp>
      </p:grpSp>
      <p:cxnSp>
        <p:nvCxnSpPr>
          <p:cNvPr id="31" name="Form 17"/>
          <p:cNvCxnSpPr>
            <a:stCxn id="12" idx="2"/>
            <a:endCxn id="29" idx="3"/>
          </p:cNvCxnSpPr>
          <p:nvPr/>
        </p:nvCxnSpPr>
        <p:spPr>
          <a:xfrm rot="10800000" flipV="1">
            <a:off x="5141785" y="4145713"/>
            <a:ext cx="353154" cy="968541"/>
          </a:xfrm>
          <a:prstGeom prst="bentConnector2">
            <a:avLst/>
          </a:prstGeom>
          <a:ln w="1905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/>
          <p:cNvGrpSpPr/>
          <p:nvPr/>
        </p:nvGrpSpPr>
        <p:grpSpPr>
          <a:xfrm>
            <a:off x="463411" y="4907643"/>
            <a:ext cx="2980303" cy="1049610"/>
            <a:chOff x="841805" y="4224367"/>
            <a:chExt cx="2980303" cy="1049610"/>
          </a:xfrm>
        </p:grpSpPr>
        <p:sp>
          <p:nvSpPr>
            <p:cNvPr id="35" name="Ecken des Rechtecks auf der gleichen Seite schneiden 34"/>
            <p:cNvSpPr/>
            <p:nvPr/>
          </p:nvSpPr>
          <p:spPr>
            <a:xfrm>
              <a:off x="841805" y="4224367"/>
              <a:ext cx="2976608" cy="1049610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41805" y="4240244"/>
              <a:ext cx="2980303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dirty="0" smtClean="0">
                  <a:solidFill>
                    <a:schemeClr val="tx2"/>
                  </a:solidFill>
                </a:rPr>
                <a:t>RF0053_001</a:t>
              </a:r>
              <a:endParaRPr lang="de-CH" sz="110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sng" dirty="0" smtClean="0">
                  <a:solidFill>
                    <a:schemeClr val="tx2"/>
                  </a:solidFill>
                </a:rPr>
                <a:t>Bewertung Fahrverhalten</a:t>
              </a:r>
            </a:p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  <a:p>
              <a:r>
                <a:rPr lang="de-CH" sz="1100" dirty="0" smtClean="0">
                  <a:solidFill>
                    <a:schemeClr val="tx2"/>
                  </a:solidFill>
                </a:rPr>
                <a:t>Anzahl Verkehrsverstösse letzte 12 Monaten</a:t>
              </a:r>
            </a:p>
            <a:p>
              <a:r>
                <a:rPr lang="de-CH" sz="1100" dirty="0" smtClean="0">
                  <a:solidFill>
                    <a:schemeClr val="tx2"/>
                  </a:solidFill>
                </a:rPr>
                <a:t>Inkl. schwere Verkehrsverstösse</a:t>
              </a:r>
            </a:p>
          </p:txBody>
        </p:sp>
      </p:grpSp>
      <p:cxnSp>
        <p:nvCxnSpPr>
          <p:cNvPr id="37" name="Form 17"/>
          <p:cNvCxnSpPr>
            <a:stCxn id="15" idx="1"/>
            <a:endCxn id="35" idx="3"/>
          </p:cNvCxnSpPr>
          <p:nvPr/>
        </p:nvCxnSpPr>
        <p:spPr>
          <a:xfrm rot="5400000">
            <a:off x="1699356" y="4652412"/>
            <a:ext cx="507590" cy="287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3697111" y="762000"/>
            <a:ext cx="1312333" cy="12700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3214511" y="2043288"/>
            <a:ext cx="2260600" cy="1315156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982134" y="2695222"/>
            <a:ext cx="6666088" cy="201788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386645" y="4402667"/>
            <a:ext cx="3112911" cy="164817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4233333" y="4061177"/>
            <a:ext cx="1803401" cy="202071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74368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chteck 54"/>
          <p:cNvSpPr>
            <a:spLocks/>
          </p:cNvSpPr>
          <p:nvPr/>
        </p:nvSpPr>
        <p:spPr>
          <a:xfrm>
            <a:off x="4636209" y="93837"/>
            <a:ext cx="1223026" cy="1224000"/>
          </a:xfrm>
          <a:prstGeom prst="octagon">
            <a:avLst>
              <a:gd name="adj" fmla="val 28913"/>
            </a:avLst>
          </a:prstGeom>
          <a:solidFill>
            <a:srgbClr val="CDFFFF"/>
          </a:solidFill>
          <a:ln w="12700">
            <a:solidFill>
              <a:srgbClr val="5C85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de-CH" sz="1050" dirty="0" smtClean="0">
                <a:solidFill>
                  <a:schemeClr val="tx2"/>
                </a:solidFill>
              </a:rPr>
              <a:t>&lt;</a:t>
            </a:r>
            <a:r>
              <a:rPr lang="de-CH" sz="1050" dirty="0" err="1" smtClean="0">
                <a:solidFill>
                  <a:schemeClr val="tx2"/>
                </a:solidFill>
              </a:rPr>
              <a:t>id</a:t>
            </a:r>
            <a:r>
              <a:rPr lang="de-CH" sz="1050" dirty="0" smtClean="0">
                <a:solidFill>
                  <a:schemeClr val="tx2"/>
                </a:solidFill>
              </a:rPr>
              <a:t>&gt;</a:t>
            </a:r>
          </a:p>
          <a:p>
            <a:pPr algn="ctr"/>
            <a:r>
              <a:rPr lang="de-CH" sz="1050" dirty="0" smtClean="0">
                <a:solidFill>
                  <a:schemeClr val="tx2"/>
                </a:solidFill>
              </a:rPr>
              <a:t>&lt;</a:t>
            </a:r>
            <a:r>
              <a:rPr lang="de-CH" sz="1050" dirty="0" err="1" smtClean="0">
                <a:solidFill>
                  <a:schemeClr val="tx2"/>
                </a:solidFill>
              </a:rPr>
              <a:t>name</a:t>
            </a:r>
            <a:r>
              <a:rPr lang="de-CH" sz="1050" dirty="0" smtClean="0">
                <a:solidFill>
                  <a:schemeClr val="tx2"/>
                </a:solidFill>
              </a:rPr>
              <a:t>&gt;</a:t>
            </a:r>
          </a:p>
        </p:txBody>
      </p:sp>
      <p:grpSp>
        <p:nvGrpSpPr>
          <p:cNvPr id="61" name="Gruppieren 13"/>
          <p:cNvGrpSpPr/>
          <p:nvPr/>
        </p:nvGrpSpPr>
        <p:grpSpPr>
          <a:xfrm>
            <a:off x="1142910" y="2932194"/>
            <a:ext cx="1996771" cy="994366"/>
            <a:chOff x="3245794" y="2600325"/>
            <a:chExt cx="2125903" cy="994366"/>
          </a:xfrm>
        </p:grpSpPr>
        <p:sp>
          <p:nvSpPr>
            <p:cNvPr id="62" name="Ecken des Rechtecks auf der gleichen Seite schneiden 61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67" name="Gewinkelte Verbindung 66"/>
          <p:cNvCxnSpPr>
            <a:stCxn id="70" idx="2"/>
            <a:endCxn id="62" idx="3"/>
          </p:cNvCxnSpPr>
          <p:nvPr/>
        </p:nvCxnSpPr>
        <p:spPr>
          <a:xfrm rot="10800000" flipV="1">
            <a:off x="2141297" y="2150074"/>
            <a:ext cx="2035619" cy="78212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winkelte Verbindung 67"/>
          <p:cNvCxnSpPr>
            <a:stCxn id="70" idx="0"/>
            <a:endCxn id="32" idx="3"/>
          </p:cNvCxnSpPr>
          <p:nvPr/>
        </p:nvCxnSpPr>
        <p:spPr>
          <a:xfrm>
            <a:off x="6302818" y="2150074"/>
            <a:ext cx="649516" cy="8112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13"/>
          <p:cNvGrpSpPr/>
          <p:nvPr/>
        </p:nvGrpSpPr>
        <p:grpSpPr>
          <a:xfrm>
            <a:off x="4176915" y="1652891"/>
            <a:ext cx="2125903" cy="994366"/>
            <a:chOff x="3245794" y="2600325"/>
            <a:chExt cx="2125903" cy="994366"/>
          </a:xfrm>
        </p:grpSpPr>
        <p:sp>
          <p:nvSpPr>
            <p:cNvPr id="70" name="Ecken des Rechtecks auf der gleichen Seite schneiden 69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72" name="Gerade Verbindung mit Pfeil 71"/>
          <p:cNvCxnSpPr>
            <a:endCxn id="71" idx="0"/>
          </p:cNvCxnSpPr>
          <p:nvPr/>
        </p:nvCxnSpPr>
        <p:spPr>
          <a:xfrm flipH="1">
            <a:off x="5239875" y="1305777"/>
            <a:ext cx="864" cy="3471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13"/>
          <p:cNvGrpSpPr/>
          <p:nvPr/>
        </p:nvGrpSpPr>
        <p:grpSpPr>
          <a:xfrm>
            <a:off x="4642089" y="4225922"/>
            <a:ext cx="2125903" cy="994366"/>
            <a:chOff x="3245794" y="2600325"/>
            <a:chExt cx="2125903" cy="994366"/>
          </a:xfrm>
        </p:grpSpPr>
        <p:sp>
          <p:nvSpPr>
            <p:cNvPr id="24" name="Ecken des Rechtecks auf der gleichen Seite schneiden 23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6" name="Gruppieren 13"/>
          <p:cNvGrpSpPr/>
          <p:nvPr/>
        </p:nvGrpSpPr>
        <p:grpSpPr>
          <a:xfrm>
            <a:off x="7145176" y="4197317"/>
            <a:ext cx="2125903" cy="994366"/>
            <a:chOff x="3245794" y="2600325"/>
            <a:chExt cx="2125903" cy="994366"/>
          </a:xfrm>
        </p:grpSpPr>
        <p:sp>
          <p:nvSpPr>
            <p:cNvPr id="27" name="Ecken des Rechtecks auf der gleichen Seite schneiden 26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9" name="Gewinkelte Verbindung 28"/>
          <p:cNvCxnSpPr>
            <a:stCxn id="32" idx="0"/>
            <a:endCxn id="28" idx="0"/>
          </p:cNvCxnSpPr>
          <p:nvPr/>
        </p:nvCxnSpPr>
        <p:spPr>
          <a:xfrm>
            <a:off x="8015285" y="3458545"/>
            <a:ext cx="192851" cy="73877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winkelte Verbindung 29"/>
          <p:cNvCxnSpPr>
            <a:stCxn id="32" idx="2"/>
            <a:endCxn id="25" idx="0"/>
          </p:cNvCxnSpPr>
          <p:nvPr/>
        </p:nvCxnSpPr>
        <p:spPr>
          <a:xfrm rot="10800000" flipV="1">
            <a:off x="5705050" y="3458544"/>
            <a:ext cx="184333" cy="76737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13"/>
          <p:cNvGrpSpPr/>
          <p:nvPr/>
        </p:nvGrpSpPr>
        <p:grpSpPr>
          <a:xfrm>
            <a:off x="5889382" y="2961362"/>
            <a:ext cx="2125903" cy="994366"/>
            <a:chOff x="3245794" y="2600325"/>
            <a:chExt cx="2125903" cy="994366"/>
          </a:xfrm>
        </p:grpSpPr>
        <p:sp>
          <p:nvSpPr>
            <p:cNvPr id="32" name="Ecken des Rechtecks auf der gleichen Seite schneiden 31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6" name="Gruppieren 13"/>
          <p:cNvGrpSpPr/>
          <p:nvPr/>
        </p:nvGrpSpPr>
        <p:grpSpPr>
          <a:xfrm>
            <a:off x="-107801" y="4228114"/>
            <a:ext cx="2125903" cy="994366"/>
            <a:chOff x="3245794" y="2600325"/>
            <a:chExt cx="2125903" cy="994366"/>
          </a:xfrm>
        </p:grpSpPr>
        <p:sp>
          <p:nvSpPr>
            <p:cNvPr id="47" name="Ecken des Rechtecks auf der gleichen Seite schneiden 46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9" name="Gruppieren 13"/>
          <p:cNvGrpSpPr/>
          <p:nvPr/>
        </p:nvGrpSpPr>
        <p:grpSpPr>
          <a:xfrm>
            <a:off x="2395286" y="4199509"/>
            <a:ext cx="2125903" cy="994366"/>
            <a:chOff x="3245794" y="2600325"/>
            <a:chExt cx="2125903" cy="994366"/>
          </a:xfrm>
        </p:grpSpPr>
        <p:sp>
          <p:nvSpPr>
            <p:cNvPr id="50" name="Ecken des Rechtecks auf der gleichen Seite schneiden 49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52" name="Gewinkelte Verbindung 51"/>
          <p:cNvCxnSpPr>
            <a:stCxn id="62" idx="0"/>
            <a:endCxn id="51" idx="0"/>
          </p:cNvCxnSpPr>
          <p:nvPr/>
        </p:nvCxnSpPr>
        <p:spPr>
          <a:xfrm>
            <a:off x="3139681" y="3429377"/>
            <a:ext cx="318565" cy="7701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62" idx="2"/>
            <a:endCxn id="48" idx="0"/>
          </p:cNvCxnSpPr>
          <p:nvPr/>
        </p:nvCxnSpPr>
        <p:spPr>
          <a:xfrm rot="10800000" flipV="1">
            <a:off x="955160" y="3429376"/>
            <a:ext cx="187751" cy="79873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459216"/>
      </p:ext>
    </p:extLst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chteck 7"/>
          <p:cNvSpPr>
            <a:spLocks/>
          </p:cNvSpPr>
          <p:nvPr/>
        </p:nvSpPr>
        <p:spPr>
          <a:xfrm>
            <a:off x="2313643" y="499631"/>
            <a:ext cx="747714" cy="748309"/>
          </a:xfrm>
          <a:prstGeom prst="octagon">
            <a:avLst>
              <a:gd name="adj" fmla="val 28913"/>
            </a:avLst>
          </a:prstGeom>
          <a:solidFill>
            <a:srgbClr val="CDFFFF"/>
          </a:solidFill>
          <a:ln w="12700">
            <a:solidFill>
              <a:srgbClr val="5C85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de-CH" sz="1050" dirty="0" smtClean="0">
                <a:solidFill>
                  <a:schemeClr val="tx2"/>
                </a:solidFill>
              </a:rPr>
              <a:t>&lt;</a:t>
            </a:r>
            <a:r>
              <a:rPr lang="de-CH" sz="1050" dirty="0" err="1" smtClean="0">
                <a:solidFill>
                  <a:schemeClr val="tx2"/>
                </a:solidFill>
              </a:rPr>
              <a:t>id</a:t>
            </a:r>
            <a:r>
              <a:rPr lang="de-CH" sz="1050" dirty="0" smtClean="0">
                <a:solidFill>
                  <a:schemeClr val="tx2"/>
                </a:solidFill>
              </a:rPr>
              <a:t>&gt;</a:t>
            </a:r>
          </a:p>
          <a:p>
            <a:pPr algn="ctr"/>
            <a:r>
              <a:rPr lang="de-CH" sz="1050" dirty="0" smtClean="0">
                <a:solidFill>
                  <a:schemeClr val="tx2"/>
                </a:solidFill>
              </a:rPr>
              <a:t>&lt;</a:t>
            </a:r>
            <a:r>
              <a:rPr lang="de-CH" sz="1050" dirty="0" err="1" smtClean="0">
                <a:solidFill>
                  <a:schemeClr val="tx2"/>
                </a:solidFill>
              </a:rPr>
              <a:t>name</a:t>
            </a:r>
            <a:r>
              <a:rPr lang="de-CH" sz="1050" dirty="0" smtClean="0">
                <a:solidFill>
                  <a:schemeClr val="tx2"/>
                </a:solidFill>
              </a:rPr>
              <a:t>&gt;</a:t>
            </a:r>
          </a:p>
        </p:txBody>
      </p:sp>
      <p:sp>
        <p:nvSpPr>
          <p:cNvPr id="9" name="Rechteck 8"/>
          <p:cNvSpPr/>
          <p:nvPr/>
        </p:nvSpPr>
        <p:spPr>
          <a:xfrm>
            <a:off x="314076" y="450600"/>
            <a:ext cx="8384416" cy="583049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487604" y="1304777"/>
            <a:ext cx="6860481" cy="4457445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9" name="Gruppierung 38"/>
          <p:cNvGrpSpPr/>
          <p:nvPr/>
        </p:nvGrpSpPr>
        <p:grpSpPr>
          <a:xfrm>
            <a:off x="1877363" y="1380392"/>
            <a:ext cx="1508933" cy="758313"/>
            <a:chOff x="863781" y="1971450"/>
            <a:chExt cx="2468144" cy="1240363"/>
          </a:xfrm>
        </p:grpSpPr>
        <p:sp>
          <p:nvSpPr>
            <p:cNvPr id="10" name="Rechteck 9"/>
            <p:cNvSpPr/>
            <p:nvPr/>
          </p:nvSpPr>
          <p:spPr>
            <a:xfrm>
              <a:off x="863781" y="1971450"/>
              <a:ext cx="2468144" cy="1240363"/>
            </a:xfrm>
            <a:prstGeom prst="rect">
              <a:avLst/>
            </a:prstGeom>
            <a:solidFill>
              <a:srgbClr val="FFD1D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cken des Rechtecks auf der gleichen Seite schneiden 2"/>
            <p:cNvSpPr/>
            <p:nvPr/>
          </p:nvSpPr>
          <p:spPr>
            <a:xfrm>
              <a:off x="1008891" y="2076198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933205" y="2076198"/>
              <a:ext cx="2277292" cy="9816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sp>
        <p:nvSpPr>
          <p:cNvPr id="15" name="Rechteck 14"/>
          <p:cNvSpPr/>
          <p:nvPr/>
        </p:nvSpPr>
        <p:spPr>
          <a:xfrm>
            <a:off x="531135" y="2216527"/>
            <a:ext cx="6760851" cy="3381840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8" name="Gruppierung 37"/>
          <p:cNvGrpSpPr/>
          <p:nvPr/>
        </p:nvGrpSpPr>
        <p:grpSpPr>
          <a:xfrm>
            <a:off x="714397" y="2308354"/>
            <a:ext cx="1576210" cy="1214272"/>
            <a:chOff x="968877" y="3489306"/>
            <a:chExt cx="2578188" cy="1986170"/>
          </a:xfrm>
        </p:grpSpPr>
        <p:sp>
          <p:nvSpPr>
            <p:cNvPr id="21" name="Rechteck 20"/>
            <p:cNvSpPr/>
            <p:nvPr/>
          </p:nvSpPr>
          <p:spPr>
            <a:xfrm>
              <a:off x="968877" y="3489306"/>
              <a:ext cx="2578188" cy="1986170"/>
            </a:xfrm>
            <a:prstGeom prst="rect">
              <a:avLst/>
            </a:prstGeom>
            <a:solidFill>
              <a:srgbClr val="FF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7" name="Gruppierung 36"/>
            <p:cNvGrpSpPr/>
            <p:nvPr/>
          </p:nvGrpSpPr>
          <p:grpSpPr>
            <a:xfrm>
              <a:off x="981103" y="3543924"/>
              <a:ext cx="2516878" cy="1240363"/>
              <a:chOff x="981103" y="3543924"/>
              <a:chExt cx="2516878" cy="1240363"/>
            </a:xfrm>
          </p:grpSpPr>
          <p:sp>
            <p:nvSpPr>
              <p:cNvPr id="30" name="Rechteck 29"/>
              <p:cNvSpPr/>
              <p:nvPr/>
            </p:nvSpPr>
            <p:spPr>
              <a:xfrm>
                <a:off x="1029837" y="3543924"/>
                <a:ext cx="2468144" cy="1240363"/>
              </a:xfrm>
              <a:prstGeom prst="rect">
                <a:avLst/>
              </a:prstGeom>
              <a:solidFill>
                <a:srgbClr val="FFD1D3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Ecken des Rechtecks auf der gleichen Seite schneiden 18"/>
              <p:cNvSpPr/>
              <p:nvPr/>
            </p:nvSpPr>
            <p:spPr>
              <a:xfrm>
                <a:off x="1147636" y="3635018"/>
                <a:ext cx="2125903" cy="994366"/>
              </a:xfrm>
              <a:prstGeom prst="snip2SameRect">
                <a:avLst/>
              </a:prstGeom>
              <a:solidFill>
                <a:srgbClr val="CDFFCD"/>
              </a:solidFill>
              <a:ln w="12700">
                <a:solidFill>
                  <a:srgbClr val="5C85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>
                <a:normAutofit/>
              </a:bodyPr>
              <a:lstStyle/>
              <a:p>
                <a:pPr algn="ctr"/>
                <a:endParaRPr lang="de-CH" sz="1100" dirty="0" smtClean="0">
                  <a:solidFill>
                    <a:schemeClr val="tx2"/>
                  </a:solidFill>
                </a:endParaRPr>
              </a:p>
            </p:txBody>
          </p:sp>
          <p:sp>
            <p:nvSpPr>
              <p:cNvPr id="20" name="Textfeld 19"/>
              <p:cNvSpPr txBox="1"/>
              <p:nvPr/>
            </p:nvSpPr>
            <p:spPr>
              <a:xfrm>
                <a:off x="981103" y="3594055"/>
                <a:ext cx="2213186" cy="981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CH" sz="1100" u="dashLong" dirty="0">
                    <a:solidFill>
                      <a:schemeClr val="tx2"/>
                    </a:solidFill>
                  </a:rPr>
                  <a:t>&lt;</a:t>
                </a:r>
                <a:r>
                  <a:rPr lang="de-CH" sz="1100" u="dashLong" dirty="0" err="1">
                    <a:solidFill>
                      <a:schemeClr val="tx2"/>
                    </a:solidFill>
                  </a:rPr>
                  <a:t>id</a:t>
                </a:r>
                <a:r>
                  <a:rPr lang="de-CH" sz="1100" u="dashLong" dirty="0">
                    <a:solidFill>
                      <a:schemeClr val="tx2"/>
                    </a:solidFill>
                  </a:rPr>
                  <a:t>&gt;</a:t>
                </a:r>
              </a:p>
              <a:p>
                <a:pPr algn="ctr"/>
                <a:r>
                  <a:rPr lang="de-CH" sz="1100" u="dashLong" dirty="0">
                    <a:solidFill>
                      <a:schemeClr val="tx2"/>
                    </a:solidFill>
                  </a:rPr>
                  <a:t>&lt;</a:t>
                </a:r>
                <a:r>
                  <a:rPr lang="de-CH" sz="1100" u="dashLong" dirty="0" err="1">
                    <a:solidFill>
                      <a:schemeClr val="tx2"/>
                    </a:solidFill>
                  </a:rPr>
                  <a:t>conclusion</a:t>
                </a:r>
                <a:r>
                  <a:rPr lang="de-CH" sz="1100" u="dashLong" dirty="0">
                    <a:solidFill>
                      <a:schemeClr val="tx2"/>
                    </a:solidFill>
                  </a:rPr>
                  <a:t>&gt;</a:t>
                </a:r>
              </a:p>
              <a:p>
                <a:pPr algn="ctr"/>
                <a:r>
                  <a:rPr lang="de-CH" sz="1100" u="dashLong" dirty="0">
                    <a:solidFill>
                      <a:schemeClr val="tx2"/>
                    </a:solidFill>
                  </a:rPr>
                  <a:t>&lt;</a:t>
                </a:r>
                <a:r>
                  <a:rPr lang="de-CH" sz="1100" u="dashLong" dirty="0" err="1">
                    <a:solidFill>
                      <a:schemeClr val="tx2"/>
                    </a:solidFill>
                  </a:rPr>
                  <a:t>list</a:t>
                </a:r>
                <a:r>
                  <a:rPr lang="de-CH" sz="1100" u="dashLong" dirty="0">
                    <a:solidFill>
                      <a:schemeClr val="tx2"/>
                    </a:solidFill>
                  </a:rPr>
                  <a:t> </a:t>
                </a:r>
                <a:r>
                  <a:rPr lang="de-CH" sz="1100" u="dashLong" dirty="0" err="1">
                    <a:solidFill>
                      <a:schemeClr val="tx2"/>
                    </a:solidFill>
                  </a:rPr>
                  <a:t>of</a:t>
                </a:r>
                <a:r>
                  <a:rPr lang="de-CH" sz="1100" u="dashLong" dirty="0">
                    <a:solidFill>
                      <a:schemeClr val="tx2"/>
                    </a:solidFill>
                  </a:rPr>
                  <a:t> </a:t>
                </a:r>
                <a:r>
                  <a:rPr lang="de-CH" sz="1100" u="dashLong" dirty="0" err="1">
                    <a:solidFill>
                      <a:schemeClr val="tx2"/>
                    </a:solidFill>
                  </a:rPr>
                  <a:t>conditions</a:t>
                </a:r>
                <a:r>
                  <a:rPr lang="de-CH" sz="1100" u="dashLong" dirty="0">
                    <a:solidFill>
                      <a:schemeClr val="tx2"/>
                    </a:solidFill>
                  </a:rPr>
                  <a:t>&gt;</a:t>
                </a:r>
              </a:p>
            </p:txBody>
          </p:sp>
        </p:grpSp>
        <p:sp>
          <p:nvSpPr>
            <p:cNvPr id="22" name="Rechteck 21"/>
            <p:cNvSpPr/>
            <p:nvPr/>
          </p:nvSpPr>
          <p:spPr>
            <a:xfrm>
              <a:off x="1043492" y="4915639"/>
              <a:ext cx="2438636" cy="373866"/>
            </a:xfrm>
            <a:prstGeom prst="rect">
              <a:avLst/>
            </a:prstGeom>
            <a:solidFill>
              <a:schemeClr val="accent4">
                <a:lumMod val="10000"/>
                <a:lumOff val="9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ung 39"/>
          <p:cNvGrpSpPr/>
          <p:nvPr/>
        </p:nvGrpSpPr>
        <p:grpSpPr>
          <a:xfrm>
            <a:off x="2710173" y="2309698"/>
            <a:ext cx="4104950" cy="3056541"/>
            <a:chOff x="981166" y="3489304"/>
            <a:chExt cx="6714418" cy="4999547"/>
          </a:xfrm>
        </p:grpSpPr>
        <p:sp>
          <p:nvSpPr>
            <p:cNvPr id="41" name="Rechteck 40"/>
            <p:cNvSpPr/>
            <p:nvPr/>
          </p:nvSpPr>
          <p:spPr>
            <a:xfrm>
              <a:off x="981166" y="3489304"/>
              <a:ext cx="6714418" cy="4999547"/>
            </a:xfrm>
            <a:prstGeom prst="rect">
              <a:avLst/>
            </a:prstGeom>
            <a:solidFill>
              <a:srgbClr val="FF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1043492" y="4915639"/>
              <a:ext cx="6583323" cy="2791504"/>
            </a:xfrm>
            <a:prstGeom prst="rect">
              <a:avLst/>
            </a:prstGeom>
            <a:solidFill>
              <a:schemeClr val="accent4">
                <a:lumMod val="10000"/>
                <a:lumOff val="9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ung 47"/>
          <p:cNvGrpSpPr/>
          <p:nvPr/>
        </p:nvGrpSpPr>
        <p:grpSpPr>
          <a:xfrm>
            <a:off x="2993664" y="3375610"/>
            <a:ext cx="1587549" cy="1214272"/>
            <a:chOff x="963355" y="3489306"/>
            <a:chExt cx="2596735" cy="1986170"/>
          </a:xfrm>
        </p:grpSpPr>
        <p:sp>
          <p:nvSpPr>
            <p:cNvPr id="49" name="Rechteck 48"/>
            <p:cNvSpPr/>
            <p:nvPr/>
          </p:nvSpPr>
          <p:spPr>
            <a:xfrm>
              <a:off x="963355" y="3489306"/>
              <a:ext cx="2596735" cy="1986170"/>
            </a:xfrm>
            <a:prstGeom prst="rect">
              <a:avLst/>
            </a:prstGeom>
            <a:solidFill>
              <a:srgbClr val="FF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0" name="Gruppierung 49"/>
            <p:cNvGrpSpPr/>
            <p:nvPr/>
          </p:nvGrpSpPr>
          <p:grpSpPr>
            <a:xfrm>
              <a:off x="981103" y="3543924"/>
              <a:ext cx="2516878" cy="1240363"/>
              <a:chOff x="981103" y="3543924"/>
              <a:chExt cx="2516878" cy="1240363"/>
            </a:xfrm>
          </p:grpSpPr>
          <p:sp>
            <p:nvSpPr>
              <p:cNvPr id="52" name="Rechteck 51"/>
              <p:cNvSpPr/>
              <p:nvPr/>
            </p:nvSpPr>
            <p:spPr>
              <a:xfrm>
                <a:off x="1029837" y="3543924"/>
                <a:ext cx="2468144" cy="1240363"/>
              </a:xfrm>
              <a:prstGeom prst="rect">
                <a:avLst/>
              </a:prstGeom>
              <a:solidFill>
                <a:srgbClr val="FFD1D3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Ecken des Rechtecks auf der gleichen Seite schneiden 52"/>
              <p:cNvSpPr/>
              <p:nvPr/>
            </p:nvSpPr>
            <p:spPr>
              <a:xfrm>
                <a:off x="1147636" y="3635018"/>
                <a:ext cx="2125903" cy="994366"/>
              </a:xfrm>
              <a:prstGeom prst="snip2SameRect">
                <a:avLst/>
              </a:prstGeom>
              <a:solidFill>
                <a:srgbClr val="CDFFCD"/>
              </a:solidFill>
              <a:ln w="12700">
                <a:solidFill>
                  <a:srgbClr val="5C85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>
                <a:normAutofit/>
              </a:bodyPr>
              <a:lstStyle/>
              <a:p>
                <a:pPr algn="ctr"/>
                <a:endParaRPr lang="de-CH" sz="1100" dirty="0" smtClean="0">
                  <a:solidFill>
                    <a:schemeClr val="tx2"/>
                  </a:solidFill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981103" y="3594055"/>
                <a:ext cx="2213186" cy="981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CH" sz="1100" u="dashLong" dirty="0">
                    <a:solidFill>
                      <a:schemeClr val="tx2"/>
                    </a:solidFill>
                  </a:rPr>
                  <a:t>&lt;</a:t>
                </a:r>
                <a:r>
                  <a:rPr lang="de-CH" sz="1100" u="dashLong" dirty="0" err="1">
                    <a:solidFill>
                      <a:schemeClr val="tx2"/>
                    </a:solidFill>
                  </a:rPr>
                  <a:t>id</a:t>
                </a:r>
                <a:r>
                  <a:rPr lang="de-CH" sz="1100" u="dashLong" dirty="0">
                    <a:solidFill>
                      <a:schemeClr val="tx2"/>
                    </a:solidFill>
                  </a:rPr>
                  <a:t>&gt;</a:t>
                </a:r>
              </a:p>
              <a:p>
                <a:pPr algn="ctr"/>
                <a:r>
                  <a:rPr lang="de-CH" sz="1100" u="dashLong" dirty="0">
                    <a:solidFill>
                      <a:schemeClr val="tx2"/>
                    </a:solidFill>
                  </a:rPr>
                  <a:t>&lt;</a:t>
                </a:r>
                <a:r>
                  <a:rPr lang="de-CH" sz="1100" u="dashLong" dirty="0" err="1">
                    <a:solidFill>
                      <a:schemeClr val="tx2"/>
                    </a:solidFill>
                  </a:rPr>
                  <a:t>conclusion</a:t>
                </a:r>
                <a:r>
                  <a:rPr lang="de-CH" sz="1100" u="dashLong" dirty="0">
                    <a:solidFill>
                      <a:schemeClr val="tx2"/>
                    </a:solidFill>
                  </a:rPr>
                  <a:t>&gt;</a:t>
                </a:r>
              </a:p>
              <a:p>
                <a:pPr algn="ctr"/>
                <a:r>
                  <a:rPr lang="de-CH" sz="1100" u="dashLong" dirty="0">
                    <a:solidFill>
                      <a:schemeClr val="tx2"/>
                    </a:solidFill>
                  </a:rPr>
                  <a:t>&lt;</a:t>
                </a:r>
                <a:r>
                  <a:rPr lang="de-CH" sz="1100" u="dashLong" dirty="0" err="1">
                    <a:solidFill>
                      <a:schemeClr val="tx2"/>
                    </a:solidFill>
                  </a:rPr>
                  <a:t>list</a:t>
                </a:r>
                <a:r>
                  <a:rPr lang="de-CH" sz="1100" u="dashLong" dirty="0">
                    <a:solidFill>
                      <a:schemeClr val="tx2"/>
                    </a:solidFill>
                  </a:rPr>
                  <a:t> </a:t>
                </a:r>
                <a:r>
                  <a:rPr lang="de-CH" sz="1100" u="dashLong" dirty="0" err="1">
                    <a:solidFill>
                      <a:schemeClr val="tx2"/>
                    </a:solidFill>
                  </a:rPr>
                  <a:t>of</a:t>
                </a:r>
                <a:r>
                  <a:rPr lang="de-CH" sz="1100" u="dashLong" dirty="0">
                    <a:solidFill>
                      <a:schemeClr val="tx2"/>
                    </a:solidFill>
                  </a:rPr>
                  <a:t> </a:t>
                </a:r>
                <a:r>
                  <a:rPr lang="de-CH" sz="1100" u="dashLong" dirty="0" err="1">
                    <a:solidFill>
                      <a:schemeClr val="tx2"/>
                    </a:solidFill>
                  </a:rPr>
                  <a:t>conditions</a:t>
                </a:r>
                <a:r>
                  <a:rPr lang="de-CH" sz="1100" u="dashLong" dirty="0">
                    <a:solidFill>
                      <a:schemeClr val="tx2"/>
                    </a:solidFill>
                  </a:rPr>
                  <a:t>&gt;</a:t>
                </a:r>
              </a:p>
            </p:txBody>
          </p:sp>
        </p:grpSp>
        <p:sp>
          <p:nvSpPr>
            <p:cNvPr id="51" name="Rechteck 50"/>
            <p:cNvSpPr/>
            <p:nvPr/>
          </p:nvSpPr>
          <p:spPr>
            <a:xfrm>
              <a:off x="1043492" y="4915639"/>
              <a:ext cx="2438636" cy="373866"/>
            </a:xfrm>
            <a:prstGeom prst="rect">
              <a:avLst/>
            </a:prstGeom>
            <a:solidFill>
              <a:schemeClr val="accent4">
                <a:lumMod val="10000"/>
                <a:lumOff val="9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5" name="Gruppierung 54"/>
          <p:cNvGrpSpPr/>
          <p:nvPr/>
        </p:nvGrpSpPr>
        <p:grpSpPr>
          <a:xfrm>
            <a:off x="4898723" y="3375610"/>
            <a:ext cx="1598889" cy="1214272"/>
            <a:chOff x="952399" y="3489306"/>
            <a:chExt cx="2615284" cy="1986170"/>
          </a:xfrm>
        </p:grpSpPr>
        <p:sp>
          <p:nvSpPr>
            <p:cNvPr id="56" name="Rechteck 55"/>
            <p:cNvSpPr/>
            <p:nvPr/>
          </p:nvSpPr>
          <p:spPr>
            <a:xfrm>
              <a:off x="952399" y="3489306"/>
              <a:ext cx="2615284" cy="1986170"/>
            </a:xfrm>
            <a:prstGeom prst="rect">
              <a:avLst/>
            </a:prstGeom>
            <a:solidFill>
              <a:srgbClr val="FF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7" name="Gruppierung 56"/>
            <p:cNvGrpSpPr/>
            <p:nvPr/>
          </p:nvGrpSpPr>
          <p:grpSpPr>
            <a:xfrm>
              <a:off x="981103" y="3543924"/>
              <a:ext cx="2516878" cy="1240363"/>
              <a:chOff x="981103" y="3543924"/>
              <a:chExt cx="2516878" cy="1240363"/>
            </a:xfrm>
          </p:grpSpPr>
          <p:sp>
            <p:nvSpPr>
              <p:cNvPr id="59" name="Rechteck 58"/>
              <p:cNvSpPr/>
              <p:nvPr/>
            </p:nvSpPr>
            <p:spPr>
              <a:xfrm>
                <a:off x="1029837" y="3543924"/>
                <a:ext cx="2468144" cy="1240363"/>
              </a:xfrm>
              <a:prstGeom prst="rect">
                <a:avLst/>
              </a:prstGeom>
              <a:solidFill>
                <a:srgbClr val="FFD1D3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cken des Rechtecks auf der gleichen Seite schneiden 59"/>
              <p:cNvSpPr/>
              <p:nvPr/>
            </p:nvSpPr>
            <p:spPr>
              <a:xfrm>
                <a:off x="1147636" y="3635018"/>
                <a:ext cx="2125903" cy="994366"/>
              </a:xfrm>
              <a:prstGeom prst="snip2SameRect">
                <a:avLst/>
              </a:prstGeom>
              <a:solidFill>
                <a:srgbClr val="CDFFCD"/>
              </a:solidFill>
              <a:ln w="12700">
                <a:solidFill>
                  <a:srgbClr val="5C85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>
                <a:normAutofit/>
              </a:bodyPr>
              <a:lstStyle/>
              <a:p>
                <a:pPr algn="ctr"/>
                <a:endParaRPr lang="de-CH" sz="1100" dirty="0" smtClean="0">
                  <a:solidFill>
                    <a:schemeClr val="tx2"/>
                  </a:solidFill>
                </a:endParaRPr>
              </a:p>
            </p:txBody>
          </p:sp>
          <p:sp>
            <p:nvSpPr>
              <p:cNvPr id="61" name="Textfeld 60"/>
              <p:cNvSpPr txBox="1"/>
              <p:nvPr/>
            </p:nvSpPr>
            <p:spPr>
              <a:xfrm>
                <a:off x="981103" y="3594055"/>
                <a:ext cx="2213186" cy="981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CH" sz="1100" u="dashLong" dirty="0">
                    <a:solidFill>
                      <a:schemeClr val="tx2"/>
                    </a:solidFill>
                  </a:rPr>
                  <a:t>&lt;</a:t>
                </a:r>
                <a:r>
                  <a:rPr lang="de-CH" sz="1100" u="dashLong" dirty="0" err="1">
                    <a:solidFill>
                      <a:schemeClr val="tx2"/>
                    </a:solidFill>
                  </a:rPr>
                  <a:t>id</a:t>
                </a:r>
                <a:r>
                  <a:rPr lang="de-CH" sz="1100" u="dashLong" dirty="0">
                    <a:solidFill>
                      <a:schemeClr val="tx2"/>
                    </a:solidFill>
                  </a:rPr>
                  <a:t>&gt;</a:t>
                </a:r>
              </a:p>
              <a:p>
                <a:pPr algn="ctr"/>
                <a:r>
                  <a:rPr lang="de-CH" sz="1100" u="dashLong" dirty="0">
                    <a:solidFill>
                      <a:schemeClr val="tx2"/>
                    </a:solidFill>
                  </a:rPr>
                  <a:t>&lt;</a:t>
                </a:r>
                <a:r>
                  <a:rPr lang="de-CH" sz="1100" u="dashLong" dirty="0" err="1">
                    <a:solidFill>
                      <a:schemeClr val="tx2"/>
                    </a:solidFill>
                  </a:rPr>
                  <a:t>conclusion</a:t>
                </a:r>
                <a:r>
                  <a:rPr lang="de-CH" sz="1100" u="dashLong" dirty="0">
                    <a:solidFill>
                      <a:schemeClr val="tx2"/>
                    </a:solidFill>
                  </a:rPr>
                  <a:t>&gt;</a:t>
                </a:r>
              </a:p>
              <a:p>
                <a:pPr algn="ctr"/>
                <a:r>
                  <a:rPr lang="de-CH" sz="1100" u="dashLong" dirty="0">
                    <a:solidFill>
                      <a:schemeClr val="tx2"/>
                    </a:solidFill>
                  </a:rPr>
                  <a:t>&lt;</a:t>
                </a:r>
                <a:r>
                  <a:rPr lang="de-CH" sz="1100" u="dashLong" dirty="0" err="1">
                    <a:solidFill>
                      <a:schemeClr val="tx2"/>
                    </a:solidFill>
                  </a:rPr>
                  <a:t>list</a:t>
                </a:r>
                <a:r>
                  <a:rPr lang="de-CH" sz="1100" u="dashLong" dirty="0">
                    <a:solidFill>
                      <a:schemeClr val="tx2"/>
                    </a:solidFill>
                  </a:rPr>
                  <a:t> </a:t>
                </a:r>
                <a:r>
                  <a:rPr lang="de-CH" sz="1100" u="dashLong" dirty="0" err="1">
                    <a:solidFill>
                      <a:schemeClr val="tx2"/>
                    </a:solidFill>
                  </a:rPr>
                  <a:t>of</a:t>
                </a:r>
                <a:r>
                  <a:rPr lang="de-CH" sz="1100" u="dashLong" dirty="0">
                    <a:solidFill>
                      <a:schemeClr val="tx2"/>
                    </a:solidFill>
                  </a:rPr>
                  <a:t> </a:t>
                </a:r>
                <a:r>
                  <a:rPr lang="de-CH" sz="1100" u="dashLong" dirty="0" err="1">
                    <a:solidFill>
                      <a:schemeClr val="tx2"/>
                    </a:solidFill>
                  </a:rPr>
                  <a:t>conditions</a:t>
                </a:r>
                <a:r>
                  <a:rPr lang="de-CH" sz="1100" u="dashLong" dirty="0">
                    <a:solidFill>
                      <a:schemeClr val="tx2"/>
                    </a:solidFill>
                  </a:rPr>
                  <a:t>&gt;</a:t>
                </a:r>
              </a:p>
            </p:txBody>
          </p:sp>
        </p:grpSp>
        <p:sp>
          <p:nvSpPr>
            <p:cNvPr id="58" name="Rechteck 57"/>
            <p:cNvSpPr/>
            <p:nvPr/>
          </p:nvSpPr>
          <p:spPr>
            <a:xfrm>
              <a:off x="1043492" y="4915639"/>
              <a:ext cx="2438636" cy="373866"/>
            </a:xfrm>
            <a:prstGeom prst="rect">
              <a:avLst/>
            </a:prstGeom>
            <a:solidFill>
              <a:schemeClr val="accent4">
                <a:lumMod val="10000"/>
                <a:lumOff val="9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2" name="Gruppierung 61"/>
          <p:cNvGrpSpPr/>
          <p:nvPr/>
        </p:nvGrpSpPr>
        <p:grpSpPr>
          <a:xfrm>
            <a:off x="3976368" y="2369549"/>
            <a:ext cx="1508933" cy="758313"/>
            <a:chOff x="863781" y="1971450"/>
            <a:chExt cx="2468144" cy="1240363"/>
          </a:xfrm>
        </p:grpSpPr>
        <p:sp>
          <p:nvSpPr>
            <p:cNvPr id="63" name="Rechteck 62"/>
            <p:cNvSpPr/>
            <p:nvPr/>
          </p:nvSpPr>
          <p:spPr>
            <a:xfrm>
              <a:off x="863781" y="1971450"/>
              <a:ext cx="2468144" cy="1240363"/>
            </a:xfrm>
            <a:prstGeom prst="rect">
              <a:avLst/>
            </a:prstGeom>
            <a:solidFill>
              <a:srgbClr val="FFD1D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cken des Rechtecks auf der gleichen Seite schneiden 63"/>
            <p:cNvSpPr/>
            <p:nvPr/>
          </p:nvSpPr>
          <p:spPr>
            <a:xfrm>
              <a:off x="1008891" y="2076198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965257" y="2076198"/>
              <a:ext cx="2213186" cy="9816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>
                  <a:solidFill>
                    <a:schemeClr val="tx2"/>
                  </a:solidFill>
                </a:rPr>
                <a:t>id</a:t>
              </a:r>
              <a:r>
                <a:rPr lang="de-CH" sz="1100" u="dashLong" dirty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>
                  <a:solidFill>
                    <a:schemeClr val="tx2"/>
                  </a:solidFill>
                </a:rPr>
                <a:t>list</a:t>
              </a:r>
              <a:r>
                <a:rPr lang="de-CH" sz="1100" u="dashLong" dirty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>
                  <a:solidFill>
                    <a:schemeClr val="tx2"/>
                  </a:solidFill>
                </a:rPr>
                <a:t>of</a:t>
              </a:r>
              <a:r>
                <a:rPr lang="de-CH" sz="1100" u="dashLong" dirty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>
                  <a:solidFill>
                    <a:schemeClr val="tx2"/>
                  </a:solidFill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1390773"/>
      </p:ext>
    </p:extLst>
  </p:cSld>
  <p:clrMapOvr>
    <a:masterClrMapping/>
  </p:clrMapOvr>
  <p:transition xmlns:p14="http://schemas.microsoft.com/office/powerpoint/2010/main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ung 1"/>
          <p:cNvGrpSpPr/>
          <p:nvPr/>
        </p:nvGrpSpPr>
        <p:grpSpPr>
          <a:xfrm>
            <a:off x="659832" y="895878"/>
            <a:ext cx="3425495" cy="2789692"/>
            <a:chOff x="879627" y="3280865"/>
            <a:chExt cx="2861954" cy="2330749"/>
          </a:xfrm>
        </p:grpSpPr>
        <p:sp>
          <p:nvSpPr>
            <p:cNvPr id="3" name="Rechteck 2"/>
            <p:cNvSpPr/>
            <p:nvPr/>
          </p:nvSpPr>
          <p:spPr>
            <a:xfrm>
              <a:off x="879627" y="3280865"/>
              <a:ext cx="2861954" cy="2330749"/>
            </a:xfrm>
            <a:prstGeom prst="rect">
              <a:avLst/>
            </a:prstGeom>
            <a:solidFill>
              <a:srgbClr val="FF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" name="Gruppierung 3"/>
            <p:cNvGrpSpPr/>
            <p:nvPr/>
          </p:nvGrpSpPr>
          <p:grpSpPr>
            <a:xfrm>
              <a:off x="981103" y="3543923"/>
              <a:ext cx="2516878" cy="1461318"/>
              <a:chOff x="981103" y="3543923"/>
              <a:chExt cx="2516878" cy="1461318"/>
            </a:xfrm>
          </p:grpSpPr>
          <p:sp>
            <p:nvSpPr>
              <p:cNvPr id="6" name="Rechteck 5"/>
              <p:cNvSpPr/>
              <p:nvPr/>
            </p:nvSpPr>
            <p:spPr>
              <a:xfrm>
                <a:off x="1029837" y="3543923"/>
                <a:ext cx="2468144" cy="1461318"/>
              </a:xfrm>
              <a:prstGeom prst="rect">
                <a:avLst/>
              </a:prstGeom>
              <a:solidFill>
                <a:srgbClr val="FFD1D3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Ecken des Rechtecks auf der gleichen Seite schneiden 6"/>
              <p:cNvSpPr/>
              <p:nvPr/>
            </p:nvSpPr>
            <p:spPr>
              <a:xfrm>
                <a:off x="1147636" y="3919255"/>
                <a:ext cx="2125903" cy="994366"/>
              </a:xfrm>
              <a:prstGeom prst="snip2SameRect">
                <a:avLst/>
              </a:prstGeom>
              <a:solidFill>
                <a:srgbClr val="CDFFCD"/>
              </a:solidFill>
              <a:ln w="12700">
                <a:solidFill>
                  <a:srgbClr val="5C85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>
                <a:normAutofit/>
              </a:bodyPr>
              <a:lstStyle/>
              <a:p>
                <a:pPr algn="ctr"/>
                <a:endParaRPr lang="de-CH" sz="1100" dirty="0" smtClean="0">
                  <a:solidFill>
                    <a:schemeClr val="tx2"/>
                  </a:solidFill>
                </a:endParaRPr>
              </a:p>
            </p:txBody>
          </p:sp>
          <p:sp>
            <p:nvSpPr>
              <p:cNvPr id="8" name="Textfeld 7"/>
              <p:cNvSpPr txBox="1"/>
              <p:nvPr/>
            </p:nvSpPr>
            <p:spPr>
              <a:xfrm>
                <a:off x="981103" y="3954089"/>
                <a:ext cx="2213186" cy="981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CH" sz="1100" u="dashLong" dirty="0">
                    <a:solidFill>
                      <a:schemeClr val="tx2"/>
                    </a:solidFill>
                  </a:rPr>
                  <a:t>&lt;</a:t>
                </a:r>
                <a:r>
                  <a:rPr lang="de-CH" sz="1100" u="dashLong" dirty="0" err="1">
                    <a:solidFill>
                      <a:schemeClr val="tx2"/>
                    </a:solidFill>
                  </a:rPr>
                  <a:t>id</a:t>
                </a:r>
                <a:r>
                  <a:rPr lang="de-CH" sz="1100" u="dashLong" dirty="0">
                    <a:solidFill>
                      <a:schemeClr val="tx2"/>
                    </a:solidFill>
                  </a:rPr>
                  <a:t>&gt;</a:t>
                </a:r>
              </a:p>
              <a:p>
                <a:pPr algn="ctr"/>
                <a:r>
                  <a:rPr lang="de-CH" sz="1100" u="dashLong" dirty="0">
                    <a:solidFill>
                      <a:schemeClr val="tx2"/>
                    </a:solidFill>
                  </a:rPr>
                  <a:t>&lt;</a:t>
                </a:r>
                <a:r>
                  <a:rPr lang="de-CH" sz="1100" u="dashLong" dirty="0" err="1">
                    <a:solidFill>
                      <a:schemeClr val="tx2"/>
                    </a:solidFill>
                  </a:rPr>
                  <a:t>conclusion</a:t>
                </a:r>
                <a:r>
                  <a:rPr lang="de-CH" sz="1100" u="dashLong" dirty="0">
                    <a:solidFill>
                      <a:schemeClr val="tx2"/>
                    </a:solidFill>
                  </a:rPr>
                  <a:t>&gt;</a:t>
                </a:r>
              </a:p>
              <a:p>
                <a:pPr algn="ctr"/>
                <a:r>
                  <a:rPr lang="de-CH" sz="1100" u="dashLong" dirty="0">
                    <a:solidFill>
                      <a:schemeClr val="tx2"/>
                    </a:solidFill>
                  </a:rPr>
                  <a:t>&lt;</a:t>
                </a:r>
                <a:r>
                  <a:rPr lang="de-CH" sz="1100" u="dashLong" dirty="0" err="1">
                    <a:solidFill>
                      <a:schemeClr val="tx2"/>
                    </a:solidFill>
                  </a:rPr>
                  <a:t>list</a:t>
                </a:r>
                <a:r>
                  <a:rPr lang="de-CH" sz="1100" u="dashLong" dirty="0">
                    <a:solidFill>
                      <a:schemeClr val="tx2"/>
                    </a:solidFill>
                  </a:rPr>
                  <a:t> </a:t>
                </a:r>
                <a:r>
                  <a:rPr lang="de-CH" sz="1100" u="dashLong" dirty="0" err="1">
                    <a:solidFill>
                      <a:schemeClr val="tx2"/>
                    </a:solidFill>
                  </a:rPr>
                  <a:t>of</a:t>
                </a:r>
                <a:r>
                  <a:rPr lang="de-CH" sz="1100" u="dashLong" dirty="0">
                    <a:solidFill>
                      <a:schemeClr val="tx2"/>
                    </a:solidFill>
                  </a:rPr>
                  <a:t> </a:t>
                </a:r>
                <a:r>
                  <a:rPr lang="de-CH" sz="1100" u="dashLong" dirty="0" err="1">
                    <a:solidFill>
                      <a:schemeClr val="tx2"/>
                    </a:solidFill>
                  </a:rPr>
                  <a:t>conditions</a:t>
                </a:r>
                <a:r>
                  <a:rPr lang="de-CH" sz="1100" u="dashLong" dirty="0">
                    <a:solidFill>
                      <a:schemeClr val="tx2"/>
                    </a:solidFill>
                  </a:rPr>
                  <a:t>&gt;</a:t>
                </a:r>
              </a:p>
            </p:txBody>
          </p:sp>
        </p:grpSp>
        <p:sp>
          <p:nvSpPr>
            <p:cNvPr id="5" name="Rechteck 4"/>
            <p:cNvSpPr/>
            <p:nvPr/>
          </p:nvSpPr>
          <p:spPr>
            <a:xfrm>
              <a:off x="1043492" y="5152504"/>
              <a:ext cx="2438636" cy="373866"/>
            </a:xfrm>
            <a:prstGeom prst="rect">
              <a:avLst/>
            </a:prstGeom>
            <a:solidFill>
              <a:schemeClr val="accent4">
                <a:lumMod val="10000"/>
                <a:lumOff val="9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Textfeld 8"/>
          <p:cNvSpPr txBox="1"/>
          <p:nvPr/>
        </p:nvSpPr>
        <p:spPr>
          <a:xfrm>
            <a:off x="725737" y="952578"/>
            <a:ext cx="135934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err="1">
                <a:latin typeface="Arial" pitchFamily="34" charset="0"/>
                <a:cs typeface="Arial" pitchFamily="34" charset="0"/>
              </a:rPr>
              <a:t>g</a:t>
            </a:r>
            <a:r>
              <a:rPr lang="de-DE" sz="1400" dirty="0" err="1" smtClean="0">
                <a:latin typeface="Arial" pitchFamily="34" charset="0"/>
                <a:cs typeface="Arial" pitchFamily="34" charset="0"/>
              </a:rPr>
              <a:t>roup-rule-family</a:t>
            </a:r>
            <a:endParaRPr lang="de-DE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900817" y="1320442"/>
            <a:ext cx="119749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err="1" smtClean="0">
                <a:latin typeface="Arial" pitchFamily="34" charset="0"/>
                <a:cs typeface="Arial" pitchFamily="34" charset="0"/>
              </a:rPr>
              <a:t>group</a:t>
            </a:r>
            <a:r>
              <a:rPr lang="de-DE" sz="1400" dirty="0" smtClean="0">
                <a:latin typeface="Arial" pitchFamily="34" charset="0"/>
                <a:cs typeface="Arial" pitchFamily="34" charset="0"/>
              </a:rPr>
              <a:t>-element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985180" y="3230576"/>
            <a:ext cx="118750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err="1" smtClean="0">
                <a:latin typeface="Arial" pitchFamily="34" charset="0"/>
                <a:cs typeface="Arial" pitchFamily="34" charset="0"/>
              </a:rPr>
              <a:t>group-children</a:t>
            </a:r>
            <a:endParaRPr lang="de-DE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121255" y="2459441"/>
            <a:ext cx="8463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err="1" smtClean="0">
                <a:latin typeface="Arial" pitchFamily="34" charset="0"/>
                <a:cs typeface="Arial" pitchFamily="34" charset="0"/>
              </a:rPr>
              <a:t>rule-family</a:t>
            </a:r>
            <a:endParaRPr lang="de-DE" sz="1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427243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de-CH" smtClean="0"/>
              <a:pPr/>
              <a:t>2</a:t>
            </a:fld>
            <a:r>
              <a:rPr lang="de-CH" smtClean="0"/>
              <a:t>   |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Geschäftsereignis, Wilfried Kurth, Enterprise Architecture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8" name="Inhaltsplatzhalter 17" descr="Screenshot 2015-08-11 01.34.53.png"/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853" r="-2685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4469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de-CH" smtClean="0"/>
              <a:pPr/>
              <a:t>3</a:t>
            </a:fld>
            <a:r>
              <a:rPr lang="de-CH" smtClean="0"/>
              <a:t>   |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Geschäftsereignis, Wilfried Kurth, Enterprise Architecture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Inhaltsplatzhalter 6" descr="Screenshot 2015-08-11 01.13.10.png"/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881" b="-128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19198532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13"/>
          <p:cNvGrpSpPr/>
          <p:nvPr/>
        </p:nvGrpSpPr>
        <p:grpSpPr>
          <a:xfrm>
            <a:off x="517289" y="1830416"/>
            <a:ext cx="2125903" cy="994366"/>
            <a:chOff x="3245794" y="2600325"/>
            <a:chExt cx="2125903" cy="994366"/>
          </a:xfrm>
        </p:grpSpPr>
        <p:sp>
          <p:nvSpPr>
            <p:cNvPr id="8" name="Ecken des Rechtecks auf der gleichen Seite schneiden 7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sp>
        <p:nvSpPr>
          <p:cNvPr id="10" name="Achteck 9"/>
          <p:cNvSpPr>
            <a:spLocks/>
          </p:cNvSpPr>
          <p:nvPr/>
        </p:nvSpPr>
        <p:spPr>
          <a:xfrm>
            <a:off x="992476" y="275572"/>
            <a:ext cx="1223026" cy="1224000"/>
          </a:xfrm>
          <a:prstGeom prst="octagon">
            <a:avLst>
              <a:gd name="adj" fmla="val 28913"/>
            </a:avLst>
          </a:prstGeom>
          <a:solidFill>
            <a:srgbClr val="CDFFFF"/>
          </a:solidFill>
          <a:ln w="12700">
            <a:solidFill>
              <a:srgbClr val="5C85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de-CH" sz="1050" dirty="0" smtClean="0">
                <a:solidFill>
                  <a:schemeClr val="tx2"/>
                </a:solidFill>
              </a:rPr>
              <a:t>&lt;</a:t>
            </a:r>
            <a:r>
              <a:rPr lang="de-CH" sz="1050" dirty="0" err="1" smtClean="0">
                <a:solidFill>
                  <a:schemeClr val="tx2"/>
                </a:solidFill>
              </a:rPr>
              <a:t>id</a:t>
            </a:r>
            <a:r>
              <a:rPr lang="de-CH" sz="1050" dirty="0" smtClean="0">
                <a:solidFill>
                  <a:schemeClr val="tx2"/>
                </a:solidFill>
              </a:rPr>
              <a:t>&gt;</a:t>
            </a:r>
          </a:p>
          <a:p>
            <a:pPr algn="ctr"/>
            <a:r>
              <a:rPr lang="de-CH" sz="1050" dirty="0" smtClean="0">
                <a:solidFill>
                  <a:schemeClr val="tx2"/>
                </a:solidFill>
              </a:rPr>
              <a:t>&lt;</a:t>
            </a:r>
            <a:r>
              <a:rPr lang="de-CH" sz="1050" dirty="0" err="1" smtClean="0">
                <a:solidFill>
                  <a:schemeClr val="tx2"/>
                </a:solidFill>
              </a:rPr>
              <a:t>name</a:t>
            </a:r>
            <a:r>
              <a:rPr lang="de-CH" sz="1050" dirty="0" smtClean="0">
                <a:solidFill>
                  <a:schemeClr val="tx2"/>
                </a:solidFill>
              </a:rPr>
              <a:t>&gt;</a:t>
            </a:r>
          </a:p>
        </p:txBody>
      </p:sp>
      <p:grpSp>
        <p:nvGrpSpPr>
          <p:cNvPr id="12" name="Gruppieren 13"/>
          <p:cNvGrpSpPr/>
          <p:nvPr/>
        </p:nvGrpSpPr>
        <p:grpSpPr>
          <a:xfrm>
            <a:off x="3863748" y="1832616"/>
            <a:ext cx="2125903" cy="994366"/>
            <a:chOff x="3245794" y="2600325"/>
            <a:chExt cx="2125903" cy="994366"/>
          </a:xfrm>
        </p:grpSpPr>
        <p:sp>
          <p:nvSpPr>
            <p:cNvPr id="13" name="Ecken des Rechtecks auf der gleichen Seite schneiden 12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sp>
        <p:nvSpPr>
          <p:cNvPr id="15" name="Achteck 14"/>
          <p:cNvSpPr>
            <a:spLocks/>
          </p:cNvSpPr>
          <p:nvPr/>
        </p:nvSpPr>
        <p:spPr>
          <a:xfrm>
            <a:off x="5473639" y="277772"/>
            <a:ext cx="1223026" cy="1224000"/>
          </a:xfrm>
          <a:prstGeom prst="octagon">
            <a:avLst>
              <a:gd name="adj" fmla="val 28913"/>
            </a:avLst>
          </a:prstGeom>
          <a:solidFill>
            <a:srgbClr val="CDFFFF"/>
          </a:solidFill>
          <a:ln w="12700">
            <a:solidFill>
              <a:srgbClr val="5C85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de-CH" sz="1050" dirty="0" smtClean="0">
                <a:solidFill>
                  <a:schemeClr val="tx2"/>
                </a:solidFill>
              </a:rPr>
              <a:t>&lt;</a:t>
            </a:r>
            <a:r>
              <a:rPr lang="de-CH" sz="1050" dirty="0" err="1" smtClean="0">
                <a:solidFill>
                  <a:schemeClr val="tx2"/>
                </a:solidFill>
              </a:rPr>
              <a:t>id</a:t>
            </a:r>
            <a:r>
              <a:rPr lang="de-CH" sz="1050" dirty="0" smtClean="0">
                <a:solidFill>
                  <a:schemeClr val="tx2"/>
                </a:solidFill>
              </a:rPr>
              <a:t>&gt;</a:t>
            </a:r>
          </a:p>
          <a:p>
            <a:pPr algn="ctr"/>
            <a:r>
              <a:rPr lang="de-CH" sz="1050" dirty="0" smtClean="0">
                <a:solidFill>
                  <a:schemeClr val="tx2"/>
                </a:solidFill>
              </a:rPr>
              <a:t>&lt;</a:t>
            </a:r>
            <a:r>
              <a:rPr lang="de-CH" sz="1050" dirty="0" err="1" smtClean="0">
                <a:solidFill>
                  <a:schemeClr val="tx2"/>
                </a:solidFill>
              </a:rPr>
              <a:t>name</a:t>
            </a:r>
            <a:r>
              <a:rPr lang="de-CH" sz="1050" dirty="0" smtClean="0">
                <a:solidFill>
                  <a:schemeClr val="tx2"/>
                </a:solidFill>
              </a:rPr>
              <a:t>&gt;</a:t>
            </a:r>
          </a:p>
        </p:txBody>
      </p:sp>
      <p:grpSp>
        <p:nvGrpSpPr>
          <p:cNvPr id="16" name="Gruppieren 13"/>
          <p:cNvGrpSpPr/>
          <p:nvPr/>
        </p:nvGrpSpPr>
        <p:grpSpPr>
          <a:xfrm>
            <a:off x="6257595" y="1831321"/>
            <a:ext cx="2125903" cy="994366"/>
            <a:chOff x="3245794" y="2600325"/>
            <a:chExt cx="2125903" cy="994366"/>
          </a:xfrm>
        </p:grpSpPr>
        <p:sp>
          <p:nvSpPr>
            <p:cNvPr id="17" name="Ecken des Rechtecks auf der gleichen Seite schneiden 16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4" name="Gewinkelte Verbindung 23"/>
          <p:cNvCxnSpPr>
            <a:stCxn id="15" idx="1"/>
            <a:endCxn id="18" idx="0"/>
          </p:cNvCxnSpPr>
          <p:nvPr/>
        </p:nvCxnSpPr>
        <p:spPr>
          <a:xfrm>
            <a:off x="6696665" y="1148158"/>
            <a:ext cx="623890" cy="68316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25"/>
          <p:cNvCxnSpPr>
            <a:stCxn id="15" idx="4"/>
            <a:endCxn id="14" idx="0"/>
          </p:cNvCxnSpPr>
          <p:nvPr/>
        </p:nvCxnSpPr>
        <p:spPr>
          <a:xfrm rot="10800000" flipV="1">
            <a:off x="4926709" y="1148158"/>
            <a:ext cx="546931" cy="68445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uppieren 13"/>
          <p:cNvGrpSpPr/>
          <p:nvPr/>
        </p:nvGrpSpPr>
        <p:grpSpPr>
          <a:xfrm>
            <a:off x="947943" y="5193836"/>
            <a:ext cx="2125903" cy="994366"/>
            <a:chOff x="3245794" y="2600325"/>
            <a:chExt cx="2125903" cy="994366"/>
          </a:xfrm>
        </p:grpSpPr>
        <p:sp>
          <p:nvSpPr>
            <p:cNvPr id="28" name="Ecken des Rechtecks auf der gleichen Seite schneiden 27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sp>
        <p:nvSpPr>
          <p:cNvPr id="30" name="Achteck 29"/>
          <p:cNvSpPr>
            <a:spLocks/>
          </p:cNvSpPr>
          <p:nvPr/>
        </p:nvSpPr>
        <p:spPr>
          <a:xfrm>
            <a:off x="3796215" y="3638992"/>
            <a:ext cx="1223026" cy="1224000"/>
          </a:xfrm>
          <a:prstGeom prst="octagon">
            <a:avLst>
              <a:gd name="adj" fmla="val 28913"/>
            </a:avLst>
          </a:prstGeom>
          <a:solidFill>
            <a:srgbClr val="CDFFFF"/>
          </a:solidFill>
          <a:ln w="12700">
            <a:solidFill>
              <a:srgbClr val="5C85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de-CH" sz="1050" dirty="0" smtClean="0">
                <a:solidFill>
                  <a:schemeClr val="tx2"/>
                </a:solidFill>
              </a:rPr>
              <a:t>&lt;</a:t>
            </a:r>
            <a:r>
              <a:rPr lang="de-CH" sz="1050" dirty="0" err="1" smtClean="0">
                <a:solidFill>
                  <a:schemeClr val="tx2"/>
                </a:solidFill>
              </a:rPr>
              <a:t>id</a:t>
            </a:r>
            <a:r>
              <a:rPr lang="de-CH" sz="1050" dirty="0" smtClean="0">
                <a:solidFill>
                  <a:schemeClr val="tx2"/>
                </a:solidFill>
              </a:rPr>
              <a:t>&gt;</a:t>
            </a:r>
          </a:p>
          <a:p>
            <a:pPr algn="ctr"/>
            <a:r>
              <a:rPr lang="de-CH" sz="1050" dirty="0" smtClean="0">
                <a:solidFill>
                  <a:schemeClr val="tx2"/>
                </a:solidFill>
              </a:rPr>
              <a:t>&lt;</a:t>
            </a:r>
            <a:r>
              <a:rPr lang="de-CH" sz="1050" dirty="0" err="1" smtClean="0">
                <a:solidFill>
                  <a:schemeClr val="tx2"/>
                </a:solidFill>
              </a:rPr>
              <a:t>name</a:t>
            </a:r>
            <a:r>
              <a:rPr lang="de-CH" sz="1050" dirty="0" smtClean="0">
                <a:solidFill>
                  <a:schemeClr val="tx2"/>
                </a:solidFill>
              </a:rPr>
              <a:t>&gt;</a:t>
            </a:r>
          </a:p>
        </p:txBody>
      </p:sp>
      <p:grpSp>
        <p:nvGrpSpPr>
          <p:cNvPr id="31" name="Gruppieren 13"/>
          <p:cNvGrpSpPr/>
          <p:nvPr/>
        </p:nvGrpSpPr>
        <p:grpSpPr>
          <a:xfrm>
            <a:off x="5733416" y="5194250"/>
            <a:ext cx="2125903" cy="994366"/>
            <a:chOff x="3245794" y="2600325"/>
            <a:chExt cx="2125903" cy="994366"/>
          </a:xfrm>
        </p:grpSpPr>
        <p:sp>
          <p:nvSpPr>
            <p:cNvPr id="32" name="Ecken des Rechtecks auf der gleichen Seite schneiden 31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34" name="Gewinkelte Verbindung 33"/>
          <p:cNvCxnSpPr>
            <a:stCxn id="30" idx="1"/>
            <a:endCxn id="33" idx="0"/>
          </p:cNvCxnSpPr>
          <p:nvPr/>
        </p:nvCxnSpPr>
        <p:spPr>
          <a:xfrm>
            <a:off x="5019241" y="4509378"/>
            <a:ext cx="1777135" cy="68487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winkelte Verbindung 34"/>
          <p:cNvCxnSpPr>
            <a:stCxn id="30" idx="4"/>
            <a:endCxn id="29" idx="0"/>
          </p:cNvCxnSpPr>
          <p:nvPr/>
        </p:nvCxnSpPr>
        <p:spPr>
          <a:xfrm rot="10800000" flipV="1">
            <a:off x="2010903" y="4509378"/>
            <a:ext cx="1785312" cy="68445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uppieren 13"/>
          <p:cNvGrpSpPr/>
          <p:nvPr/>
        </p:nvGrpSpPr>
        <p:grpSpPr>
          <a:xfrm>
            <a:off x="3330938" y="5194251"/>
            <a:ext cx="2125903" cy="994366"/>
            <a:chOff x="3245794" y="2600325"/>
            <a:chExt cx="2125903" cy="994366"/>
          </a:xfrm>
        </p:grpSpPr>
        <p:sp>
          <p:nvSpPr>
            <p:cNvPr id="37" name="Ecken des Rechtecks auf der gleichen Seite schneiden 36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40" name="Gerade Verbindung mit Pfeil 39"/>
          <p:cNvCxnSpPr>
            <a:endCxn id="38" idx="0"/>
          </p:cNvCxnSpPr>
          <p:nvPr/>
        </p:nvCxnSpPr>
        <p:spPr>
          <a:xfrm>
            <a:off x="4391105" y="4886545"/>
            <a:ext cx="2793" cy="3077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18575"/>
      </p:ext>
    </p:extLst>
  </p:cSld>
  <p:clrMapOvr>
    <a:masterClrMapping/>
  </p:clrMapOvr>
  <p:transition xmlns:p14="http://schemas.microsoft.com/office/powerpoint/2010/main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13"/>
          <p:cNvGrpSpPr/>
          <p:nvPr/>
        </p:nvGrpSpPr>
        <p:grpSpPr>
          <a:xfrm>
            <a:off x="517289" y="1830416"/>
            <a:ext cx="2125903" cy="994366"/>
            <a:chOff x="3245794" y="2600325"/>
            <a:chExt cx="2125903" cy="994366"/>
          </a:xfrm>
        </p:grpSpPr>
        <p:sp>
          <p:nvSpPr>
            <p:cNvPr id="8" name="Ecken des Rechtecks auf der gleichen Seite schneiden 7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sp>
        <p:nvSpPr>
          <p:cNvPr id="10" name="Achteck 9"/>
          <p:cNvSpPr>
            <a:spLocks/>
          </p:cNvSpPr>
          <p:nvPr/>
        </p:nvSpPr>
        <p:spPr>
          <a:xfrm>
            <a:off x="992476" y="275572"/>
            <a:ext cx="1223026" cy="1224000"/>
          </a:xfrm>
          <a:prstGeom prst="octagon">
            <a:avLst>
              <a:gd name="adj" fmla="val 28913"/>
            </a:avLst>
          </a:prstGeom>
          <a:solidFill>
            <a:srgbClr val="CDFFFF"/>
          </a:solidFill>
          <a:ln w="12700">
            <a:solidFill>
              <a:srgbClr val="5C85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de-CH" sz="1050" dirty="0" smtClean="0">
                <a:solidFill>
                  <a:schemeClr val="tx2"/>
                </a:solidFill>
              </a:rPr>
              <a:t>&lt;</a:t>
            </a:r>
            <a:r>
              <a:rPr lang="de-CH" sz="1050" dirty="0" err="1" smtClean="0">
                <a:solidFill>
                  <a:schemeClr val="tx2"/>
                </a:solidFill>
              </a:rPr>
              <a:t>id</a:t>
            </a:r>
            <a:r>
              <a:rPr lang="de-CH" sz="1050" dirty="0" smtClean="0">
                <a:solidFill>
                  <a:schemeClr val="tx2"/>
                </a:solidFill>
              </a:rPr>
              <a:t>&gt;</a:t>
            </a:r>
          </a:p>
          <a:p>
            <a:pPr algn="ctr"/>
            <a:r>
              <a:rPr lang="de-CH" sz="1050" dirty="0" smtClean="0">
                <a:solidFill>
                  <a:schemeClr val="tx2"/>
                </a:solidFill>
              </a:rPr>
              <a:t>&lt;</a:t>
            </a:r>
            <a:r>
              <a:rPr lang="de-CH" sz="1050" dirty="0" err="1" smtClean="0">
                <a:solidFill>
                  <a:schemeClr val="tx2"/>
                </a:solidFill>
              </a:rPr>
              <a:t>name</a:t>
            </a:r>
            <a:r>
              <a:rPr lang="de-CH" sz="1050" dirty="0" smtClean="0">
                <a:solidFill>
                  <a:schemeClr val="tx2"/>
                </a:solidFill>
              </a:rPr>
              <a:t>&gt;</a:t>
            </a:r>
          </a:p>
        </p:txBody>
      </p:sp>
      <p:grpSp>
        <p:nvGrpSpPr>
          <p:cNvPr id="12" name="Gruppieren 13"/>
          <p:cNvGrpSpPr/>
          <p:nvPr/>
        </p:nvGrpSpPr>
        <p:grpSpPr>
          <a:xfrm>
            <a:off x="3754508" y="3242815"/>
            <a:ext cx="2125903" cy="994366"/>
            <a:chOff x="3245794" y="2600325"/>
            <a:chExt cx="2125903" cy="994366"/>
          </a:xfrm>
        </p:grpSpPr>
        <p:sp>
          <p:nvSpPr>
            <p:cNvPr id="13" name="Ecken des Rechtecks auf der gleichen Seite schneiden 12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sp>
        <p:nvSpPr>
          <p:cNvPr id="15" name="Achteck 14"/>
          <p:cNvSpPr>
            <a:spLocks/>
          </p:cNvSpPr>
          <p:nvPr/>
        </p:nvSpPr>
        <p:spPr>
          <a:xfrm>
            <a:off x="5473639" y="277772"/>
            <a:ext cx="1223026" cy="1224000"/>
          </a:xfrm>
          <a:prstGeom prst="octagon">
            <a:avLst>
              <a:gd name="adj" fmla="val 28913"/>
            </a:avLst>
          </a:prstGeom>
          <a:solidFill>
            <a:srgbClr val="CDFFFF"/>
          </a:solidFill>
          <a:ln w="12700">
            <a:solidFill>
              <a:srgbClr val="5C85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de-CH" sz="1050" dirty="0" smtClean="0">
                <a:solidFill>
                  <a:schemeClr val="tx2"/>
                </a:solidFill>
              </a:rPr>
              <a:t>&lt;</a:t>
            </a:r>
            <a:r>
              <a:rPr lang="de-CH" sz="1050" dirty="0" err="1" smtClean="0">
                <a:solidFill>
                  <a:schemeClr val="tx2"/>
                </a:solidFill>
              </a:rPr>
              <a:t>id</a:t>
            </a:r>
            <a:r>
              <a:rPr lang="de-CH" sz="1050" dirty="0" smtClean="0">
                <a:solidFill>
                  <a:schemeClr val="tx2"/>
                </a:solidFill>
              </a:rPr>
              <a:t>&gt;</a:t>
            </a:r>
          </a:p>
          <a:p>
            <a:pPr algn="ctr"/>
            <a:r>
              <a:rPr lang="de-CH" sz="1050" dirty="0" smtClean="0">
                <a:solidFill>
                  <a:schemeClr val="tx2"/>
                </a:solidFill>
              </a:rPr>
              <a:t>&lt;</a:t>
            </a:r>
            <a:r>
              <a:rPr lang="de-CH" sz="1050" dirty="0" err="1" smtClean="0">
                <a:solidFill>
                  <a:schemeClr val="tx2"/>
                </a:solidFill>
              </a:rPr>
              <a:t>name</a:t>
            </a:r>
            <a:r>
              <a:rPr lang="de-CH" sz="1050" dirty="0" smtClean="0">
                <a:solidFill>
                  <a:schemeClr val="tx2"/>
                </a:solidFill>
              </a:rPr>
              <a:t>&gt;</a:t>
            </a:r>
          </a:p>
        </p:txBody>
      </p:sp>
      <p:grpSp>
        <p:nvGrpSpPr>
          <p:cNvPr id="16" name="Gruppieren 13"/>
          <p:cNvGrpSpPr/>
          <p:nvPr/>
        </p:nvGrpSpPr>
        <p:grpSpPr>
          <a:xfrm>
            <a:off x="6257595" y="3214210"/>
            <a:ext cx="2125903" cy="994366"/>
            <a:chOff x="3245794" y="2600325"/>
            <a:chExt cx="2125903" cy="994366"/>
          </a:xfrm>
        </p:grpSpPr>
        <p:sp>
          <p:nvSpPr>
            <p:cNvPr id="17" name="Ecken des Rechtecks auf der gleichen Seite schneiden 16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4" name="Gewinkelte Verbindung 23"/>
          <p:cNvCxnSpPr>
            <a:stCxn id="42" idx="0"/>
            <a:endCxn id="18" idx="0"/>
          </p:cNvCxnSpPr>
          <p:nvPr/>
        </p:nvCxnSpPr>
        <p:spPr>
          <a:xfrm>
            <a:off x="7127704" y="2338888"/>
            <a:ext cx="192851" cy="87532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25"/>
          <p:cNvCxnSpPr>
            <a:stCxn id="42" idx="2"/>
            <a:endCxn id="14" idx="0"/>
          </p:cNvCxnSpPr>
          <p:nvPr/>
        </p:nvCxnSpPr>
        <p:spPr>
          <a:xfrm rot="10800000" flipV="1">
            <a:off x="4817469" y="2338887"/>
            <a:ext cx="184333" cy="90392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uppieren 13"/>
          <p:cNvGrpSpPr/>
          <p:nvPr/>
        </p:nvGrpSpPr>
        <p:grpSpPr>
          <a:xfrm>
            <a:off x="508716" y="3148140"/>
            <a:ext cx="2125903" cy="994366"/>
            <a:chOff x="3245794" y="2600325"/>
            <a:chExt cx="2125903" cy="994366"/>
          </a:xfrm>
        </p:grpSpPr>
        <p:sp>
          <p:nvSpPr>
            <p:cNvPr id="37" name="Ecken des Rechtecks auf der gleichen Seite schneiden 36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40" name="Gerade Verbindung mit Pfeil 39"/>
          <p:cNvCxnSpPr/>
          <p:nvPr/>
        </p:nvCxnSpPr>
        <p:spPr>
          <a:xfrm>
            <a:off x="1568883" y="2840434"/>
            <a:ext cx="2793" cy="3077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endCxn id="9" idx="0"/>
          </p:cNvCxnSpPr>
          <p:nvPr/>
        </p:nvCxnSpPr>
        <p:spPr>
          <a:xfrm flipH="1">
            <a:off x="1580249" y="1496956"/>
            <a:ext cx="862" cy="333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13"/>
          <p:cNvGrpSpPr/>
          <p:nvPr/>
        </p:nvGrpSpPr>
        <p:grpSpPr>
          <a:xfrm>
            <a:off x="5001801" y="1841705"/>
            <a:ext cx="2125903" cy="994366"/>
            <a:chOff x="3245794" y="2600325"/>
            <a:chExt cx="2125903" cy="994366"/>
          </a:xfrm>
        </p:grpSpPr>
        <p:sp>
          <p:nvSpPr>
            <p:cNvPr id="42" name="Ecken des Rechtecks auf der gleichen Seite schneiden 41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44" name="Gerade Verbindung mit Pfeil 43"/>
          <p:cNvCxnSpPr>
            <a:endCxn id="43" idx="0"/>
          </p:cNvCxnSpPr>
          <p:nvPr/>
        </p:nvCxnSpPr>
        <p:spPr>
          <a:xfrm flipH="1">
            <a:off x="6064761" y="1508245"/>
            <a:ext cx="862" cy="333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496552"/>
      </p:ext>
    </p:extLst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chteck 14"/>
          <p:cNvSpPr>
            <a:spLocks/>
          </p:cNvSpPr>
          <p:nvPr/>
        </p:nvSpPr>
        <p:spPr>
          <a:xfrm>
            <a:off x="3903267" y="359699"/>
            <a:ext cx="1223026" cy="1224000"/>
          </a:xfrm>
          <a:prstGeom prst="octagon">
            <a:avLst>
              <a:gd name="adj" fmla="val 28913"/>
            </a:avLst>
          </a:prstGeom>
          <a:solidFill>
            <a:srgbClr val="CDFFFF"/>
          </a:solidFill>
          <a:ln w="12700">
            <a:solidFill>
              <a:srgbClr val="5C85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de-CH" sz="1050" dirty="0" smtClean="0">
                <a:solidFill>
                  <a:schemeClr val="tx2"/>
                </a:solidFill>
              </a:rPr>
              <a:t>&lt;</a:t>
            </a:r>
            <a:r>
              <a:rPr lang="de-CH" sz="1050" dirty="0" err="1" smtClean="0">
                <a:solidFill>
                  <a:schemeClr val="tx2"/>
                </a:solidFill>
              </a:rPr>
              <a:t>id</a:t>
            </a:r>
            <a:r>
              <a:rPr lang="de-CH" sz="1050" dirty="0" smtClean="0">
                <a:solidFill>
                  <a:schemeClr val="tx2"/>
                </a:solidFill>
              </a:rPr>
              <a:t>&gt;</a:t>
            </a:r>
          </a:p>
          <a:p>
            <a:pPr algn="ctr"/>
            <a:r>
              <a:rPr lang="de-CH" sz="1050" dirty="0" smtClean="0">
                <a:solidFill>
                  <a:schemeClr val="tx2"/>
                </a:solidFill>
              </a:rPr>
              <a:t>&lt;</a:t>
            </a:r>
            <a:r>
              <a:rPr lang="de-CH" sz="1050" dirty="0" err="1" smtClean="0">
                <a:solidFill>
                  <a:schemeClr val="tx2"/>
                </a:solidFill>
              </a:rPr>
              <a:t>name</a:t>
            </a:r>
            <a:r>
              <a:rPr lang="de-CH" sz="1050" dirty="0" smtClean="0">
                <a:solidFill>
                  <a:schemeClr val="tx2"/>
                </a:solidFill>
              </a:rPr>
              <a:t>&gt;</a:t>
            </a:r>
          </a:p>
        </p:txBody>
      </p:sp>
      <p:grpSp>
        <p:nvGrpSpPr>
          <p:cNvPr id="41" name="Gruppieren 13"/>
          <p:cNvGrpSpPr/>
          <p:nvPr/>
        </p:nvGrpSpPr>
        <p:grpSpPr>
          <a:xfrm>
            <a:off x="3431429" y="1923632"/>
            <a:ext cx="2125903" cy="994366"/>
            <a:chOff x="3245794" y="2600325"/>
            <a:chExt cx="2125903" cy="994366"/>
          </a:xfrm>
        </p:grpSpPr>
        <p:sp>
          <p:nvSpPr>
            <p:cNvPr id="42" name="Ecken des Rechtecks auf der gleichen Seite schneiden 41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44" name="Gerade Verbindung mit Pfeil 43"/>
          <p:cNvCxnSpPr>
            <a:endCxn id="43" idx="0"/>
          </p:cNvCxnSpPr>
          <p:nvPr/>
        </p:nvCxnSpPr>
        <p:spPr>
          <a:xfrm flipH="1">
            <a:off x="4494389" y="1590172"/>
            <a:ext cx="862" cy="333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13"/>
          <p:cNvGrpSpPr/>
          <p:nvPr/>
        </p:nvGrpSpPr>
        <p:grpSpPr>
          <a:xfrm>
            <a:off x="1043530" y="3254890"/>
            <a:ext cx="2125903" cy="994366"/>
            <a:chOff x="3245794" y="2600325"/>
            <a:chExt cx="2125903" cy="994366"/>
          </a:xfrm>
        </p:grpSpPr>
        <p:sp>
          <p:nvSpPr>
            <p:cNvPr id="27" name="Ecken des Rechtecks auf der gleichen Seite schneiden 26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9" name="Gruppieren 13"/>
          <p:cNvGrpSpPr/>
          <p:nvPr/>
        </p:nvGrpSpPr>
        <p:grpSpPr>
          <a:xfrm>
            <a:off x="5829003" y="3255304"/>
            <a:ext cx="2125903" cy="994366"/>
            <a:chOff x="3245794" y="2600325"/>
            <a:chExt cx="2125903" cy="994366"/>
          </a:xfrm>
        </p:grpSpPr>
        <p:sp>
          <p:nvSpPr>
            <p:cNvPr id="30" name="Ecken des Rechtecks auf der gleichen Seite schneiden 29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32" name="Gewinkelte Verbindung 31"/>
          <p:cNvCxnSpPr>
            <a:stCxn id="42" idx="0"/>
            <a:endCxn id="31" idx="0"/>
          </p:cNvCxnSpPr>
          <p:nvPr/>
        </p:nvCxnSpPr>
        <p:spPr>
          <a:xfrm>
            <a:off x="5557332" y="2420815"/>
            <a:ext cx="1334631" cy="83448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 Verbindung 32"/>
          <p:cNvCxnSpPr>
            <a:stCxn id="42" idx="2"/>
            <a:endCxn id="28" idx="0"/>
          </p:cNvCxnSpPr>
          <p:nvPr/>
        </p:nvCxnSpPr>
        <p:spPr>
          <a:xfrm rot="10800000" flipV="1">
            <a:off x="2106491" y="2420814"/>
            <a:ext cx="1324939" cy="8340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13"/>
          <p:cNvGrpSpPr/>
          <p:nvPr/>
        </p:nvGrpSpPr>
        <p:grpSpPr>
          <a:xfrm>
            <a:off x="3426525" y="3255305"/>
            <a:ext cx="2125903" cy="994366"/>
            <a:chOff x="3245794" y="2600325"/>
            <a:chExt cx="2125903" cy="994366"/>
          </a:xfrm>
        </p:grpSpPr>
        <p:sp>
          <p:nvSpPr>
            <p:cNvPr id="35" name="Ecken des Rechtecks auf der gleichen Seite schneiden 34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46" name="Gerade Verbindung mit Pfeil 45"/>
          <p:cNvCxnSpPr>
            <a:stCxn id="42" idx="1"/>
            <a:endCxn id="45" idx="0"/>
          </p:cNvCxnSpPr>
          <p:nvPr/>
        </p:nvCxnSpPr>
        <p:spPr>
          <a:xfrm flipH="1">
            <a:off x="4489485" y="2917998"/>
            <a:ext cx="4896" cy="3373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613305"/>
      </p:ext>
    </p:extLst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uppieren 13"/>
          <p:cNvGrpSpPr/>
          <p:nvPr/>
        </p:nvGrpSpPr>
        <p:grpSpPr>
          <a:xfrm>
            <a:off x="2420162" y="3423774"/>
            <a:ext cx="1996771" cy="994366"/>
            <a:chOff x="3245794" y="2600325"/>
            <a:chExt cx="2125903" cy="994366"/>
          </a:xfrm>
        </p:grpSpPr>
        <p:sp>
          <p:nvSpPr>
            <p:cNvPr id="53" name="Ecken des Rechtecks auf der gleichen Seite schneiden 52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sp>
        <p:nvSpPr>
          <p:cNvPr id="55" name="Achteck 54"/>
          <p:cNvSpPr>
            <a:spLocks/>
          </p:cNvSpPr>
          <p:nvPr/>
        </p:nvSpPr>
        <p:spPr>
          <a:xfrm>
            <a:off x="3967114" y="585417"/>
            <a:ext cx="1223026" cy="1224000"/>
          </a:xfrm>
          <a:prstGeom prst="octagon">
            <a:avLst>
              <a:gd name="adj" fmla="val 28913"/>
            </a:avLst>
          </a:prstGeom>
          <a:solidFill>
            <a:srgbClr val="CDFFFF"/>
          </a:solidFill>
          <a:ln w="12700">
            <a:solidFill>
              <a:srgbClr val="5C85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de-CH" sz="1050" dirty="0" smtClean="0">
                <a:solidFill>
                  <a:schemeClr val="tx2"/>
                </a:solidFill>
              </a:rPr>
              <a:t>&lt;</a:t>
            </a:r>
            <a:r>
              <a:rPr lang="de-CH" sz="1050" dirty="0" err="1" smtClean="0">
                <a:solidFill>
                  <a:schemeClr val="tx2"/>
                </a:solidFill>
              </a:rPr>
              <a:t>id</a:t>
            </a:r>
            <a:r>
              <a:rPr lang="de-CH" sz="1050" dirty="0" smtClean="0">
                <a:solidFill>
                  <a:schemeClr val="tx2"/>
                </a:solidFill>
              </a:rPr>
              <a:t>&gt;</a:t>
            </a:r>
          </a:p>
          <a:p>
            <a:pPr algn="ctr"/>
            <a:r>
              <a:rPr lang="de-CH" sz="1050" dirty="0" smtClean="0">
                <a:solidFill>
                  <a:schemeClr val="tx2"/>
                </a:solidFill>
              </a:rPr>
              <a:t>&lt;</a:t>
            </a:r>
            <a:r>
              <a:rPr lang="de-CH" sz="1050" dirty="0" err="1" smtClean="0">
                <a:solidFill>
                  <a:schemeClr val="tx2"/>
                </a:solidFill>
              </a:rPr>
              <a:t>name</a:t>
            </a:r>
            <a:r>
              <a:rPr lang="de-CH" sz="1050" dirty="0" smtClean="0">
                <a:solidFill>
                  <a:schemeClr val="tx2"/>
                </a:solidFill>
              </a:rPr>
              <a:t>&gt;</a:t>
            </a:r>
          </a:p>
        </p:txBody>
      </p:sp>
      <p:grpSp>
        <p:nvGrpSpPr>
          <p:cNvPr id="56" name="Gruppieren 13"/>
          <p:cNvGrpSpPr/>
          <p:nvPr/>
        </p:nvGrpSpPr>
        <p:grpSpPr>
          <a:xfrm>
            <a:off x="4748884" y="3422479"/>
            <a:ext cx="1996771" cy="994366"/>
            <a:chOff x="3245794" y="2600325"/>
            <a:chExt cx="2125903" cy="994366"/>
          </a:xfrm>
        </p:grpSpPr>
        <p:sp>
          <p:nvSpPr>
            <p:cNvPr id="57" name="Ecken des Rechtecks auf der gleichen Seite schneiden 56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59" name="Gewinkelte Verbindung 58"/>
          <p:cNvCxnSpPr>
            <a:stCxn id="70" idx="0"/>
            <a:endCxn id="58" idx="0"/>
          </p:cNvCxnSpPr>
          <p:nvPr/>
        </p:nvCxnSpPr>
        <p:spPr>
          <a:xfrm>
            <a:off x="5633723" y="2641654"/>
            <a:ext cx="113554" cy="7808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winkelte Verbindung 59"/>
          <p:cNvCxnSpPr>
            <a:stCxn id="70" idx="2"/>
            <a:endCxn id="54" idx="0"/>
          </p:cNvCxnSpPr>
          <p:nvPr/>
        </p:nvCxnSpPr>
        <p:spPr>
          <a:xfrm rot="10800000" flipV="1">
            <a:off x="3418556" y="2641654"/>
            <a:ext cx="89265" cy="78212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uppieren 13"/>
          <p:cNvGrpSpPr/>
          <p:nvPr/>
        </p:nvGrpSpPr>
        <p:grpSpPr>
          <a:xfrm>
            <a:off x="91440" y="3423774"/>
            <a:ext cx="1996771" cy="994366"/>
            <a:chOff x="3245794" y="2600325"/>
            <a:chExt cx="2125903" cy="994366"/>
          </a:xfrm>
        </p:grpSpPr>
        <p:sp>
          <p:nvSpPr>
            <p:cNvPr id="62" name="Ecken des Rechtecks auf der gleichen Seite schneiden 61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64" name="Gruppieren 13"/>
          <p:cNvGrpSpPr/>
          <p:nvPr/>
        </p:nvGrpSpPr>
        <p:grpSpPr>
          <a:xfrm>
            <a:off x="7077607" y="3422479"/>
            <a:ext cx="1996771" cy="994366"/>
            <a:chOff x="3245794" y="2600325"/>
            <a:chExt cx="2125903" cy="994366"/>
          </a:xfrm>
        </p:grpSpPr>
        <p:sp>
          <p:nvSpPr>
            <p:cNvPr id="65" name="Ecken des Rechtecks auf der gleichen Seite schneiden 64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67" name="Gewinkelte Verbindung 66"/>
          <p:cNvCxnSpPr>
            <a:stCxn id="70" idx="2"/>
            <a:endCxn id="62" idx="3"/>
          </p:cNvCxnSpPr>
          <p:nvPr/>
        </p:nvCxnSpPr>
        <p:spPr>
          <a:xfrm rot="10800000" flipV="1">
            <a:off x="1089826" y="2641654"/>
            <a:ext cx="2417994" cy="78212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winkelte Verbindung 67"/>
          <p:cNvCxnSpPr>
            <a:stCxn id="70" idx="0"/>
            <a:endCxn id="65" idx="3"/>
          </p:cNvCxnSpPr>
          <p:nvPr/>
        </p:nvCxnSpPr>
        <p:spPr>
          <a:xfrm>
            <a:off x="5633723" y="2641654"/>
            <a:ext cx="2442270" cy="7808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13"/>
          <p:cNvGrpSpPr/>
          <p:nvPr/>
        </p:nvGrpSpPr>
        <p:grpSpPr>
          <a:xfrm>
            <a:off x="3507820" y="2144471"/>
            <a:ext cx="2125903" cy="994366"/>
            <a:chOff x="3245794" y="2600325"/>
            <a:chExt cx="2125903" cy="994366"/>
          </a:xfrm>
        </p:grpSpPr>
        <p:sp>
          <p:nvSpPr>
            <p:cNvPr id="70" name="Ecken des Rechtecks auf der gleichen Seite schneiden 69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72" name="Gerade Verbindung mit Pfeil 71"/>
          <p:cNvCxnSpPr>
            <a:endCxn id="71" idx="0"/>
          </p:cNvCxnSpPr>
          <p:nvPr/>
        </p:nvCxnSpPr>
        <p:spPr>
          <a:xfrm flipH="1">
            <a:off x="4570780" y="1797357"/>
            <a:ext cx="864" cy="3471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246156"/>
      </p:ext>
    </p:extLst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chteck 54"/>
          <p:cNvSpPr>
            <a:spLocks/>
          </p:cNvSpPr>
          <p:nvPr/>
        </p:nvSpPr>
        <p:spPr>
          <a:xfrm>
            <a:off x="4636209" y="585417"/>
            <a:ext cx="1223026" cy="1224000"/>
          </a:xfrm>
          <a:prstGeom prst="octagon">
            <a:avLst>
              <a:gd name="adj" fmla="val 28913"/>
            </a:avLst>
          </a:prstGeom>
          <a:solidFill>
            <a:srgbClr val="CDFFFF"/>
          </a:solidFill>
          <a:ln w="12700">
            <a:solidFill>
              <a:srgbClr val="5C85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de-CH" sz="1050" dirty="0" smtClean="0">
                <a:solidFill>
                  <a:schemeClr val="tx2"/>
                </a:solidFill>
              </a:rPr>
              <a:t>&lt;</a:t>
            </a:r>
            <a:r>
              <a:rPr lang="de-CH" sz="1050" dirty="0" err="1" smtClean="0">
                <a:solidFill>
                  <a:schemeClr val="tx2"/>
                </a:solidFill>
              </a:rPr>
              <a:t>id</a:t>
            </a:r>
            <a:r>
              <a:rPr lang="de-CH" sz="1050" dirty="0" smtClean="0">
                <a:solidFill>
                  <a:schemeClr val="tx2"/>
                </a:solidFill>
              </a:rPr>
              <a:t>&gt;</a:t>
            </a:r>
          </a:p>
          <a:p>
            <a:pPr algn="ctr"/>
            <a:r>
              <a:rPr lang="de-CH" sz="1050" dirty="0" smtClean="0">
                <a:solidFill>
                  <a:schemeClr val="tx2"/>
                </a:solidFill>
              </a:rPr>
              <a:t>&lt;</a:t>
            </a:r>
            <a:r>
              <a:rPr lang="de-CH" sz="1050" dirty="0" err="1" smtClean="0">
                <a:solidFill>
                  <a:schemeClr val="tx2"/>
                </a:solidFill>
              </a:rPr>
              <a:t>name</a:t>
            </a:r>
            <a:r>
              <a:rPr lang="de-CH" sz="1050" dirty="0" smtClean="0">
                <a:solidFill>
                  <a:schemeClr val="tx2"/>
                </a:solidFill>
              </a:rPr>
              <a:t>&gt;</a:t>
            </a:r>
          </a:p>
        </p:txBody>
      </p:sp>
      <p:grpSp>
        <p:nvGrpSpPr>
          <p:cNvPr id="61" name="Gruppieren 13"/>
          <p:cNvGrpSpPr/>
          <p:nvPr/>
        </p:nvGrpSpPr>
        <p:grpSpPr>
          <a:xfrm>
            <a:off x="1142910" y="3423774"/>
            <a:ext cx="1996771" cy="994366"/>
            <a:chOff x="3245794" y="2600325"/>
            <a:chExt cx="2125903" cy="994366"/>
          </a:xfrm>
        </p:grpSpPr>
        <p:sp>
          <p:nvSpPr>
            <p:cNvPr id="62" name="Ecken des Rechtecks auf der gleichen Seite schneiden 61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67" name="Gewinkelte Verbindung 66"/>
          <p:cNvCxnSpPr>
            <a:stCxn id="70" idx="2"/>
            <a:endCxn id="62" idx="3"/>
          </p:cNvCxnSpPr>
          <p:nvPr/>
        </p:nvCxnSpPr>
        <p:spPr>
          <a:xfrm rot="10800000" flipV="1">
            <a:off x="2141297" y="2641654"/>
            <a:ext cx="2035619" cy="78212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winkelte Verbindung 67"/>
          <p:cNvCxnSpPr>
            <a:stCxn id="70" idx="0"/>
            <a:endCxn id="32" idx="3"/>
          </p:cNvCxnSpPr>
          <p:nvPr/>
        </p:nvCxnSpPr>
        <p:spPr>
          <a:xfrm>
            <a:off x="6302818" y="2641654"/>
            <a:ext cx="649516" cy="8112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13"/>
          <p:cNvGrpSpPr/>
          <p:nvPr/>
        </p:nvGrpSpPr>
        <p:grpSpPr>
          <a:xfrm>
            <a:off x="4176915" y="2144471"/>
            <a:ext cx="2125903" cy="994366"/>
            <a:chOff x="3245794" y="2600325"/>
            <a:chExt cx="2125903" cy="994366"/>
          </a:xfrm>
        </p:grpSpPr>
        <p:sp>
          <p:nvSpPr>
            <p:cNvPr id="70" name="Ecken des Rechtecks auf der gleichen Seite schneiden 69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72" name="Gerade Verbindung mit Pfeil 71"/>
          <p:cNvCxnSpPr>
            <a:endCxn id="71" idx="0"/>
          </p:cNvCxnSpPr>
          <p:nvPr/>
        </p:nvCxnSpPr>
        <p:spPr>
          <a:xfrm flipH="1">
            <a:off x="5239875" y="1797357"/>
            <a:ext cx="864" cy="3471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13"/>
          <p:cNvGrpSpPr/>
          <p:nvPr/>
        </p:nvGrpSpPr>
        <p:grpSpPr>
          <a:xfrm>
            <a:off x="4642089" y="4717502"/>
            <a:ext cx="2125903" cy="994366"/>
            <a:chOff x="3245794" y="2600325"/>
            <a:chExt cx="2125903" cy="994366"/>
          </a:xfrm>
        </p:grpSpPr>
        <p:sp>
          <p:nvSpPr>
            <p:cNvPr id="24" name="Ecken des Rechtecks auf der gleichen Seite schneiden 23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6" name="Gruppieren 13"/>
          <p:cNvGrpSpPr/>
          <p:nvPr/>
        </p:nvGrpSpPr>
        <p:grpSpPr>
          <a:xfrm>
            <a:off x="7145176" y="4688897"/>
            <a:ext cx="2125903" cy="994366"/>
            <a:chOff x="3245794" y="2600325"/>
            <a:chExt cx="2125903" cy="994366"/>
          </a:xfrm>
        </p:grpSpPr>
        <p:sp>
          <p:nvSpPr>
            <p:cNvPr id="27" name="Ecken des Rechtecks auf der gleichen Seite schneiden 26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9" name="Gewinkelte Verbindung 28"/>
          <p:cNvCxnSpPr>
            <a:stCxn id="32" idx="0"/>
            <a:endCxn id="28" idx="0"/>
          </p:cNvCxnSpPr>
          <p:nvPr/>
        </p:nvCxnSpPr>
        <p:spPr>
          <a:xfrm>
            <a:off x="8015285" y="3950125"/>
            <a:ext cx="192851" cy="73877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winkelte Verbindung 29"/>
          <p:cNvCxnSpPr>
            <a:stCxn id="32" idx="2"/>
            <a:endCxn id="25" idx="0"/>
          </p:cNvCxnSpPr>
          <p:nvPr/>
        </p:nvCxnSpPr>
        <p:spPr>
          <a:xfrm rot="10800000" flipV="1">
            <a:off x="5705050" y="3950124"/>
            <a:ext cx="184333" cy="76737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13"/>
          <p:cNvGrpSpPr/>
          <p:nvPr/>
        </p:nvGrpSpPr>
        <p:grpSpPr>
          <a:xfrm>
            <a:off x="5889382" y="3452942"/>
            <a:ext cx="2125903" cy="994366"/>
            <a:chOff x="3245794" y="2600325"/>
            <a:chExt cx="2125903" cy="994366"/>
          </a:xfrm>
        </p:grpSpPr>
        <p:sp>
          <p:nvSpPr>
            <p:cNvPr id="32" name="Ecken des Rechtecks auf der gleichen Seite schneiden 31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6" name="Gruppieren 13"/>
          <p:cNvGrpSpPr/>
          <p:nvPr/>
        </p:nvGrpSpPr>
        <p:grpSpPr>
          <a:xfrm>
            <a:off x="-107801" y="4719694"/>
            <a:ext cx="2125903" cy="994366"/>
            <a:chOff x="3245794" y="2600325"/>
            <a:chExt cx="2125903" cy="994366"/>
          </a:xfrm>
        </p:grpSpPr>
        <p:sp>
          <p:nvSpPr>
            <p:cNvPr id="47" name="Ecken des Rechtecks auf der gleichen Seite schneiden 46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9" name="Gruppieren 13"/>
          <p:cNvGrpSpPr/>
          <p:nvPr/>
        </p:nvGrpSpPr>
        <p:grpSpPr>
          <a:xfrm>
            <a:off x="2395286" y="4691089"/>
            <a:ext cx="2125903" cy="994366"/>
            <a:chOff x="3245794" y="2600325"/>
            <a:chExt cx="2125903" cy="994366"/>
          </a:xfrm>
        </p:grpSpPr>
        <p:sp>
          <p:nvSpPr>
            <p:cNvPr id="50" name="Ecken des Rechtecks auf der gleichen Seite schneiden 49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52" name="Gewinkelte Verbindung 51"/>
          <p:cNvCxnSpPr>
            <a:stCxn id="62" idx="0"/>
            <a:endCxn id="51" idx="0"/>
          </p:cNvCxnSpPr>
          <p:nvPr/>
        </p:nvCxnSpPr>
        <p:spPr>
          <a:xfrm>
            <a:off x="3139681" y="3920957"/>
            <a:ext cx="318565" cy="7701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62" idx="2"/>
            <a:endCxn id="48" idx="0"/>
          </p:cNvCxnSpPr>
          <p:nvPr/>
        </p:nvCxnSpPr>
        <p:spPr>
          <a:xfrm rot="10800000" flipV="1">
            <a:off x="955160" y="3920956"/>
            <a:ext cx="187751" cy="79873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183729"/>
      </p:ext>
    </p:extLst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chteck 54"/>
          <p:cNvSpPr>
            <a:spLocks/>
          </p:cNvSpPr>
          <p:nvPr/>
        </p:nvSpPr>
        <p:spPr>
          <a:xfrm>
            <a:off x="4509130" y="134817"/>
            <a:ext cx="1223026" cy="1224000"/>
          </a:xfrm>
          <a:prstGeom prst="octagon">
            <a:avLst>
              <a:gd name="adj" fmla="val 28913"/>
            </a:avLst>
          </a:prstGeom>
          <a:solidFill>
            <a:srgbClr val="CDFFFF"/>
          </a:solidFill>
          <a:ln w="12700">
            <a:solidFill>
              <a:srgbClr val="5C85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de-CH" sz="1050" dirty="0" smtClean="0">
                <a:solidFill>
                  <a:schemeClr val="tx2"/>
                </a:solidFill>
              </a:rPr>
              <a:t>&lt;</a:t>
            </a:r>
            <a:r>
              <a:rPr lang="de-CH" sz="1050" dirty="0" err="1" smtClean="0">
                <a:solidFill>
                  <a:schemeClr val="tx2"/>
                </a:solidFill>
              </a:rPr>
              <a:t>id</a:t>
            </a:r>
            <a:r>
              <a:rPr lang="de-CH" sz="1050" dirty="0" smtClean="0">
                <a:solidFill>
                  <a:schemeClr val="tx2"/>
                </a:solidFill>
              </a:rPr>
              <a:t>&gt;</a:t>
            </a:r>
          </a:p>
          <a:p>
            <a:pPr algn="ctr"/>
            <a:r>
              <a:rPr lang="de-CH" sz="1050" dirty="0" smtClean="0">
                <a:solidFill>
                  <a:schemeClr val="tx2"/>
                </a:solidFill>
              </a:rPr>
              <a:t>&lt;</a:t>
            </a:r>
            <a:r>
              <a:rPr lang="de-CH" sz="1050" dirty="0" err="1" smtClean="0">
                <a:solidFill>
                  <a:schemeClr val="tx2"/>
                </a:solidFill>
              </a:rPr>
              <a:t>name</a:t>
            </a:r>
            <a:r>
              <a:rPr lang="de-CH" sz="1050" dirty="0" smtClean="0">
                <a:solidFill>
                  <a:schemeClr val="tx2"/>
                </a:solidFill>
              </a:rPr>
              <a:t>&gt;</a:t>
            </a:r>
          </a:p>
        </p:txBody>
      </p:sp>
      <p:grpSp>
        <p:nvGrpSpPr>
          <p:cNvPr id="61" name="Gruppieren 13"/>
          <p:cNvGrpSpPr/>
          <p:nvPr/>
        </p:nvGrpSpPr>
        <p:grpSpPr>
          <a:xfrm>
            <a:off x="933933" y="2973174"/>
            <a:ext cx="1996771" cy="994366"/>
            <a:chOff x="3245794" y="2600325"/>
            <a:chExt cx="2125903" cy="994366"/>
          </a:xfrm>
        </p:grpSpPr>
        <p:sp>
          <p:nvSpPr>
            <p:cNvPr id="62" name="Ecken des Rechtecks auf der gleichen Seite schneiden 61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67" name="Gewinkelte Verbindung 66"/>
          <p:cNvCxnSpPr>
            <a:stCxn id="70" idx="2"/>
            <a:endCxn id="62" idx="3"/>
          </p:cNvCxnSpPr>
          <p:nvPr/>
        </p:nvCxnSpPr>
        <p:spPr>
          <a:xfrm rot="10800000" flipV="1">
            <a:off x="1932320" y="2191054"/>
            <a:ext cx="2117517" cy="78212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winkelte Verbindung 67"/>
          <p:cNvCxnSpPr>
            <a:stCxn id="70" idx="0"/>
            <a:endCxn id="32" idx="3"/>
          </p:cNvCxnSpPr>
          <p:nvPr/>
        </p:nvCxnSpPr>
        <p:spPr>
          <a:xfrm>
            <a:off x="6175739" y="2191054"/>
            <a:ext cx="649516" cy="8112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13"/>
          <p:cNvGrpSpPr/>
          <p:nvPr/>
        </p:nvGrpSpPr>
        <p:grpSpPr>
          <a:xfrm>
            <a:off x="4049836" y="1693871"/>
            <a:ext cx="2125903" cy="994366"/>
            <a:chOff x="3245794" y="2600325"/>
            <a:chExt cx="2125903" cy="994366"/>
          </a:xfrm>
        </p:grpSpPr>
        <p:sp>
          <p:nvSpPr>
            <p:cNvPr id="70" name="Ecken des Rechtecks auf der gleichen Seite schneiden 69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72" name="Gerade Verbindung mit Pfeil 71"/>
          <p:cNvCxnSpPr>
            <a:endCxn id="71" idx="0"/>
          </p:cNvCxnSpPr>
          <p:nvPr/>
        </p:nvCxnSpPr>
        <p:spPr>
          <a:xfrm flipH="1">
            <a:off x="5112796" y="1346757"/>
            <a:ext cx="864" cy="3471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13"/>
          <p:cNvGrpSpPr/>
          <p:nvPr/>
        </p:nvGrpSpPr>
        <p:grpSpPr>
          <a:xfrm>
            <a:off x="4515010" y="4266902"/>
            <a:ext cx="2125903" cy="994366"/>
            <a:chOff x="3245794" y="2600325"/>
            <a:chExt cx="2125903" cy="994366"/>
          </a:xfrm>
        </p:grpSpPr>
        <p:sp>
          <p:nvSpPr>
            <p:cNvPr id="24" name="Ecken des Rechtecks auf der gleichen Seite schneiden 23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6" name="Gruppieren 13"/>
          <p:cNvGrpSpPr/>
          <p:nvPr/>
        </p:nvGrpSpPr>
        <p:grpSpPr>
          <a:xfrm>
            <a:off x="7018097" y="4238297"/>
            <a:ext cx="2125903" cy="994366"/>
            <a:chOff x="3245794" y="2600325"/>
            <a:chExt cx="2125903" cy="994366"/>
          </a:xfrm>
        </p:grpSpPr>
        <p:sp>
          <p:nvSpPr>
            <p:cNvPr id="27" name="Ecken des Rechtecks auf der gleichen Seite schneiden 26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9" name="Gewinkelte Verbindung 28"/>
          <p:cNvCxnSpPr>
            <a:stCxn id="32" idx="0"/>
            <a:endCxn id="28" idx="0"/>
          </p:cNvCxnSpPr>
          <p:nvPr/>
        </p:nvCxnSpPr>
        <p:spPr>
          <a:xfrm>
            <a:off x="7888206" y="3499525"/>
            <a:ext cx="192851" cy="73877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winkelte Verbindung 29"/>
          <p:cNvCxnSpPr>
            <a:stCxn id="32" idx="2"/>
            <a:endCxn id="25" idx="0"/>
          </p:cNvCxnSpPr>
          <p:nvPr/>
        </p:nvCxnSpPr>
        <p:spPr>
          <a:xfrm rot="10800000" flipV="1">
            <a:off x="5577971" y="3499524"/>
            <a:ext cx="184333" cy="76737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13"/>
          <p:cNvGrpSpPr/>
          <p:nvPr/>
        </p:nvGrpSpPr>
        <p:grpSpPr>
          <a:xfrm>
            <a:off x="5762303" y="3002342"/>
            <a:ext cx="2125903" cy="994366"/>
            <a:chOff x="3245794" y="2600325"/>
            <a:chExt cx="2125903" cy="994366"/>
          </a:xfrm>
        </p:grpSpPr>
        <p:sp>
          <p:nvSpPr>
            <p:cNvPr id="32" name="Ecken des Rechtecks auf der gleichen Seite schneiden 31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5" name="Gruppieren 13"/>
          <p:cNvGrpSpPr/>
          <p:nvPr/>
        </p:nvGrpSpPr>
        <p:grpSpPr>
          <a:xfrm>
            <a:off x="941547" y="4267814"/>
            <a:ext cx="2125903" cy="994366"/>
            <a:chOff x="3245794" y="2600325"/>
            <a:chExt cx="2125903" cy="994366"/>
          </a:xfrm>
        </p:grpSpPr>
        <p:sp>
          <p:nvSpPr>
            <p:cNvPr id="36" name="Ecken des Rechtecks auf der gleichen Seite schneiden 35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38" name="Gerade Verbindung mit Pfeil 37"/>
          <p:cNvCxnSpPr/>
          <p:nvPr/>
        </p:nvCxnSpPr>
        <p:spPr>
          <a:xfrm>
            <a:off x="2001714" y="3960108"/>
            <a:ext cx="2793" cy="3077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13"/>
          <p:cNvGrpSpPr/>
          <p:nvPr/>
        </p:nvGrpSpPr>
        <p:grpSpPr>
          <a:xfrm>
            <a:off x="-303123" y="5552630"/>
            <a:ext cx="2125903" cy="994366"/>
            <a:chOff x="3245794" y="2600325"/>
            <a:chExt cx="2125903" cy="994366"/>
          </a:xfrm>
        </p:grpSpPr>
        <p:sp>
          <p:nvSpPr>
            <p:cNvPr id="40" name="Ecken des Rechtecks auf der gleichen Seite schneiden 39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2" name="Gruppieren 13"/>
          <p:cNvGrpSpPr/>
          <p:nvPr/>
        </p:nvGrpSpPr>
        <p:grpSpPr>
          <a:xfrm>
            <a:off x="2199964" y="5524025"/>
            <a:ext cx="2125903" cy="994366"/>
            <a:chOff x="3245794" y="2600325"/>
            <a:chExt cx="2125903" cy="994366"/>
          </a:xfrm>
        </p:grpSpPr>
        <p:sp>
          <p:nvSpPr>
            <p:cNvPr id="43" name="Ecken des Rechtecks auf der gleichen Seite schneiden 42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45" name="Gewinkelte Verbindung 44"/>
          <p:cNvCxnSpPr>
            <a:endCxn id="44" idx="0"/>
          </p:cNvCxnSpPr>
          <p:nvPr/>
        </p:nvCxnSpPr>
        <p:spPr>
          <a:xfrm>
            <a:off x="3070073" y="4785253"/>
            <a:ext cx="192851" cy="73877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winkelte Verbindung 45"/>
          <p:cNvCxnSpPr>
            <a:endCxn id="41" idx="0"/>
          </p:cNvCxnSpPr>
          <p:nvPr/>
        </p:nvCxnSpPr>
        <p:spPr>
          <a:xfrm rot="10800000" flipV="1">
            <a:off x="759838" y="4785252"/>
            <a:ext cx="184333" cy="76737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672795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AXA">
  <a:themeElements>
    <a:clrScheme name="AXAColors">
      <a:dk1>
        <a:sysClr val="windowText" lastClr="000000"/>
      </a:dk1>
      <a:lt1>
        <a:sysClr val="window" lastClr="FFFFFF"/>
      </a:lt1>
      <a:dk2>
        <a:srgbClr val="103184"/>
      </a:dk2>
      <a:lt2>
        <a:srgbClr val="FFFFFF"/>
      </a:lt2>
      <a:accent1>
        <a:srgbClr val="103184"/>
      </a:accent1>
      <a:accent2>
        <a:srgbClr val="4B91CD"/>
      </a:accent2>
      <a:accent3>
        <a:srgbClr val="B69049"/>
      </a:accent3>
      <a:accent4>
        <a:srgbClr val="004563"/>
      </a:accent4>
      <a:accent5>
        <a:srgbClr val="7FA2B1"/>
      </a:accent5>
      <a:accent6>
        <a:srgbClr val="FF1821"/>
      </a:accent6>
      <a:hlink>
        <a:srgbClr val="4B91CD"/>
      </a:hlink>
      <a:folHlink>
        <a:srgbClr val="800080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earbeitung_x002d_Status xmlns="9e900e5a-8c84-4f61-86ec-a78922949dc3">1</Bearbeitung_x002d_Status>
    <Line_x0020_of_x0020_Buisness xmlns="9e900e5a-8c84-4f61-86ec-a78922949dc3">4</Line_x0020_of_x0020_Buisness>
    <verwendete_x0020_Rule_x0020_Families xmlns="9e900e5a-8c84-4f61-86ec-a78922949dc3"/>
    <G_x00fc_ltig_x0020_ab xmlns="9e900e5a-8c84-4f61-86ec-a78922949dc3" xsi:nil="true"/>
    <Link_x0020_auf_x0020_Weisung_x0020_o_x002e__x0020__x00e4__x002e_ xmlns="9e900e5a-8c84-4f61-86ec-a78922949dc3">
      <Url xsi:nil="true"/>
      <Description xsi:nil="true"/>
    </Link_x0020_auf_x0020_Weisung_x0020_o_x002e__x0020__x00e4__x002e_>
    <G_x00fc_ltig_x0020_bis_x0020__x0028_einschl_x002e__x0029_ xmlns="9e900e5a-8c84-4f61-86ec-a78922949dc3" xsi:nil="true"/>
    <Life_x0020_Cycle xmlns="9e900e5a-8c84-4f61-86ec-a78922949dc3">5</Life_x0020_Cycle>
    <BD_x002d_Bez_x0020_und_x0020_Version xmlns="9e900e5a-8c84-4f61-86ec-a78922949dc3">Aussetzung Fahrerlaubnis bestimmen_1</BD_x002d_Bez_x0020_und_x0020_Version>
    <verantwortliche_x0020_Person xmlns="9e900e5a-8c84-4f61-86ec-a78922949dc3">
      <UserInfo>
        <DisplayName/>
        <AccountId xsi:nil="true"/>
        <AccountType/>
      </UserInfo>
    </verantwortliche_x0020_Person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88AD2D746C91C45BDF9B0EC493842DE" ma:contentTypeVersion="13" ma:contentTypeDescription="Ein neues Dokument erstellen." ma:contentTypeScope="" ma:versionID="407a7484b9759fc2fb1d3e82ec29a90f">
  <xsd:schema xmlns:xsd="http://www.w3.org/2001/XMLSchema" xmlns:xs="http://www.w3.org/2001/XMLSchema" xmlns:p="http://schemas.microsoft.com/office/2006/metadata/properties" xmlns:ns2="9e900e5a-8c84-4f61-86ec-a78922949dc3" targetNamespace="http://schemas.microsoft.com/office/2006/metadata/properties" ma:root="true" ma:fieldsID="a49acaae0eb9444dff40fa2c43a2758d" ns2:_="">
    <xsd:import namespace="9e900e5a-8c84-4f61-86ec-a78922949dc3"/>
    <xsd:element name="properties">
      <xsd:complexType>
        <xsd:sequence>
          <xsd:element name="documentManagement">
            <xsd:complexType>
              <xsd:all>
                <xsd:element ref="ns2:BD_x002d_Bez_x0020_und_x0020_Version" minOccurs="0"/>
                <xsd:element ref="ns2:verwendete_x0020_Rule_x0020_Families" minOccurs="0"/>
                <xsd:element ref="ns2:Line_x0020_of_x0020_Buisness"/>
                <xsd:element ref="ns2:Link_x0020_auf_x0020_Weisung_x0020_o_x002e__x0020__x00e4__x002e_" minOccurs="0"/>
                <xsd:element ref="ns2:G_x00fc_ltig_x0020_ab" minOccurs="0"/>
                <xsd:element ref="ns2:G_x00fc_ltig_x0020_bis_x0020__x0028_einschl_x002e__x0029_" minOccurs="0"/>
                <xsd:element ref="ns2:Bearbeitung_x002d_Status"/>
                <xsd:element ref="ns2:verantwortliche_x0020_Person" minOccurs="0"/>
                <xsd:element ref="ns2:Life_x0020_Cycl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900e5a-8c84-4f61-86ec-a78922949dc3" elementFormDefault="qualified">
    <xsd:import namespace="http://schemas.microsoft.com/office/2006/documentManagement/types"/>
    <xsd:import namespace="http://schemas.microsoft.com/office/infopath/2007/PartnerControls"/>
    <xsd:element name="BD_x002d_Bez_x0020_und_x0020_Version" ma:index="1" nillable="true" ma:displayName="BD-Bez und Version" ma:internalName="BD_x002d_Bez_x0020_und_x0020_Version">
      <xsd:simpleType>
        <xsd:restriction base="dms:Text">
          <xsd:maxLength value="255"/>
        </xsd:restriction>
      </xsd:simpleType>
    </xsd:element>
    <xsd:element name="verwendete_x0020_Rule_x0020_Families" ma:index="3" nillable="true" ma:displayName="verwendete Rule Families" ma:list="{a34d2d87-2dcc-4de4-ba4c-c190a74fefce}" ma:internalName="verwendete_x0020_Rule_x0020_Families" ma:showField="RF_x002d_Bez_x0020_und_x0020_Version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ine_x0020_of_x0020_Buisness" ma:index="4" ma:displayName="Line of Buisness" ma:list="{c3eee485-a2b2-4bb8-bc16-d02e722f3cbb}" ma:internalName="Line_x0020_of_x0020_Buisness" ma:showField="Title">
      <xsd:simpleType>
        <xsd:restriction base="dms:Lookup"/>
      </xsd:simpleType>
    </xsd:element>
    <xsd:element name="Link_x0020_auf_x0020_Weisung_x0020_o_x002e__x0020__x00e4__x002e_" ma:index="5" nillable="true" ma:displayName="Link auf Weisung o. ä." ma:format="Hyperlink" ma:internalName="Link_x0020_auf_x0020_Weisung_x0020_o_x002e__x0020__x00e4__x002e_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G_x00fc_ltig_x0020_ab" ma:index="6" nillable="true" ma:displayName="Gültig ab" ma:format="DateOnly" ma:internalName="G_x00fc_ltig_x0020_ab">
      <xsd:simpleType>
        <xsd:restriction base="dms:DateTime"/>
      </xsd:simpleType>
    </xsd:element>
    <xsd:element name="G_x00fc_ltig_x0020_bis_x0020__x0028_einschl_x002e__x0029_" ma:index="7" nillable="true" ma:displayName="Gültig bis (einschl.)" ma:format="DateOnly" ma:internalName="G_x00fc_ltig_x0020_bis_x0020__x0028_einschl_x002e__x0029_">
      <xsd:simpleType>
        <xsd:restriction base="dms:DateTime"/>
      </xsd:simpleType>
    </xsd:element>
    <xsd:element name="Bearbeitung_x002d_Status" ma:index="8" ma:displayName="Bearbeitung-Status" ma:list="{853a8d61-a765-4f0e-86bd-98eff4df0930}" ma:internalName="Bearbeitung_x002d_Status" ma:showField="Title">
      <xsd:simpleType>
        <xsd:restriction base="dms:Lookup"/>
      </xsd:simpleType>
    </xsd:element>
    <xsd:element name="verantwortliche_x0020_Person" ma:index="9" nillable="true" ma:displayName="verantwortliche Person" ma:list="UserInfo" ma:SharePointGroup="0" ma:internalName="verantwortliche_x0020_Person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ife_x0020_Cycle" ma:index="16" ma:displayName="Life Cycle" ma:list="{ce9ac2c8-308e-4ac7-b7df-c8d4c1e996a0}" ma:internalName="Life_x0020_Cycle" ma:showField="Title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Inhaltstyp"/>
        <xsd:element ref="dc:title" minOccurs="0" maxOccurs="1" ma:index="2" ma:displayName="Beschreibung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95883C-5CB6-430D-A8DE-C7AD5046EF4C}">
  <ds:schemaRefs>
    <ds:schemaRef ds:uri="http://www.w3.org/XML/1998/namespace"/>
    <ds:schemaRef ds:uri="http://purl.org/dc/terms/"/>
    <ds:schemaRef ds:uri="http://purl.org/dc/dcmitype/"/>
    <ds:schemaRef ds:uri="9e900e5a-8c84-4f61-86ec-a78922949dc3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55DA50E-EB28-4F60-93BC-4FA54859D9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900e5a-8c84-4f61-86ec-a78922949d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79B7A0-8051-4203-950F-033BD10DAE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775</Words>
  <Application>Microsoft Macintosh PowerPoint</Application>
  <PresentationFormat>Bildschirmpräsentation (4:3)</PresentationFormat>
  <Paragraphs>249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AXA</vt:lpstr>
      <vt:lpstr>Diagramm Aussetzung Fahrerlaubnis bestimmen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AXA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 wird ermittelt, ob die Erlaubnis zum Fahren ausgesetzt werden muss</dc:title>
  <dc:creator>SAZUNIC Iva</dc:creator>
  <cp:lastModifiedBy>Lorenz Hänggi</cp:lastModifiedBy>
  <cp:revision>163</cp:revision>
  <cp:lastPrinted>2015-03-20T14:32:46Z</cp:lastPrinted>
  <dcterms:created xsi:type="dcterms:W3CDTF">2014-10-28T12:52:43Z</dcterms:created>
  <dcterms:modified xsi:type="dcterms:W3CDTF">2015-08-11T05:35:12Z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538517649</vt:i4>
  </property>
  <property fmtid="{D5CDD505-2E9C-101B-9397-08002B2CF9AE}" pid="3" name="_NewReviewCycle">
    <vt:lpwstr/>
  </property>
  <property fmtid="{D5CDD505-2E9C-101B-9397-08002B2CF9AE}" pid="4" name="_EmailSubject">
    <vt:lpwstr>Beispiele für Business Decision Diagrams</vt:lpwstr>
  </property>
  <property fmtid="{D5CDD505-2E9C-101B-9397-08002B2CF9AE}" pid="5" name="_AuthorEmail">
    <vt:lpwstr>wilfried.kurth@axa-winterthur.ch</vt:lpwstr>
  </property>
  <property fmtid="{D5CDD505-2E9C-101B-9397-08002B2CF9AE}" pid="6" name="_AuthorEmailDisplayName">
    <vt:lpwstr>Kurth Wilfried</vt:lpwstr>
  </property>
  <property fmtid="{D5CDD505-2E9C-101B-9397-08002B2CF9AE}" pid="7" name="_PreviousAdHocReviewCycleID">
    <vt:i4>-1523324207</vt:i4>
  </property>
  <property fmtid="{D5CDD505-2E9C-101B-9397-08002B2CF9AE}" pid="8" name="ContentTypeId">
    <vt:lpwstr>0x010100B88AD2D746C91C45BDF9B0EC493842DE</vt:lpwstr>
  </property>
</Properties>
</file>