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730" r:id="rId2"/>
  </p:sldMasterIdLst>
  <p:notesMasterIdLst>
    <p:notesMasterId r:id="rId15"/>
  </p:notesMasterIdLst>
  <p:sldIdLst>
    <p:sldId id="256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28" r:id="rId14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6"/>
      <p:bold r:id="rId17"/>
      <p:italic r:id="rId18"/>
      <p:boldItalic r:id="rId19"/>
    </p:embeddedFont>
    <p:embeddedFont>
      <p:font typeface="Livvic" pitchFamily="2" charset="0"/>
      <p:regular r:id="rId20"/>
      <p:bold r:id="rId21"/>
      <p:italic r:id="rId22"/>
      <p:boldItalic r:id="rId23"/>
    </p:embeddedFont>
    <p:embeddedFont>
      <p:font typeface="Lucida Sans Unicode" panose="020B0602030504020204" pitchFamily="34" charset="0"/>
      <p:regular r:id="rId24"/>
    </p:embeddedFont>
    <p:embeddedFont>
      <p:font typeface="Oswald" panose="00000500000000000000" pitchFamily="2" charset="0"/>
      <p:regular r:id="rId25"/>
      <p:bold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Roboto Condensed Light" panose="02000000000000000000" pitchFamily="2" charset="0"/>
      <p:regular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DB1"/>
    <a:srgbClr val="EB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39A32B-9479-4212-83C2-8C54DB5CDB3E}">
  <a:tblStyle styleId="{6039A32B-9479-4212-83C2-8C54DB5CDB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3868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 dirty="0"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Ref idx="1001">
        <a:schemeClr val="bg1"/>
      </p:bgRef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4" y="342901"/>
            <a:ext cx="7704667" cy="14859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4" y="2000250"/>
            <a:ext cx="7704667" cy="2499612"/>
          </a:xfrm>
        </p:spPr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30" y="4581130"/>
            <a:ext cx="857473" cy="273844"/>
          </a:xfrm>
        </p:spPr>
        <p:txBody>
          <a:bodyPr/>
          <a:lstStyle/>
          <a:p>
            <a:fld id="{E3369EC3-72FB-4CF0-8C0D-987B4E5EF87B}" type="datetimeFigureOut">
              <a:rPr lang="es-ES" smtClean="0"/>
              <a:t>03/04/2023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8" y="4581130"/>
            <a:ext cx="5314517" cy="273844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8" y="4581130"/>
            <a:ext cx="427833" cy="273844"/>
          </a:xfrm>
        </p:spPr>
        <p:txBody>
          <a:bodyPr/>
          <a:lstStyle/>
          <a:p>
            <a:fld id="{653DF400-0D89-461D-977B-00AC8693DB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128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2" y="1993900"/>
            <a:ext cx="34562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2501503"/>
            <a:ext cx="3672248" cy="1998944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000250"/>
            <a:ext cx="3467806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2501503"/>
            <a:ext cx="3672248" cy="1998944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9EC3-72FB-4CF0-8C0D-987B4E5EF87B}" type="datetimeFigureOut">
              <a:rPr lang="es-ES" smtClean="0"/>
              <a:t>03/04/2023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F400-0D89-461D-977B-00AC8693DB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070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100000">
              <a:srgbClr val="1B4DB1"/>
            </a:gs>
            <a:gs pos="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9" r:id="rId4"/>
    <p:sldLayoutId id="214748367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0"/>
            <a:ext cx="2132013" cy="51435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4" y="342901"/>
            <a:ext cx="7704667" cy="1485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000250"/>
            <a:ext cx="7704666" cy="2517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80" y="4587053"/>
            <a:ext cx="8574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369EC3-72FB-4CF0-8C0D-987B4E5EF87B}" type="datetimeFigureOut">
              <a:rPr lang="es-ES" smtClean="0"/>
              <a:t>03/04/2023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8" y="4587053"/>
            <a:ext cx="53145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8" y="4587053"/>
            <a:ext cx="4134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3DF400-0D89-461D-977B-00AC8693DB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457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5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manual/es/function.mysql-close.php" TargetMode="External"/><Relationship Id="rId2" Type="http://schemas.openxmlformats.org/officeDocument/2006/relationships/hyperlink" Target="http://www.php.net/manual/es/function.mysql-connect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hp.net/manual/es/function.mysql-affected-rows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manual/es/function.mysql-fetch-array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PHP, React y API Rest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3329486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solidFill>
                  <a:schemeClr val="tx1"/>
                </a:solidFill>
              </a:rPr>
              <a:t>PHP-MySQL</a:t>
            </a:r>
          </a:p>
        </p:txBody>
      </p:sp>
      <p:sp>
        <p:nvSpPr>
          <p:cNvPr id="514" name="Google Shape;514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8171598" y="819433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171598" y="812459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8171598" y="819433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8218820" y="975992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8255554" y="1108954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8832812" y="1108954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7"/>
          <p:cNvSpPr/>
          <p:nvPr/>
        </p:nvSpPr>
        <p:spPr>
          <a:xfrm>
            <a:off x="8905415" y="1108954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8255554" y="1169286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8571294" y="1169286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7"/>
          <p:cNvSpPr/>
          <p:nvPr/>
        </p:nvSpPr>
        <p:spPr>
          <a:xfrm>
            <a:off x="8604541" y="1204289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8572186" y="1204289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8494339" y="1204289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8410357" y="1204289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8326401" y="1204289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8326401" y="1246267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8255554" y="1204289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8255554" y="1246267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8255554" y="1288245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8861680" y="1246267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8324644" y="1288245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8604541" y="1342468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8766344" y="1313600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8255554" y="1051217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8255554" y="1460536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625517" y="1385338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8786455" y="1385338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8786455" y="1444805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8255554" y="1501649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8332536" y="1501649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68FDA-3D79-527E-E357-5DD71037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PDO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ACDA70-510E-D7C3-285A-96A70064D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endParaRPr lang="es-ES" sz="1600" dirty="0"/>
          </a:p>
          <a:p>
            <a:pPr marL="152400" indent="0">
              <a:buNone/>
            </a:pPr>
            <a:r>
              <a:rPr lang="es-ES" sz="1600" dirty="0"/>
              <a:t>PDO es una herramienta muy útil para trabajar con bases de datos en PHP, ya que permite escribir código más portable, seguro y fácil de mantener.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72207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40AAE42-3D4E-F848-61A5-0DE8B8251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38684"/>
            <a:ext cx="7704000" cy="572700"/>
          </a:xfrm>
        </p:spPr>
        <p:txBody>
          <a:bodyPr/>
          <a:lstStyle/>
          <a:p>
            <a:r>
              <a:rPr lang="es-ES" sz="2400" dirty="0"/>
              <a:t>PHP – MySQL. Uso de la función de conexión y Ejemplo DELETE</a:t>
            </a:r>
            <a:br>
              <a:rPr lang="es-ES" dirty="0"/>
            </a:br>
            <a:br>
              <a:rPr lang="es-ES" dirty="0"/>
            </a:br>
            <a:br>
              <a:rPr lang="es-ES" dirty="0"/>
            </a:b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1360F5C-CF33-A278-FE1A-7744155C5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514" y="1264506"/>
            <a:ext cx="7834086" cy="3147837"/>
          </a:xfrm>
          <a:solidFill>
            <a:schemeClr val="tx1"/>
          </a:solidFill>
        </p:spPr>
        <p:txBody>
          <a:bodyPr/>
          <a:lstStyle/>
          <a:p>
            <a:pPr marL="152400" indent="0">
              <a:buNone/>
            </a:pPr>
            <a:r>
              <a:rPr lang="es-ES" dirty="0">
                <a:solidFill>
                  <a:schemeClr val="tx2"/>
                </a:solidFill>
              </a:rPr>
              <a:t>&lt;?php</a:t>
            </a:r>
          </a:p>
          <a:p>
            <a:pPr marL="152400" indent="0">
              <a:buNone/>
            </a:pPr>
            <a:r>
              <a:rPr lang="es-ES" dirty="0">
                <a:solidFill>
                  <a:schemeClr val="tx2"/>
                </a:solidFill>
              </a:rPr>
              <a:t>// Información de la base de datos</a:t>
            </a:r>
          </a:p>
          <a:p>
            <a:pPr marL="152400" indent="0">
              <a:buNone/>
            </a:pPr>
            <a:r>
              <a:rPr lang="es-ES" dirty="0">
                <a:solidFill>
                  <a:schemeClr val="tx2"/>
                </a:solidFill>
              </a:rPr>
              <a:t>$host = '</a:t>
            </a:r>
            <a:r>
              <a:rPr lang="es-ES" dirty="0" err="1">
                <a:solidFill>
                  <a:schemeClr val="tx2"/>
                </a:solidFill>
              </a:rPr>
              <a:t>nombre_del_servidor_mysql</a:t>
            </a:r>
            <a:r>
              <a:rPr lang="es-ES" dirty="0">
                <a:solidFill>
                  <a:schemeClr val="tx2"/>
                </a:solidFill>
              </a:rPr>
              <a:t>';</a:t>
            </a:r>
          </a:p>
          <a:p>
            <a:pPr marL="152400" indent="0">
              <a:buNone/>
            </a:pPr>
            <a:r>
              <a:rPr lang="es-ES" dirty="0">
                <a:solidFill>
                  <a:schemeClr val="tx2"/>
                </a:solidFill>
              </a:rPr>
              <a:t>$</a:t>
            </a:r>
            <a:r>
              <a:rPr lang="es-ES" dirty="0" err="1">
                <a:solidFill>
                  <a:schemeClr val="tx2"/>
                </a:solidFill>
              </a:rPr>
              <a:t>dbname</a:t>
            </a:r>
            <a:r>
              <a:rPr lang="es-ES" dirty="0">
                <a:solidFill>
                  <a:schemeClr val="tx2"/>
                </a:solidFill>
              </a:rPr>
              <a:t> = '</a:t>
            </a:r>
            <a:r>
              <a:rPr lang="es-ES" dirty="0" err="1">
                <a:solidFill>
                  <a:schemeClr val="tx2"/>
                </a:solidFill>
              </a:rPr>
              <a:t>nombre_de_la_base_de_datos</a:t>
            </a:r>
            <a:r>
              <a:rPr lang="es-ES" dirty="0">
                <a:solidFill>
                  <a:schemeClr val="tx2"/>
                </a:solidFill>
              </a:rPr>
              <a:t>';</a:t>
            </a:r>
          </a:p>
          <a:p>
            <a:pPr marL="152400" indent="0">
              <a:buNone/>
            </a:pPr>
            <a:r>
              <a:rPr lang="es-ES" dirty="0">
                <a:solidFill>
                  <a:schemeClr val="tx2"/>
                </a:solidFill>
              </a:rPr>
              <a:t>$</a:t>
            </a:r>
            <a:r>
              <a:rPr lang="es-ES" dirty="0" err="1">
                <a:solidFill>
                  <a:schemeClr val="tx2"/>
                </a:solidFill>
              </a:rPr>
              <a:t>user</a:t>
            </a:r>
            <a:r>
              <a:rPr lang="es-ES" dirty="0">
                <a:solidFill>
                  <a:schemeClr val="tx2"/>
                </a:solidFill>
              </a:rPr>
              <a:t> = '</a:t>
            </a:r>
            <a:r>
              <a:rPr lang="es-ES" dirty="0" err="1">
                <a:solidFill>
                  <a:schemeClr val="tx2"/>
                </a:solidFill>
              </a:rPr>
              <a:t>nombre_de_usuario</a:t>
            </a:r>
            <a:r>
              <a:rPr lang="es-ES" dirty="0">
                <a:solidFill>
                  <a:schemeClr val="tx2"/>
                </a:solidFill>
              </a:rPr>
              <a:t>';</a:t>
            </a:r>
          </a:p>
          <a:p>
            <a:pPr marL="152400" indent="0">
              <a:buNone/>
            </a:pPr>
            <a:r>
              <a:rPr lang="es-ES" dirty="0">
                <a:solidFill>
                  <a:schemeClr val="tx2"/>
                </a:solidFill>
              </a:rPr>
              <a:t>$</a:t>
            </a:r>
            <a:r>
              <a:rPr lang="es-ES" dirty="0" err="1">
                <a:solidFill>
                  <a:schemeClr val="tx2"/>
                </a:solidFill>
              </a:rPr>
              <a:t>pass</a:t>
            </a:r>
            <a:r>
              <a:rPr lang="es-ES" dirty="0">
                <a:solidFill>
                  <a:schemeClr val="tx2"/>
                </a:solidFill>
              </a:rPr>
              <a:t> = '</a:t>
            </a:r>
            <a:r>
              <a:rPr lang="es-ES" dirty="0" err="1">
                <a:solidFill>
                  <a:schemeClr val="tx2"/>
                </a:solidFill>
              </a:rPr>
              <a:t>contraseña_de_usuario</a:t>
            </a:r>
            <a:r>
              <a:rPr lang="es-ES" dirty="0">
                <a:solidFill>
                  <a:schemeClr val="tx2"/>
                </a:solidFill>
              </a:rPr>
              <a:t>';</a:t>
            </a:r>
          </a:p>
          <a:p>
            <a:pPr marL="152400" indent="0">
              <a:buNone/>
            </a:pPr>
            <a:endParaRPr lang="es-E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es-ES" dirty="0">
                <a:solidFill>
                  <a:schemeClr val="tx2"/>
                </a:solidFill>
              </a:rPr>
              <a:t>// Intentamos conectarnos a la base de datos utilizando PDO</a:t>
            </a:r>
          </a:p>
          <a:p>
            <a:pPr marL="152400" indent="0">
              <a:buNone/>
            </a:pPr>
            <a:r>
              <a:rPr lang="es-ES" dirty="0">
                <a:solidFill>
                  <a:schemeClr val="tx2"/>
                </a:solidFill>
              </a:rPr>
              <a:t>try {</a:t>
            </a:r>
          </a:p>
          <a:p>
            <a:pPr marL="152400" indent="0">
              <a:buNone/>
            </a:pPr>
            <a:r>
              <a:rPr lang="es-ES" dirty="0">
                <a:solidFill>
                  <a:schemeClr val="tx2"/>
                </a:solidFill>
              </a:rPr>
              <a:t>    $</a:t>
            </a:r>
            <a:r>
              <a:rPr lang="es-ES" dirty="0" err="1">
                <a:solidFill>
                  <a:schemeClr val="tx2"/>
                </a:solidFill>
              </a:rPr>
              <a:t>pdo</a:t>
            </a:r>
            <a:r>
              <a:rPr lang="es-ES" dirty="0">
                <a:solidFill>
                  <a:schemeClr val="tx2"/>
                </a:solidFill>
              </a:rPr>
              <a:t> = new PDO("</a:t>
            </a:r>
            <a:r>
              <a:rPr lang="es-ES" dirty="0" err="1">
                <a:solidFill>
                  <a:schemeClr val="tx2"/>
                </a:solidFill>
              </a:rPr>
              <a:t>mysql:host</a:t>
            </a:r>
            <a:r>
              <a:rPr lang="es-ES" dirty="0">
                <a:solidFill>
                  <a:schemeClr val="tx2"/>
                </a:solidFill>
              </a:rPr>
              <a:t>=$</a:t>
            </a:r>
            <a:r>
              <a:rPr lang="es-ES" dirty="0" err="1">
                <a:solidFill>
                  <a:schemeClr val="tx2"/>
                </a:solidFill>
              </a:rPr>
              <a:t>host;dbname</a:t>
            </a:r>
            <a:r>
              <a:rPr lang="es-ES" dirty="0">
                <a:solidFill>
                  <a:schemeClr val="tx2"/>
                </a:solidFill>
              </a:rPr>
              <a:t>=$</a:t>
            </a:r>
            <a:r>
              <a:rPr lang="es-ES" dirty="0" err="1">
                <a:solidFill>
                  <a:schemeClr val="tx2"/>
                </a:solidFill>
              </a:rPr>
              <a:t>dbname</a:t>
            </a:r>
            <a:r>
              <a:rPr lang="es-ES" dirty="0">
                <a:solidFill>
                  <a:schemeClr val="tx2"/>
                </a:solidFill>
              </a:rPr>
              <a:t>", $</a:t>
            </a:r>
            <a:r>
              <a:rPr lang="es-ES" dirty="0" err="1">
                <a:solidFill>
                  <a:schemeClr val="tx2"/>
                </a:solidFill>
              </a:rPr>
              <a:t>user</a:t>
            </a:r>
            <a:r>
              <a:rPr lang="es-ES" dirty="0">
                <a:solidFill>
                  <a:schemeClr val="tx2"/>
                </a:solidFill>
              </a:rPr>
              <a:t>, $</a:t>
            </a:r>
            <a:r>
              <a:rPr lang="es-ES" dirty="0" err="1">
                <a:solidFill>
                  <a:schemeClr val="tx2"/>
                </a:solidFill>
              </a:rPr>
              <a:t>pass</a:t>
            </a:r>
            <a:r>
              <a:rPr lang="es-ES" dirty="0">
                <a:solidFill>
                  <a:schemeClr val="tx2"/>
                </a:solidFill>
              </a:rPr>
              <a:t>);</a:t>
            </a:r>
          </a:p>
          <a:p>
            <a:pPr marL="152400" indent="0">
              <a:buNone/>
            </a:pPr>
            <a:r>
              <a:rPr lang="es-ES" dirty="0">
                <a:solidFill>
                  <a:schemeClr val="tx2"/>
                </a:solidFill>
              </a:rPr>
              <a:t>//</a:t>
            </a:r>
            <a:r>
              <a:rPr lang="es-ES" dirty="0" err="1">
                <a:solidFill>
                  <a:schemeClr val="tx2"/>
                </a:solidFill>
              </a:rPr>
              <a:t>Setea</a:t>
            </a:r>
            <a:r>
              <a:rPr lang="es-ES" dirty="0">
                <a:solidFill>
                  <a:schemeClr val="tx2"/>
                </a:solidFill>
              </a:rPr>
              <a:t> el modo de error de PDO como una excepción 	</a:t>
            </a:r>
          </a:p>
          <a:p>
            <a:pPr marL="152400" indent="0">
              <a:buNone/>
            </a:pPr>
            <a:r>
              <a:rPr lang="es-ES" dirty="0">
                <a:solidFill>
                  <a:schemeClr val="tx2"/>
                </a:solidFill>
              </a:rPr>
              <a:t>    $</a:t>
            </a:r>
            <a:r>
              <a:rPr lang="es-ES" dirty="0" err="1">
                <a:solidFill>
                  <a:schemeClr val="tx2"/>
                </a:solidFill>
              </a:rPr>
              <a:t>pdo</a:t>
            </a:r>
            <a:r>
              <a:rPr lang="es-ES" dirty="0">
                <a:solidFill>
                  <a:schemeClr val="tx2"/>
                </a:solidFill>
              </a:rPr>
              <a:t>-&gt;</a:t>
            </a:r>
            <a:r>
              <a:rPr lang="es-ES" dirty="0" err="1">
                <a:solidFill>
                  <a:schemeClr val="tx2"/>
                </a:solidFill>
              </a:rPr>
              <a:t>setAttribute</a:t>
            </a:r>
            <a:r>
              <a:rPr lang="es-ES" dirty="0">
                <a:solidFill>
                  <a:schemeClr val="tx2"/>
                </a:solidFill>
              </a:rPr>
              <a:t>(PDO::ATTR_ERRMODE, PDO::ERRMODE_EXCEPTION);</a:t>
            </a:r>
          </a:p>
          <a:p>
            <a:pPr marL="152400" indent="0">
              <a:buNone/>
            </a:pPr>
            <a:r>
              <a:rPr lang="es-ES" dirty="0">
                <a:solidFill>
                  <a:schemeClr val="tx2"/>
                </a:solidFill>
              </a:rPr>
              <a:t>    echo "Conexión exitosa";</a:t>
            </a:r>
          </a:p>
          <a:p>
            <a:pPr marL="152400" indent="0">
              <a:buNone/>
            </a:pPr>
            <a:r>
              <a:rPr lang="es-ES" dirty="0">
                <a:solidFill>
                  <a:schemeClr val="tx2"/>
                </a:solidFill>
              </a:rPr>
              <a:t>} catch(</a:t>
            </a:r>
            <a:r>
              <a:rPr lang="es-ES" dirty="0" err="1">
                <a:solidFill>
                  <a:schemeClr val="tx2"/>
                </a:solidFill>
              </a:rPr>
              <a:t>PDOException</a:t>
            </a:r>
            <a:r>
              <a:rPr lang="es-ES" dirty="0">
                <a:solidFill>
                  <a:schemeClr val="tx2"/>
                </a:solidFill>
              </a:rPr>
              <a:t> $e) {</a:t>
            </a:r>
          </a:p>
          <a:p>
            <a:pPr marL="152400" indent="0">
              <a:buNone/>
            </a:pPr>
            <a:r>
              <a:rPr lang="es-ES" dirty="0">
                <a:solidFill>
                  <a:schemeClr val="tx2"/>
                </a:solidFill>
              </a:rPr>
              <a:t>    echo "Error al conectarse a la base de datos: " . $e-&gt;</a:t>
            </a:r>
            <a:r>
              <a:rPr lang="es-ES" dirty="0" err="1">
                <a:solidFill>
                  <a:schemeClr val="tx2"/>
                </a:solidFill>
              </a:rPr>
              <a:t>getMessage</a:t>
            </a:r>
            <a:r>
              <a:rPr lang="es-ES" dirty="0">
                <a:solidFill>
                  <a:schemeClr val="tx2"/>
                </a:solidFill>
              </a:rPr>
              <a:t>();</a:t>
            </a:r>
          </a:p>
          <a:p>
            <a:pPr marL="152400" indent="0">
              <a:buNone/>
            </a:pPr>
            <a:r>
              <a:rPr lang="es-ES" dirty="0">
                <a:solidFill>
                  <a:schemeClr val="tx2"/>
                </a:solidFill>
              </a:rPr>
              <a:t>}</a:t>
            </a:r>
          </a:p>
          <a:p>
            <a:pPr marL="152400" indent="0">
              <a:buNone/>
            </a:pPr>
            <a:r>
              <a:rPr lang="es-ES" dirty="0">
                <a:solidFill>
                  <a:schemeClr val="tx2"/>
                </a:solidFill>
              </a:rPr>
              <a:t>?&gt;</a:t>
            </a:r>
          </a:p>
          <a:p>
            <a:endParaRPr lang="es-E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308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835A4B5-8176-A0B4-09AB-44C0D8603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600" y="195486"/>
            <a:ext cx="5778500" cy="430437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AR" dirty="0"/>
              <a:t>&lt;?php</a:t>
            </a:r>
          </a:p>
          <a:p>
            <a:pPr marL="0" indent="0">
              <a:buNone/>
            </a:pPr>
            <a:r>
              <a:rPr lang="es-AR" dirty="0"/>
              <a:t>// Información de la base de datos</a:t>
            </a:r>
          </a:p>
          <a:p>
            <a:pPr marL="0" indent="0">
              <a:buNone/>
            </a:pPr>
            <a:r>
              <a:rPr lang="es-AR" dirty="0"/>
              <a:t>$host = '</a:t>
            </a:r>
            <a:r>
              <a:rPr lang="es-AR" dirty="0" err="1"/>
              <a:t>nombre_del_servidor_mysql</a:t>
            </a:r>
            <a:r>
              <a:rPr lang="es-AR" dirty="0"/>
              <a:t>';</a:t>
            </a:r>
          </a:p>
          <a:p>
            <a:pPr marL="0" indent="0">
              <a:buNone/>
            </a:pPr>
            <a:r>
              <a:rPr lang="es-AR" dirty="0"/>
              <a:t>$</a:t>
            </a:r>
            <a:r>
              <a:rPr lang="es-AR" dirty="0" err="1"/>
              <a:t>dbname</a:t>
            </a:r>
            <a:r>
              <a:rPr lang="es-AR" dirty="0"/>
              <a:t> = '</a:t>
            </a:r>
            <a:r>
              <a:rPr lang="es-AR" dirty="0" err="1"/>
              <a:t>nombre_de_la_base_de_datos</a:t>
            </a:r>
            <a:r>
              <a:rPr lang="es-AR" dirty="0"/>
              <a:t>';</a:t>
            </a:r>
          </a:p>
          <a:p>
            <a:pPr marL="0" indent="0">
              <a:buNone/>
            </a:pPr>
            <a:r>
              <a:rPr lang="es-AR" dirty="0"/>
              <a:t>$</a:t>
            </a:r>
            <a:r>
              <a:rPr lang="es-AR" dirty="0" err="1"/>
              <a:t>user</a:t>
            </a:r>
            <a:r>
              <a:rPr lang="es-AR" dirty="0"/>
              <a:t> = '</a:t>
            </a:r>
            <a:r>
              <a:rPr lang="es-AR" dirty="0" err="1"/>
              <a:t>nombre_de_usuario</a:t>
            </a:r>
            <a:r>
              <a:rPr lang="es-AR" dirty="0"/>
              <a:t>';</a:t>
            </a:r>
          </a:p>
          <a:p>
            <a:pPr marL="0" indent="0">
              <a:buNone/>
            </a:pPr>
            <a:r>
              <a:rPr lang="es-AR" dirty="0"/>
              <a:t>$</a:t>
            </a:r>
            <a:r>
              <a:rPr lang="es-AR" dirty="0" err="1"/>
              <a:t>pass</a:t>
            </a:r>
            <a:r>
              <a:rPr lang="es-AR" dirty="0"/>
              <a:t> = '</a:t>
            </a:r>
            <a:r>
              <a:rPr lang="es-AR" dirty="0" err="1"/>
              <a:t>contraseña_de_usuario</a:t>
            </a:r>
            <a:r>
              <a:rPr lang="es-AR" dirty="0"/>
              <a:t>';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// Intentamos conectarnos a la base de datos utilizando PDO</a:t>
            </a:r>
          </a:p>
          <a:p>
            <a:pPr marL="0" indent="0">
              <a:buNone/>
            </a:pPr>
            <a:r>
              <a:rPr lang="es-AR" dirty="0"/>
              <a:t>try {</a:t>
            </a:r>
          </a:p>
          <a:p>
            <a:pPr marL="0" indent="0">
              <a:buNone/>
            </a:pPr>
            <a:r>
              <a:rPr lang="es-AR" dirty="0"/>
              <a:t>    $</a:t>
            </a:r>
            <a:r>
              <a:rPr lang="es-AR" dirty="0" err="1"/>
              <a:t>pdo</a:t>
            </a:r>
            <a:r>
              <a:rPr lang="es-AR" dirty="0"/>
              <a:t> = new PDO("</a:t>
            </a:r>
            <a:r>
              <a:rPr lang="es-AR" dirty="0" err="1"/>
              <a:t>mysql:host</a:t>
            </a:r>
            <a:r>
              <a:rPr lang="es-AR" dirty="0"/>
              <a:t>=$</a:t>
            </a:r>
            <a:r>
              <a:rPr lang="es-AR" dirty="0" err="1"/>
              <a:t>host;dbname</a:t>
            </a:r>
            <a:r>
              <a:rPr lang="es-AR" dirty="0"/>
              <a:t>=$</a:t>
            </a:r>
            <a:r>
              <a:rPr lang="es-AR" dirty="0" err="1"/>
              <a:t>dbname</a:t>
            </a:r>
            <a:r>
              <a:rPr lang="es-AR" dirty="0"/>
              <a:t>", $</a:t>
            </a:r>
            <a:r>
              <a:rPr lang="es-AR" dirty="0" err="1"/>
              <a:t>user</a:t>
            </a:r>
            <a:r>
              <a:rPr lang="es-AR" dirty="0"/>
              <a:t>, $</a:t>
            </a:r>
            <a:r>
              <a:rPr lang="es-AR" dirty="0" err="1"/>
              <a:t>pass</a:t>
            </a:r>
            <a:r>
              <a:rPr lang="es-AR" dirty="0"/>
              <a:t>);</a:t>
            </a:r>
          </a:p>
          <a:p>
            <a:pPr marL="0" indent="0">
              <a:buNone/>
            </a:pPr>
            <a:r>
              <a:rPr lang="es-AR" dirty="0"/>
              <a:t>    $</a:t>
            </a:r>
            <a:r>
              <a:rPr lang="es-AR" dirty="0" err="1"/>
              <a:t>pdo</a:t>
            </a:r>
            <a:r>
              <a:rPr lang="es-AR" dirty="0"/>
              <a:t>-&gt;</a:t>
            </a:r>
            <a:r>
              <a:rPr lang="es-AR" dirty="0" err="1"/>
              <a:t>setAttribute</a:t>
            </a:r>
            <a:r>
              <a:rPr lang="es-AR" dirty="0"/>
              <a:t>(PDO::ATTR_ERRMODE, PDO::ERRMODE_EXCEPTION);</a:t>
            </a:r>
          </a:p>
          <a:p>
            <a:pPr marL="0" indent="0">
              <a:buNone/>
            </a:pPr>
            <a:r>
              <a:rPr lang="es-AR" dirty="0"/>
              <a:t>    echo "Conexión exitosa";</a:t>
            </a:r>
          </a:p>
          <a:p>
            <a:pPr marL="0" indent="0">
              <a:buNone/>
            </a:pPr>
            <a:r>
              <a:rPr lang="es-AR" dirty="0"/>
              <a:t>} catch(</a:t>
            </a:r>
            <a:r>
              <a:rPr lang="es-AR" dirty="0" err="1"/>
              <a:t>PDOException</a:t>
            </a:r>
            <a:r>
              <a:rPr lang="es-AR" dirty="0"/>
              <a:t> $e) {</a:t>
            </a:r>
          </a:p>
          <a:p>
            <a:pPr marL="0" indent="0">
              <a:buNone/>
            </a:pPr>
            <a:r>
              <a:rPr lang="es-AR" dirty="0"/>
              <a:t>    echo "Error al conectarse a la base de datos: " . $e-&gt;</a:t>
            </a:r>
            <a:r>
              <a:rPr lang="es-AR" dirty="0" err="1"/>
              <a:t>getMessage</a:t>
            </a:r>
            <a:r>
              <a:rPr lang="es-AR" dirty="0"/>
              <a:t>();</a:t>
            </a:r>
          </a:p>
          <a:p>
            <a:pPr marL="0" indent="0">
              <a:buNone/>
            </a:pPr>
            <a:r>
              <a:rPr lang="es-AR" dirty="0"/>
              <a:t>}</a:t>
            </a:r>
          </a:p>
          <a:p>
            <a:pPr marL="0" indent="0">
              <a:buNone/>
            </a:pPr>
            <a:r>
              <a:rPr lang="es-AR" dirty="0"/>
              <a:t>?&gt;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2656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40AAE42-3D4E-F848-61A5-0DE8B8251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38684"/>
            <a:ext cx="7704000" cy="572700"/>
          </a:xfrm>
        </p:spPr>
        <p:txBody>
          <a:bodyPr/>
          <a:lstStyle/>
          <a:p>
            <a:r>
              <a:rPr lang="es-ES" dirty="0"/>
              <a:t>PHP – MySQL. Funciones MySQL en PHP</a:t>
            </a:r>
            <a:br>
              <a:rPr lang="es-ES" dirty="0"/>
            </a:b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1360F5C-CF33-A278-FE1A-7744155C5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64507"/>
            <a:ext cx="7890600" cy="3143400"/>
          </a:xfrm>
          <a:solidFill>
            <a:schemeClr val="tx1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/>
                <a:cs typeface="Arial"/>
                <a:sym typeface="Arial"/>
              </a:rPr>
              <a:t>Referencias: </a:t>
            </a:r>
            <a:r>
              <a:rPr kumimoji="0" lang="es-ES" sz="1200" b="0" i="0" u="sng" strike="noStrike" kern="0" cap="none" spc="0" normalizeH="0" baseline="0" noProof="0" dirty="0">
                <a:ln>
                  <a:noFill/>
                </a:ln>
                <a:solidFill>
                  <a:srgbClr val="80C34F">
                    <a:lumMod val="75000"/>
                  </a:srgbClr>
                </a:solidFill>
                <a:effectLst/>
                <a:uLnTx/>
                <a:uFillTx/>
                <a:latin typeface="Lucida Sans Unicode"/>
                <a:cs typeface="Arial"/>
                <a:sym typeface="Arial"/>
              </a:rPr>
              <a:t>http://www.php.net/manual/es/book.mysqli.php</a:t>
            </a:r>
            <a:endParaRPr kumimoji="0" lang="es-ES" sz="1350" b="0" i="0" u="sng" strike="noStrike" kern="0" cap="none" spc="0" normalizeH="0" baseline="0" noProof="0" dirty="0">
              <a:ln>
                <a:noFill/>
              </a:ln>
              <a:solidFill>
                <a:srgbClr val="80C34F">
                  <a:lumMod val="75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hlinkClick r:id="rId2"/>
            </a:endParaRPr>
          </a:p>
          <a:p>
            <a:pPr marL="285750" indent="-285750">
              <a:buClr>
                <a:srgbClr val="000000"/>
              </a:buClr>
              <a:buSzTx/>
              <a:defRPr/>
            </a:pPr>
            <a:r>
              <a:rPr kumimoji="0" lang="es-ES" sz="135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mysqli_connect</a:t>
            </a:r>
            <a:r>
              <a:rPr kumimoji="0" lang="es-ES" sz="135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  </a:t>
            </a:r>
            <a:r>
              <a:rPr kumimoji="0" lang="es-E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(alias de mysqli::__</a:t>
            </a:r>
            <a:r>
              <a:rPr kumimoji="0" lang="es-ES" sz="13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construct</a:t>
            </a:r>
            <a:r>
              <a:rPr kumimoji="0" lang="es-E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br>
              <a:rPr kumimoji="0" lang="es-E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s-ES" sz="135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Abre una conexión al servidor MySQL</a:t>
            </a:r>
          </a:p>
          <a:p>
            <a:pPr marL="285750" indent="-285750">
              <a:buClr>
                <a:srgbClr val="000000"/>
              </a:buClr>
              <a:buSzTx/>
              <a:defRPr/>
            </a:pPr>
            <a:endParaRPr lang="es-ES" sz="1350" dirty="0">
              <a:solidFill>
                <a:schemeClr val="tx2"/>
              </a:solidFill>
              <a:latin typeface="Arial"/>
              <a:cs typeface="Arial"/>
              <a:sym typeface="Arial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Clr>
                <a:srgbClr val="000000"/>
              </a:buClr>
              <a:buSzTx/>
              <a:defRPr/>
            </a:pPr>
            <a:r>
              <a:rPr kumimoji="0" lang="es-ES" sz="135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mysqli_close</a:t>
            </a:r>
            <a:r>
              <a:rPr kumimoji="0" lang="es-ES" sz="135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  (alias de mysqli::</a:t>
            </a:r>
            <a:r>
              <a:rPr kumimoji="0" lang="es-ES" sz="135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close</a:t>
            </a:r>
            <a:r>
              <a:rPr kumimoji="0" lang="es-ES" sz="135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)</a:t>
            </a:r>
          </a:p>
          <a:p>
            <a:pPr marL="0" indent="0">
              <a:buClr>
                <a:srgbClr val="000000"/>
              </a:buClr>
              <a:buSzTx/>
              <a:buNone/>
              <a:defRPr/>
            </a:pPr>
            <a:r>
              <a:rPr lang="es-ES" sz="1350" dirty="0">
                <a:solidFill>
                  <a:schemeClr val="tx2"/>
                </a:solidFill>
                <a:latin typeface="Arial"/>
                <a:cs typeface="Arial"/>
                <a:sym typeface="Arial"/>
              </a:rPr>
              <a:t>      </a:t>
            </a:r>
            <a:r>
              <a:rPr kumimoji="0" lang="es-ES" sz="135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Cierra la conexión de MySQL</a:t>
            </a:r>
          </a:p>
          <a:p>
            <a:pPr marL="285750" indent="-285750">
              <a:buClr>
                <a:srgbClr val="000000"/>
              </a:buClr>
              <a:buSzTx/>
              <a:defRPr/>
            </a:pPr>
            <a:endParaRPr kumimoji="0" lang="es-ES" sz="135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cs typeface="Arial"/>
              <a:sym typeface="Arial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Clr>
                <a:srgbClr val="000000"/>
              </a:buClr>
              <a:buSzTx/>
              <a:defRPr/>
            </a:pPr>
            <a:r>
              <a:rPr kumimoji="0" lang="es-ES" sz="135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mysqli_insert_id</a:t>
            </a:r>
            <a:r>
              <a:rPr kumimoji="0" lang="es-ES" sz="135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(alias de mysqli::$</a:t>
            </a:r>
            <a:r>
              <a:rPr kumimoji="0" lang="es-ES" sz="135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insert_id</a:t>
            </a:r>
            <a:r>
              <a:rPr kumimoji="0" lang="es-ES" sz="135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</a:p>
          <a:p>
            <a:pPr marL="0" indent="0">
              <a:buClr>
                <a:srgbClr val="000000"/>
              </a:buClr>
              <a:buSzTx/>
              <a:buNone/>
              <a:defRPr/>
            </a:pPr>
            <a:r>
              <a:rPr lang="es-ES" sz="1350" dirty="0">
                <a:solidFill>
                  <a:schemeClr val="tx2"/>
                </a:solidFill>
                <a:latin typeface="Arial"/>
                <a:cs typeface="Arial"/>
                <a:sym typeface="Arial"/>
              </a:rPr>
              <a:t>      </a:t>
            </a:r>
            <a:r>
              <a:rPr kumimoji="0" lang="es-ES" sz="135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Obtiene el ID de la fila generada en la última consulta</a:t>
            </a:r>
          </a:p>
          <a:p>
            <a:pPr marL="285750" indent="-285750">
              <a:buClr>
                <a:srgbClr val="000000"/>
              </a:buClr>
              <a:buSzTx/>
              <a:defRPr/>
            </a:pPr>
            <a:endParaRPr kumimoji="0" lang="es-ES" sz="135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indent="-285750">
              <a:buClr>
                <a:srgbClr val="000000"/>
              </a:buClr>
              <a:buSzTx/>
              <a:defRPr/>
            </a:pPr>
            <a:r>
              <a:rPr kumimoji="0" lang="es-ES" sz="135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mysqli_affected_rows</a:t>
            </a:r>
            <a:r>
              <a:rPr kumimoji="0" lang="es-ES" sz="135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  (alias de mysqli::$</a:t>
            </a:r>
            <a:r>
              <a:rPr kumimoji="0" lang="es-ES" sz="135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affected_rows</a:t>
            </a:r>
            <a:r>
              <a:rPr kumimoji="0" lang="es-ES" sz="135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None/>
              <a:tabLst/>
              <a:defRPr/>
            </a:pPr>
            <a:r>
              <a:rPr kumimoji="0" lang="es-ES" sz="135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 Obtiene el número de filas afectadas en la anterior operación de MySQL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1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40AAE42-3D4E-F848-61A5-0DE8B8251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38684"/>
            <a:ext cx="7704000" cy="572700"/>
          </a:xfrm>
        </p:spPr>
        <p:txBody>
          <a:bodyPr/>
          <a:lstStyle/>
          <a:p>
            <a:r>
              <a:rPr lang="es-ES" dirty="0"/>
              <a:t>PHP – MySQL. Funciones MySQL en PHP</a:t>
            </a:r>
            <a:br>
              <a:rPr lang="es-ES" dirty="0"/>
            </a:b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1360F5C-CF33-A278-FE1A-7744155C5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514" y="1264507"/>
            <a:ext cx="7834086" cy="3340310"/>
          </a:xfrm>
          <a:solidFill>
            <a:schemeClr val="tx1"/>
          </a:solidFill>
        </p:spPr>
        <p:txBody>
          <a:bodyPr/>
          <a:lstStyle/>
          <a:p>
            <a:pPr marL="285750" indent="-285750">
              <a:buClr>
                <a:srgbClr val="000000"/>
              </a:buClr>
              <a:buSzTx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mysqli_query (alias de mysqli::query )</a:t>
            </a:r>
          </a:p>
          <a:p>
            <a:pPr marL="0" indent="0">
              <a:buClr>
                <a:srgbClr val="000000"/>
              </a:buClr>
              <a:buSzTx/>
              <a:buNone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 Realiza una consulta MySQL a </a:t>
            </a:r>
            <a:r>
              <a:rPr kumimoji="0" lang="es-ES" sz="12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 base de datos</a:t>
            </a: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indent="-285750">
              <a:buClr>
                <a:srgbClr val="000000"/>
              </a:buClr>
              <a:buSzTx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indent="-285750">
              <a:buClr>
                <a:srgbClr val="000000"/>
              </a:buClr>
              <a:buSzTx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mysqli_fetch_array (alias de mysqli_result::fetch_array)</a:t>
            </a:r>
          </a:p>
          <a:p>
            <a:pPr marL="0" indent="0">
              <a:buClr>
                <a:srgbClr val="000000"/>
              </a:buClr>
              <a:buSzTx/>
              <a:buNone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 Recupera una fila de resultado como un array</a:t>
            </a:r>
          </a:p>
          <a:p>
            <a:pPr marL="285750" indent="-285750">
              <a:buClr>
                <a:srgbClr val="000000"/>
              </a:buClr>
              <a:buSzTx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indent="-285750">
              <a:buClr>
                <a:srgbClr val="000000"/>
              </a:buClr>
              <a:buSzTx/>
              <a:defRPr/>
            </a:pP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mysqli_num_rows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 (alias de mysqli_result::$num_rows)</a:t>
            </a:r>
          </a:p>
          <a:p>
            <a:pPr marL="0" indent="0">
              <a:buClr>
                <a:srgbClr val="000000"/>
              </a:buClr>
              <a:buSzTx/>
              <a:buNone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 Obtener el número de filas de un resultado</a:t>
            </a:r>
          </a:p>
          <a:p>
            <a:pPr marL="285750" indent="-285750">
              <a:buClr>
                <a:srgbClr val="000000"/>
              </a:buClr>
              <a:buSzTx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indent="-285750">
              <a:buClr>
                <a:srgbClr val="000000"/>
              </a:buClr>
              <a:buSzTx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mysqli_free_result (alias de mysqli_result::free)</a:t>
            </a:r>
          </a:p>
          <a:p>
            <a:pPr marL="0" indent="0">
              <a:buClr>
                <a:srgbClr val="000000"/>
              </a:buClr>
              <a:buSzTx/>
              <a:buNone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 Libera la memoria del resultado</a:t>
            </a:r>
          </a:p>
          <a:p>
            <a:pPr marL="285750" indent="-285750">
              <a:buClr>
                <a:srgbClr val="000000"/>
              </a:buClr>
              <a:buSzTx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indent="-285750">
              <a:buClr>
                <a:srgbClr val="000000"/>
              </a:buClr>
              <a:buSzTx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mysqli_errno (alias de mysqli::$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errno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</a:p>
          <a:p>
            <a:pPr marL="0" indent="0">
              <a:buClr>
                <a:srgbClr val="000000"/>
              </a:buClr>
              <a:buSzTx/>
              <a:buNone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  Devuelve el código de error de la última función 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mysql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invocada</a:t>
            </a:r>
          </a:p>
          <a:p>
            <a:pPr marL="285750" indent="-285750">
              <a:buClr>
                <a:srgbClr val="000000"/>
              </a:buClr>
              <a:buSzTx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indent="-285750">
              <a:buClr>
                <a:srgbClr val="000000"/>
              </a:buClr>
              <a:buSzTx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mysqli_error  (alias de mysqli::$error) </a:t>
            </a:r>
          </a:p>
          <a:p>
            <a:pPr marL="0" indent="0">
              <a:buClr>
                <a:srgbClr val="000000"/>
              </a:buClr>
              <a:buSzTx/>
              <a:buNone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 Devuelve un texto describiendo el error de la última función 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mysql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invocada</a:t>
            </a:r>
          </a:p>
          <a:p>
            <a:pPr marL="1524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5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40AAE42-3D4E-F848-61A5-0DE8B8251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38684"/>
            <a:ext cx="7704000" cy="572700"/>
          </a:xfrm>
        </p:spPr>
        <p:txBody>
          <a:bodyPr/>
          <a:lstStyle/>
          <a:p>
            <a:r>
              <a:rPr lang="es-ES" dirty="0"/>
              <a:t>PHP – MySQL. Ejemplo SELECT</a:t>
            </a:r>
            <a:br>
              <a:rPr lang="es-ES" dirty="0"/>
            </a:b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1360F5C-CF33-A278-FE1A-7744155C5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514" y="1264506"/>
            <a:ext cx="7834086" cy="3147837"/>
          </a:xfrm>
          <a:solidFill>
            <a:schemeClr val="tx1"/>
          </a:solidFill>
        </p:spPr>
        <p:txBody>
          <a:bodyPr/>
          <a:lstStyle/>
          <a:p>
            <a:pPr marL="0" indent="0">
              <a:buClr>
                <a:srgbClr val="000000"/>
              </a:buClr>
              <a:buSzTx/>
              <a:buNone/>
              <a:defRPr/>
            </a:pP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&lt;?php</a:t>
            </a:r>
          </a:p>
          <a:p>
            <a:pPr marL="0" indent="0">
              <a:buClr>
                <a:srgbClr val="000000"/>
              </a:buClr>
              <a:buSzTx/>
              <a:buNone/>
              <a:defRPr/>
            </a:pPr>
            <a:endParaRPr lang="es-ES" dirty="0">
              <a:solidFill>
                <a:srgbClr val="00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indent="0">
              <a:buClr>
                <a:srgbClr val="000000"/>
              </a:buClr>
              <a:buSzTx/>
              <a:buNone/>
              <a:defRPr/>
            </a:pP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$link = </a:t>
            </a:r>
            <a:r>
              <a:rPr lang="es-ES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mysqli_connect</a:t>
            </a: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('localhost', ‘</a:t>
            </a:r>
            <a:r>
              <a:rPr lang="es-ES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miUsuario</a:t>
            </a: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', '</a:t>
            </a:r>
            <a:r>
              <a:rPr lang="es-ES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miPassword</a:t>
            </a: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‘, ‘</a:t>
            </a:r>
            <a:r>
              <a:rPr lang="es-ES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miBD</a:t>
            </a: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’) </a:t>
            </a:r>
          </a:p>
          <a:p>
            <a:pPr marL="0" indent="0">
              <a:buClr>
                <a:srgbClr val="000000"/>
              </a:buClr>
              <a:buSzTx/>
              <a:buNone/>
              <a:defRPr/>
            </a:pP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s-ES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</a:t>
            </a: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die("Error " . mysqli_error($link));</a:t>
            </a:r>
          </a:p>
          <a:p>
            <a:pPr marL="0" indent="0">
              <a:buClr>
                <a:srgbClr val="000000"/>
              </a:buClr>
              <a:buSzTx/>
              <a:buNone/>
              <a:defRPr/>
            </a:pPr>
            <a:endParaRPr lang="es-ES" dirty="0">
              <a:solidFill>
                <a:srgbClr val="00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indent="0">
              <a:buClr>
                <a:srgbClr val="000000"/>
              </a:buClr>
              <a:buSzTx/>
              <a:buNone/>
              <a:defRPr/>
            </a:pP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$</a:t>
            </a:r>
            <a:r>
              <a:rPr lang="es-ES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result</a:t>
            </a: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 = mysqli_query($link, "SELECT </a:t>
            </a:r>
            <a:r>
              <a:rPr lang="es-ES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Name</a:t>
            </a: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 FROM City LIMIT 10")</a:t>
            </a:r>
          </a:p>
          <a:p>
            <a:pPr marL="0" indent="0">
              <a:buClr>
                <a:srgbClr val="000000"/>
              </a:buClr>
              <a:buSzTx/>
              <a:buNone/>
              <a:defRPr/>
            </a:pPr>
            <a:endParaRPr lang="es-ES" dirty="0">
              <a:solidFill>
                <a:srgbClr val="00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indent="0">
              <a:buClr>
                <a:srgbClr val="000000"/>
              </a:buClr>
              <a:buSzTx/>
              <a:buNone/>
              <a:defRPr/>
            </a:pPr>
            <a:r>
              <a:rPr lang="es-ES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if</a:t>
            </a: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 ($</a:t>
            </a:r>
            <a:r>
              <a:rPr lang="es-ES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result</a:t>
            </a: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 </a:t>
            </a:r>
          </a:p>
          <a:p>
            <a:pPr marL="0" indent="0">
              <a:buClr>
                <a:srgbClr val="000000"/>
              </a:buClr>
              <a:buSzTx/>
              <a:buNone/>
              <a:defRPr/>
            </a:pP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{</a:t>
            </a:r>
            <a:b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    echo “Número de filas recuperadas:“ . mysqli_num_rows($</a:t>
            </a:r>
            <a:r>
              <a:rPr lang="es-ES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result</a:t>
            </a: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);</a:t>
            </a:r>
            <a:b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b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    mysqli_free_result($</a:t>
            </a:r>
            <a:r>
              <a:rPr lang="es-ES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result</a:t>
            </a: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);</a:t>
            </a:r>
          </a:p>
          <a:p>
            <a:pPr marL="0" indent="0">
              <a:buClr>
                <a:srgbClr val="000000"/>
              </a:buClr>
              <a:buSzTx/>
              <a:buNone/>
              <a:defRPr/>
            </a:pPr>
            <a:b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}</a:t>
            </a:r>
            <a:r>
              <a:rPr lang="es-ES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else</a:t>
            </a: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{</a:t>
            </a:r>
          </a:p>
          <a:p>
            <a:pPr marL="0" indent="0">
              <a:buClr>
                <a:srgbClr val="000000"/>
              </a:buClr>
              <a:buSzTx/>
              <a:buNone/>
              <a:defRPr/>
            </a:pP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die('Query Invalido: ' . mysqli_error() . ‘\n’);</a:t>
            </a:r>
          </a:p>
          <a:p>
            <a:pPr marL="0" indent="0">
              <a:buClr>
                <a:srgbClr val="000000"/>
              </a:buClr>
              <a:buSzTx/>
              <a:buNone/>
              <a:defRPr/>
            </a:pP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}</a:t>
            </a:r>
          </a:p>
          <a:p>
            <a:pPr marL="1524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1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40AAE42-3D4E-F848-61A5-0DE8B8251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38684"/>
            <a:ext cx="7704000" cy="572700"/>
          </a:xfrm>
        </p:spPr>
        <p:txBody>
          <a:bodyPr/>
          <a:lstStyle/>
          <a:p>
            <a:r>
              <a:rPr lang="es-ES" dirty="0"/>
              <a:t>PHP – MySQL. Ejemplo SELECT (Continuación)</a:t>
            </a:r>
            <a:br>
              <a:rPr lang="es-ES" dirty="0"/>
            </a:b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1360F5C-CF33-A278-FE1A-7744155C5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514" y="1264506"/>
            <a:ext cx="7834086" cy="3147837"/>
          </a:xfrm>
          <a:solidFill>
            <a:schemeClr val="tx1"/>
          </a:solidFill>
        </p:spPr>
        <p:txBody>
          <a:bodyPr/>
          <a:lstStyle/>
          <a:p>
            <a:pPr marL="0" indent="0">
              <a:buClr>
                <a:srgbClr val="000000"/>
              </a:buClr>
              <a:buSzTx/>
              <a:buNone/>
              <a:defRPr/>
            </a:pPr>
            <a:r>
              <a:rPr lang="es-ES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while</a:t>
            </a: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($</a:t>
            </a:r>
            <a:r>
              <a:rPr lang="es-ES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row</a:t>
            </a: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= </a:t>
            </a: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mysqli_fetch_array</a:t>
            </a: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($</a:t>
            </a:r>
            <a:r>
              <a:rPr lang="es-ES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result</a:t>
            </a: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)) {</a:t>
            </a:r>
          </a:p>
          <a:p>
            <a:pPr marL="0" indent="0">
              <a:buClr>
                <a:srgbClr val="000000"/>
              </a:buClr>
              <a:buSzTx/>
              <a:buNone/>
              <a:defRPr/>
            </a:pP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echo $</a:t>
            </a:r>
            <a:r>
              <a:rPr lang="es-ES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row</a:t>
            </a: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['</a:t>
            </a:r>
            <a:r>
              <a:rPr lang="es-ES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firstname</a:t>
            </a: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'];</a:t>
            </a:r>
          </a:p>
          <a:p>
            <a:pPr marL="0" indent="0">
              <a:buClr>
                <a:srgbClr val="000000"/>
              </a:buClr>
              <a:buSzTx/>
              <a:buNone/>
              <a:defRPr/>
            </a:pP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echo $</a:t>
            </a:r>
            <a:r>
              <a:rPr lang="es-ES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row</a:t>
            </a: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['</a:t>
            </a:r>
            <a:r>
              <a:rPr lang="es-ES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lastname</a:t>
            </a: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'];</a:t>
            </a:r>
          </a:p>
          <a:p>
            <a:pPr marL="0" indent="0">
              <a:buClr>
                <a:srgbClr val="000000"/>
              </a:buClr>
              <a:buSzTx/>
              <a:buNone/>
              <a:defRPr/>
            </a:pP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echo $</a:t>
            </a:r>
            <a:r>
              <a:rPr lang="es-ES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row</a:t>
            </a: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['email'];</a:t>
            </a:r>
          </a:p>
          <a:p>
            <a:pPr marL="0" indent="0">
              <a:buClr>
                <a:srgbClr val="000000"/>
              </a:buClr>
              <a:buSzTx/>
              <a:buNone/>
              <a:defRPr/>
            </a:pP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echo $</a:t>
            </a:r>
            <a:r>
              <a:rPr lang="es-ES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row</a:t>
            </a: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['</a:t>
            </a:r>
            <a:r>
              <a:rPr lang="es-ES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age</a:t>
            </a: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'];</a:t>
            </a:r>
          </a:p>
          <a:p>
            <a:pPr marL="0" indent="0">
              <a:buClr>
                <a:srgbClr val="000000"/>
              </a:buClr>
              <a:buSzTx/>
              <a:buNone/>
              <a:defRPr/>
            </a:pP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}</a:t>
            </a:r>
          </a:p>
          <a:p>
            <a:pPr marL="0" indent="0">
              <a:buClr>
                <a:srgbClr val="000000"/>
              </a:buClr>
              <a:buSzTx/>
              <a:buNone/>
              <a:defRPr/>
            </a:pPr>
            <a:endParaRPr lang="es-ES" dirty="0">
              <a:solidFill>
                <a:srgbClr val="00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indent="0">
              <a:buClr>
                <a:srgbClr val="000000"/>
              </a:buClr>
              <a:buSzTx/>
              <a:buNone/>
              <a:defRPr/>
            </a:pP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mysqli_free_result($</a:t>
            </a:r>
            <a:r>
              <a:rPr lang="es-ES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result</a:t>
            </a: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);</a:t>
            </a:r>
          </a:p>
          <a:p>
            <a:pPr marL="0" indent="0">
              <a:buClr>
                <a:srgbClr val="000000"/>
              </a:buClr>
              <a:buSzTx/>
              <a:buNone/>
              <a:defRPr/>
            </a:pPr>
            <a:endParaRPr lang="es-ES" dirty="0">
              <a:solidFill>
                <a:srgbClr val="00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indent="0">
              <a:buClr>
                <a:srgbClr val="000000"/>
              </a:buClr>
              <a:buSzTx/>
              <a:buNone/>
              <a:defRPr/>
            </a:pPr>
            <a:endParaRPr lang="es-ES" dirty="0">
              <a:solidFill>
                <a:srgbClr val="00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indent="0">
              <a:buClr>
                <a:srgbClr val="000000"/>
              </a:buClr>
              <a:buSzTx/>
              <a:buNone/>
              <a:defRPr/>
            </a:pPr>
            <a:r>
              <a:rPr lang="es-ES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mysqli_close</a:t>
            </a:r>
            <a:r>
              <a:rPr lang="es-E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($link);</a:t>
            </a:r>
          </a:p>
          <a:p>
            <a:pPr marL="0" indent="0">
              <a:buClr>
                <a:srgbClr val="000000"/>
              </a:buClr>
              <a:buSzTx/>
              <a:buNone/>
              <a:defRPr/>
            </a:pPr>
            <a:r>
              <a:rPr lang="en-U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}</a:t>
            </a:r>
          </a:p>
          <a:p>
            <a:pPr marL="0" indent="0">
              <a:buClr>
                <a:srgbClr val="000000"/>
              </a:buClr>
              <a:buSzTx/>
              <a:buNone/>
              <a:defRPr/>
            </a:pPr>
            <a:r>
              <a:rPr lang="en-U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15270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40AAE42-3D4E-F848-61A5-0DE8B8251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38684"/>
            <a:ext cx="7704000" cy="572700"/>
          </a:xfrm>
        </p:spPr>
        <p:txBody>
          <a:bodyPr/>
          <a:lstStyle/>
          <a:p>
            <a:r>
              <a:rPr lang="es-ES" dirty="0"/>
              <a:t>PHP – MySQL. Ejemplo INSERT</a:t>
            </a:r>
            <a:br>
              <a:rPr lang="es-ES" dirty="0"/>
            </a:b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1360F5C-CF33-A278-FE1A-7744155C5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514" y="1264506"/>
            <a:ext cx="7834086" cy="3147837"/>
          </a:xfrm>
          <a:solidFill>
            <a:schemeClr val="tx1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/>
                <a:cs typeface="Arial"/>
                <a:sym typeface="Arial"/>
              </a:rPr>
              <a:t>&lt;?php</a:t>
            </a:r>
            <a:endParaRPr kumimoji="0" lang="es-E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/>
                <a:cs typeface="Arial"/>
                <a:sym typeface="Arial"/>
              </a:rPr>
              <a:t>
</a:t>
            </a: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  <a:sym typeface="Arial"/>
              </a:rPr>
              <a:t>$link = </a:t>
            </a:r>
            <a:r>
              <a:rPr kumimoji="0" lang="es-E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  <a:sym typeface="Arial"/>
              </a:rPr>
              <a:t>mysqli_connect</a:t>
            </a: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  <a:sym typeface="Arial"/>
              </a:rPr>
              <a:t>('localhost', ‘</a:t>
            </a:r>
            <a:r>
              <a:rPr kumimoji="0" lang="es-E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  <a:sym typeface="Arial"/>
              </a:rPr>
              <a:t>miUsuario</a:t>
            </a: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  <a:sym typeface="Arial"/>
              </a:rPr>
              <a:t>', '</a:t>
            </a:r>
            <a:r>
              <a:rPr kumimoji="0" lang="es-E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  <a:sym typeface="Arial"/>
              </a:rPr>
              <a:t>miPassword</a:t>
            </a: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  <a:sym typeface="Arial"/>
              </a:rPr>
              <a:t>‘, ‘</a:t>
            </a:r>
            <a:r>
              <a:rPr kumimoji="0" lang="es-E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  <a:sym typeface="Arial"/>
              </a:rPr>
              <a:t>miBD</a:t>
            </a: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  <a:sym typeface="Arial"/>
              </a:rPr>
              <a:t>’)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  <a:sym typeface="Arial"/>
              </a:rPr>
              <a:t>	</a:t>
            </a:r>
            <a:r>
              <a:rPr kumimoji="0" lang="es-E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  <a:sym typeface="Arial"/>
              </a:rPr>
              <a:t>or</a:t>
            </a: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  <a:sym typeface="Arial"/>
              </a:rPr>
              <a:t> die("Error " . mysqli_error($link));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/>
                <a:cs typeface="Arial"/>
                <a:sym typeface="Arial"/>
              </a:rPr>
              <a:t>
mysqli_query( $link, "INSERT INTO tabla (columna) VALUES (‘valor')");
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/>
                <a:cs typeface="Arial"/>
                <a:sym typeface="Arial"/>
              </a:rPr>
              <a:t>printf</a:t>
            </a: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/>
                <a:cs typeface="Arial"/>
                <a:sym typeface="Arial"/>
              </a:rPr>
              <a:t>(“Id del registro creado %d\n", </a:t>
            </a:r>
            <a:r>
              <a:rPr kumimoji="0" lang="es-E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/>
                <a:cs typeface="Arial"/>
                <a:sym typeface="Arial"/>
              </a:rPr>
              <a:t>mysqli_insert_id</a:t>
            </a: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/>
                <a:cs typeface="Arial"/>
                <a:sym typeface="Arial"/>
              </a:rPr>
              <a:t>($link));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s-ES" dirty="0">
              <a:solidFill>
                <a:srgbClr val="000000"/>
              </a:solidFill>
              <a:latin typeface="Lucida Sans Unicode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Lucida Sans Unicode"/>
                <a:cs typeface="Arial"/>
                <a:sym typeface="Arial"/>
              </a:rPr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4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5D2B7-84F9-0E87-3D74-98200B98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PHP – MySQL</a:t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0F3CD3-6097-1F5A-682B-FFD62D7333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400" dirty="0"/>
              <a:t>Que tienen en común los dos ejemplos anteriores?</a:t>
            </a:r>
          </a:p>
          <a:p>
            <a:endParaRPr lang="es-ES" sz="1400" dirty="0"/>
          </a:p>
          <a:p>
            <a:endParaRPr lang="es-ES" sz="1400" dirty="0"/>
          </a:p>
          <a:p>
            <a:r>
              <a:rPr lang="es-ES" sz="1400" dirty="0"/>
              <a:t>Que ocurre si hubiese que cambiar el nombre de la base de datos, o el usuario/</a:t>
            </a:r>
            <a:r>
              <a:rPr lang="es-ES" sz="1400" dirty="0" err="1"/>
              <a:t>password</a:t>
            </a:r>
            <a:r>
              <a:rPr lang="es-ES" sz="1400" dirty="0"/>
              <a:t> de conexión? </a:t>
            </a:r>
          </a:p>
          <a:p>
            <a:endParaRPr lang="es-ES" sz="1400" dirty="0"/>
          </a:p>
          <a:p>
            <a:endParaRPr lang="es-ES" sz="1400" dirty="0"/>
          </a:p>
          <a:p>
            <a:r>
              <a:rPr lang="es-ES" sz="1400" dirty="0"/>
              <a:t>Se debería encapsular la manera de conectarme a la BD, y que esta información este en un solo lugar</a:t>
            </a:r>
          </a:p>
          <a:p>
            <a:endParaRPr lang="es-ES" sz="1400" dirty="0"/>
          </a:p>
          <a:p>
            <a:endParaRPr lang="es-ES" sz="1400" dirty="0"/>
          </a:p>
          <a:p>
            <a:r>
              <a:rPr lang="es-ES" sz="1400" dirty="0"/>
              <a:t>Simplifica mantenimiento. Reutilización de código. Encapsulamiento. Legibilidad…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7962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40AAE42-3D4E-F848-61A5-0DE8B8251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38684"/>
            <a:ext cx="7704000" cy="572700"/>
          </a:xfrm>
        </p:spPr>
        <p:txBody>
          <a:bodyPr/>
          <a:lstStyle/>
          <a:p>
            <a:r>
              <a:rPr lang="es-ES" dirty="0"/>
              <a:t>PHP – MySQL. Función de conexión</a:t>
            </a:r>
            <a:br>
              <a:rPr lang="es-ES" dirty="0"/>
            </a:br>
            <a:br>
              <a:rPr lang="es-ES" dirty="0"/>
            </a:b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1360F5C-CF33-A278-FE1A-7744155C5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514" y="1264506"/>
            <a:ext cx="7834086" cy="3147837"/>
          </a:xfrm>
          <a:solidFill>
            <a:schemeClr val="tx1"/>
          </a:solidFill>
        </p:spPr>
        <p:txBody>
          <a:bodyPr/>
          <a:lstStyle/>
          <a:p>
            <a:r>
              <a:rPr lang="es-ES" dirty="0">
                <a:solidFill>
                  <a:schemeClr val="tx2"/>
                </a:solidFill>
                <a:latin typeface="Lucida Sans Unicode"/>
              </a:rPr>
              <a:t>&lt;?php</a:t>
            </a:r>
          </a:p>
          <a:p>
            <a:endParaRPr lang="es-ES" dirty="0">
              <a:solidFill>
                <a:schemeClr val="tx2"/>
              </a:solidFill>
              <a:latin typeface="Lucida Sans Unicode"/>
            </a:endParaRPr>
          </a:p>
          <a:p>
            <a:r>
              <a:rPr lang="es-ES" dirty="0">
                <a:solidFill>
                  <a:schemeClr val="tx2"/>
                </a:solidFill>
                <a:latin typeface="Lucida Sans Unicode"/>
              </a:rPr>
              <a:t>// archivo </a:t>
            </a:r>
            <a:r>
              <a:rPr lang="es-ES" dirty="0" err="1">
                <a:solidFill>
                  <a:schemeClr val="tx2"/>
                </a:solidFill>
                <a:latin typeface="Lucida Sans Unicode"/>
              </a:rPr>
              <a:t>conexion.php</a:t>
            </a:r>
            <a:endParaRPr lang="es-ES" dirty="0">
              <a:solidFill>
                <a:schemeClr val="tx2"/>
              </a:solidFill>
              <a:latin typeface="Lucida Sans Unicode"/>
            </a:endParaRP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dirty="0" err="1">
                <a:solidFill>
                  <a:schemeClr val="tx2"/>
                </a:solidFill>
                <a:latin typeface="Lucida Sans Unicode"/>
              </a:rPr>
              <a:t>function</a:t>
            </a:r>
            <a:r>
              <a:rPr lang="es-ES" dirty="0">
                <a:solidFill>
                  <a:schemeClr val="tx2"/>
                </a:solidFill>
                <a:latin typeface="Lucida Sans Unicode"/>
              </a:rPr>
              <a:t> conectar(){</a:t>
            </a:r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$link = </a:t>
            </a:r>
            <a:r>
              <a:rPr lang="es-ES" dirty="0" err="1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mysqli_connect</a:t>
            </a:r>
            <a:r>
              <a:rPr lang="es-ES" dirty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('localhost', '</a:t>
            </a:r>
            <a:r>
              <a:rPr lang="es-ES" dirty="0" err="1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miUsuario</a:t>
            </a:r>
            <a:r>
              <a:rPr lang="es-ES" dirty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', '</a:t>
            </a:r>
            <a:r>
              <a:rPr lang="es-ES" dirty="0" err="1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miPassword</a:t>
            </a:r>
            <a:r>
              <a:rPr lang="es-ES" dirty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', '</a:t>
            </a:r>
            <a:r>
              <a:rPr lang="es-ES" dirty="0" err="1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miBD</a:t>
            </a:r>
            <a:r>
              <a:rPr lang="es-ES" dirty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') </a:t>
            </a:r>
          </a:p>
          <a:p>
            <a:r>
              <a:rPr lang="es-ES" dirty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s-ES" dirty="0" err="1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</a:t>
            </a:r>
            <a:r>
              <a:rPr lang="es-ES" dirty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die("Error " . mysqli_error($link));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return $link;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  <a:latin typeface="Lucida Sans Unicode"/>
              </a:rPr>
              <a:t>}</a:t>
            </a:r>
          </a:p>
          <a:p>
            <a:r>
              <a:rPr lang="es-ES" dirty="0">
                <a:solidFill>
                  <a:schemeClr val="tx2"/>
                </a:solidFill>
                <a:latin typeface="Lucida Sans Unicode"/>
              </a:rPr>
              <a:t>?&gt;</a:t>
            </a:r>
            <a:endParaRPr lang="es-E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397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40AAE42-3D4E-F848-61A5-0DE8B8251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38684"/>
            <a:ext cx="7704000" cy="572700"/>
          </a:xfrm>
        </p:spPr>
        <p:txBody>
          <a:bodyPr/>
          <a:lstStyle/>
          <a:p>
            <a:r>
              <a:rPr lang="es-ES" sz="2400" dirty="0"/>
              <a:t>PHP – MySQL. Uso de la función de conexión y Ejemplo DELETE</a:t>
            </a:r>
            <a:br>
              <a:rPr lang="es-ES" dirty="0"/>
            </a:br>
            <a:br>
              <a:rPr lang="es-ES" dirty="0"/>
            </a:br>
            <a:br>
              <a:rPr lang="es-ES" dirty="0"/>
            </a:b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1360F5C-CF33-A278-FE1A-7744155C5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514" y="1264506"/>
            <a:ext cx="7834086" cy="3147837"/>
          </a:xfrm>
          <a:solidFill>
            <a:schemeClr val="tx1"/>
          </a:solidFill>
        </p:spPr>
        <p:txBody>
          <a:bodyPr/>
          <a:lstStyle/>
          <a:p>
            <a:r>
              <a:rPr lang="es-ES" sz="1400" dirty="0">
                <a:solidFill>
                  <a:schemeClr val="tx2"/>
                </a:solidFill>
                <a:latin typeface="Lucida Sans Unicode"/>
              </a:rPr>
              <a:t>&lt;?php</a:t>
            </a:r>
            <a:endParaRPr lang="es-ES" sz="1400" dirty="0">
              <a:solidFill>
                <a:schemeClr val="tx2"/>
              </a:solidFill>
            </a:endParaRPr>
          </a:p>
          <a:p>
            <a:endParaRPr lang="es-ES" sz="1400" dirty="0">
              <a:solidFill>
                <a:schemeClr val="tx2"/>
              </a:solidFill>
            </a:endParaRPr>
          </a:p>
          <a:p>
            <a:r>
              <a:rPr lang="es-ES" sz="1400" dirty="0" err="1">
                <a:solidFill>
                  <a:schemeClr val="tx2"/>
                </a:solidFill>
                <a:latin typeface="Lucida Sans Unicode"/>
              </a:rPr>
              <a:t>Include</a:t>
            </a:r>
            <a:r>
              <a:rPr lang="es-ES" sz="1400" dirty="0">
                <a:solidFill>
                  <a:schemeClr val="tx2"/>
                </a:solidFill>
                <a:latin typeface="Lucida Sans Unicode"/>
              </a:rPr>
              <a:t>(“</a:t>
            </a:r>
            <a:r>
              <a:rPr lang="es-ES" sz="1400" dirty="0" err="1">
                <a:solidFill>
                  <a:schemeClr val="tx2"/>
                </a:solidFill>
                <a:latin typeface="Lucida Sans Unicode"/>
              </a:rPr>
              <a:t>conexion.php</a:t>
            </a:r>
            <a:r>
              <a:rPr lang="es-ES" sz="1400" dirty="0">
                <a:solidFill>
                  <a:schemeClr val="tx2"/>
                </a:solidFill>
                <a:latin typeface="Lucida Sans Unicode"/>
              </a:rPr>
              <a:t>”);</a:t>
            </a:r>
            <a:endParaRPr lang="es-ES" sz="1400" dirty="0">
              <a:solidFill>
                <a:schemeClr val="tx2"/>
              </a:solidFill>
            </a:endParaRPr>
          </a:p>
          <a:p>
            <a:endParaRPr lang="es-ES" sz="1400" dirty="0">
              <a:solidFill>
                <a:schemeClr val="tx2"/>
              </a:solidFill>
            </a:endParaRPr>
          </a:p>
          <a:p>
            <a:r>
              <a:rPr lang="es-ES" sz="1400" dirty="0">
                <a:solidFill>
                  <a:schemeClr val="tx2"/>
                </a:solidFill>
                <a:latin typeface="Lucida Sans Unicode"/>
              </a:rPr>
              <a:t>$link = conectar();</a:t>
            </a:r>
            <a:endParaRPr lang="es-ES" sz="1400" dirty="0">
              <a:solidFill>
                <a:schemeClr val="tx2"/>
              </a:solidFill>
            </a:endParaRPr>
          </a:p>
          <a:p>
            <a:endParaRPr lang="es-ES" sz="1400" dirty="0">
              <a:solidFill>
                <a:schemeClr val="tx2"/>
              </a:solidFill>
            </a:endParaRPr>
          </a:p>
          <a:p>
            <a:r>
              <a:rPr lang="es-ES" sz="1400" dirty="0">
                <a:solidFill>
                  <a:schemeClr val="tx2"/>
                </a:solidFill>
                <a:latin typeface="Lucida Sans Unicode"/>
              </a:rPr>
              <a:t>mysqli_query($link , 'DELETE FROM tabla WHERE id &lt; 10</a:t>
            </a:r>
            <a:r>
              <a:rPr lang="es-ES" sz="1400" dirty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'</a:t>
            </a:r>
            <a:r>
              <a:rPr lang="es-ES" sz="1400" dirty="0">
                <a:solidFill>
                  <a:schemeClr val="tx2"/>
                </a:solidFill>
                <a:latin typeface="Lucida Sans Unicode"/>
              </a:rPr>
              <a:t>);
</a:t>
            </a:r>
          </a:p>
          <a:p>
            <a:r>
              <a:rPr lang="es-ES" sz="1400" dirty="0" err="1">
                <a:solidFill>
                  <a:schemeClr val="tx2"/>
                </a:solidFill>
                <a:latin typeface="Lucida Sans Unicode"/>
              </a:rPr>
              <a:t>printf</a:t>
            </a:r>
            <a:r>
              <a:rPr lang="es-ES" sz="1400" dirty="0">
                <a:solidFill>
                  <a:schemeClr val="tx2"/>
                </a:solidFill>
                <a:latin typeface="Lucida Sans Unicode"/>
              </a:rPr>
              <a:t>(“Filas eliminadas: %d\n", </a:t>
            </a:r>
            <a:r>
              <a:rPr lang="es-ES" sz="1400" dirty="0" err="1">
                <a:solidFill>
                  <a:schemeClr val="tx2"/>
                </a:solidFill>
                <a:latin typeface="Lucida Sans Unicode"/>
              </a:rPr>
              <a:t>mysqli_affected_rows</a:t>
            </a:r>
            <a:r>
              <a:rPr lang="es-ES" sz="1400" dirty="0">
                <a:solidFill>
                  <a:schemeClr val="tx2"/>
                </a:solidFill>
                <a:latin typeface="Lucida Sans Unicode"/>
              </a:rPr>
              <a:t>($link) );</a:t>
            </a:r>
            <a:endParaRPr lang="es-ES" sz="1400" dirty="0">
              <a:solidFill>
                <a:schemeClr val="tx2"/>
              </a:solidFill>
            </a:endParaRPr>
          </a:p>
          <a:p>
            <a:endParaRPr lang="es-ES" sz="1400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  <a:latin typeface="Lucida Sans Unicode"/>
              </a:rPr>
              <a:t>?&gt;</a:t>
            </a:r>
            <a:endParaRPr lang="es-E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24074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ftware Development Bussines Plan by Slidesgo">
  <a:themeElements>
    <a:clrScheme name="Personalizado 1">
      <a:dk1>
        <a:srgbClr val="FFFFFF"/>
      </a:dk1>
      <a:lt1>
        <a:srgbClr val="CEF3F5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1047</Words>
  <Application>Microsoft Office PowerPoint</Application>
  <PresentationFormat>Presentación en pantalla (16:9)</PresentationFormat>
  <Paragraphs>142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Oswald</vt:lpstr>
      <vt:lpstr>Corbel</vt:lpstr>
      <vt:lpstr>Arial</vt:lpstr>
      <vt:lpstr>Lucida Sans Unicode</vt:lpstr>
      <vt:lpstr>Livvic</vt:lpstr>
      <vt:lpstr>Roboto Condensed Light</vt:lpstr>
      <vt:lpstr>Roboto</vt:lpstr>
      <vt:lpstr>Software Development Bussines Plan by Slidesgo</vt:lpstr>
      <vt:lpstr>Parallax</vt:lpstr>
      <vt:lpstr>PHP, React y API Rest</vt:lpstr>
      <vt:lpstr>PHP – MySQL. Funciones MySQL en PHP </vt:lpstr>
      <vt:lpstr>PHP – MySQL. Funciones MySQL en PHP </vt:lpstr>
      <vt:lpstr>PHP – MySQL. Ejemplo SELECT </vt:lpstr>
      <vt:lpstr>PHP – MySQL. Ejemplo SELECT (Continuación) </vt:lpstr>
      <vt:lpstr>PHP – MySQL. Ejemplo INSERT </vt:lpstr>
      <vt:lpstr>PHP – MySQL </vt:lpstr>
      <vt:lpstr>PHP – MySQL. Función de conexión  </vt:lpstr>
      <vt:lpstr>PHP – MySQL. Uso de la función de conexión y Ejemplo DELETE   </vt:lpstr>
      <vt:lpstr>PDO</vt:lpstr>
      <vt:lpstr>PHP – MySQL. Uso de la función de conexión y Ejemplo DELETE  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PHP, React y API Rest</dc:title>
  <cp:lastModifiedBy>Verónica Aguirre</cp:lastModifiedBy>
  <cp:revision>9</cp:revision>
  <dcterms:modified xsi:type="dcterms:W3CDTF">2023-04-04T13:29:36Z</dcterms:modified>
</cp:coreProperties>
</file>