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F73E771-A3A7-4276-831A-F9F42066A63B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13F35-8299-AADB-7E73-E366E470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68485A-98FE-0BC7-C0A7-B8E32E58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E604B-CE3E-A8AC-C2F0-FC551344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1C390-FD41-2FC4-3013-8D19D18E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87F3A-B3C5-51E5-C939-0DF1262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1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9AE7C-740A-3F47-BD8D-F5631D4E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477626-A035-5D5E-69BF-A9C9CBB1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AF839-DDAA-4023-B555-3E91DB90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6DEEF-2BE8-FE94-CE04-DBD13318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A7F9E-7410-7DBD-7E89-24888948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8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0800C7-A342-72AA-BE74-F8F089099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27AD48-D3C1-19C6-D2DE-F3756D07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76417-8AFE-4B53-3142-7B3ABA2F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114657-F3C5-BD09-A24F-E144981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36CB4-DAA4-8804-A114-51B1BB5D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8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F978B-B571-01F1-7339-9E007835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3386F-15C7-8290-E642-123DCDE8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A6C23-EF40-5E4A-E06F-556FDB2F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02256-C38D-ABC4-24E2-03A55866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4181A-7A6B-D8AE-43E7-38252A69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D260C-C41A-9DC6-0DD4-FA75D1C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4A79B-32A5-9CB8-44E1-E7AFCCD8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616B2-65F2-876D-3A08-24B68CE5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907F3-0BDF-74E6-2E46-4263572B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4D5CC-5389-1BC4-0D73-5CFC0667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44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3F96A-5064-5299-DFA6-9563F643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E91EF-5FC6-61A1-9861-66CF2AC7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3CF7E4-2261-0DD5-019A-998D1CE5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927C6-8C43-031E-1EC1-1C637290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12E92D-CB87-E437-EE39-0CF43658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D225E3-12D0-4822-88F5-60774498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E98DC-507E-769A-E6CD-C18BE3FD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033B5-4BE6-3778-E3F1-703A9B76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F9999-85F2-C31B-D212-6DF35CF5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8951A1-E0C3-E984-79EA-25F462D1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3CE483-19BF-B505-BCE7-4702DB552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FE421F-BF9D-70F7-ED96-9FEBB785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EA3FF7-C451-BA21-C810-CB240D51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3147-2C69-1FCB-2799-58E1E568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1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15848-F2BF-3E64-E5F5-C8E3B96C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B79887-C717-DC64-98BD-0E5B32E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74023B-9F80-E5D8-ACC6-C04E62BC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A6E17-610F-4A83-44F5-83B66BE6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0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4A58BC-8F77-FE7B-8862-6ABACCB4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32781C-6F73-60EA-2760-302CB32D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93A21-AD55-DEF6-E66B-6B9A619A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25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BF3D4-5450-D4EF-13CF-A71C411B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AC110-E0CE-C219-E974-3007CBC2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C79142-DA9E-E706-89CF-E77CE6BF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7A5D9B-02EB-33B9-0A07-1CD83BE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FC3AA-B59E-BA8E-161B-8B41D444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C25025-C91C-8EBE-1B70-EF90B6A0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4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A6CFC-9CDF-78C0-9F8B-F88806E5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FC17E9-1B6C-9276-F2F6-EF2519A5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1C8ED9-AF26-417D-F754-EF368CFB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26F209-1C0A-6E8D-C7F3-5BD59A7A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F985E3-365B-5367-F74D-5C3D9CD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213CB-E288-EA3D-F29F-753A27E9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4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FB6FE7-829E-7AFB-7EB4-F20E47D7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A68B8-237D-F818-1C07-359675DA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FEFB3-D340-2121-7DE6-D837B4594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41A7-F71A-4C12-9CD0-D2D8E322136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E039A-8702-3BE9-C92F-8BD3098A0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61B94-E9BA-A33C-71A3-99A86B52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657C-0A58-473B-BE06-1AD3038F9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43A53-990C-0F77-A524-8CDD955D3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64A1A7-0410-82A3-5CDF-4D7D83F7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F0DB286C-563A-706D-860E-AC7033C9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BCDFAB33-E41D-0A5F-B1C2-C75CE60CD980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9F5972C-183E-1AFF-9378-F56DD7FF4C52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F2EB642-2A01-2D80-FF37-B078E09DC3D1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929FC95-A8A1-9AB5-1B4C-D1B24A9DE707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9C01D-BBA2-847A-8598-D06659EC2CFB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61B59D3F-D5BC-CDDE-FDF3-4040B7A9EB8C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B655033-1133-348D-F27A-10F34FB0E207}"/>
              </a:ext>
            </a:extLst>
          </p:cNvPr>
          <p:cNvSpPr/>
          <p:nvPr/>
        </p:nvSpPr>
        <p:spPr>
          <a:xfrm>
            <a:off x="2369818" y="1280586"/>
            <a:ext cx="3815621" cy="1448593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6F49638-A440-CFAA-2DDA-5B77C4AD4157}"/>
              </a:ext>
            </a:extLst>
          </p:cNvPr>
          <p:cNvSpPr txBox="1"/>
          <p:nvPr/>
        </p:nvSpPr>
        <p:spPr>
          <a:xfrm>
            <a:off x="5771353" y="803184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Rapports financiers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661D86D-D553-23AE-DDA4-2471346AD359}"/>
              </a:ext>
            </a:extLst>
          </p:cNvPr>
          <p:cNvSpPr txBox="1"/>
          <p:nvPr/>
        </p:nvSpPr>
        <p:spPr>
          <a:xfrm>
            <a:off x="4200194" y="798237"/>
            <a:ext cx="150114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Flux monétaire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EADB10-97C3-FA35-9102-4CD78B8E7B7B}"/>
              </a:ext>
            </a:extLst>
          </p:cNvPr>
          <p:cNvSpPr txBox="1"/>
          <p:nvPr/>
        </p:nvSpPr>
        <p:spPr>
          <a:xfrm>
            <a:off x="2426259" y="792947"/>
            <a:ext cx="169630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Dépenses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CDBC96-3A8D-1354-6CFF-A9C6C68B8697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CA9E02E-8FBC-A5E1-329E-4CBAD2F16CA3}"/>
              </a:ext>
            </a:extLst>
          </p:cNvPr>
          <p:cNvSpPr txBox="1"/>
          <p:nvPr/>
        </p:nvSpPr>
        <p:spPr>
          <a:xfrm>
            <a:off x="3202418" y="1223016"/>
            <a:ext cx="1919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Somme des flux par catégorie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6C7FE7-33A6-6E3F-523C-600975116159}"/>
              </a:ext>
            </a:extLst>
          </p:cNvPr>
          <p:cNvCxnSpPr>
            <a:cxnSpLocks/>
          </p:cNvCxnSpPr>
          <p:nvPr/>
        </p:nvCxnSpPr>
        <p:spPr>
          <a:xfrm>
            <a:off x="2475793" y="1911319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201BE31A-F57A-AD57-BA2D-32E087AC18AB}"/>
              </a:ext>
            </a:extLst>
          </p:cNvPr>
          <p:cNvCxnSpPr>
            <a:cxnSpLocks/>
          </p:cNvCxnSpPr>
          <p:nvPr/>
        </p:nvCxnSpPr>
        <p:spPr>
          <a:xfrm>
            <a:off x="2468662" y="2114993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FE1D9B8-C268-4199-1F5E-E692477AF66E}"/>
              </a:ext>
            </a:extLst>
          </p:cNvPr>
          <p:cNvCxnSpPr>
            <a:cxnSpLocks/>
          </p:cNvCxnSpPr>
          <p:nvPr/>
        </p:nvCxnSpPr>
        <p:spPr>
          <a:xfrm>
            <a:off x="2462609" y="2337184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9AC0F51-9BFC-A441-CA28-90B6139E9248}"/>
              </a:ext>
            </a:extLst>
          </p:cNvPr>
          <p:cNvCxnSpPr>
            <a:cxnSpLocks/>
          </p:cNvCxnSpPr>
          <p:nvPr/>
        </p:nvCxnSpPr>
        <p:spPr>
          <a:xfrm>
            <a:off x="2455478" y="2540858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FE185-80FA-E50C-FED8-83A6145F461E}"/>
              </a:ext>
            </a:extLst>
          </p:cNvPr>
          <p:cNvSpPr/>
          <p:nvPr/>
        </p:nvSpPr>
        <p:spPr>
          <a:xfrm>
            <a:off x="2433427" y="3581129"/>
            <a:ext cx="8848170" cy="222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96BA5-58D3-E579-4212-E56302FC7ADF}"/>
              </a:ext>
            </a:extLst>
          </p:cNvPr>
          <p:cNvSpPr txBox="1"/>
          <p:nvPr/>
        </p:nvSpPr>
        <p:spPr>
          <a:xfrm>
            <a:off x="2433427" y="3581128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Date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2B3AC2-8902-B239-6146-44ECE59E5521}"/>
              </a:ext>
            </a:extLst>
          </p:cNvPr>
          <p:cNvSpPr txBox="1"/>
          <p:nvPr/>
        </p:nvSpPr>
        <p:spPr>
          <a:xfrm>
            <a:off x="3875406" y="3581127"/>
            <a:ext cx="861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Catégorie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31D8E-371B-9BDB-E9BD-C05CD72A40E4}"/>
              </a:ext>
            </a:extLst>
          </p:cNvPr>
          <p:cNvSpPr txBox="1"/>
          <p:nvPr/>
        </p:nvSpPr>
        <p:spPr>
          <a:xfrm>
            <a:off x="4895463" y="3581126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Type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C6E7CA-9207-1D7A-EBCB-1E3EE7BA5891}"/>
              </a:ext>
            </a:extLst>
          </p:cNvPr>
          <p:cNvSpPr txBox="1"/>
          <p:nvPr/>
        </p:nvSpPr>
        <p:spPr>
          <a:xfrm>
            <a:off x="8070504" y="3581126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Description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3BE0C27-4342-73E5-82C4-FD911836DD4D}"/>
              </a:ext>
            </a:extLst>
          </p:cNvPr>
          <p:cNvCxnSpPr/>
          <p:nvPr/>
        </p:nvCxnSpPr>
        <p:spPr>
          <a:xfrm>
            <a:off x="3791664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6C8D1A-81EE-AC3E-4190-4C0E86BAB63A}"/>
              </a:ext>
            </a:extLst>
          </p:cNvPr>
          <p:cNvCxnSpPr/>
          <p:nvPr/>
        </p:nvCxnSpPr>
        <p:spPr>
          <a:xfrm>
            <a:off x="4718092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81C32C3-A61A-656A-037E-2E6A64397EA7}"/>
              </a:ext>
            </a:extLst>
          </p:cNvPr>
          <p:cNvCxnSpPr/>
          <p:nvPr/>
        </p:nvCxnSpPr>
        <p:spPr>
          <a:xfrm>
            <a:off x="6029223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2B929F-62E1-3462-5AD0-0973907C8F6B}"/>
              </a:ext>
            </a:extLst>
          </p:cNvPr>
          <p:cNvCxnSpPr/>
          <p:nvPr/>
        </p:nvCxnSpPr>
        <p:spPr>
          <a:xfrm>
            <a:off x="8062653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273AD7D-6192-F54C-0D3F-BF802C5F9B0D}"/>
              </a:ext>
            </a:extLst>
          </p:cNvPr>
          <p:cNvSpPr txBox="1"/>
          <p:nvPr/>
        </p:nvSpPr>
        <p:spPr>
          <a:xfrm>
            <a:off x="6146991" y="3578827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Montant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6A08098-A6F1-CB81-E34A-1B6E837EF739}"/>
              </a:ext>
            </a:extLst>
          </p:cNvPr>
          <p:cNvGraphicFramePr>
            <a:graphicFrameLocks noGrp="1"/>
          </p:cNvGraphicFramePr>
          <p:nvPr/>
        </p:nvGraphicFramePr>
        <p:xfrm>
          <a:off x="2617621" y="1448650"/>
          <a:ext cx="3292363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1609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50754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543DD2B-E604-522B-CA63-95D00395C8A2}"/>
              </a:ext>
            </a:extLst>
          </p:cNvPr>
          <p:cNvSpPr/>
          <p:nvPr/>
        </p:nvSpPr>
        <p:spPr>
          <a:xfrm>
            <a:off x="2432112" y="1464835"/>
            <a:ext cx="364430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CAFA0940-39B6-F981-A843-302406CE3F87}"/>
              </a:ext>
            </a:extLst>
          </p:cNvPr>
          <p:cNvCxnSpPr/>
          <p:nvPr/>
        </p:nvCxnSpPr>
        <p:spPr>
          <a:xfrm>
            <a:off x="2426259" y="4025069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0A33F850-ACC5-E87B-008C-78A9A44CF57F}"/>
              </a:ext>
            </a:extLst>
          </p:cNvPr>
          <p:cNvCxnSpPr/>
          <p:nvPr/>
        </p:nvCxnSpPr>
        <p:spPr>
          <a:xfrm>
            <a:off x="2419128" y="4228743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A9C32B0-F50B-4DE6-6BB2-A3FA959A7A06}"/>
              </a:ext>
            </a:extLst>
          </p:cNvPr>
          <p:cNvCxnSpPr/>
          <p:nvPr/>
        </p:nvCxnSpPr>
        <p:spPr>
          <a:xfrm>
            <a:off x="2413075" y="445093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D391B38-A676-C6DD-1443-914E2D9F2F6C}"/>
              </a:ext>
            </a:extLst>
          </p:cNvPr>
          <p:cNvCxnSpPr/>
          <p:nvPr/>
        </p:nvCxnSpPr>
        <p:spPr>
          <a:xfrm>
            <a:off x="2405944" y="465460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7AC8AFB-2676-AE96-501C-DE296816EA29}"/>
              </a:ext>
            </a:extLst>
          </p:cNvPr>
          <p:cNvCxnSpPr/>
          <p:nvPr/>
        </p:nvCxnSpPr>
        <p:spPr>
          <a:xfrm>
            <a:off x="2413075" y="487822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F6F1C7E-1216-92F3-5D7D-FE2DE33ADEE8}"/>
              </a:ext>
            </a:extLst>
          </p:cNvPr>
          <p:cNvCxnSpPr/>
          <p:nvPr/>
        </p:nvCxnSpPr>
        <p:spPr>
          <a:xfrm>
            <a:off x="2405944" y="508189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A4D9ACE-AF63-1B0E-CBA6-8F083D8709C1}"/>
              </a:ext>
            </a:extLst>
          </p:cNvPr>
          <p:cNvCxnSpPr/>
          <p:nvPr/>
        </p:nvCxnSpPr>
        <p:spPr>
          <a:xfrm>
            <a:off x="2413075" y="530551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24099160-B59B-68FC-3766-BB428F85031A}"/>
              </a:ext>
            </a:extLst>
          </p:cNvPr>
          <p:cNvCxnSpPr/>
          <p:nvPr/>
        </p:nvCxnSpPr>
        <p:spPr>
          <a:xfrm>
            <a:off x="2405944" y="550918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F543FC2-417C-1EBB-BCAA-E22FB3575D52}"/>
              </a:ext>
            </a:extLst>
          </p:cNvPr>
          <p:cNvCxnSpPr/>
          <p:nvPr/>
        </p:nvCxnSpPr>
        <p:spPr>
          <a:xfrm>
            <a:off x="2413075" y="5715712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5EA5A38-FEA0-9799-2A86-0FAD8FFD9ABC}"/>
              </a:ext>
            </a:extLst>
          </p:cNvPr>
          <p:cNvCxnSpPr/>
          <p:nvPr/>
        </p:nvCxnSpPr>
        <p:spPr>
          <a:xfrm>
            <a:off x="2405944" y="591938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76CA44-AA43-72E9-DE4B-ED7F24B53720}"/>
              </a:ext>
            </a:extLst>
          </p:cNvPr>
          <p:cNvSpPr/>
          <p:nvPr/>
        </p:nvSpPr>
        <p:spPr>
          <a:xfrm>
            <a:off x="2430560" y="3608306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BCFCC33-F192-7374-CF8D-D91DFCC59579}"/>
              </a:ext>
            </a:extLst>
          </p:cNvPr>
          <p:cNvSpPr/>
          <p:nvPr/>
        </p:nvSpPr>
        <p:spPr>
          <a:xfrm>
            <a:off x="7445851" y="1280586"/>
            <a:ext cx="3815621" cy="1448593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C1834A-0E79-EB70-98A9-7D78994B60D6}"/>
              </a:ext>
            </a:extLst>
          </p:cNvPr>
          <p:cNvSpPr txBox="1"/>
          <p:nvPr/>
        </p:nvSpPr>
        <p:spPr>
          <a:xfrm>
            <a:off x="8481472" y="1216407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Somme des flux par type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D157385-00AF-A9BE-366F-42E18C84ABBE}"/>
              </a:ext>
            </a:extLst>
          </p:cNvPr>
          <p:cNvCxnSpPr>
            <a:cxnSpLocks/>
          </p:cNvCxnSpPr>
          <p:nvPr/>
        </p:nvCxnSpPr>
        <p:spPr>
          <a:xfrm>
            <a:off x="7551826" y="1911319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7E092D-6985-E81F-38B5-F98E89E2747B}"/>
              </a:ext>
            </a:extLst>
          </p:cNvPr>
          <p:cNvCxnSpPr>
            <a:cxnSpLocks/>
          </p:cNvCxnSpPr>
          <p:nvPr/>
        </p:nvCxnSpPr>
        <p:spPr>
          <a:xfrm>
            <a:off x="7544695" y="2114993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F163EE0-63FD-CDF8-BA7D-E275224821B7}"/>
              </a:ext>
            </a:extLst>
          </p:cNvPr>
          <p:cNvCxnSpPr>
            <a:cxnSpLocks/>
          </p:cNvCxnSpPr>
          <p:nvPr/>
        </p:nvCxnSpPr>
        <p:spPr>
          <a:xfrm>
            <a:off x="7538642" y="2337184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54E1216-59FA-AA49-B97C-81D2866D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36050"/>
              </p:ext>
            </p:extLst>
          </p:nvPr>
        </p:nvGraphicFramePr>
        <p:xfrm>
          <a:off x="7693654" y="1448650"/>
          <a:ext cx="3292363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1609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50754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DDA662D-2E02-529C-D073-7150A26BCCC6}"/>
              </a:ext>
            </a:extLst>
          </p:cNvPr>
          <p:cNvSpPr/>
          <p:nvPr/>
        </p:nvSpPr>
        <p:spPr>
          <a:xfrm>
            <a:off x="7508145" y="1464835"/>
            <a:ext cx="364430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6BFD3-DBD2-91C0-B242-BB3F2CF05F39}"/>
              </a:ext>
            </a:extLst>
          </p:cNvPr>
          <p:cNvSpPr txBox="1"/>
          <p:nvPr/>
        </p:nvSpPr>
        <p:spPr>
          <a:xfrm>
            <a:off x="7681798" y="168115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Entrées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A66E75-7253-9503-45EF-8C254F14CC26}"/>
              </a:ext>
            </a:extLst>
          </p:cNvPr>
          <p:cNvSpPr txBox="1"/>
          <p:nvPr/>
        </p:nvSpPr>
        <p:spPr>
          <a:xfrm>
            <a:off x="7681798" y="1876908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Sorties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4E2C44-F472-D6FF-695B-21076F54EA40}"/>
              </a:ext>
            </a:extLst>
          </p:cNvPr>
          <p:cNvSpPr txBox="1"/>
          <p:nvPr/>
        </p:nvSpPr>
        <p:spPr>
          <a:xfrm>
            <a:off x="7675210" y="2082461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Total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C93037-A67A-DF0F-7805-1F2366CE5A2A}"/>
              </a:ext>
            </a:extLst>
          </p:cNvPr>
          <p:cNvSpPr txBox="1"/>
          <p:nvPr/>
        </p:nvSpPr>
        <p:spPr>
          <a:xfrm>
            <a:off x="10238598" y="3264696"/>
            <a:ext cx="944624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-&gt;] Exporter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CFA611-06CE-3395-E5CC-5E0F49B8CC2A}"/>
              </a:ext>
            </a:extLst>
          </p:cNvPr>
          <p:cNvSpPr txBox="1"/>
          <p:nvPr/>
        </p:nvSpPr>
        <p:spPr>
          <a:xfrm>
            <a:off x="2582913" y="2507956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75444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F0DB286C-563A-706D-860E-AC7033C9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BCDFAB33-E41D-0A5F-B1C2-C75CE60CD980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9F5972C-183E-1AFF-9378-F56DD7FF4C52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F2EB642-2A01-2D80-FF37-B078E09DC3D1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929FC95-A8A1-9AB5-1B4C-D1B24A9DE707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9C01D-BBA2-847A-8598-D06659EC2CFB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B655033-1133-348D-F27A-10F34FB0E207}"/>
              </a:ext>
            </a:extLst>
          </p:cNvPr>
          <p:cNvSpPr/>
          <p:nvPr/>
        </p:nvSpPr>
        <p:spPr>
          <a:xfrm>
            <a:off x="2421094" y="1613873"/>
            <a:ext cx="4358146" cy="1694684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6F49638-A440-CFAA-2DDA-5B77C4AD4157}"/>
              </a:ext>
            </a:extLst>
          </p:cNvPr>
          <p:cNvSpPr txBox="1"/>
          <p:nvPr/>
        </p:nvSpPr>
        <p:spPr>
          <a:xfrm>
            <a:off x="5771353" y="803184"/>
            <a:ext cx="150114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Rapports financiers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661D86D-D553-23AE-DDA4-2471346AD359}"/>
              </a:ext>
            </a:extLst>
          </p:cNvPr>
          <p:cNvSpPr txBox="1"/>
          <p:nvPr/>
        </p:nvSpPr>
        <p:spPr>
          <a:xfrm>
            <a:off x="4200194" y="798237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Flux monétaire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EADB10-97C3-FA35-9102-4CD78B8E7B7B}"/>
              </a:ext>
            </a:extLst>
          </p:cNvPr>
          <p:cNvSpPr txBox="1"/>
          <p:nvPr/>
        </p:nvSpPr>
        <p:spPr>
          <a:xfrm>
            <a:off x="2426259" y="792947"/>
            <a:ext cx="169630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Dépenses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CDBC96-3A8D-1354-6CFF-A9C6C68B8697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CA9E02E-8FBC-A5E1-329E-4CBAD2F16CA3}"/>
              </a:ext>
            </a:extLst>
          </p:cNvPr>
          <p:cNvSpPr txBox="1"/>
          <p:nvPr/>
        </p:nvSpPr>
        <p:spPr>
          <a:xfrm>
            <a:off x="3556872" y="1565481"/>
            <a:ext cx="1423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ACTIFS IMMOBIISES 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6C7FE7-33A6-6E3F-523C-600975116159}"/>
              </a:ext>
            </a:extLst>
          </p:cNvPr>
          <p:cNvCxnSpPr>
            <a:cxnSpLocks/>
          </p:cNvCxnSpPr>
          <p:nvPr/>
        </p:nvCxnSpPr>
        <p:spPr>
          <a:xfrm>
            <a:off x="2638167" y="2244606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201BE31A-F57A-AD57-BA2D-32E087AC18AB}"/>
              </a:ext>
            </a:extLst>
          </p:cNvPr>
          <p:cNvCxnSpPr>
            <a:cxnSpLocks/>
          </p:cNvCxnSpPr>
          <p:nvPr/>
        </p:nvCxnSpPr>
        <p:spPr>
          <a:xfrm>
            <a:off x="2631036" y="2448280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FE1D9B8-C268-4199-1F5E-E692477AF66E}"/>
              </a:ext>
            </a:extLst>
          </p:cNvPr>
          <p:cNvCxnSpPr>
            <a:cxnSpLocks/>
          </p:cNvCxnSpPr>
          <p:nvPr/>
        </p:nvCxnSpPr>
        <p:spPr>
          <a:xfrm>
            <a:off x="2624983" y="2670471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9AC0F51-9BFC-A441-CA28-90B6139E9248}"/>
              </a:ext>
            </a:extLst>
          </p:cNvPr>
          <p:cNvCxnSpPr>
            <a:cxnSpLocks/>
          </p:cNvCxnSpPr>
          <p:nvPr/>
        </p:nvCxnSpPr>
        <p:spPr>
          <a:xfrm>
            <a:off x="2617852" y="2874145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6A08098-A6F1-CB81-E34A-1B6E837E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81306"/>
              </p:ext>
            </p:extLst>
          </p:nvPr>
        </p:nvGraphicFramePr>
        <p:xfrm>
          <a:off x="2779995" y="1781937"/>
          <a:ext cx="3387234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1794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95440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543DD2B-E604-522B-CA63-95D00395C8A2}"/>
              </a:ext>
            </a:extLst>
          </p:cNvPr>
          <p:cNvSpPr/>
          <p:nvPr/>
        </p:nvSpPr>
        <p:spPr>
          <a:xfrm>
            <a:off x="2594486" y="1798122"/>
            <a:ext cx="374931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7AB8DB-ABD1-78FD-5F09-9737B049F4C4}"/>
              </a:ext>
            </a:extLst>
          </p:cNvPr>
          <p:cNvSpPr/>
          <p:nvPr/>
        </p:nvSpPr>
        <p:spPr>
          <a:xfrm>
            <a:off x="6826414" y="1630809"/>
            <a:ext cx="4358146" cy="1671657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0DB0A47-2AE0-7B60-75E1-C12CBA0FD24A}"/>
              </a:ext>
            </a:extLst>
          </p:cNvPr>
          <p:cNvSpPr txBox="1"/>
          <p:nvPr/>
        </p:nvSpPr>
        <p:spPr>
          <a:xfrm>
            <a:off x="8222830" y="1582417"/>
            <a:ext cx="121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Capitaux propres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6F752CC-6BFA-08E3-C79D-D2D8DFDF36C2}"/>
              </a:ext>
            </a:extLst>
          </p:cNvPr>
          <p:cNvCxnSpPr>
            <a:cxnSpLocks/>
          </p:cNvCxnSpPr>
          <p:nvPr/>
        </p:nvCxnSpPr>
        <p:spPr>
          <a:xfrm>
            <a:off x="7233750" y="2261542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4B7A2D-7947-B61C-71C0-0BB96CBE5C2C}"/>
              </a:ext>
            </a:extLst>
          </p:cNvPr>
          <p:cNvCxnSpPr>
            <a:cxnSpLocks/>
          </p:cNvCxnSpPr>
          <p:nvPr/>
        </p:nvCxnSpPr>
        <p:spPr>
          <a:xfrm>
            <a:off x="7226619" y="2465216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988B8E6-547E-156E-A18F-AAC3CD057651}"/>
              </a:ext>
            </a:extLst>
          </p:cNvPr>
          <p:cNvCxnSpPr>
            <a:cxnSpLocks/>
          </p:cNvCxnSpPr>
          <p:nvPr/>
        </p:nvCxnSpPr>
        <p:spPr>
          <a:xfrm>
            <a:off x="7220566" y="2687407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E857E19-78A5-C6D6-1C2A-10115809F77F}"/>
              </a:ext>
            </a:extLst>
          </p:cNvPr>
          <p:cNvCxnSpPr>
            <a:cxnSpLocks/>
          </p:cNvCxnSpPr>
          <p:nvPr/>
        </p:nvCxnSpPr>
        <p:spPr>
          <a:xfrm>
            <a:off x="7213435" y="2891081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894E1A2E-370A-DF90-4BAB-DE1C61C0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37160"/>
              </p:ext>
            </p:extLst>
          </p:nvPr>
        </p:nvGraphicFramePr>
        <p:xfrm>
          <a:off x="7385134" y="1798873"/>
          <a:ext cx="3387235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1795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95440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DC3896BE-FD9A-2040-6D98-67FBFB5531F6}"/>
              </a:ext>
            </a:extLst>
          </p:cNvPr>
          <p:cNvSpPr/>
          <p:nvPr/>
        </p:nvSpPr>
        <p:spPr>
          <a:xfrm>
            <a:off x="7189485" y="1815058"/>
            <a:ext cx="374931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CC5829A-9432-00B4-BD39-EDF64F7F6849}"/>
              </a:ext>
            </a:extLst>
          </p:cNvPr>
          <p:cNvSpPr/>
          <p:nvPr/>
        </p:nvSpPr>
        <p:spPr>
          <a:xfrm>
            <a:off x="2416966" y="3482108"/>
            <a:ext cx="4358146" cy="1777982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380C9FE-6395-64BD-3086-E84F27E3BB96}"/>
              </a:ext>
            </a:extLst>
          </p:cNvPr>
          <p:cNvSpPr txBox="1"/>
          <p:nvPr/>
        </p:nvSpPr>
        <p:spPr>
          <a:xfrm>
            <a:off x="3552744" y="3433716"/>
            <a:ext cx="135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ACTIFS CIRCULANT 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E115810-A198-20CD-24B0-B34CF1A8EC29}"/>
              </a:ext>
            </a:extLst>
          </p:cNvPr>
          <p:cNvCxnSpPr>
            <a:cxnSpLocks/>
          </p:cNvCxnSpPr>
          <p:nvPr/>
        </p:nvCxnSpPr>
        <p:spPr>
          <a:xfrm>
            <a:off x="2634039" y="4112841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88F64E-721E-3FFC-D4A4-EF1E8A1CFFFB}"/>
              </a:ext>
            </a:extLst>
          </p:cNvPr>
          <p:cNvCxnSpPr>
            <a:cxnSpLocks/>
          </p:cNvCxnSpPr>
          <p:nvPr/>
        </p:nvCxnSpPr>
        <p:spPr>
          <a:xfrm>
            <a:off x="2626908" y="4316515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1892F38-FEB2-7ACD-17C0-5CCBEC877F05}"/>
              </a:ext>
            </a:extLst>
          </p:cNvPr>
          <p:cNvCxnSpPr>
            <a:cxnSpLocks/>
          </p:cNvCxnSpPr>
          <p:nvPr/>
        </p:nvCxnSpPr>
        <p:spPr>
          <a:xfrm>
            <a:off x="2620855" y="4538706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BD42340-6563-894D-EEE6-D602DE3EB9EF}"/>
              </a:ext>
            </a:extLst>
          </p:cNvPr>
          <p:cNvCxnSpPr>
            <a:cxnSpLocks/>
          </p:cNvCxnSpPr>
          <p:nvPr/>
        </p:nvCxnSpPr>
        <p:spPr>
          <a:xfrm>
            <a:off x="2613724" y="4742380"/>
            <a:ext cx="3728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D25F4E00-586A-A602-FD5A-1B37D722E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97733"/>
              </p:ext>
            </p:extLst>
          </p:nvPr>
        </p:nvGraphicFramePr>
        <p:xfrm>
          <a:off x="2775867" y="3650172"/>
          <a:ext cx="3387234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1794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95440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35F99517-C7CF-6495-7C9C-8052F99013C8}"/>
              </a:ext>
            </a:extLst>
          </p:cNvPr>
          <p:cNvSpPr/>
          <p:nvPr/>
        </p:nvSpPr>
        <p:spPr>
          <a:xfrm>
            <a:off x="2590358" y="3666357"/>
            <a:ext cx="374931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7EDE3DC-270D-9CDC-4B8A-6BB32596BF2B}"/>
              </a:ext>
            </a:extLst>
          </p:cNvPr>
          <p:cNvSpPr/>
          <p:nvPr/>
        </p:nvSpPr>
        <p:spPr>
          <a:xfrm>
            <a:off x="6827230" y="3480743"/>
            <a:ext cx="4357330" cy="1794835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9C0B96B-1839-320F-E677-8F76EB422EED}"/>
              </a:ext>
            </a:extLst>
          </p:cNvPr>
          <p:cNvSpPr txBox="1"/>
          <p:nvPr/>
        </p:nvSpPr>
        <p:spPr>
          <a:xfrm>
            <a:off x="8597166" y="3485891"/>
            <a:ext cx="585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Dettes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1C299A1-A56E-B09D-E497-95F7C31426C1}"/>
              </a:ext>
            </a:extLst>
          </p:cNvPr>
          <p:cNvCxnSpPr>
            <a:cxnSpLocks/>
          </p:cNvCxnSpPr>
          <p:nvPr/>
        </p:nvCxnSpPr>
        <p:spPr>
          <a:xfrm>
            <a:off x="7205453" y="4165016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EF3AFCB-5F09-E13A-4EBD-2A323F9F4FD0}"/>
              </a:ext>
            </a:extLst>
          </p:cNvPr>
          <p:cNvCxnSpPr>
            <a:cxnSpLocks/>
          </p:cNvCxnSpPr>
          <p:nvPr/>
        </p:nvCxnSpPr>
        <p:spPr>
          <a:xfrm>
            <a:off x="7198322" y="4368690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0DD8194-EF57-383B-1895-4B610AE4E6FD}"/>
              </a:ext>
            </a:extLst>
          </p:cNvPr>
          <p:cNvCxnSpPr>
            <a:cxnSpLocks/>
          </p:cNvCxnSpPr>
          <p:nvPr/>
        </p:nvCxnSpPr>
        <p:spPr>
          <a:xfrm>
            <a:off x="7192269" y="4590881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DAF8939-40BB-A6EA-8CE2-5992590BF107}"/>
              </a:ext>
            </a:extLst>
          </p:cNvPr>
          <p:cNvCxnSpPr>
            <a:cxnSpLocks/>
          </p:cNvCxnSpPr>
          <p:nvPr/>
        </p:nvCxnSpPr>
        <p:spPr>
          <a:xfrm>
            <a:off x="7185138" y="4794555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2BCBF6B7-F6F1-CF4A-DF7C-78C79D8B0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12677"/>
              </p:ext>
            </p:extLst>
          </p:nvPr>
        </p:nvGraphicFramePr>
        <p:xfrm>
          <a:off x="7356837" y="3702347"/>
          <a:ext cx="3387235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1795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595440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E90BBEF7-5ED1-923C-5CD1-3B9A20203FE0}"/>
              </a:ext>
            </a:extLst>
          </p:cNvPr>
          <p:cNvSpPr/>
          <p:nvPr/>
        </p:nvSpPr>
        <p:spPr>
          <a:xfrm>
            <a:off x="7161188" y="3718532"/>
            <a:ext cx="374931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E8A5F987-BEEF-C7CA-230B-2CEF6E6A1EF8}"/>
              </a:ext>
            </a:extLst>
          </p:cNvPr>
          <p:cNvSpPr txBox="1"/>
          <p:nvPr/>
        </p:nvSpPr>
        <p:spPr>
          <a:xfrm>
            <a:off x="9744997" y="1228061"/>
            <a:ext cx="1439563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Ajout. Actif/passif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7935FF98-7FE8-1726-9213-49304C353018}"/>
              </a:ext>
            </a:extLst>
          </p:cNvPr>
          <p:cNvCxnSpPr>
            <a:cxnSpLocks/>
          </p:cNvCxnSpPr>
          <p:nvPr/>
        </p:nvCxnSpPr>
        <p:spPr>
          <a:xfrm>
            <a:off x="7212584" y="3091424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4A8A99A-2181-3A84-A5E3-D75A1ED274B2}"/>
              </a:ext>
            </a:extLst>
          </p:cNvPr>
          <p:cNvCxnSpPr>
            <a:cxnSpLocks/>
          </p:cNvCxnSpPr>
          <p:nvPr/>
        </p:nvCxnSpPr>
        <p:spPr>
          <a:xfrm>
            <a:off x="2613724" y="3091424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C62C700-9201-098A-17A8-5AF5B3A7747B}"/>
              </a:ext>
            </a:extLst>
          </p:cNvPr>
          <p:cNvCxnSpPr>
            <a:cxnSpLocks/>
          </p:cNvCxnSpPr>
          <p:nvPr/>
        </p:nvCxnSpPr>
        <p:spPr>
          <a:xfrm>
            <a:off x="7185138" y="5004258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484CB8-7E87-A65F-FD56-B96BE4D23E41}"/>
              </a:ext>
            </a:extLst>
          </p:cNvPr>
          <p:cNvCxnSpPr>
            <a:cxnSpLocks/>
          </p:cNvCxnSpPr>
          <p:nvPr/>
        </p:nvCxnSpPr>
        <p:spPr>
          <a:xfrm>
            <a:off x="2603763" y="4987167"/>
            <a:ext cx="3728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115D619-6B20-27A5-47B4-CE11CE047221}"/>
              </a:ext>
            </a:extLst>
          </p:cNvPr>
          <p:cNvCxnSpPr>
            <a:cxnSpLocks/>
            <a:stCxn id="2" idx="3"/>
            <a:endCxn id="88" idx="1"/>
          </p:cNvCxnSpPr>
          <p:nvPr/>
        </p:nvCxnSpPr>
        <p:spPr>
          <a:xfrm>
            <a:off x="7454251" y="2869386"/>
            <a:ext cx="273798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D2D0515-B41D-00C8-B35F-272FB0E984E4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4427337" y="4900602"/>
            <a:ext cx="4149963" cy="32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AEC03-E98A-46FF-90A5-9D68EFC1994E}"/>
              </a:ext>
            </a:extLst>
          </p:cNvPr>
          <p:cNvSpPr/>
          <p:nvPr/>
        </p:nvSpPr>
        <p:spPr>
          <a:xfrm>
            <a:off x="5828977" y="2454821"/>
            <a:ext cx="1625274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Enregistrement de la quantité de produit dans le stock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70052-67E1-3F6D-4E96-0108D40437DB}"/>
              </a:ext>
            </a:extLst>
          </p:cNvPr>
          <p:cNvSpPr/>
          <p:nvPr/>
        </p:nvSpPr>
        <p:spPr>
          <a:xfrm>
            <a:off x="2802063" y="4486037"/>
            <a:ext cx="1625274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Mise à jour du stock du produit</a:t>
            </a:r>
          </a:p>
        </p:txBody>
      </p:sp>
      <p:sp>
        <p:nvSpPr>
          <p:cNvPr id="32" name="Losange 31">
            <a:extLst>
              <a:ext uri="{FF2B5EF4-FFF2-40B4-BE49-F238E27FC236}">
                <a16:creationId xmlns:a16="http://schemas.microsoft.com/office/drawing/2014/main" id="{0E02F016-B9F9-C22F-52BA-820E290C9A84}"/>
              </a:ext>
            </a:extLst>
          </p:cNvPr>
          <p:cNvSpPr/>
          <p:nvPr/>
        </p:nvSpPr>
        <p:spPr>
          <a:xfrm>
            <a:off x="6052611" y="4452169"/>
            <a:ext cx="951840" cy="90593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5E6EF0-3B31-AEB5-B58C-AAA9FA092750}"/>
              </a:ext>
            </a:extLst>
          </p:cNvPr>
          <p:cNvSpPr/>
          <p:nvPr/>
        </p:nvSpPr>
        <p:spPr>
          <a:xfrm>
            <a:off x="8577300" y="4489275"/>
            <a:ext cx="1625274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Génération d’alerte sur le produit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EA6D6DD1-B089-8567-C280-D95A2D2B965B}"/>
              </a:ext>
            </a:extLst>
          </p:cNvPr>
          <p:cNvSpPr/>
          <p:nvPr/>
        </p:nvSpPr>
        <p:spPr>
          <a:xfrm>
            <a:off x="3114597" y="1211361"/>
            <a:ext cx="1000205" cy="90593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A17223C-AB75-7DDD-4EE9-399BAA859E4D}"/>
              </a:ext>
            </a:extLst>
          </p:cNvPr>
          <p:cNvSpPr txBox="1"/>
          <p:nvPr/>
        </p:nvSpPr>
        <p:spPr>
          <a:xfrm>
            <a:off x="4114802" y="144111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Oui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6092C0-EE27-E62A-B918-86A992A558C6}"/>
              </a:ext>
            </a:extLst>
          </p:cNvPr>
          <p:cNvSpPr/>
          <p:nvPr/>
        </p:nvSpPr>
        <p:spPr>
          <a:xfrm>
            <a:off x="2802063" y="2454821"/>
            <a:ext cx="1625274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Création du produit et de son code barre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F48C6A0-4A40-F88B-B842-C13F10403D29}"/>
              </a:ext>
            </a:extLst>
          </p:cNvPr>
          <p:cNvSpPr txBox="1"/>
          <p:nvPr/>
        </p:nvSpPr>
        <p:spPr>
          <a:xfrm>
            <a:off x="3739157" y="1999762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Non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3B1B590-4C5D-040A-D84A-41677478F2F7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3614700" y="2117294"/>
            <a:ext cx="0" cy="33752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04029EC5-AE35-B172-A397-8AFC7454A849}"/>
              </a:ext>
            </a:extLst>
          </p:cNvPr>
          <p:cNvCxnSpPr>
            <a:stCxn id="35" idx="3"/>
            <a:endCxn id="2" idx="0"/>
          </p:cNvCxnSpPr>
          <p:nvPr/>
        </p:nvCxnSpPr>
        <p:spPr>
          <a:xfrm>
            <a:off x="4114802" y="1664328"/>
            <a:ext cx="2526812" cy="790493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0406B54-402C-96FF-E33A-FF5B6CA7B082}"/>
              </a:ext>
            </a:extLst>
          </p:cNvPr>
          <p:cNvCxnSpPr>
            <a:stCxn id="43" idx="3"/>
            <a:endCxn id="2" idx="1"/>
          </p:cNvCxnSpPr>
          <p:nvPr/>
        </p:nvCxnSpPr>
        <p:spPr>
          <a:xfrm>
            <a:off x="4427337" y="2869386"/>
            <a:ext cx="140164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1F4ED0AC-2AFB-ACC6-DFFD-1AFB3338D4D6}"/>
              </a:ext>
            </a:extLst>
          </p:cNvPr>
          <p:cNvSpPr/>
          <p:nvPr/>
        </p:nvSpPr>
        <p:spPr>
          <a:xfrm>
            <a:off x="1439335" y="1534174"/>
            <a:ext cx="262466" cy="2616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4E3E486-EFC9-DD16-43A5-6AFDB4BFDBCD}"/>
              </a:ext>
            </a:extLst>
          </p:cNvPr>
          <p:cNvSpPr txBox="1"/>
          <p:nvPr/>
        </p:nvSpPr>
        <p:spPr>
          <a:xfrm>
            <a:off x="761211" y="1803399"/>
            <a:ext cx="158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Nouvelle Commande au fournisseur 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CFB8599-B305-F078-CF42-23579072E1D0}"/>
              </a:ext>
            </a:extLst>
          </p:cNvPr>
          <p:cNvCxnSpPr/>
          <p:nvPr/>
        </p:nvCxnSpPr>
        <p:spPr>
          <a:xfrm>
            <a:off x="1712957" y="1663515"/>
            <a:ext cx="140164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52F055E8-5D03-6E44-B57A-BCC6087ABE0B}"/>
              </a:ext>
            </a:extLst>
          </p:cNvPr>
          <p:cNvSpPr/>
          <p:nvPr/>
        </p:nvSpPr>
        <p:spPr>
          <a:xfrm>
            <a:off x="1422400" y="4769797"/>
            <a:ext cx="262466" cy="2616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81AB9FE-033A-8358-B67B-7FFDF967E373}"/>
              </a:ext>
            </a:extLst>
          </p:cNvPr>
          <p:cNvSpPr txBox="1"/>
          <p:nvPr/>
        </p:nvSpPr>
        <p:spPr>
          <a:xfrm>
            <a:off x="749761" y="5022963"/>
            <a:ext cx="17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</a:rPr>
              <a:t>Vente de produit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Retour de produit au fournisseur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BB34F6D-3089-7386-5F03-E06309381636}"/>
              </a:ext>
            </a:extLst>
          </p:cNvPr>
          <p:cNvCxnSpPr>
            <a:cxnSpLocks/>
            <a:stCxn id="79" idx="6"/>
            <a:endCxn id="3" idx="1"/>
          </p:cNvCxnSpPr>
          <p:nvPr/>
        </p:nvCxnSpPr>
        <p:spPr>
          <a:xfrm>
            <a:off x="1684866" y="4900602"/>
            <a:ext cx="111719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osange 86">
            <a:extLst>
              <a:ext uri="{FF2B5EF4-FFF2-40B4-BE49-F238E27FC236}">
                <a16:creationId xmlns:a16="http://schemas.microsoft.com/office/drawing/2014/main" id="{7BAB33E7-A6AD-36F0-5199-1FBB8B128DC7}"/>
              </a:ext>
            </a:extLst>
          </p:cNvPr>
          <p:cNvSpPr/>
          <p:nvPr/>
        </p:nvSpPr>
        <p:spPr>
          <a:xfrm>
            <a:off x="8323142" y="2416418"/>
            <a:ext cx="1056459" cy="905933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A99B299-FF66-54B6-D85B-497CA44F480B}"/>
              </a:ext>
            </a:extLst>
          </p:cNvPr>
          <p:cNvSpPr/>
          <p:nvPr/>
        </p:nvSpPr>
        <p:spPr>
          <a:xfrm>
            <a:off x="10192238" y="2454821"/>
            <a:ext cx="1625274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Enregistrement de la date de disponibilité du produit dans le futur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3D52F2F-5F06-6B08-5911-9A1263710D21}"/>
              </a:ext>
            </a:extLst>
          </p:cNvPr>
          <p:cNvSpPr txBox="1"/>
          <p:nvPr/>
        </p:nvSpPr>
        <p:spPr>
          <a:xfrm>
            <a:off x="8351268" y="2669329"/>
            <a:ext cx="100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Si Réception différée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357D206-F5A6-128B-07F5-81F17C4A3AEF}"/>
              </a:ext>
            </a:extLst>
          </p:cNvPr>
          <p:cNvSpPr txBox="1"/>
          <p:nvPr/>
        </p:nvSpPr>
        <p:spPr>
          <a:xfrm>
            <a:off x="6141512" y="4683587"/>
            <a:ext cx="7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Si stock &lt; seuil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52FF1B8-73AE-A90F-9EB0-47360BDE3A88}"/>
              </a:ext>
            </a:extLst>
          </p:cNvPr>
          <p:cNvSpPr txBox="1"/>
          <p:nvPr/>
        </p:nvSpPr>
        <p:spPr>
          <a:xfrm>
            <a:off x="3101161" y="1472014"/>
            <a:ext cx="100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Si le produit existe</a:t>
            </a:r>
          </a:p>
        </p:txBody>
      </p:sp>
    </p:spTree>
    <p:extLst>
      <p:ext uri="{BB962C8B-B14F-4D97-AF65-F5344CB8AC3E}">
        <p14:creationId xmlns:p14="http://schemas.microsoft.com/office/powerpoint/2010/main" val="38451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Besoin business : Gestion de stock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C55EE-F93C-6396-E689-AD98402C89BA}"/>
              </a:ext>
            </a:extLst>
          </p:cNvPr>
          <p:cNvSpPr/>
          <p:nvPr/>
        </p:nvSpPr>
        <p:spPr>
          <a:xfrm>
            <a:off x="263769" y="738554"/>
            <a:ext cx="2631831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89364-D57A-789D-8111-A0E89579691A}"/>
              </a:ext>
            </a:extLst>
          </p:cNvPr>
          <p:cNvSpPr/>
          <p:nvPr/>
        </p:nvSpPr>
        <p:spPr>
          <a:xfrm>
            <a:off x="2980594" y="738554"/>
            <a:ext cx="4487004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9A4D6-EA56-2CD0-F727-0E0269CCC286}"/>
              </a:ext>
            </a:extLst>
          </p:cNvPr>
          <p:cNvSpPr/>
          <p:nvPr/>
        </p:nvSpPr>
        <p:spPr>
          <a:xfrm>
            <a:off x="7552592" y="738554"/>
            <a:ext cx="2074984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0E3D1-0B6E-083C-88F3-CC4FEA79980B}"/>
              </a:ext>
            </a:extLst>
          </p:cNvPr>
          <p:cNvSpPr/>
          <p:nvPr/>
        </p:nvSpPr>
        <p:spPr>
          <a:xfrm>
            <a:off x="9712570" y="738554"/>
            <a:ext cx="2215662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Contraintes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32C98-0206-547C-CBBD-8C8CA5D6B36C}"/>
              </a:ext>
            </a:extLst>
          </p:cNvPr>
          <p:cNvSpPr/>
          <p:nvPr/>
        </p:nvSpPr>
        <p:spPr>
          <a:xfrm>
            <a:off x="263769" y="1958860"/>
            <a:ext cx="2631831" cy="8291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Suivi des niveaux de stock</a:t>
            </a:r>
            <a:endParaRPr lang="fr-F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F27E7-18BE-787A-6F23-CB2AC4F2D69E}"/>
              </a:ext>
            </a:extLst>
          </p:cNvPr>
          <p:cNvSpPr/>
          <p:nvPr/>
        </p:nvSpPr>
        <p:spPr>
          <a:xfrm>
            <a:off x="2980593" y="1958860"/>
            <a:ext cx="8947637" cy="8291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13ADAD-BC15-F35B-8824-84F6F27133FC}"/>
              </a:ext>
            </a:extLst>
          </p:cNvPr>
          <p:cNvSpPr txBox="1"/>
          <p:nvPr/>
        </p:nvSpPr>
        <p:spPr>
          <a:xfrm>
            <a:off x="2980593" y="2125914"/>
            <a:ext cx="440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suivre en temps réel les quantités disponibles de chaque produit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7C051A-DFE4-6AAA-E49F-561248C4F7D7}"/>
              </a:ext>
            </a:extLst>
          </p:cNvPr>
          <p:cNvSpPr txBox="1"/>
          <p:nvPr/>
        </p:nvSpPr>
        <p:spPr>
          <a:xfrm>
            <a:off x="7523285" y="2125914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Gestion de stock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B1F98-3CB5-76EA-6DAC-046CEE1F8152}"/>
              </a:ext>
            </a:extLst>
          </p:cNvPr>
          <p:cNvSpPr/>
          <p:nvPr/>
        </p:nvSpPr>
        <p:spPr>
          <a:xfrm>
            <a:off x="263769" y="2849955"/>
            <a:ext cx="2631831" cy="8291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Gestion des fournisseurs</a:t>
            </a:r>
            <a:endParaRPr lang="fr-F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14DF1-333C-80D2-CADE-79D687C06945}"/>
              </a:ext>
            </a:extLst>
          </p:cNvPr>
          <p:cNvSpPr/>
          <p:nvPr/>
        </p:nvSpPr>
        <p:spPr>
          <a:xfrm>
            <a:off x="2980593" y="2849955"/>
            <a:ext cx="8947637" cy="829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77AAB8-B048-CB65-2AB4-912A5B32D1E8}"/>
              </a:ext>
            </a:extLst>
          </p:cNvPr>
          <p:cNvSpPr txBox="1"/>
          <p:nvPr/>
        </p:nvSpPr>
        <p:spPr>
          <a:xfrm>
            <a:off x="2980593" y="3017009"/>
            <a:ext cx="4457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Ajouter, modifier et supprimer des fournisseurs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7FA7FA-B1B3-0D16-4A88-E466701163F7}"/>
              </a:ext>
            </a:extLst>
          </p:cNvPr>
          <p:cNvSpPr txBox="1"/>
          <p:nvPr/>
        </p:nvSpPr>
        <p:spPr>
          <a:xfrm>
            <a:off x="7523285" y="3017009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Gestion de stock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1843F7-8B91-955C-3824-CAE0A09583CC}"/>
              </a:ext>
            </a:extLst>
          </p:cNvPr>
          <p:cNvSpPr/>
          <p:nvPr/>
        </p:nvSpPr>
        <p:spPr>
          <a:xfrm>
            <a:off x="263769" y="3739182"/>
            <a:ext cx="2631831" cy="8291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Suivi des entrées et sorties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BF083-3626-D631-ECF3-5004E5CBB9D4}"/>
              </a:ext>
            </a:extLst>
          </p:cNvPr>
          <p:cNvSpPr/>
          <p:nvPr/>
        </p:nvSpPr>
        <p:spPr>
          <a:xfrm>
            <a:off x="2980593" y="3739182"/>
            <a:ext cx="8947637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884B03-3493-0819-6A85-DE95C5939521}"/>
              </a:ext>
            </a:extLst>
          </p:cNvPr>
          <p:cNvSpPr txBox="1"/>
          <p:nvPr/>
        </p:nvSpPr>
        <p:spPr>
          <a:xfrm>
            <a:off x="2980593" y="3906236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Enregistrer les réceptions de marchandises, les transferts entre entrepôts et les ventes.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414B4F7-9DBC-84A7-2F9F-11B0BECA5100}"/>
              </a:ext>
            </a:extLst>
          </p:cNvPr>
          <p:cNvSpPr txBox="1"/>
          <p:nvPr/>
        </p:nvSpPr>
        <p:spPr>
          <a:xfrm>
            <a:off x="7523285" y="3906236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Gestion de stock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16F42-251C-4E06-1957-563C9544B5D7}"/>
              </a:ext>
            </a:extLst>
          </p:cNvPr>
          <p:cNvSpPr/>
          <p:nvPr/>
        </p:nvSpPr>
        <p:spPr>
          <a:xfrm>
            <a:off x="263769" y="4628409"/>
            <a:ext cx="2631831" cy="8291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Gestion des alertes de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2C2E7-1F2A-A73F-346A-5FC9F44A3CC9}"/>
              </a:ext>
            </a:extLst>
          </p:cNvPr>
          <p:cNvSpPr/>
          <p:nvPr/>
        </p:nvSpPr>
        <p:spPr>
          <a:xfrm>
            <a:off x="2980593" y="4628409"/>
            <a:ext cx="8947637" cy="829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6B38AD-D0BE-BB2C-95AF-04571F9E8798}"/>
              </a:ext>
            </a:extLst>
          </p:cNvPr>
          <p:cNvSpPr txBox="1"/>
          <p:nvPr/>
        </p:nvSpPr>
        <p:spPr>
          <a:xfrm>
            <a:off x="2980593" y="4795463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Notifier lorsque </a:t>
            </a:r>
            <a:r>
              <a:rPr lang="fr-FR" sz="1600" dirty="0">
                <a:solidFill>
                  <a:srgbClr val="0D0D0D"/>
                </a:solidFill>
                <a:latin typeface="Söhne"/>
              </a:rPr>
              <a:t>d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es niveaux de stock atteignent un certain seuil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C270D8-D5E5-F708-DFF7-2CE7869551B3}"/>
              </a:ext>
            </a:extLst>
          </p:cNvPr>
          <p:cNvSpPr txBox="1"/>
          <p:nvPr/>
        </p:nvSpPr>
        <p:spPr>
          <a:xfrm>
            <a:off x="7523285" y="4795463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Gestion de stock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A2594A-1E15-A01B-00B8-601C6025D693}"/>
              </a:ext>
            </a:extLst>
          </p:cNvPr>
          <p:cNvSpPr/>
          <p:nvPr/>
        </p:nvSpPr>
        <p:spPr>
          <a:xfrm>
            <a:off x="263769" y="1048442"/>
            <a:ext cx="2631831" cy="8291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Référentiel des produits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16FB49-2D68-4692-985E-2938FD72D43C}"/>
              </a:ext>
            </a:extLst>
          </p:cNvPr>
          <p:cNvSpPr/>
          <p:nvPr/>
        </p:nvSpPr>
        <p:spPr>
          <a:xfrm>
            <a:off x="2980593" y="1048442"/>
            <a:ext cx="8947637" cy="8291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C2482DD-B934-425F-FE02-267EF2AB1E2A}"/>
              </a:ext>
            </a:extLst>
          </p:cNvPr>
          <p:cNvSpPr txBox="1"/>
          <p:nvPr/>
        </p:nvSpPr>
        <p:spPr>
          <a:xfrm>
            <a:off x="7523285" y="1215496"/>
            <a:ext cx="440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Gestion de stock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85BDE01-53E8-85F8-DD98-E2D3E1C4045B}"/>
              </a:ext>
            </a:extLst>
          </p:cNvPr>
          <p:cNvSpPr txBox="1"/>
          <p:nvPr/>
        </p:nvSpPr>
        <p:spPr>
          <a:xfrm>
            <a:off x="2980592" y="1214599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Ajouter, modifier et supprimer des produits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0D0D0D"/>
                </a:solidFill>
                <a:latin typeface="Söhne"/>
              </a:rPr>
              <a:t>Affecter des codes (code barre) à chaque produit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021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Besoin business : Comptabilité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C55EE-F93C-6396-E689-AD98402C89BA}"/>
              </a:ext>
            </a:extLst>
          </p:cNvPr>
          <p:cNvSpPr/>
          <p:nvPr/>
        </p:nvSpPr>
        <p:spPr>
          <a:xfrm>
            <a:off x="263769" y="738554"/>
            <a:ext cx="2631831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89364-D57A-789D-8111-A0E89579691A}"/>
              </a:ext>
            </a:extLst>
          </p:cNvPr>
          <p:cNvSpPr/>
          <p:nvPr/>
        </p:nvSpPr>
        <p:spPr>
          <a:xfrm>
            <a:off x="2980594" y="738554"/>
            <a:ext cx="4487004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9A4D6-EA56-2CD0-F727-0E0269CCC286}"/>
              </a:ext>
            </a:extLst>
          </p:cNvPr>
          <p:cNvSpPr/>
          <p:nvPr/>
        </p:nvSpPr>
        <p:spPr>
          <a:xfrm>
            <a:off x="7552592" y="738554"/>
            <a:ext cx="2074984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90E3D1-0B6E-083C-88F3-CC4FEA79980B}"/>
              </a:ext>
            </a:extLst>
          </p:cNvPr>
          <p:cNvSpPr/>
          <p:nvPr/>
        </p:nvSpPr>
        <p:spPr>
          <a:xfrm>
            <a:off x="9712570" y="738554"/>
            <a:ext cx="2215662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Contraintes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32C98-0206-547C-CBBD-8C8CA5D6B36C}"/>
              </a:ext>
            </a:extLst>
          </p:cNvPr>
          <p:cNvSpPr/>
          <p:nvPr/>
        </p:nvSpPr>
        <p:spPr>
          <a:xfrm>
            <a:off x="263769" y="1057029"/>
            <a:ext cx="2631831" cy="8291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Gestion des factures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FF27E7-18BE-787A-6F23-CB2AC4F2D69E}"/>
              </a:ext>
            </a:extLst>
          </p:cNvPr>
          <p:cNvSpPr/>
          <p:nvPr/>
        </p:nvSpPr>
        <p:spPr>
          <a:xfrm>
            <a:off x="2980593" y="1057029"/>
            <a:ext cx="8947637" cy="8291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13ADAD-BC15-F35B-8824-84F6F27133FC}"/>
              </a:ext>
            </a:extLst>
          </p:cNvPr>
          <p:cNvSpPr txBox="1"/>
          <p:nvPr/>
        </p:nvSpPr>
        <p:spPr>
          <a:xfrm>
            <a:off x="2980593" y="1224083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Créer, envoyer et suivre des factures émises aux clients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7C051A-DFE4-6AAA-E49F-561248C4F7D7}"/>
              </a:ext>
            </a:extLst>
          </p:cNvPr>
          <p:cNvSpPr txBox="1"/>
          <p:nvPr/>
        </p:nvSpPr>
        <p:spPr>
          <a:xfrm>
            <a:off x="7523285" y="1215757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Comptabilité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B1F98-3CB5-76EA-6DAC-046CEE1F8152}"/>
              </a:ext>
            </a:extLst>
          </p:cNvPr>
          <p:cNvSpPr/>
          <p:nvPr/>
        </p:nvSpPr>
        <p:spPr>
          <a:xfrm>
            <a:off x="263769" y="1948124"/>
            <a:ext cx="2631831" cy="8291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Suivi des paiements</a:t>
            </a:r>
            <a:endParaRPr lang="fr-F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514DF1-333C-80D2-CADE-79D687C06945}"/>
              </a:ext>
            </a:extLst>
          </p:cNvPr>
          <p:cNvSpPr/>
          <p:nvPr/>
        </p:nvSpPr>
        <p:spPr>
          <a:xfrm>
            <a:off x="2980593" y="1948124"/>
            <a:ext cx="8947637" cy="829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77AAB8-B048-CB65-2AB4-912A5B32D1E8}"/>
              </a:ext>
            </a:extLst>
          </p:cNvPr>
          <p:cNvSpPr txBox="1"/>
          <p:nvPr/>
        </p:nvSpPr>
        <p:spPr>
          <a:xfrm>
            <a:off x="2980593" y="1997486"/>
            <a:ext cx="440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Enregistrer </a:t>
            </a:r>
            <a:r>
              <a:rPr lang="fr-FR" sz="1600" dirty="0">
                <a:solidFill>
                  <a:srgbClr val="0D0D0D"/>
                </a:solidFill>
                <a:latin typeface="Söhne"/>
              </a:rPr>
              <a:t>l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es paiements reçus des clients et rapprocher avec les factures : dire quel client doit de l’argent ou inversement</a:t>
            </a:r>
            <a:endParaRPr lang="fr-FR" sz="16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7FA7FA-B1B3-0D16-4A88-E466701163F7}"/>
              </a:ext>
            </a:extLst>
          </p:cNvPr>
          <p:cNvSpPr txBox="1"/>
          <p:nvPr/>
        </p:nvSpPr>
        <p:spPr>
          <a:xfrm>
            <a:off x="7523285" y="2115178"/>
            <a:ext cx="440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>
                <a:solidFill>
                  <a:srgbClr val="0D0D0D"/>
                </a:solidFill>
                <a:effectLst/>
                <a:latin typeface="Söhne"/>
              </a:rPr>
              <a:t>- Comptabilité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1843F7-8B91-955C-3824-CAE0A09583CC}"/>
              </a:ext>
            </a:extLst>
          </p:cNvPr>
          <p:cNvSpPr/>
          <p:nvPr/>
        </p:nvSpPr>
        <p:spPr>
          <a:xfrm>
            <a:off x="263769" y="2837351"/>
            <a:ext cx="2631831" cy="8291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Gestion des dépenses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0BF083-3626-D631-ECF3-5004E5CBB9D4}"/>
              </a:ext>
            </a:extLst>
          </p:cNvPr>
          <p:cNvSpPr/>
          <p:nvPr/>
        </p:nvSpPr>
        <p:spPr>
          <a:xfrm>
            <a:off x="2980593" y="2837351"/>
            <a:ext cx="8947637" cy="82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884B03-3493-0819-6A85-DE95C5939521}"/>
              </a:ext>
            </a:extLst>
          </p:cNvPr>
          <p:cNvSpPr txBox="1"/>
          <p:nvPr/>
        </p:nvSpPr>
        <p:spPr>
          <a:xfrm>
            <a:off x="2980593" y="3004405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Enregistrer et de catégoriser les dépenses de l'entreprise: achats de fournitures, frais généraux.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414B4F7-9DBC-84A7-2F9F-11B0BECA5100}"/>
              </a:ext>
            </a:extLst>
          </p:cNvPr>
          <p:cNvSpPr txBox="1"/>
          <p:nvPr/>
        </p:nvSpPr>
        <p:spPr>
          <a:xfrm>
            <a:off x="7523285" y="3004405"/>
            <a:ext cx="440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>
                <a:solidFill>
                  <a:srgbClr val="0D0D0D"/>
                </a:solidFill>
                <a:effectLst/>
                <a:latin typeface="Söhne"/>
              </a:rPr>
              <a:t>- Comptabilité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16F42-251C-4E06-1957-563C9544B5D7}"/>
              </a:ext>
            </a:extLst>
          </p:cNvPr>
          <p:cNvSpPr/>
          <p:nvPr/>
        </p:nvSpPr>
        <p:spPr>
          <a:xfrm>
            <a:off x="263769" y="3726578"/>
            <a:ext cx="2631831" cy="8291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Suivi des comptes bancaires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2C2E7-1F2A-A73F-346A-5FC9F44A3CC9}"/>
              </a:ext>
            </a:extLst>
          </p:cNvPr>
          <p:cNvSpPr/>
          <p:nvPr/>
        </p:nvSpPr>
        <p:spPr>
          <a:xfrm>
            <a:off x="2980593" y="3726578"/>
            <a:ext cx="8947637" cy="8291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6B38AD-D0BE-BB2C-95AF-04571F9E8798}"/>
              </a:ext>
            </a:extLst>
          </p:cNvPr>
          <p:cNvSpPr txBox="1"/>
          <p:nvPr/>
        </p:nvSpPr>
        <p:spPr>
          <a:xfrm>
            <a:off x="2980593" y="3893632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Intégrer les informations des comptes bancaires pour faciliter le suivi des transactions</a:t>
            </a:r>
            <a:endParaRPr lang="fr-FR" sz="1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C270D8-D5E5-F708-DFF7-2CE7869551B3}"/>
              </a:ext>
            </a:extLst>
          </p:cNvPr>
          <p:cNvSpPr txBox="1"/>
          <p:nvPr/>
        </p:nvSpPr>
        <p:spPr>
          <a:xfrm>
            <a:off x="7523285" y="3893632"/>
            <a:ext cx="440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>
                <a:solidFill>
                  <a:srgbClr val="0D0D0D"/>
                </a:solidFill>
                <a:effectLst/>
                <a:latin typeface="Söhne"/>
              </a:rPr>
              <a:t>- Comptabilité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A6CA8-4742-D1E4-28A6-F27F56EE218F}"/>
              </a:ext>
            </a:extLst>
          </p:cNvPr>
          <p:cNvSpPr/>
          <p:nvPr/>
        </p:nvSpPr>
        <p:spPr>
          <a:xfrm>
            <a:off x="263769" y="4620060"/>
            <a:ext cx="2631831" cy="8291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Rapports financiers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22D77-9F0E-F0F6-04FE-136D4B629919}"/>
              </a:ext>
            </a:extLst>
          </p:cNvPr>
          <p:cNvSpPr/>
          <p:nvPr/>
        </p:nvSpPr>
        <p:spPr>
          <a:xfrm>
            <a:off x="2980593" y="4620060"/>
            <a:ext cx="8947637" cy="8291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C41D685-AF5C-F596-FB5D-D4CFB48B367B}"/>
              </a:ext>
            </a:extLst>
          </p:cNvPr>
          <p:cNvSpPr txBox="1"/>
          <p:nvPr/>
        </p:nvSpPr>
        <p:spPr>
          <a:xfrm>
            <a:off x="2980593" y="4787114"/>
            <a:ext cx="4404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 Génération des rapports financiers: bilan, compte de résultat et les flux de trésorerie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2ABA2D9-0312-7985-8467-518D2C58CCB3}"/>
              </a:ext>
            </a:extLst>
          </p:cNvPr>
          <p:cNvSpPr txBox="1"/>
          <p:nvPr/>
        </p:nvSpPr>
        <p:spPr>
          <a:xfrm>
            <a:off x="7523285" y="4787114"/>
            <a:ext cx="440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>
                <a:solidFill>
                  <a:srgbClr val="0D0D0D"/>
                </a:solidFill>
                <a:effectLst/>
                <a:latin typeface="Söhne"/>
              </a:rPr>
              <a:t>- Comptabilité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1320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73738056-572C-8883-2443-AD4970EFDDAD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587933B2-BF6A-7339-1E00-572D6CC11281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3" name="Image 132">
            <a:extLst>
              <a:ext uri="{FF2B5EF4-FFF2-40B4-BE49-F238E27FC236}">
                <a16:creationId xmlns:a16="http://schemas.microsoft.com/office/drawing/2014/main" id="{DEF5204E-973C-F8ED-EDD3-E9E8633F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4C935CA0-C4EC-5CF1-10A5-1E1DC9943CB2}"/>
              </a:ext>
            </a:extLst>
          </p:cNvPr>
          <p:cNvSpPr txBox="1"/>
          <p:nvPr/>
        </p:nvSpPr>
        <p:spPr>
          <a:xfrm>
            <a:off x="2421239" y="800596"/>
            <a:ext cx="1109782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Produits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5B7E9C98-F298-BEE2-3DDB-F55EFD45FC58}"/>
              </a:ext>
            </a:extLst>
          </p:cNvPr>
          <p:cNvSpPr txBox="1"/>
          <p:nvPr/>
        </p:nvSpPr>
        <p:spPr>
          <a:xfrm>
            <a:off x="3750496" y="818689"/>
            <a:ext cx="124879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Fournisseurs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FA3DF51-8F86-6978-7F80-549B391EE901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63A5FF4-5A76-F81C-148A-35D681CA454E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Référentiel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C86A3F96-3AA0-52B3-5B10-7600AE2636E7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44D0F1D-ADF7-5C18-5EEC-A96493DC8574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FE185-80FA-E50C-FED8-83A6145F461E}"/>
              </a:ext>
            </a:extLst>
          </p:cNvPr>
          <p:cNvSpPr/>
          <p:nvPr/>
        </p:nvSpPr>
        <p:spPr>
          <a:xfrm>
            <a:off x="2438400" y="3617709"/>
            <a:ext cx="85877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C01B69-5262-2706-B4F9-F9C2E3275217}"/>
              </a:ext>
            </a:extLst>
          </p:cNvPr>
          <p:cNvSpPr txBox="1"/>
          <p:nvPr/>
        </p:nvSpPr>
        <p:spPr>
          <a:xfrm>
            <a:off x="9969307" y="3256202"/>
            <a:ext cx="1210365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+ Ajouter produit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96BA5-58D3-E579-4212-E56302FC7ADF}"/>
              </a:ext>
            </a:extLst>
          </p:cNvPr>
          <p:cNvSpPr txBox="1"/>
          <p:nvPr/>
        </p:nvSpPr>
        <p:spPr>
          <a:xfrm>
            <a:off x="3438263" y="3617708"/>
            <a:ext cx="126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 du produits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2B3AC2-8902-B239-6146-44ECE59E5521}"/>
              </a:ext>
            </a:extLst>
          </p:cNvPr>
          <p:cNvSpPr txBox="1"/>
          <p:nvPr/>
        </p:nvSpPr>
        <p:spPr>
          <a:xfrm>
            <a:off x="4939403" y="3617707"/>
            <a:ext cx="70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31D8E-371B-9BDB-E9BD-C05CD72A40E4}"/>
              </a:ext>
            </a:extLst>
          </p:cNvPr>
          <p:cNvSpPr txBox="1"/>
          <p:nvPr/>
        </p:nvSpPr>
        <p:spPr>
          <a:xfrm>
            <a:off x="5827833" y="3617706"/>
            <a:ext cx="1501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unitaire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C6E7CA-9207-1D7A-EBCB-1E3EE7BA5891}"/>
              </a:ext>
            </a:extLst>
          </p:cNvPr>
          <p:cNvSpPr txBox="1"/>
          <p:nvPr/>
        </p:nvSpPr>
        <p:spPr>
          <a:xfrm>
            <a:off x="9481988" y="3617706"/>
            <a:ext cx="1111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Description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3BE0C27-4342-73E5-82C4-FD911836DD4D}"/>
              </a:ext>
            </a:extLst>
          </p:cNvPr>
          <p:cNvCxnSpPr/>
          <p:nvPr/>
        </p:nvCxnSpPr>
        <p:spPr>
          <a:xfrm>
            <a:off x="4756523" y="3617706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6C8D1A-81EE-AC3E-4190-4C0E86BAB63A}"/>
              </a:ext>
            </a:extLst>
          </p:cNvPr>
          <p:cNvCxnSpPr/>
          <p:nvPr/>
        </p:nvCxnSpPr>
        <p:spPr>
          <a:xfrm>
            <a:off x="5655683" y="3617706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81C32C3-A61A-656A-037E-2E6A64397EA7}"/>
              </a:ext>
            </a:extLst>
          </p:cNvPr>
          <p:cNvCxnSpPr/>
          <p:nvPr/>
        </p:nvCxnSpPr>
        <p:spPr>
          <a:xfrm>
            <a:off x="6928223" y="3617706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2B929F-62E1-3462-5AD0-0973907C8F6B}"/>
              </a:ext>
            </a:extLst>
          </p:cNvPr>
          <p:cNvCxnSpPr/>
          <p:nvPr/>
        </p:nvCxnSpPr>
        <p:spPr>
          <a:xfrm>
            <a:off x="7901940" y="3617706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273AD7D-6192-F54C-0D3F-BF802C5F9B0D}"/>
              </a:ext>
            </a:extLst>
          </p:cNvPr>
          <p:cNvSpPr txBox="1"/>
          <p:nvPr/>
        </p:nvSpPr>
        <p:spPr>
          <a:xfrm>
            <a:off x="6957065" y="3614849"/>
            <a:ext cx="897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Fournisseur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BD8AACA-C520-17C7-ACAA-18E2CCDD670F}"/>
              </a:ext>
            </a:extLst>
          </p:cNvPr>
          <p:cNvSpPr txBox="1"/>
          <p:nvPr/>
        </p:nvSpPr>
        <p:spPr>
          <a:xfrm>
            <a:off x="8674912" y="3262027"/>
            <a:ext cx="1210365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Supprimer produit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7583B7F-1230-9F58-919B-0310E4364429}"/>
              </a:ext>
            </a:extLst>
          </p:cNvPr>
          <p:cNvSpPr txBox="1"/>
          <p:nvPr/>
        </p:nvSpPr>
        <p:spPr>
          <a:xfrm>
            <a:off x="7380517" y="3270764"/>
            <a:ext cx="1210365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050" b="1" dirty="0"/>
              <a:t>Modifier produit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53C3079-2877-A695-DD7D-2962998C70C5}"/>
              </a:ext>
            </a:extLst>
          </p:cNvPr>
          <p:cNvSpPr txBox="1"/>
          <p:nvPr/>
        </p:nvSpPr>
        <p:spPr>
          <a:xfrm>
            <a:off x="3435200" y="1473888"/>
            <a:ext cx="698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Report sur  l’activité: par catégorie, par fournisseur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D251E9D-F41C-B55C-3325-116067D140F5}"/>
              </a:ext>
            </a:extLst>
          </p:cNvPr>
          <p:cNvCxnSpPr/>
          <p:nvPr/>
        </p:nvCxnSpPr>
        <p:spPr>
          <a:xfrm>
            <a:off x="3473818" y="3612819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377AB01-5619-A18B-297E-A74B719ECB2A}"/>
              </a:ext>
            </a:extLst>
          </p:cNvPr>
          <p:cNvSpPr txBox="1"/>
          <p:nvPr/>
        </p:nvSpPr>
        <p:spPr>
          <a:xfrm>
            <a:off x="2404088" y="3616247"/>
            <a:ext cx="86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Catégorie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DB6E441-24C5-B53F-9B7F-D91B47A3E395}"/>
              </a:ext>
            </a:extLst>
          </p:cNvPr>
          <p:cNvCxnSpPr/>
          <p:nvPr/>
        </p:nvCxnSpPr>
        <p:spPr>
          <a:xfrm>
            <a:off x="9445333" y="3627749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FE64B9F-7A6D-3856-E965-07A381061E6D}"/>
              </a:ext>
            </a:extLst>
          </p:cNvPr>
          <p:cNvSpPr txBox="1"/>
          <p:nvPr/>
        </p:nvSpPr>
        <p:spPr>
          <a:xfrm>
            <a:off x="7914687" y="3599002"/>
            <a:ext cx="1475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Seuil de rupture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6999E46A-718C-AF26-53CF-DA9BA5B285CC}"/>
              </a:ext>
            </a:extLst>
          </p:cNvPr>
          <p:cNvCxnSpPr/>
          <p:nvPr/>
        </p:nvCxnSpPr>
        <p:spPr>
          <a:xfrm>
            <a:off x="2429295" y="4009095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04D0EE6F-FACD-6F0F-51C6-953BCE1BFD30}"/>
              </a:ext>
            </a:extLst>
          </p:cNvPr>
          <p:cNvCxnSpPr/>
          <p:nvPr/>
        </p:nvCxnSpPr>
        <p:spPr>
          <a:xfrm>
            <a:off x="2422164" y="4212769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947EF467-BC0A-43F2-2A60-EDFA6C85FE1C}"/>
              </a:ext>
            </a:extLst>
          </p:cNvPr>
          <p:cNvCxnSpPr/>
          <p:nvPr/>
        </p:nvCxnSpPr>
        <p:spPr>
          <a:xfrm>
            <a:off x="2416111" y="443496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77F9BC94-5283-F71A-15AE-A16C6E4F5699}"/>
              </a:ext>
            </a:extLst>
          </p:cNvPr>
          <p:cNvCxnSpPr/>
          <p:nvPr/>
        </p:nvCxnSpPr>
        <p:spPr>
          <a:xfrm>
            <a:off x="2408980" y="463863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88EDFD65-6639-21A9-5617-2EC2077E4C6C}"/>
              </a:ext>
            </a:extLst>
          </p:cNvPr>
          <p:cNvCxnSpPr/>
          <p:nvPr/>
        </p:nvCxnSpPr>
        <p:spPr>
          <a:xfrm>
            <a:off x="2416111" y="486225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15683F7-719F-EA87-06CB-EDB3C58A417A}"/>
              </a:ext>
            </a:extLst>
          </p:cNvPr>
          <p:cNvCxnSpPr/>
          <p:nvPr/>
        </p:nvCxnSpPr>
        <p:spPr>
          <a:xfrm>
            <a:off x="2408980" y="506592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64DF771C-BBB9-F2AB-606F-710B165CF2D2}"/>
              </a:ext>
            </a:extLst>
          </p:cNvPr>
          <p:cNvCxnSpPr/>
          <p:nvPr/>
        </p:nvCxnSpPr>
        <p:spPr>
          <a:xfrm>
            <a:off x="2416111" y="528954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ECBD1AC-43A1-B7A3-1B22-2F0196720ADE}"/>
              </a:ext>
            </a:extLst>
          </p:cNvPr>
          <p:cNvCxnSpPr/>
          <p:nvPr/>
        </p:nvCxnSpPr>
        <p:spPr>
          <a:xfrm>
            <a:off x="2408980" y="549321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C1450F7F-C38C-F55C-4443-9904FAD307AF}"/>
              </a:ext>
            </a:extLst>
          </p:cNvPr>
          <p:cNvCxnSpPr/>
          <p:nvPr/>
        </p:nvCxnSpPr>
        <p:spPr>
          <a:xfrm>
            <a:off x="2416111" y="569973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9A5FD24E-4A7F-105C-6EFF-D062051E4299}"/>
              </a:ext>
            </a:extLst>
          </p:cNvPr>
          <p:cNvCxnSpPr/>
          <p:nvPr/>
        </p:nvCxnSpPr>
        <p:spPr>
          <a:xfrm>
            <a:off x="2408980" y="5903412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E5AFF0-3CDF-3D03-36FB-9A383FC0568A}"/>
              </a:ext>
            </a:extLst>
          </p:cNvPr>
          <p:cNvSpPr/>
          <p:nvPr/>
        </p:nvSpPr>
        <p:spPr>
          <a:xfrm>
            <a:off x="2433596" y="3626516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06E3D00E-C13D-D11E-A636-A6CB737C05D3}"/>
              </a:ext>
            </a:extLst>
          </p:cNvPr>
          <p:cNvSpPr txBox="1"/>
          <p:nvPr/>
        </p:nvSpPr>
        <p:spPr>
          <a:xfrm>
            <a:off x="4937335" y="807413"/>
            <a:ext cx="9336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Entrepôts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01BAC836-1FE5-3458-7398-421F8DFBEE03}"/>
              </a:ext>
            </a:extLst>
          </p:cNvPr>
          <p:cNvSpPr txBox="1"/>
          <p:nvPr/>
        </p:nvSpPr>
        <p:spPr>
          <a:xfrm>
            <a:off x="5949380" y="796137"/>
            <a:ext cx="93362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Clients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84CFD6-7012-3652-06CA-2C5FA5540974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72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57C72DE4-27D5-923A-FC98-9F06A09AB1E2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6" name="Rectangle : coins arrondis 195">
            <a:extLst>
              <a:ext uri="{FF2B5EF4-FFF2-40B4-BE49-F238E27FC236}">
                <a16:creationId xmlns:a16="http://schemas.microsoft.com/office/drawing/2014/main" id="{4C578BF9-D63A-5C13-F06D-86333F40237F}"/>
              </a:ext>
            </a:extLst>
          </p:cNvPr>
          <p:cNvSpPr/>
          <p:nvPr/>
        </p:nvSpPr>
        <p:spPr>
          <a:xfrm>
            <a:off x="2465750" y="1646588"/>
            <a:ext cx="3686302" cy="135615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 : coins arrondis 194">
            <a:extLst>
              <a:ext uri="{FF2B5EF4-FFF2-40B4-BE49-F238E27FC236}">
                <a16:creationId xmlns:a16="http://schemas.microsoft.com/office/drawing/2014/main" id="{3DD52B06-CC70-225A-8584-477101167CE7}"/>
              </a:ext>
            </a:extLst>
          </p:cNvPr>
          <p:cNvSpPr/>
          <p:nvPr/>
        </p:nvSpPr>
        <p:spPr>
          <a:xfrm>
            <a:off x="7337773" y="1648642"/>
            <a:ext cx="3686302" cy="135615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D19A7FC6-EBC0-547C-FDE6-7D724258848C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2" name="Image 161">
            <a:extLst>
              <a:ext uri="{FF2B5EF4-FFF2-40B4-BE49-F238E27FC236}">
                <a16:creationId xmlns:a16="http://schemas.microsoft.com/office/drawing/2014/main" id="{745B496F-95D2-1DE7-712A-E378F9E5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160" name="ZoneTexte 159">
            <a:extLst>
              <a:ext uri="{FF2B5EF4-FFF2-40B4-BE49-F238E27FC236}">
                <a16:creationId xmlns:a16="http://schemas.microsoft.com/office/drawing/2014/main" id="{9891FCB6-D932-95D3-8B23-130BBEA04D4C}"/>
              </a:ext>
            </a:extLst>
          </p:cNvPr>
          <p:cNvSpPr txBox="1"/>
          <p:nvPr/>
        </p:nvSpPr>
        <p:spPr>
          <a:xfrm>
            <a:off x="2421239" y="800596"/>
            <a:ext cx="150114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A5830050-D069-A7F1-3B19-76A9F7AE27DD}"/>
              </a:ext>
            </a:extLst>
          </p:cNvPr>
          <p:cNvSpPr txBox="1"/>
          <p:nvPr/>
        </p:nvSpPr>
        <p:spPr>
          <a:xfrm>
            <a:off x="3938505" y="818689"/>
            <a:ext cx="159917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Mouvements du stock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29B3BF7-768B-C437-AA94-A0929F2A2880}"/>
              </a:ext>
            </a:extLst>
          </p:cNvPr>
          <p:cNvSpPr txBox="1"/>
          <p:nvPr/>
        </p:nvSpPr>
        <p:spPr>
          <a:xfrm>
            <a:off x="10041308" y="3267213"/>
            <a:ext cx="1146154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+ Approvisionner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FE185-80FA-E50C-FED8-83A6145F461E}"/>
              </a:ext>
            </a:extLst>
          </p:cNvPr>
          <p:cNvSpPr/>
          <p:nvPr/>
        </p:nvSpPr>
        <p:spPr>
          <a:xfrm>
            <a:off x="2421676" y="3666875"/>
            <a:ext cx="8866958" cy="226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96BA5-58D3-E579-4212-E56302FC7ADF}"/>
              </a:ext>
            </a:extLst>
          </p:cNvPr>
          <p:cNvSpPr txBox="1"/>
          <p:nvPr/>
        </p:nvSpPr>
        <p:spPr>
          <a:xfrm>
            <a:off x="3276730" y="3666874"/>
            <a:ext cx="1549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 du produits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2B3AC2-8902-B239-6146-44ECE59E5521}"/>
              </a:ext>
            </a:extLst>
          </p:cNvPr>
          <p:cNvSpPr txBox="1"/>
          <p:nvPr/>
        </p:nvSpPr>
        <p:spPr>
          <a:xfrm>
            <a:off x="4400942" y="3666873"/>
            <a:ext cx="731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31D8E-371B-9BDB-E9BD-C05CD72A40E4}"/>
              </a:ext>
            </a:extLst>
          </p:cNvPr>
          <p:cNvSpPr txBox="1"/>
          <p:nvPr/>
        </p:nvSpPr>
        <p:spPr>
          <a:xfrm>
            <a:off x="4878535" y="3666873"/>
            <a:ext cx="1060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unitaire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C6E7CA-9207-1D7A-EBCB-1E3EE7BA5891}"/>
              </a:ext>
            </a:extLst>
          </p:cNvPr>
          <p:cNvSpPr txBox="1"/>
          <p:nvPr/>
        </p:nvSpPr>
        <p:spPr>
          <a:xfrm>
            <a:off x="7687835" y="3666873"/>
            <a:ext cx="118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Qte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disponible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3BE0C27-4342-73E5-82C4-FD911836DD4D}"/>
              </a:ext>
            </a:extLst>
          </p:cNvPr>
          <p:cNvCxnSpPr>
            <a:cxnSpLocks/>
          </p:cNvCxnSpPr>
          <p:nvPr/>
        </p:nvCxnSpPr>
        <p:spPr>
          <a:xfrm>
            <a:off x="4456893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6C8D1A-81EE-AC3E-4190-4C0E86BAB63A}"/>
              </a:ext>
            </a:extLst>
          </p:cNvPr>
          <p:cNvCxnSpPr>
            <a:cxnSpLocks/>
          </p:cNvCxnSpPr>
          <p:nvPr/>
        </p:nvCxnSpPr>
        <p:spPr>
          <a:xfrm>
            <a:off x="4928082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81C32C3-A61A-656A-037E-2E6A64397EA7}"/>
              </a:ext>
            </a:extLst>
          </p:cNvPr>
          <p:cNvCxnSpPr>
            <a:cxnSpLocks/>
          </p:cNvCxnSpPr>
          <p:nvPr/>
        </p:nvCxnSpPr>
        <p:spPr>
          <a:xfrm>
            <a:off x="7755152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0325442-C852-D70F-2897-CFDE85CC1F8F}"/>
              </a:ext>
            </a:extLst>
          </p:cNvPr>
          <p:cNvSpPr txBox="1"/>
          <p:nvPr/>
        </p:nvSpPr>
        <p:spPr>
          <a:xfrm>
            <a:off x="8671299" y="3674784"/>
            <a:ext cx="1006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Qte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réservée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51698D-1027-AE9E-A533-2BE163DC80C9}"/>
              </a:ext>
            </a:extLst>
          </p:cNvPr>
          <p:cNvSpPr txBox="1"/>
          <p:nvPr/>
        </p:nvSpPr>
        <p:spPr>
          <a:xfrm>
            <a:off x="10341289" y="3667613"/>
            <a:ext cx="108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Manquant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3313D6-DE3F-BCAF-D468-927B9FCB9FD5}"/>
              </a:ext>
            </a:extLst>
          </p:cNvPr>
          <p:cNvSpPr txBox="1"/>
          <p:nvPr/>
        </p:nvSpPr>
        <p:spPr>
          <a:xfrm>
            <a:off x="9504262" y="3664534"/>
            <a:ext cx="108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Qte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à venir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9392283-74D6-932F-61E1-0DF9FE6CE209}"/>
              </a:ext>
            </a:extLst>
          </p:cNvPr>
          <p:cNvCxnSpPr>
            <a:cxnSpLocks/>
          </p:cNvCxnSpPr>
          <p:nvPr/>
        </p:nvCxnSpPr>
        <p:spPr>
          <a:xfrm>
            <a:off x="8731622" y="3654386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C0B4B58-66D3-2787-3244-20A961748DCB}"/>
              </a:ext>
            </a:extLst>
          </p:cNvPr>
          <p:cNvCxnSpPr>
            <a:cxnSpLocks/>
          </p:cNvCxnSpPr>
          <p:nvPr/>
        </p:nvCxnSpPr>
        <p:spPr>
          <a:xfrm>
            <a:off x="9577549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4A01CDF-BB8B-9647-9263-8D0A89162579}"/>
              </a:ext>
            </a:extLst>
          </p:cNvPr>
          <p:cNvCxnSpPr>
            <a:cxnSpLocks/>
          </p:cNvCxnSpPr>
          <p:nvPr/>
        </p:nvCxnSpPr>
        <p:spPr>
          <a:xfrm>
            <a:off x="10382538" y="3660629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DC87FA7-73F5-237E-E4A7-5CFB053727A1}"/>
              </a:ext>
            </a:extLst>
          </p:cNvPr>
          <p:cNvCxnSpPr>
            <a:cxnSpLocks/>
          </p:cNvCxnSpPr>
          <p:nvPr/>
        </p:nvCxnSpPr>
        <p:spPr>
          <a:xfrm>
            <a:off x="5744579" y="3660629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546E7A8-B4DA-BD4F-BD3D-D04A942E5B4A}"/>
              </a:ext>
            </a:extLst>
          </p:cNvPr>
          <p:cNvSpPr txBox="1"/>
          <p:nvPr/>
        </p:nvSpPr>
        <p:spPr>
          <a:xfrm>
            <a:off x="5687468" y="3673177"/>
            <a:ext cx="1060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Date d’entrée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D6FDCC7-BE1A-069D-58F3-39DC5E876283}"/>
              </a:ext>
            </a:extLst>
          </p:cNvPr>
          <p:cNvCxnSpPr>
            <a:cxnSpLocks/>
          </p:cNvCxnSpPr>
          <p:nvPr/>
        </p:nvCxnSpPr>
        <p:spPr>
          <a:xfrm>
            <a:off x="6625769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C764CD36-D98D-D4DD-4491-A2E7BEEFFA05}"/>
              </a:ext>
            </a:extLst>
          </p:cNvPr>
          <p:cNvSpPr txBox="1"/>
          <p:nvPr/>
        </p:nvSpPr>
        <p:spPr>
          <a:xfrm>
            <a:off x="6732923" y="3673115"/>
            <a:ext cx="834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Entrepôt</a:t>
            </a:r>
          </a:p>
        </p:txBody>
      </p: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59946DA0-FF03-88AE-11C6-F0BC19C3841E}"/>
              </a:ext>
            </a:extLst>
          </p:cNvPr>
          <p:cNvCxnSpPr>
            <a:cxnSpLocks/>
          </p:cNvCxnSpPr>
          <p:nvPr/>
        </p:nvCxnSpPr>
        <p:spPr>
          <a:xfrm>
            <a:off x="3284146" y="3666873"/>
            <a:ext cx="0" cy="226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>
            <a:extLst>
              <a:ext uri="{FF2B5EF4-FFF2-40B4-BE49-F238E27FC236}">
                <a16:creationId xmlns:a16="http://schemas.microsoft.com/office/drawing/2014/main" id="{7775375B-2CB3-D08C-EDE8-25B6DA19CC24}"/>
              </a:ext>
            </a:extLst>
          </p:cNvPr>
          <p:cNvSpPr txBox="1"/>
          <p:nvPr/>
        </p:nvSpPr>
        <p:spPr>
          <a:xfrm>
            <a:off x="2418764" y="3678355"/>
            <a:ext cx="844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Catégorie</a:t>
            </a: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00C8C91F-E0BA-1049-1B87-1D16A98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50284"/>
              </p:ext>
            </p:extLst>
          </p:nvPr>
        </p:nvGraphicFramePr>
        <p:xfrm>
          <a:off x="2643477" y="1931778"/>
          <a:ext cx="337743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4358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844358">
                  <a:extLst>
                    <a:ext uri="{9D8B030D-6E8A-4147-A177-3AD203B41FA5}">
                      <a16:colId xmlns:a16="http://schemas.microsoft.com/office/drawing/2014/main" val="1119896660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995444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Seuil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Différence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395F7E1A-2558-218D-CB08-1566FF37D3DF}"/>
              </a:ext>
            </a:extLst>
          </p:cNvPr>
          <p:cNvSpPr txBox="1"/>
          <p:nvPr/>
        </p:nvSpPr>
        <p:spPr>
          <a:xfrm>
            <a:off x="3603336" y="1635033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Produits en rupture</a:t>
            </a:r>
          </a:p>
        </p:txBody>
      </p:sp>
      <p:graphicFrame>
        <p:nvGraphicFramePr>
          <p:cNvPr id="147" name="Tableau 146">
            <a:extLst>
              <a:ext uri="{FF2B5EF4-FFF2-40B4-BE49-F238E27FC236}">
                <a16:creationId xmlns:a16="http://schemas.microsoft.com/office/drawing/2014/main" id="{0C17FD38-3680-0FA1-ECE7-73FEBDFB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72236"/>
              </p:ext>
            </p:extLst>
          </p:nvPr>
        </p:nvGraphicFramePr>
        <p:xfrm>
          <a:off x="7401601" y="1963853"/>
          <a:ext cx="354863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9726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09726">
                  <a:extLst>
                    <a:ext uri="{9D8B030D-6E8A-4147-A177-3AD203B41FA5}">
                      <a16:colId xmlns:a16="http://schemas.microsoft.com/office/drawing/2014/main" val="1119896660"/>
                    </a:ext>
                  </a:extLst>
                </a:gridCol>
                <a:gridCol w="513082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906371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  <a:gridCol w="709726">
                  <a:extLst>
                    <a:ext uri="{9D8B030D-6E8A-4147-A177-3AD203B41FA5}">
                      <a16:colId xmlns:a16="http://schemas.microsoft.com/office/drawing/2014/main" val="3076855941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Seuil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Différence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48" name="ZoneTexte 147">
            <a:extLst>
              <a:ext uri="{FF2B5EF4-FFF2-40B4-BE49-F238E27FC236}">
                <a16:creationId xmlns:a16="http://schemas.microsoft.com/office/drawing/2014/main" id="{043091AD-CBE3-5E31-1B1E-2387EE3CF6F1}"/>
              </a:ext>
            </a:extLst>
          </p:cNvPr>
          <p:cNvSpPr txBox="1"/>
          <p:nvPr/>
        </p:nvSpPr>
        <p:spPr>
          <a:xfrm>
            <a:off x="8620498" y="1640692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Produits invendus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B8AF6E-A930-D602-A4E8-0C24ED6DBAFB}"/>
              </a:ext>
            </a:extLst>
          </p:cNvPr>
          <p:cNvSpPr/>
          <p:nvPr/>
        </p:nvSpPr>
        <p:spPr>
          <a:xfrm>
            <a:off x="2700470" y="1317157"/>
            <a:ext cx="1204958" cy="20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Entrepôt :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8B817C3-75C4-5559-68D7-D2177C5B39AF}"/>
              </a:ext>
            </a:extLst>
          </p:cNvPr>
          <p:cNvSpPr/>
          <p:nvPr/>
        </p:nvSpPr>
        <p:spPr>
          <a:xfrm>
            <a:off x="3670591" y="1306738"/>
            <a:ext cx="1547272" cy="20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3237EAA-D597-355A-B091-1D7548E894B5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8B08B16F-6B7E-E93E-B7B7-96F8EA4EEE5D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des produits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97F9D93A-6955-3CE7-B3C8-766D4ABE41B7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D867CD41-7D35-D50A-C3BA-82AE61BD44C3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510F3A11-DEE1-2076-4265-CC55FE7A74D1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D52C9250-A88D-9377-3894-7ADDB537B9A5}"/>
              </a:ext>
            </a:extLst>
          </p:cNvPr>
          <p:cNvCxnSpPr/>
          <p:nvPr/>
        </p:nvCxnSpPr>
        <p:spPr>
          <a:xfrm>
            <a:off x="7452479" y="2309289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931E1CC-E475-EBB5-E5CF-1A4972891F95}"/>
              </a:ext>
            </a:extLst>
          </p:cNvPr>
          <p:cNvCxnSpPr/>
          <p:nvPr/>
        </p:nvCxnSpPr>
        <p:spPr>
          <a:xfrm>
            <a:off x="7445348" y="2512963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E94D948D-AAC3-60CB-3981-BB360723C0EE}"/>
              </a:ext>
            </a:extLst>
          </p:cNvPr>
          <p:cNvCxnSpPr/>
          <p:nvPr/>
        </p:nvCxnSpPr>
        <p:spPr>
          <a:xfrm>
            <a:off x="7439295" y="2735154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60F24C0D-BCA8-792D-85D6-0C75120B4728}"/>
              </a:ext>
            </a:extLst>
          </p:cNvPr>
          <p:cNvCxnSpPr/>
          <p:nvPr/>
        </p:nvCxnSpPr>
        <p:spPr>
          <a:xfrm>
            <a:off x="7432164" y="2938828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AA7AD638-776C-895B-B4A5-5CD1800DFC10}"/>
              </a:ext>
            </a:extLst>
          </p:cNvPr>
          <p:cNvCxnSpPr>
            <a:cxnSpLocks/>
          </p:cNvCxnSpPr>
          <p:nvPr/>
        </p:nvCxnSpPr>
        <p:spPr>
          <a:xfrm>
            <a:off x="2580829" y="2240521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5FF47394-83E3-7319-56F2-F229A638D2C5}"/>
              </a:ext>
            </a:extLst>
          </p:cNvPr>
          <p:cNvCxnSpPr>
            <a:cxnSpLocks/>
          </p:cNvCxnSpPr>
          <p:nvPr/>
        </p:nvCxnSpPr>
        <p:spPr>
          <a:xfrm>
            <a:off x="2573698" y="2444195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A3CF314-3929-016F-03B7-53353E11C862}"/>
              </a:ext>
            </a:extLst>
          </p:cNvPr>
          <p:cNvCxnSpPr>
            <a:cxnSpLocks/>
          </p:cNvCxnSpPr>
          <p:nvPr/>
        </p:nvCxnSpPr>
        <p:spPr>
          <a:xfrm>
            <a:off x="2567645" y="2666386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79FB43F7-6C0E-479D-67C1-9234AC097265}"/>
              </a:ext>
            </a:extLst>
          </p:cNvPr>
          <p:cNvCxnSpPr>
            <a:cxnSpLocks/>
          </p:cNvCxnSpPr>
          <p:nvPr/>
        </p:nvCxnSpPr>
        <p:spPr>
          <a:xfrm>
            <a:off x="2560514" y="2870060"/>
            <a:ext cx="3377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5B954A9-698D-DEA3-FF64-29437A4FC3BE}"/>
              </a:ext>
            </a:extLst>
          </p:cNvPr>
          <p:cNvSpPr/>
          <p:nvPr/>
        </p:nvSpPr>
        <p:spPr>
          <a:xfrm>
            <a:off x="7452479" y="1956732"/>
            <a:ext cx="349775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1A9307-FB80-FB44-76FB-BF517BDBEDE9}"/>
              </a:ext>
            </a:extLst>
          </p:cNvPr>
          <p:cNvSpPr/>
          <p:nvPr/>
        </p:nvSpPr>
        <p:spPr>
          <a:xfrm>
            <a:off x="2574896" y="1921048"/>
            <a:ext cx="342279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40FF141B-8D9F-541F-0E5C-6D94F90B1E40}"/>
              </a:ext>
            </a:extLst>
          </p:cNvPr>
          <p:cNvCxnSpPr/>
          <p:nvPr/>
        </p:nvCxnSpPr>
        <p:spPr>
          <a:xfrm>
            <a:off x="2426259" y="4042161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FBC88D7D-6198-0C14-83C7-95BDAF641D79}"/>
              </a:ext>
            </a:extLst>
          </p:cNvPr>
          <p:cNvCxnSpPr/>
          <p:nvPr/>
        </p:nvCxnSpPr>
        <p:spPr>
          <a:xfrm>
            <a:off x="2419128" y="4245835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9B28FF00-32B5-22F7-8D18-78E863BF309B}"/>
              </a:ext>
            </a:extLst>
          </p:cNvPr>
          <p:cNvCxnSpPr/>
          <p:nvPr/>
        </p:nvCxnSpPr>
        <p:spPr>
          <a:xfrm>
            <a:off x="2413075" y="446802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13CD0CA9-E5D2-71E9-6AD8-E16C3E10F3AB}"/>
              </a:ext>
            </a:extLst>
          </p:cNvPr>
          <p:cNvCxnSpPr/>
          <p:nvPr/>
        </p:nvCxnSpPr>
        <p:spPr>
          <a:xfrm>
            <a:off x="2405944" y="467170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E2AA1F46-C411-B629-5C54-24BAC2BD9569}"/>
              </a:ext>
            </a:extLst>
          </p:cNvPr>
          <p:cNvCxnSpPr/>
          <p:nvPr/>
        </p:nvCxnSpPr>
        <p:spPr>
          <a:xfrm>
            <a:off x="2413075" y="489531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43EF7B8-625A-9C88-BED9-814847239FBE}"/>
              </a:ext>
            </a:extLst>
          </p:cNvPr>
          <p:cNvCxnSpPr/>
          <p:nvPr/>
        </p:nvCxnSpPr>
        <p:spPr>
          <a:xfrm>
            <a:off x="2405944" y="509899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C29CDEA9-EF2B-FDAF-E342-425CFB67608B}"/>
              </a:ext>
            </a:extLst>
          </p:cNvPr>
          <p:cNvCxnSpPr/>
          <p:nvPr/>
        </p:nvCxnSpPr>
        <p:spPr>
          <a:xfrm>
            <a:off x="2413075" y="532260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83FFD328-30E1-FD1A-51A3-1454234DCB73}"/>
              </a:ext>
            </a:extLst>
          </p:cNvPr>
          <p:cNvCxnSpPr/>
          <p:nvPr/>
        </p:nvCxnSpPr>
        <p:spPr>
          <a:xfrm>
            <a:off x="2405944" y="552628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093FBD79-7FC1-DAA3-9CB5-A57AB1C9D2F9}"/>
              </a:ext>
            </a:extLst>
          </p:cNvPr>
          <p:cNvCxnSpPr/>
          <p:nvPr/>
        </p:nvCxnSpPr>
        <p:spPr>
          <a:xfrm>
            <a:off x="2413075" y="573280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2FDBA4C6-4703-E7D4-112E-F4D858931D43}"/>
              </a:ext>
            </a:extLst>
          </p:cNvPr>
          <p:cNvCxnSpPr/>
          <p:nvPr/>
        </p:nvCxnSpPr>
        <p:spPr>
          <a:xfrm>
            <a:off x="2405944" y="593647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445D2B6-5A63-9D55-50A4-648C89A2E398}"/>
              </a:ext>
            </a:extLst>
          </p:cNvPr>
          <p:cNvSpPr/>
          <p:nvPr/>
        </p:nvSpPr>
        <p:spPr>
          <a:xfrm>
            <a:off x="2430560" y="3659582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397C7ADB-C44E-8FEC-1435-0A5495EEDF8A}"/>
              </a:ext>
            </a:extLst>
          </p:cNvPr>
          <p:cNvSpPr/>
          <p:nvPr/>
        </p:nvSpPr>
        <p:spPr>
          <a:xfrm>
            <a:off x="2369817" y="1208434"/>
            <a:ext cx="8916841" cy="1914557"/>
          </a:xfrm>
          <a:prstGeom prst="roundRect">
            <a:avLst>
              <a:gd name="adj" fmla="val 262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16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132">
            <a:extLst>
              <a:ext uri="{FF2B5EF4-FFF2-40B4-BE49-F238E27FC236}">
                <a16:creationId xmlns:a16="http://schemas.microsoft.com/office/drawing/2014/main" id="{C81A2B8B-29BB-A459-357E-B77B963A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058D5B0-F714-D8B6-47B2-A6E4607E1175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A0749456-183D-21A4-6E22-90C8EE2F113D}"/>
              </a:ext>
            </a:extLst>
          </p:cNvPr>
          <p:cNvSpPr/>
          <p:nvPr/>
        </p:nvSpPr>
        <p:spPr>
          <a:xfrm>
            <a:off x="8799212" y="1569872"/>
            <a:ext cx="2428289" cy="1306549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FB31293F-B851-959E-A1AA-1AD8BA3860BF}"/>
              </a:ext>
            </a:extLst>
          </p:cNvPr>
          <p:cNvSpPr/>
          <p:nvPr/>
        </p:nvSpPr>
        <p:spPr>
          <a:xfrm>
            <a:off x="6297189" y="1571172"/>
            <a:ext cx="2428289" cy="1306549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E19E8518-8A1B-5563-C299-B2CB6816BF6A}"/>
              </a:ext>
            </a:extLst>
          </p:cNvPr>
          <p:cNvSpPr/>
          <p:nvPr/>
        </p:nvSpPr>
        <p:spPr>
          <a:xfrm>
            <a:off x="3805649" y="1555439"/>
            <a:ext cx="2404143" cy="1310230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706B5A-7E01-EF98-7170-CF4D5EDF27E5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des produits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698BA7F-1D2E-6FB7-BAEA-672A37706974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8024EC9-14D3-B992-FF62-C334164A8788}"/>
              </a:ext>
            </a:extLst>
          </p:cNvPr>
          <p:cNvSpPr/>
          <p:nvPr/>
        </p:nvSpPr>
        <p:spPr>
          <a:xfrm>
            <a:off x="2490633" y="1653977"/>
            <a:ext cx="1267494" cy="124788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D56282A6-5D88-AE60-CB9A-9C115931A5EE}"/>
              </a:ext>
            </a:extLst>
          </p:cNvPr>
          <p:cNvSpPr txBox="1"/>
          <p:nvPr/>
        </p:nvSpPr>
        <p:spPr>
          <a:xfrm>
            <a:off x="2426259" y="286566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Ventes par catégorie</a:t>
            </a:r>
          </a:p>
        </p:txBody>
      </p:sp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34B34028-5CEA-B486-B02D-C79368F5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76662"/>
              </p:ext>
            </p:extLst>
          </p:nvPr>
        </p:nvGraphicFramePr>
        <p:xfrm>
          <a:off x="3893047" y="1709586"/>
          <a:ext cx="225992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307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 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DEB4EF54-2FBD-EE32-73BF-A47FD8881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51576"/>
              </p:ext>
            </p:extLst>
          </p:nvPr>
        </p:nvGraphicFramePr>
        <p:xfrm>
          <a:off x="6360614" y="1709586"/>
          <a:ext cx="225992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307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 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9E013BB-E37E-C73D-8A52-2C3198F05547}"/>
              </a:ext>
            </a:extLst>
          </p:cNvPr>
          <p:cNvSpPr txBox="1"/>
          <p:nvPr/>
        </p:nvSpPr>
        <p:spPr>
          <a:xfrm>
            <a:off x="4398570" y="149833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plus vendus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B3DF48E-3C7C-5764-AFD7-C9A8E9BB6CDC}"/>
              </a:ext>
            </a:extLst>
          </p:cNvPr>
          <p:cNvSpPr txBox="1"/>
          <p:nvPr/>
        </p:nvSpPr>
        <p:spPr>
          <a:xfrm>
            <a:off x="6838904" y="149834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moins vendus</a:t>
            </a:r>
          </a:p>
        </p:txBody>
      </p:sp>
      <p:graphicFrame>
        <p:nvGraphicFramePr>
          <p:cNvPr id="125" name="Tableau 124">
            <a:extLst>
              <a:ext uri="{FF2B5EF4-FFF2-40B4-BE49-F238E27FC236}">
                <a16:creationId xmlns:a16="http://schemas.microsoft.com/office/drawing/2014/main" id="{6155A1F7-CDCC-7B87-FB43-C0A055486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69065"/>
              </p:ext>
            </p:extLst>
          </p:nvPr>
        </p:nvGraphicFramePr>
        <p:xfrm>
          <a:off x="8896039" y="1714825"/>
          <a:ext cx="2259920" cy="338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061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487111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  <a:gridCol w="473718">
                  <a:extLst>
                    <a:ext uri="{9D8B030D-6E8A-4147-A177-3AD203B41FA5}">
                      <a16:colId xmlns:a16="http://schemas.microsoft.com/office/drawing/2014/main" val="4238819218"/>
                    </a:ext>
                  </a:extLst>
                </a:gridCol>
              </a:tblGrid>
              <a:tr h="338239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26" name="ZoneTexte 125">
            <a:extLst>
              <a:ext uri="{FF2B5EF4-FFF2-40B4-BE49-F238E27FC236}">
                <a16:creationId xmlns:a16="http://schemas.microsoft.com/office/drawing/2014/main" id="{69E355C1-F712-185A-E1DE-8E059B463964}"/>
              </a:ext>
            </a:extLst>
          </p:cNvPr>
          <p:cNvSpPr txBox="1"/>
          <p:nvPr/>
        </p:nvSpPr>
        <p:spPr>
          <a:xfrm>
            <a:off x="9521206" y="151212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Clients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8B2009BF-62AF-D71E-ECFE-DCE6EEA219D3}"/>
              </a:ext>
            </a:extLst>
          </p:cNvPr>
          <p:cNvSpPr txBox="1"/>
          <p:nvPr/>
        </p:nvSpPr>
        <p:spPr>
          <a:xfrm>
            <a:off x="2421239" y="800596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534870D-EE5D-8903-D4A1-EB7FC9834E4F}"/>
              </a:ext>
            </a:extLst>
          </p:cNvPr>
          <p:cNvSpPr txBox="1"/>
          <p:nvPr/>
        </p:nvSpPr>
        <p:spPr>
          <a:xfrm>
            <a:off x="3938505" y="801597"/>
            <a:ext cx="1696301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Mouvements du stock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536A279-E515-EAE9-8056-DB847DBA7B0C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94CED635-3274-7183-8060-8FF1C089B3FE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FE185-80FA-E50C-FED8-83A6145F461E}"/>
              </a:ext>
            </a:extLst>
          </p:cNvPr>
          <p:cNvSpPr/>
          <p:nvPr/>
        </p:nvSpPr>
        <p:spPr>
          <a:xfrm>
            <a:off x="2430560" y="3633944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96BA5-58D3-E579-4212-E56302FC7ADF}"/>
              </a:ext>
            </a:extLst>
          </p:cNvPr>
          <p:cNvSpPr txBox="1"/>
          <p:nvPr/>
        </p:nvSpPr>
        <p:spPr>
          <a:xfrm>
            <a:off x="3599785" y="3633943"/>
            <a:ext cx="128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 du produit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2B3AC2-8902-B239-6146-44ECE59E5521}"/>
              </a:ext>
            </a:extLst>
          </p:cNvPr>
          <p:cNvSpPr txBox="1"/>
          <p:nvPr/>
        </p:nvSpPr>
        <p:spPr>
          <a:xfrm>
            <a:off x="5006531" y="3633943"/>
            <a:ext cx="722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31D8E-371B-9BDB-E9BD-C05CD72A40E4}"/>
              </a:ext>
            </a:extLst>
          </p:cNvPr>
          <p:cNvSpPr txBox="1"/>
          <p:nvPr/>
        </p:nvSpPr>
        <p:spPr>
          <a:xfrm>
            <a:off x="8726331" y="3649712"/>
            <a:ext cx="843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Qte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C6E7CA-9207-1D7A-EBCB-1E3EE7BA5891}"/>
              </a:ext>
            </a:extLst>
          </p:cNvPr>
          <p:cNvSpPr txBox="1"/>
          <p:nvPr/>
        </p:nvSpPr>
        <p:spPr>
          <a:xfrm>
            <a:off x="7198021" y="3633942"/>
            <a:ext cx="676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Date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325442-C852-D70F-2897-CFDE85CC1F8F}"/>
              </a:ext>
            </a:extLst>
          </p:cNvPr>
          <p:cNvSpPr txBox="1"/>
          <p:nvPr/>
        </p:nvSpPr>
        <p:spPr>
          <a:xfrm>
            <a:off x="7674805" y="3642101"/>
            <a:ext cx="1067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Type de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mvt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51698D-1027-AE9E-A533-2BE163DC80C9}"/>
              </a:ext>
            </a:extLst>
          </p:cNvPr>
          <p:cNvSpPr txBox="1"/>
          <p:nvPr/>
        </p:nvSpPr>
        <p:spPr>
          <a:xfrm>
            <a:off x="5667007" y="3642101"/>
            <a:ext cx="1067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3313D6-DE3F-BCAF-D468-927B9FCB9FD5}"/>
              </a:ext>
            </a:extLst>
          </p:cNvPr>
          <p:cNvSpPr txBox="1"/>
          <p:nvPr/>
        </p:nvSpPr>
        <p:spPr>
          <a:xfrm>
            <a:off x="9295684" y="3631946"/>
            <a:ext cx="92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unitaire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BF96D18D-22E5-9B0A-B1D9-624F2BE1749E}"/>
              </a:ext>
            </a:extLst>
          </p:cNvPr>
          <p:cNvSpPr txBox="1"/>
          <p:nvPr/>
        </p:nvSpPr>
        <p:spPr>
          <a:xfrm>
            <a:off x="2427309" y="3631946"/>
            <a:ext cx="12801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Catégorie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C655380-2590-D95F-62DD-037E507A2268}"/>
              </a:ext>
            </a:extLst>
          </p:cNvPr>
          <p:cNvSpPr txBox="1"/>
          <p:nvPr/>
        </p:nvSpPr>
        <p:spPr>
          <a:xfrm>
            <a:off x="10210718" y="3638846"/>
            <a:ext cx="92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total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B2328669-4D61-8D40-53B4-7E577FBB778E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D32A113-C733-8D50-D771-D41E98BEF37A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37430496-7AA4-F73A-E1E5-42AE8BFC6425}"/>
              </a:ext>
            </a:extLst>
          </p:cNvPr>
          <p:cNvSpPr txBox="1"/>
          <p:nvPr/>
        </p:nvSpPr>
        <p:spPr>
          <a:xfrm>
            <a:off x="10221506" y="3264696"/>
            <a:ext cx="944624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-&gt;] Exporter</a:t>
            </a:r>
          </a:p>
        </p:txBody>
      </p: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1AC7536D-7621-22ED-8ADE-678BCAA6B382}"/>
              </a:ext>
            </a:extLst>
          </p:cNvPr>
          <p:cNvCxnSpPr/>
          <p:nvPr/>
        </p:nvCxnSpPr>
        <p:spPr>
          <a:xfrm>
            <a:off x="2426259" y="4042161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164603BD-59E2-F251-4AC5-F78729829203}"/>
              </a:ext>
            </a:extLst>
          </p:cNvPr>
          <p:cNvCxnSpPr/>
          <p:nvPr/>
        </p:nvCxnSpPr>
        <p:spPr>
          <a:xfrm>
            <a:off x="2419128" y="4245835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1D6F8E3D-E52E-D1C5-74AE-DFC765A38C37}"/>
              </a:ext>
            </a:extLst>
          </p:cNvPr>
          <p:cNvCxnSpPr/>
          <p:nvPr/>
        </p:nvCxnSpPr>
        <p:spPr>
          <a:xfrm>
            <a:off x="2413075" y="446802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52843052-5902-4709-B3B7-8EF67540DF12}"/>
              </a:ext>
            </a:extLst>
          </p:cNvPr>
          <p:cNvCxnSpPr/>
          <p:nvPr/>
        </p:nvCxnSpPr>
        <p:spPr>
          <a:xfrm>
            <a:off x="2405944" y="467170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C95561CB-591D-0B1E-E130-F765C88E5250}"/>
              </a:ext>
            </a:extLst>
          </p:cNvPr>
          <p:cNvCxnSpPr/>
          <p:nvPr/>
        </p:nvCxnSpPr>
        <p:spPr>
          <a:xfrm>
            <a:off x="2413075" y="489531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24B4254-CBF4-2DCF-E167-E2589C8682A0}"/>
              </a:ext>
            </a:extLst>
          </p:cNvPr>
          <p:cNvCxnSpPr/>
          <p:nvPr/>
        </p:nvCxnSpPr>
        <p:spPr>
          <a:xfrm>
            <a:off x="2405944" y="509899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52E7A732-71A5-55F1-7063-ADC079BDBBB5}"/>
              </a:ext>
            </a:extLst>
          </p:cNvPr>
          <p:cNvCxnSpPr/>
          <p:nvPr/>
        </p:nvCxnSpPr>
        <p:spPr>
          <a:xfrm>
            <a:off x="2413075" y="532260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DBFA318A-6CBC-B51E-77E8-01BD2678CD83}"/>
              </a:ext>
            </a:extLst>
          </p:cNvPr>
          <p:cNvCxnSpPr/>
          <p:nvPr/>
        </p:nvCxnSpPr>
        <p:spPr>
          <a:xfrm>
            <a:off x="2405944" y="552628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0E981C15-7E93-8206-A3C9-FAF136B05EE0}"/>
              </a:ext>
            </a:extLst>
          </p:cNvPr>
          <p:cNvCxnSpPr/>
          <p:nvPr/>
        </p:nvCxnSpPr>
        <p:spPr>
          <a:xfrm>
            <a:off x="2413075" y="573280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AC86DFB-507C-7ED1-F80B-E1621F6C2253}"/>
              </a:ext>
            </a:extLst>
          </p:cNvPr>
          <p:cNvCxnSpPr/>
          <p:nvPr/>
        </p:nvCxnSpPr>
        <p:spPr>
          <a:xfrm>
            <a:off x="2405944" y="593647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20F6BB8-0714-E89D-67FA-53C80D7FD2F8}"/>
              </a:ext>
            </a:extLst>
          </p:cNvPr>
          <p:cNvSpPr/>
          <p:nvPr/>
        </p:nvSpPr>
        <p:spPr>
          <a:xfrm>
            <a:off x="3864899" y="1735670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55925D4E-1FB9-CD5F-684B-F5FF9B957F57}"/>
              </a:ext>
            </a:extLst>
          </p:cNvPr>
          <p:cNvCxnSpPr/>
          <p:nvPr/>
        </p:nvCxnSpPr>
        <p:spPr>
          <a:xfrm>
            <a:off x="3953208" y="2100843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BC71BC2-48DA-9FB7-924B-34309031905C}"/>
              </a:ext>
            </a:extLst>
          </p:cNvPr>
          <p:cNvCxnSpPr/>
          <p:nvPr/>
        </p:nvCxnSpPr>
        <p:spPr>
          <a:xfrm>
            <a:off x="3946077" y="2304517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7985F374-75CF-0569-485A-550064D4BB61}"/>
              </a:ext>
            </a:extLst>
          </p:cNvPr>
          <p:cNvCxnSpPr/>
          <p:nvPr/>
        </p:nvCxnSpPr>
        <p:spPr>
          <a:xfrm>
            <a:off x="3940024" y="2526708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10D775B3-3837-7997-D481-89BBC2F30D14}"/>
              </a:ext>
            </a:extLst>
          </p:cNvPr>
          <p:cNvCxnSpPr/>
          <p:nvPr/>
        </p:nvCxnSpPr>
        <p:spPr>
          <a:xfrm>
            <a:off x="3932893" y="2730382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88DD3594-9677-92DA-4077-689473804079}"/>
              </a:ext>
            </a:extLst>
          </p:cNvPr>
          <p:cNvCxnSpPr/>
          <p:nvPr/>
        </p:nvCxnSpPr>
        <p:spPr>
          <a:xfrm>
            <a:off x="6436465" y="2053064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9D9B0328-E69E-48E2-4F1E-67AAFB37AD98}"/>
              </a:ext>
            </a:extLst>
          </p:cNvPr>
          <p:cNvCxnSpPr/>
          <p:nvPr/>
        </p:nvCxnSpPr>
        <p:spPr>
          <a:xfrm>
            <a:off x="6429334" y="2256738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7CED2202-2DF0-FB95-E754-163744143706}"/>
              </a:ext>
            </a:extLst>
          </p:cNvPr>
          <p:cNvCxnSpPr/>
          <p:nvPr/>
        </p:nvCxnSpPr>
        <p:spPr>
          <a:xfrm>
            <a:off x="6423281" y="2478929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3E1D8840-C18D-13B4-663C-57B2EDD2AB9D}"/>
              </a:ext>
            </a:extLst>
          </p:cNvPr>
          <p:cNvCxnSpPr/>
          <p:nvPr/>
        </p:nvCxnSpPr>
        <p:spPr>
          <a:xfrm>
            <a:off x="6416150" y="2682603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EC24A04-CBFD-147F-A537-E858496BAB53}"/>
              </a:ext>
            </a:extLst>
          </p:cNvPr>
          <p:cNvSpPr/>
          <p:nvPr/>
        </p:nvSpPr>
        <p:spPr>
          <a:xfrm>
            <a:off x="6351107" y="1726365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588FCBF9-62F4-FA1E-4780-29A5B5791332}"/>
              </a:ext>
            </a:extLst>
          </p:cNvPr>
          <p:cNvCxnSpPr/>
          <p:nvPr/>
        </p:nvCxnSpPr>
        <p:spPr>
          <a:xfrm>
            <a:off x="8981397" y="2070006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05C08C89-E4AF-9995-D42C-D17FF84FDA72}"/>
              </a:ext>
            </a:extLst>
          </p:cNvPr>
          <p:cNvCxnSpPr/>
          <p:nvPr/>
        </p:nvCxnSpPr>
        <p:spPr>
          <a:xfrm>
            <a:off x="8974266" y="2273680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A762C936-5E84-F811-BFB3-B9766F210E5D}"/>
              </a:ext>
            </a:extLst>
          </p:cNvPr>
          <p:cNvCxnSpPr/>
          <p:nvPr/>
        </p:nvCxnSpPr>
        <p:spPr>
          <a:xfrm>
            <a:off x="8968213" y="2495871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71D2CE4C-B917-006B-DFED-3694B8621C9D}"/>
              </a:ext>
            </a:extLst>
          </p:cNvPr>
          <p:cNvCxnSpPr/>
          <p:nvPr/>
        </p:nvCxnSpPr>
        <p:spPr>
          <a:xfrm>
            <a:off x="8961082" y="2699545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56A2004-267F-AC48-A507-9166B2BDCED5}"/>
              </a:ext>
            </a:extLst>
          </p:cNvPr>
          <p:cNvSpPr/>
          <p:nvPr/>
        </p:nvSpPr>
        <p:spPr>
          <a:xfrm>
            <a:off x="8896039" y="1743307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5142AD7-227B-26EC-0A06-45112CF2D587}"/>
              </a:ext>
            </a:extLst>
          </p:cNvPr>
          <p:cNvSpPr/>
          <p:nvPr/>
        </p:nvSpPr>
        <p:spPr>
          <a:xfrm>
            <a:off x="3532934" y="1240837"/>
            <a:ext cx="1204958" cy="20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Catégorie :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D0C2A47-17FE-71F5-851B-C697EADA9A77}"/>
              </a:ext>
            </a:extLst>
          </p:cNvPr>
          <p:cNvSpPr/>
          <p:nvPr/>
        </p:nvSpPr>
        <p:spPr>
          <a:xfrm>
            <a:off x="4503055" y="1230418"/>
            <a:ext cx="1547272" cy="20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A41B040-7B48-FC44-2A58-5DBCCA79EEED}"/>
              </a:ext>
            </a:extLst>
          </p:cNvPr>
          <p:cNvSpPr/>
          <p:nvPr/>
        </p:nvSpPr>
        <p:spPr>
          <a:xfrm>
            <a:off x="5983197" y="1240837"/>
            <a:ext cx="1204958" cy="20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Période :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61259D-B989-C5FE-BA66-237A83B6782B}"/>
              </a:ext>
            </a:extLst>
          </p:cNvPr>
          <p:cNvSpPr/>
          <p:nvPr/>
        </p:nvSpPr>
        <p:spPr>
          <a:xfrm>
            <a:off x="6953318" y="1230418"/>
            <a:ext cx="1547272" cy="20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3B95E875-C894-3428-AE8A-4549F04C224D}"/>
              </a:ext>
            </a:extLst>
          </p:cNvPr>
          <p:cNvSpPr/>
          <p:nvPr/>
        </p:nvSpPr>
        <p:spPr>
          <a:xfrm>
            <a:off x="2369817" y="1208434"/>
            <a:ext cx="8916841" cy="1914557"/>
          </a:xfrm>
          <a:prstGeom prst="roundRect">
            <a:avLst>
              <a:gd name="adj" fmla="val 262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30638F90-BEF8-EFBE-7933-4E45E34F424E}"/>
              </a:ext>
            </a:extLst>
          </p:cNvPr>
          <p:cNvSpPr txBox="1"/>
          <p:nvPr/>
        </p:nvSpPr>
        <p:spPr>
          <a:xfrm>
            <a:off x="6305457" y="3658250"/>
            <a:ext cx="905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Fournisseur</a:t>
            </a:r>
          </a:p>
        </p:txBody>
      </p:sp>
    </p:spTree>
    <p:extLst>
      <p:ext uri="{BB962C8B-B14F-4D97-AF65-F5344CB8AC3E}">
        <p14:creationId xmlns:p14="http://schemas.microsoft.com/office/powerpoint/2010/main" val="3225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 240">
            <a:extLst>
              <a:ext uri="{FF2B5EF4-FFF2-40B4-BE49-F238E27FC236}">
                <a16:creationId xmlns:a16="http://schemas.microsoft.com/office/drawing/2014/main" id="{F6324F83-5509-9FAA-779F-465884FE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F808FBC7-11B5-6C40-A435-24504ED8C9D4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0259EC93-0D41-5755-C5AF-A6781CAC58AA}"/>
              </a:ext>
            </a:extLst>
          </p:cNvPr>
          <p:cNvSpPr txBox="1"/>
          <p:nvPr/>
        </p:nvSpPr>
        <p:spPr>
          <a:xfrm>
            <a:off x="5771353" y="803184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Livraisons</a:t>
            </a:r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C7A69A02-1A83-9C19-7D21-A269931D9DE7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DD89B7-8503-22D4-52F3-BB0290F4B4EC}"/>
              </a:ext>
            </a:extLst>
          </p:cNvPr>
          <p:cNvSpPr txBox="1"/>
          <p:nvPr/>
        </p:nvSpPr>
        <p:spPr>
          <a:xfrm>
            <a:off x="9964395" y="3247881"/>
            <a:ext cx="1230055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Vendre/Retourner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FDBDD6-5A16-22EF-E3CA-537027958C73}"/>
              </a:ext>
            </a:extLst>
          </p:cNvPr>
          <p:cNvSpPr/>
          <p:nvPr/>
        </p:nvSpPr>
        <p:spPr>
          <a:xfrm>
            <a:off x="2438408" y="3573603"/>
            <a:ext cx="8831084" cy="213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E1C741-074C-9122-90F0-D8A082F4E79D}"/>
              </a:ext>
            </a:extLst>
          </p:cNvPr>
          <p:cNvSpPr txBox="1"/>
          <p:nvPr/>
        </p:nvSpPr>
        <p:spPr>
          <a:xfrm>
            <a:off x="2438408" y="3573602"/>
            <a:ext cx="983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 de vente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321631F-156B-0158-5714-0D4B9AC84A37}"/>
              </a:ext>
            </a:extLst>
          </p:cNvPr>
          <p:cNvSpPr txBox="1"/>
          <p:nvPr/>
        </p:nvSpPr>
        <p:spPr>
          <a:xfrm>
            <a:off x="3331675" y="3573602"/>
            <a:ext cx="1241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Liste des produits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36792AB-3ECD-BED8-385F-9E1481A60444}"/>
              </a:ext>
            </a:extLst>
          </p:cNvPr>
          <p:cNvSpPr txBox="1"/>
          <p:nvPr/>
        </p:nvSpPr>
        <p:spPr>
          <a:xfrm>
            <a:off x="5944990" y="3568999"/>
            <a:ext cx="1140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Date de vente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31F995E-0E0A-9AB1-85CF-C10FC3B6F4ED}"/>
              </a:ext>
            </a:extLst>
          </p:cNvPr>
          <p:cNvCxnSpPr/>
          <p:nvPr/>
        </p:nvCxnSpPr>
        <p:spPr>
          <a:xfrm>
            <a:off x="3300360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5DCE3E7-9D52-66AE-EF3F-569D91FE429D}"/>
              </a:ext>
            </a:extLst>
          </p:cNvPr>
          <p:cNvCxnSpPr/>
          <p:nvPr/>
        </p:nvCxnSpPr>
        <p:spPr>
          <a:xfrm>
            <a:off x="4311194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9EEF093-E310-42A7-F55D-8E172F07B0DF}"/>
              </a:ext>
            </a:extLst>
          </p:cNvPr>
          <p:cNvCxnSpPr/>
          <p:nvPr/>
        </p:nvCxnSpPr>
        <p:spPr>
          <a:xfrm>
            <a:off x="5724274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AAA402C-CBA3-2A5B-A66C-073000E92862}"/>
              </a:ext>
            </a:extLst>
          </p:cNvPr>
          <p:cNvCxnSpPr/>
          <p:nvPr/>
        </p:nvCxnSpPr>
        <p:spPr>
          <a:xfrm>
            <a:off x="6716816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E492A3E-51CD-4859-7FA9-640972CBE524}"/>
              </a:ext>
            </a:extLst>
          </p:cNvPr>
          <p:cNvSpPr txBox="1"/>
          <p:nvPr/>
        </p:nvSpPr>
        <p:spPr>
          <a:xfrm>
            <a:off x="5044301" y="3569334"/>
            <a:ext cx="78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total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501E085-1B17-CB9E-B329-097EC017B317}"/>
              </a:ext>
            </a:extLst>
          </p:cNvPr>
          <p:cNvCxnSpPr/>
          <p:nvPr/>
        </p:nvCxnSpPr>
        <p:spPr>
          <a:xfrm>
            <a:off x="7630131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4B1FCC1-A01F-1D76-6B6D-6436337614BC}"/>
              </a:ext>
            </a:extLst>
          </p:cNvPr>
          <p:cNvSpPr txBox="1"/>
          <p:nvPr/>
        </p:nvSpPr>
        <p:spPr>
          <a:xfrm>
            <a:off x="7349931" y="3574439"/>
            <a:ext cx="129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Montant réglé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FADD167-5705-80AE-047A-607B9D9D0D94}"/>
              </a:ext>
            </a:extLst>
          </p:cNvPr>
          <p:cNvCxnSpPr/>
          <p:nvPr/>
        </p:nvCxnSpPr>
        <p:spPr>
          <a:xfrm>
            <a:off x="8803775" y="3573493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AAC9056-1B89-6598-B674-08AD80C98E50}"/>
              </a:ext>
            </a:extLst>
          </p:cNvPr>
          <p:cNvSpPr txBox="1"/>
          <p:nvPr/>
        </p:nvSpPr>
        <p:spPr>
          <a:xfrm>
            <a:off x="8741887" y="3574439"/>
            <a:ext cx="1833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Date de dernier règlement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28E8A251-CD8C-B0E4-8A4A-C381CAFB7BF4}"/>
              </a:ext>
            </a:extLst>
          </p:cNvPr>
          <p:cNvCxnSpPr/>
          <p:nvPr/>
        </p:nvCxnSpPr>
        <p:spPr>
          <a:xfrm>
            <a:off x="10475438" y="3573601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CA6595E-A384-BDA4-78BF-98FE76BBC168}"/>
              </a:ext>
            </a:extLst>
          </p:cNvPr>
          <p:cNvSpPr txBox="1"/>
          <p:nvPr/>
        </p:nvSpPr>
        <p:spPr>
          <a:xfrm>
            <a:off x="10475438" y="3582054"/>
            <a:ext cx="64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D32C0628-8447-9E64-4406-DD238F0D6CF1}"/>
              </a:ext>
            </a:extLst>
          </p:cNvPr>
          <p:cNvCxnSpPr/>
          <p:nvPr/>
        </p:nvCxnSpPr>
        <p:spPr>
          <a:xfrm>
            <a:off x="4940682" y="3573493"/>
            <a:ext cx="0" cy="2135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FD9D51A2-0DBB-89EA-7228-68CC276B1968}"/>
              </a:ext>
            </a:extLst>
          </p:cNvPr>
          <p:cNvSpPr txBox="1"/>
          <p:nvPr/>
        </p:nvSpPr>
        <p:spPr>
          <a:xfrm>
            <a:off x="4487712" y="3579424"/>
            <a:ext cx="599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53DFEF36-E95F-2DD6-9ACE-AB5EF1E7D3E0}"/>
              </a:ext>
            </a:extLst>
          </p:cNvPr>
          <p:cNvSpPr/>
          <p:nvPr/>
        </p:nvSpPr>
        <p:spPr>
          <a:xfrm>
            <a:off x="2555516" y="3268539"/>
            <a:ext cx="399351" cy="1688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22DC2B17-DF60-F9B6-3ADA-C0FB5D8A88BB}"/>
              </a:ext>
            </a:extLst>
          </p:cNvPr>
          <p:cNvSpPr/>
          <p:nvPr/>
        </p:nvSpPr>
        <p:spPr>
          <a:xfrm>
            <a:off x="2785533" y="3268539"/>
            <a:ext cx="160446" cy="1684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20EB83D3-9463-4EBE-1C61-DB83AD441CE9}"/>
              </a:ext>
            </a:extLst>
          </p:cNvPr>
          <p:cNvSpPr txBox="1"/>
          <p:nvPr/>
        </p:nvSpPr>
        <p:spPr>
          <a:xfrm>
            <a:off x="2945979" y="3226411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Afficher les ventes réglées</a:t>
            </a:r>
          </a:p>
        </p:txBody>
      </p: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E197A48E-ED8C-8CE9-08F3-AEC2FE203FB5}"/>
              </a:ext>
            </a:extLst>
          </p:cNvPr>
          <p:cNvCxnSpPr/>
          <p:nvPr/>
        </p:nvCxnSpPr>
        <p:spPr>
          <a:xfrm>
            <a:off x="2426259" y="4042161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A6A796DB-3717-7943-E379-9878CBA047D5}"/>
              </a:ext>
            </a:extLst>
          </p:cNvPr>
          <p:cNvCxnSpPr/>
          <p:nvPr/>
        </p:nvCxnSpPr>
        <p:spPr>
          <a:xfrm>
            <a:off x="2419128" y="4245835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1111655C-37EB-E2E4-3AD3-080C0BCA154E}"/>
              </a:ext>
            </a:extLst>
          </p:cNvPr>
          <p:cNvCxnSpPr/>
          <p:nvPr/>
        </p:nvCxnSpPr>
        <p:spPr>
          <a:xfrm>
            <a:off x="2413075" y="446802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004A8C1B-7C28-5176-4E77-F16B58C9FD21}"/>
              </a:ext>
            </a:extLst>
          </p:cNvPr>
          <p:cNvCxnSpPr/>
          <p:nvPr/>
        </p:nvCxnSpPr>
        <p:spPr>
          <a:xfrm>
            <a:off x="2405944" y="467170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29C39931-7348-168A-B1D2-0C8C965E3568}"/>
              </a:ext>
            </a:extLst>
          </p:cNvPr>
          <p:cNvCxnSpPr/>
          <p:nvPr/>
        </p:nvCxnSpPr>
        <p:spPr>
          <a:xfrm>
            <a:off x="2413075" y="489531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4B49A72A-09E8-1A13-0E99-70B412B95056}"/>
              </a:ext>
            </a:extLst>
          </p:cNvPr>
          <p:cNvCxnSpPr/>
          <p:nvPr/>
        </p:nvCxnSpPr>
        <p:spPr>
          <a:xfrm>
            <a:off x="2405944" y="509899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57D22422-D171-D693-9653-7D25C8C3EDD1}"/>
              </a:ext>
            </a:extLst>
          </p:cNvPr>
          <p:cNvCxnSpPr/>
          <p:nvPr/>
        </p:nvCxnSpPr>
        <p:spPr>
          <a:xfrm>
            <a:off x="2413075" y="532260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>
            <a:extLst>
              <a:ext uri="{FF2B5EF4-FFF2-40B4-BE49-F238E27FC236}">
                <a16:creationId xmlns:a16="http://schemas.microsoft.com/office/drawing/2014/main" id="{74698DC3-113F-AC87-B3A5-A3DBDF418C7E}"/>
              </a:ext>
            </a:extLst>
          </p:cNvPr>
          <p:cNvCxnSpPr/>
          <p:nvPr/>
        </p:nvCxnSpPr>
        <p:spPr>
          <a:xfrm>
            <a:off x="2405944" y="552628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8EEB80F0-F617-7B5E-C77D-3C859F97F0BD}"/>
              </a:ext>
            </a:extLst>
          </p:cNvPr>
          <p:cNvCxnSpPr/>
          <p:nvPr/>
        </p:nvCxnSpPr>
        <p:spPr>
          <a:xfrm>
            <a:off x="2413075" y="573280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0D0ECE2C-E9D3-32B0-5D56-C61C720347AC}"/>
              </a:ext>
            </a:extLst>
          </p:cNvPr>
          <p:cNvCxnSpPr/>
          <p:nvPr/>
        </p:nvCxnSpPr>
        <p:spPr>
          <a:xfrm>
            <a:off x="2405944" y="593647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74B5582-033B-72E4-82AD-958037B46BD2}"/>
              </a:ext>
            </a:extLst>
          </p:cNvPr>
          <p:cNvSpPr/>
          <p:nvPr/>
        </p:nvSpPr>
        <p:spPr>
          <a:xfrm>
            <a:off x="2430560" y="3608306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D4AF5A4C-1FAC-9728-0C55-5CCF2DF65AB1}"/>
              </a:ext>
            </a:extLst>
          </p:cNvPr>
          <p:cNvSpPr/>
          <p:nvPr/>
        </p:nvSpPr>
        <p:spPr>
          <a:xfrm>
            <a:off x="8799212" y="1569872"/>
            <a:ext cx="2428289" cy="1306549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01441238-579F-0BA2-7728-17349ED38B13}"/>
              </a:ext>
            </a:extLst>
          </p:cNvPr>
          <p:cNvSpPr/>
          <p:nvPr/>
        </p:nvSpPr>
        <p:spPr>
          <a:xfrm>
            <a:off x="6297189" y="1571172"/>
            <a:ext cx="2428289" cy="1306549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351A0AC0-4F52-1BEB-18B2-0D3C72FBA681}"/>
              </a:ext>
            </a:extLst>
          </p:cNvPr>
          <p:cNvSpPr/>
          <p:nvPr/>
        </p:nvSpPr>
        <p:spPr>
          <a:xfrm>
            <a:off x="3805649" y="1555439"/>
            <a:ext cx="2404143" cy="1310230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7D4EC4CB-C429-A9C3-6B0E-0710360EB64B}"/>
              </a:ext>
            </a:extLst>
          </p:cNvPr>
          <p:cNvSpPr/>
          <p:nvPr/>
        </p:nvSpPr>
        <p:spPr>
          <a:xfrm>
            <a:off x="2490633" y="1653977"/>
            <a:ext cx="1267494" cy="124788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C01FBFCC-D3CA-B9EC-0664-CDE4C8925DC9}"/>
              </a:ext>
            </a:extLst>
          </p:cNvPr>
          <p:cNvSpPr txBox="1"/>
          <p:nvPr/>
        </p:nvSpPr>
        <p:spPr>
          <a:xfrm>
            <a:off x="2426259" y="286566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Ventes par catégorie</a:t>
            </a:r>
          </a:p>
        </p:txBody>
      </p:sp>
      <p:graphicFrame>
        <p:nvGraphicFramePr>
          <p:cNvPr id="211" name="Tableau 210">
            <a:extLst>
              <a:ext uri="{FF2B5EF4-FFF2-40B4-BE49-F238E27FC236}">
                <a16:creationId xmlns:a16="http://schemas.microsoft.com/office/drawing/2014/main" id="{F0AC88DC-7812-5700-E81A-BB8F8666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65407"/>
              </p:ext>
            </p:extLst>
          </p:nvPr>
        </p:nvGraphicFramePr>
        <p:xfrm>
          <a:off x="3893047" y="1709586"/>
          <a:ext cx="225992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307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 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graphicFrame>
        <p:nvGraphicFramePr>
          <p:cNvPr id="212" name="Tableau 211">
            <a:extLst>
              <a:ext uri="{FF2B5EF4-FFF2-40B4-BE49-F238E27FC236}">
                <a16:creationId xmlns:a16="http://schemas.microsoft.com/office/drawing/2014/main" id="{F6AF2B41-8833-EF30-8A7D-64861311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65610"/>
              </p:ext>
            </p:extLst>
          </p:nvPr>
        </p:nvGraphicFramePr>
        <p:xfrm>
          <a:off x="6360614" y="1709586"/>
          <a:ext cx="2259921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3307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753307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3498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Produit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 total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213" name="ZoneTexte 212">
            <a:extLst>
              <a:ext uri="{FF2B5EF4-FFF2-40B4-BE49-F238E27FC236}">
                <a16:creationId xmlns:a16="http://schemas.microsoft.com/office/drawing/2014/main" id="{89A7242A-9D4A-2D88-A6C4-E7766353B006}"/>
              </a:ext>
            </a:extLst>
          </p:cNvPr>
          <p:cNvSpPr txBox="1"/>
          <p:nvPr/>
        </p:nvSpPr>
        <p:spPr>
          <a:xfrm>
            <a:off x="4398570" y="1498338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plus vendus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4BD5C0B0-3E93-7617-D520-70EAF566E430}"/>
              </a:ext>
            </a:extLst>
          </p:cNvPr>
          <p:cNvSpPr txBox="1"/>
          <p:nvPr/>
        </p:nvSpPr>
        <p:spPr>
          <a:xfrm>
            <a:off x="6838904" y="1498340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moins vendus</a:t>
            </a:r>
          </a:p>
        </p:txBody>
      </p:sp>
      <p:graphicFrame>
        <p:nvGraphicFramePr>
          <p:cNvPr id="215" name="Tableau 214">
            <a:extLst>
              <a:ext uri="{FF2B5EF4-FFF2-40B4-BE49-F238E27FC236}">
                <a16:creationId xmlns:a16="http://schemas.microsoft.com/office/drawing/2014/main" id="{4FA4C8FC-72C9-231C-2D24-7180E632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63775"/>
              </p:ext>
            </p:extLst>
          </p:nvPr>
        </p:nvGraphicFramePr>
        <p:xfrm>
          <a:off x="8896039" y="1714825"/>
          <a:ext cx="2259920" cy="338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7061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752030">
                  <a:extLst>
                    <a:ext uri="{9D8B030D-6E8A-4147-A177-3AD203B41FA5}">
                      <a16:colId xmlns:a16="http://schemas.microsoft.com/office/drawing/2014/main" val="1733095361"/>
                    </a:ext>
                  </a:extLst>
                </a:gridCol>
                <a:gridCol w="487111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  <a:gridCol w="473718">
                  <a:extLst>
                    <a:ext uri="{9D8B030D-6E8A-4147-A177-3AD203B41FA5}">
                      <a16:colId xmlns:a16="http://schemas.microsoft.com/office/drawing/2014/main" val="4238819218"/>
                    </a:ext>
                  </a:extLst>
                </a:gridCol>
              </a:tblGrid>
              <a:tr h="338239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Qte</a:t>
                      </a:r>
                      <a:endPara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Prix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216" name="ZoneTexte 215">
            <a:extLst>
              <a:ext uri="{FF2B5EF4-FFF2-40B4-BE49-F238E27FC236}">
                <a16:creationId xmlns:a16="http://schemas.microsoft.com/office/drawing/2014/main" id="{8C20951C-8EB2-90E6-88FB-DDBC46216DF1}"/>
              </a:ext>
            </a:extLst>
          </p:cNvPr>
          <p:cNvSpPr txBox="1"/>
          <p:nvPr/>
        </p:nvSpPr>
        <p:spPr>
          <a:xfrm>
            <a:off x="9521206" y="151212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Top 5 Clients</a:t>
            </a:r>
          </a:p>
        </p:txBody>
      </p:sp>
      <p:sp>
        <p:nvSpPr>
          <p:cNvPr id="217" name="ZoneTexte 216">
            <a:extLst>
              <a:ext uri="{FF2B5EF4-FFF2-40B4-BE49-F238E27FC236}">
                <a16:creationId xmlns:a16="http://schemas.microsoft.com/office/drawing/2014/main" id="{7A8AE1D2-3B8D-2A41-FE04-DE41FEA9D771}"/>
              </a:ext>
            </a:extLst>
          </p:cNvPr>
          <p:cNvSpPr txBox="1"/>
          <p:nvPr/>
        </p:nvSpPr>
        <p:spPr>
          <a:xfrm>
            <a:off x="4200194" y="798237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Paiement &amp; Factures</a:t>
            </a:r>
          </a:p>
        </p:txBody>
      </p:sp>
      <p:sp>
        <p:nvSpPr>
          <p:cNvPr id="218" name="ZoneTexte 217">
            <a:extLst>
              <a:ext uri="{FF2B5EF4-FFF2-40B4-BE49-F238E27FC236}">
                <a16:creationId xmlns:a16="http://schemas.microsoft.com/office/drawing/2014/main" id="{E8A51E39-6675-2DB7-33D1-A9A74537764C}"/>
              </a:ext>
            </a:extLst>
          </p:cNvPr>
          <p:cNvSpPr txBox="1"/>
          <p:nvPr/>
        </p:nvSpPr>
        <p:spPr>
          <a:xfrm>
            <a:off x="2426259" y="792947"/>
            <a:ext cx="1696301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Ventes &amp; Retours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0B6067A-AD82-2D3D-BBB7-B16418F072BA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AD18E54-3812-008A-8176-918A7FA87A28}"/>
              </a:ext>
            </a:extLst>
          </p:cNvPr>
          <p:cNvSpPr/>
          <p:nvPr/>
        </p:nvSpPr>
        <p:spPr>
          <a:xfrm>
            <a:off x="3864899" y="1735670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D4A42DFA-01FC-BE17-469C-217FDCB050C3}"/>
              </a:ext>
            </a:extLst>
          </p:cNvPr>
          <p:cNvCxnSpPr/>
          <p:nvPr/>
        </p:nvCxnSpPr>
        <p:spPr>
          <a:xfrm>
            <a:off x="3953208" y="2100843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9B9247B4-05AA-449D-0512-16745C49C145}"/>
              </a:ext>
            </a:extLst>
          </p:cNvPr>
          <p:cNvCxnSpPr/>
          <p:nvPr/>
        </p:nvCxnSpPr>
        <p:spPr>
          <a:xfrm>
            <a:off x="3946077" y="2304517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57DEC50C-378E-6266-F430-09CD9EA1D03A}"/>
              </a:ext>
            </a:extLst>
          </p:cNvPr>
          <p:cNvCxnSpPr/>
          <p:nvPr/>
        </p:nvCxnSpPr>
        <p:spPr>
          <a:xfrm>
            <a:off x="3940024" y="2526708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5FACE3DB-DEDC-AD87-AF12-30CB2FEFDE86}"/>
              </a:ext>
            </a:extLst>
          </p:cNvPr>
          <p:cNvCxnSpPr/>
          <p:nvPr/>
        </p:nvCxnSpPr>
        <p:spPr>
          <a:xfrm>
            <a:off x="3932893" y="2730382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07247503-4BC2-3265-9698-2C604246BE25}"/>
              </a:ext>
            </a:extLst>
          </p:cNvPr>
          <p:cNvCxnSpPr/>
          <p:nvPr/>
        </p:nvCxnSpPr>
        <p:spPr>
          <a:xfrm>
            <a:off x="6436465" y="2053064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9508E981-13B8-2F06-DF02-5F7AD9DE446D}"/>
              </a:ext>
            </a:extLst>
          </p:cNvPr>
          <p:cNvCxnSpPr/>
          <p:nvPr/>
        </p:nvCxnSpPr>
        <p:spPr>
          <a:xfrm>
            <a:off x="6429334" y="2256738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0A32DD5F-C69E-40E8-348B-5326A34F0AB9}"/>
              </a:ext>
            </a:extLst>
          </p:cNvPr>
          <p:cNvCxnSpPr/>
          <p:nvPr/>
        </p:nvCxnSpPr>
        <p:spPr>
          <a:xfrm>
            <a:off x="6423281" y="2478929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>
            <a:extLst>
              <a:ext uri="{FF2B5EF4-FFF2-40B4-BE49-F238E27FC236}">
                <a16:creationId xmlns:a16="http://schemas.microsoft.com/office/drawing/2014/main" id="{99486F6E-CF26-8FC5-4188-840B3F406BE1}"/>
              </a:ext>
            </a:extLst>
          </p:cNvPr>
          <p:cNvCxnSpPr/>
          <p:nvPr/>
        </p:nvCxnSpPr>
        <p:spPr>
          <a:xfrm>
            <a:off x="6416150" y="2682603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C26F4A4-1209-5943-2522-6361FEE9CEB8}"/>
              </a:ext>
            </a:extLst>
          </p:cNvPr>
          <p:cNvSpPr/>
          <p:nvPr/>
        </p:nvSpPr>
        <p:spPr>
          <a:xfrm>
            <a:off x="6351107" y="1726365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A24A3A19-4C3A-A789-DC9B-1A803957D98A}"/>
              </a:ext>
            </a:extLst>
          </p:cNvPr>
          <p:cNvCxnSpPr/>
          <p:nvPr/>
        </p:nvCxnSpPr>
        <p:spPr>
          <a:xfrm>
            <a:off x="8981397" y="2070006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0FB389C2-BA00-8ACE-2176-514CC0AEE2FE}"/>
              </a:ext>
            </a:extLst>
          </p:cNvPr>
          <p:cNvCxnSpPr/>
          <p:nvPr/>
        </p:nvCxnSpPr>
        <p:spPr>
          <a:xfrm>
            <a:off x="8974266" y="2273680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9E13DDDD-8556-00FC-B09D-9247435EEEB5}"/>
              </a:ext>
            </a:extLst>
          </p:cNvPr>
          <p:cNvCxnSpPr/>
          <p:nvPr/>
        </p:nvCxnSpPr>
        <p:spPr>
          <a:xfrm>
            <a:off x="8968213" y="2495871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070C8A03-4986-19D5-940C-21D12BC0F3BE}"/>
              </a:ext>
            </a:extLst>
          </p:cNvPr>
          <p:cNvCxnSpPr/>
          <p:nvPr/>
        </p:nvCxnSpPr>
        <p:spPr>
          <a:xfrm>
            <a:off x="8961082" y="2699545"/>
            <a:ext cx="209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AC3A7B8-10C5-296A-1D3B-27F652D60232}"/>
              </a:ext>
            </a:extLst>
          </p:cNvPr>
          <p:cNvSpPr/>
          <p:nvPr/>
        </p:nvSpPr>
        <p:spPr>
          <a:xfrm>
            <a:off x="8896039" y="1743307"/>
            <a:ext cx="2278934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5823119-3AC9-323F-86F1-B49C594773CC}"/>
              </a:ext>
            </a:extLst>
          </p:cNvPr>
          <p:cNvSpPr/>
          <p:nvPr/>
        </p:nvSpPr>
        <p:spPr>
          <a:xfrm>
            <a:off x="3532934" y="1240837"/>
            <a:ext cx="1204958" cy="20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Catégorie :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664DAC8-6DC8-E60C-EB5F-0126BCB884E3}"/>
              </a:ext>
            </a:extLst>
          </p:cNvPr>
          <p:cNvSpPr/>
          <p:nvPr/>
        </p:nvSpPr>
        <p:spPr>
          <a:xfrm>
            <a:off x="4503055" y="1230418"/>
            <a:ext cx="1547272" cy="20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A170D22-5EA0-8082-1334-107B7150DEAA}"/>
              </a:ext>
            </a:extLst>
          </p:cNvPr>
          <p:cNvSpPr/>
          <p:nvPr/>
        </p:nvSpPr>
        <p:spPr>
          <a:xfrm>
            <a:off x="5983197" y="1240837"/>
            <a:ext cx="1204958" cy="206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Période :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21A143E-5B45-DF42-7320-C2679EE79A23}"/>
              </a:ext>
            </a:extLst>
          </p:cNvPr>
          <p:cNvSpPr/>
          <p:nvPr/>
        </p:nvSpPr>
        <p:spPr>
          <a:xfrm>
            <a:off x="6953318" y="1230418"/>
            <a:ext cx="1547272" cy="206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/>
          </a:p>
        </p:txBody>
      </p: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3B7D67B7-32B5-3127-424D-A746980FF7B0}"/>
              </a:ext>
            </a:extLst>
          </p:cNvPr>
          <p:cNvSpPr/>
          <p:nvPr/>
        </p:nvSpPr>
        <p:spPr>
          <a:xfrm>
            <a:off x="2369817" y="1208434"/>
            <a:ext cx="8916841" cy="1914557"/>
          </a:xfrm>
          <a:prstGeom prst="roundRect">
            <a:avLst>
              <a:gd name="adj" fmla="val 262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E76927FC-E2E6-4A33-8B14-917167C6D8B6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DED73F05-2D8E-D6B3-26F4-4CB5B83B5A15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DBD0FDCE-47F2-E696-EADB-4438B519541C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D8655910-75C5-07D2-2468-B2A0EBCCF2A6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0513662A-ECE8-0960-9A25-0E88CD5A69A3}"/>
              </a:ext>
            </a:extLst>
          </p:cNvPr>
          <p:cNvSpPr txBox="1"/>
          <p:nvPr/>
        </p:nvSpPr>
        <p:spPr>
          <a:xfrm>
            <a:off x="8662166" y="3253722"/>
            <a:ext cx="1230055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Détail de la vente</a:t>
            </a:r>
          </a:p>
        </p:txBody>
      </p:sp>
    </p:spTree>
    <p:extLst>
      <p:ext uri="{BB962C8B-B14F-4D97-AF65-F5344CB8AC3E}">
        <p14:creationId xmlns:p14="http://schemas.microsoft.com/office/powerpoint/2010/main" val="315110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145">
            <a:extLst>
              <a:ext uri="{FF2B5EF4-FFF2-40B4-BE49-F238E27FC236}">
                <a16:creationId xmlns:a16="http://schemas.microsoft.com/office/drawing/2014/main" id="{6F74E42C-3D07-02D1-242B-86C034D4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79BB7EFA-F383-AAFE-B294-69476FCC3801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3D8D0DC1-38C0-EDC4-B637-5D47072ADBC4}"/>
              </a:ext>
            </a:extLst>
          </p:cNvPr>
          <p:cNvSpPr/>
          <p:nvPr/>
        </p:nvSpPr>
        <p:spPr>
          <a:xfrm>
            <a:off x="7190441" y="1271471"/>
            <a:ext cx="3815621" cy="1454996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9EDE17AC-80CC-0CE9-4E77-7DFE5F22805F}"/>
              </a:ext>
            </a:extLst>
          </p:cNvPr>
          <p:cNvSpPr/>
          <p:nvPr/>
        </p:nvSpPr>
        <p:spPr>
          <a:xfrm>
            <a:off x="2369818" y="1280586"/>
            <a:ext cx="3815621" cy="1448593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6B380E8A-2814-8EBB-A90F-0BEFF7A1F851}"/>
              </a:ext>
            </a:extLst>
          </p:cNvPr>
          <p:cNvSpPr txBox="1"/>
          <p:nvPr/>
        </p:nvSpPr>
        <p:spPr>
          <a:xfrm>
            <a:off x="5771353" y="803184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Livraisons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39261CB8-8ABD-46FD-2648-8BE9BBD181D3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C647DD9-EAFB-CC4A-0411-44CFA01F63B7}"/>
              </a:ext>
            </a:extLst>
          </p:cNvPr>
          <p:cNvSpPr txBox="1"/>
          <p:nvPr/>
        </p:nvSpPr>
        <p:spPr>
          <a:xfrm>
            <a:off x="4200194" y="798237"/>
            <a:ext cx="1501140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Paiement &amp; Factures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F6614CF7-C153-F9C1-E136-9BED2D1E0C09}"/>
              </a:ext>
            </a:extLst>
          </p:cNvPr>
          <p:cNvSpPr txBox="1"/>
          <p:nvPr/>
        </p:nvSpPr>
        <p:spPr>
          <a:xfrm>
            <a:off x="2426259" y="792947"/>
            <a:ext cx="169630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Ventes &amp; Retours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E05B660-50CC-73CE-5523-DCF737E13868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D09FD6B7-BB0A-DB99-3CB9-9001817F5A7D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C4CECF34-0A1F-421C-1D58-D8019724DC53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80F09372-44AF-06A6-E96D-265486B5FDC2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E4905E98-A206-442D-A1A9-8F8BB49E1C6B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FDBDD6-5A16-22EF-E3CA-537027958C73}"/>
              </a:ext>
            </a:extLst>
          </p:cNvPr>
          <p:cNvSpPr/>
          <p:nvPr/>
        </p:nvSpPr>
        <p:spPr>
          <a:xfrm>
            <a:off x="2418666" y="3579623"/>
            <a:ext cx="8784521" cy="233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E1C741-074C-9122-90F0-D8A082F4E79D}"/>
              </a:ext>
            </a:extLst>
          </p:cNvPr>
          <p:cNvSpPr txBox="1"/>
          <p:nvPr/>
        </p:nvSpPr>
        <p:spPr>
          <a:xfrm>
            <a:off x="2491948" y="3579623"/>
            <a:ext cx="916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 de vente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321631F-156B-0158-5714-0D4B9AC84A37}"/>
              </a:ext>
            </a:extLst>
          </p:cNvPr>
          <p:cNvSpPr txBox="1"/>
          <p:nvPr/>
        </p:nvSpPr>
        <p:spPr>
          <a:xfrm>
            <a:off x="3222733" y="3579622"/>
            <a:ext cx="124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 du produit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17C04C6-A91E-F5AB-B868-4938E0F2C21F}"/>
              </a:ext>
            </a:extLst>
          </p:cNvPr>
          <p:cNvSpPr txBox="1"/>
          <p:nvPr/>
        </p:nvSpPr>
        <p:spPr>
          <a:xfrm>
            <a:off x="4227822" y="3583630"/>
            <a:ext cx="155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unitaire de vente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36792AB-3ECD-BED8-385F-9E1481A60444}"/>
              </a:ext>
            </a:extLst>
          </p:cNvPr>
          <p:cNvSpPr txBox="1"/>
          <p:nvPr/>
        </p:nvSpPr>
        <p:spPr>
          <a:xfrm>
            <a:off x="6800596" y="3574594"/>
            <a:ext cx="1552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Montant versé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31F995E-0E0A-9AB1-85CF-C10FC3B6F4ED}"/>
              </a:ext>
            </a:extLst>
          </p:cNvPr>
          <p:cNvCxnSpPr/>
          <p:nvPr/>
        </p:nvCxnSpPr>
        <p:spPr>
          <a:xfrm>
            <a:off x="3285799" y="3579621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5DCE3E7-9D52-66AE-EF3F-569D91FE429D}"/>
              </a:ext>
            </a:extLst>
          </p:cNvPr>
          <p:cNvCxnSpPr/>
          <p:nvPr/>
        </p:nvCxnSpPr>
        <p:spPr>
          <a:xfrm>
            <a:off x="4302709" y="3579621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9EEF093-E310-42A7-F55D-8E172F07B0DF}"/>
              </a:ext>
            </a:extLst>
          </p:cNvPr>
          <p:cNvCxnSpPr/>
          <p:nvPr/>
        </p:nvCxnSpPr>
        <p:spPr>
          <a:xfrm>
            <a:off x="5619173" y="3579621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AAA402C-CBA3-2A5B-A66C-073000E92862}"/>
              </a:ext>
            </a:extLst>
          </p:cNvPr>
          <p:cNvCxnSpPr/>
          <p:nvPr/>
        </p:nvCxnSpPr>
        <p:spPr>
          <a:xfrm>
            <a:off x="6793744" y="3579621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65FCC952-8F25-60AD-59C4-F3D40E67B0B2}"/>
              </a:ext>
            </a:extLst>
          </p:cNvPr>
          <p:cNvSpPr txBox="1"/>
          <p:nvPr/>
        </p:nvSpPr>
        <p:spPr>
          <a:xfrm>
            <a:off x="5698006" y="3577215"/>
            <a:ext cx="445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Qte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C084E8E-6332-9181-3D1A-37AF5EC5DF3F}"/>
              </a:ext>
            </a:extLst>
          </p:cNvPr>
          <p:cNvCxnSpPr/>
          <p:nvPr/>
        </p:nvCxnSpPr>
        <p:spPr>
          <a:xfrm>
            <a:off x="6064561" y="3579503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E492A3E-51CD-4859-7FA9-640972CBE524}"/>
              </a:ext>
            </a:extLst>
          </p:cNvPr>
          <p:cNvSpPr txBox="1"/>
          <p:nvPr/>
        </p:nvSpPr>
        <p:spPr>
          <a:xfrm>
            <a:off x="6116327" y="3574960"/>
            <a:ext cx="787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Prix total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501E085-1B17-CB9E-B329-097EC017B317}"/>
              </a:ext>
            </a:extLst>
          </p:cNvPr>
          <p:cNvCxnSpPr/>
          <p:nvPr/>
        </p:nvCxnSpPr>
        <p:spPr>
          <a:xfrm>
            <a:off x="7826420" y="3579621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4B1FCC1-A01F-1D76-6B6D-6436337614BC}"/>
              </a:ext>
            </a:extLst>
          </p:cNvPr>
          <p:cNvSpPr txBox="1"/>
          <p:nvPr/>
        </p:nvSpPr>
        <p:spPr>
          <a:xfrm>
            <a:off x="7833272" y="3580536"/>
            <a:ext cx="1183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Montant restant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FADD167-5705-80AE-047A-607B9D9D0D94}"/>
              </a:ext>
            </a:extLst>
          </p:cNvPr>
          <p:cNvCxnSpPr/>
          <p:nvPr/>
        </p:nvCxnSpPr>
        <p:spPr>
          <a:xfrm>
            <a:off x="9016756" y="3579503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AAC9056-1B89-6598-B674-08AD80C98E50}"/>
              </a:ext>
            </a:extLst>
          </p:cNvPr>
          <p:cNvSpPr txBox="1"/>
          <p:nvPr/>
        </p:nvSpPr>
        <p:spPr>
          <a:xfrm>
            <a:off x="9007053" y="3580536"/>
            <a:ext cx="1358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Date de versement</a:t>
            </a: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B187AF32-3137-668F-7DF0-774A703D5AA2}"/>
              </a:ext>
            </a:extLst>
          </p:cNvPr>
          <p:cNvCxnSpPr/>
          <p:nvPr/>
        </p:nvCxnSpPr>
        <p:spPr>
          <a:xfrm>
            <a:off x="10293806" y="3579385"/>
            <a:ext cx="0" cy="233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BBB4FE2-80F2-557C-108B-0407C7851786}"/>
              </a:ext>
            </a:extLst>
          </p:cNvPr>
          <p:cNvSpPr txBox="1"/>
          <p:nvPr/>
        </p:nvSpPr>
        <p:spPr>
          <a:xfrm>
            <a:off x="10263588" y="3577870"/>
            <a:ext cx="1012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DD89B7-8503-22D4-52F3-BB0290F4B4EC}"/>
              </a:ext>
            </a:extLst>
          </p:cNvPr>
          <p:cNvSpPr txBox="1"/>
          <p:nvPr/>
        </p:nvSpPr>
        <p:spPr>
          <a:xfrm>
            <a:off x="8948507" y="3226548"/>
            <a:ext cx="1085604" cy="2535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Régler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0743E9-C63D-1F5A-AD1C-736C1A61B1B8}"/>
              </a:ext>
            </a:extLst>
          </p:cNvPr>
          <p:cNvSpPr txBox="1"/>
          <p:nvPr/>
        </p:nvSpPr>
        <p:spPr>
          <a:xfrm>
            <a:off x="10117583" y="3226548"/>
            <a:ext cx="1085604" cy="2535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Générer facture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EEE9F1F-062D-DA92-8D94-C1F8B7407E01}"/>
              </a:ext>
            </a:extLst>
          </p:cNvPr>
          <p:cNvSpPr/>
          <p:nvPr/>
        </p:nvSpPr>
        <p:spPr>
          <a:xfrm>
            <a:off x="2555516" y="3311267"/>
            <a:ext cx="399351" cy="1688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7FB4894-83AC-C096-210C-B1779DA59387}"/>
              </a:ext>
            </a:extLst>
          </p:cNvPr>
          <p:cNvSpPr/>
          <p:nvPr/>
        </p:nvSpPr>
        <p:spPr>
          <a:xfrm>
            <a:off x="2785533" y="3311267"/>
            <a:ext cx="169334" cy="168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8B171FC-C9F3-F20E-BFFF-BC0EA2559CD8}"/>
              </a:ext>
            </a:extLst>
          </p:cNvPr>
          <p:cNvSpPr txBox="1"/>
          <p:nvPr/>
        </p:nvSpPr>
        <p:spPr>
          <a:xfrm>
            <a:off x="2945979" y="3269139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Afficher les paiement effectués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2862C4A7-9383-4A78-5633-9A66533FF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7612"/>
              </p:ext>
            </p:extLst>
          </p:nvPr>
        </p:nvGraphicFramePr>
        <p:xfrm>
          <a:off x="2466536" y="1439928"/>
          <a:ext cx="3644300" cy="338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2149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177261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  <a:gridCol w="1144890">
                  <a:extLst>
                    <a:ext uri="{9D8B030D-6E8A-4147-A177-3AD203B41FA5}">
                      <a16:colId xmlns:a16="http://schemas.microsoft.com/office/drawing/2014/main" val="4238819218"/>
                    </a:ext>
                  </a:extLst>
                </a:gridCol>
              </a:tblGrid>
              <a:tr h="338239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Reste à payer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Échéance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60" name="ZoneTexte 59">
            <a:extLst>
              <a:ext uri="{FF2B5EF4-FFF2-40B4-BE49-F238E27FC236}">
                <a16:creationId xmlns:a16="http://schemas.microsoft.com/office/drawing/2014/main" id="{1074FE88-0B0A-FEC8-1CB2-734ABC7D24AF}"/>
              </a:ext>
            </a:extLst>
          </p:cNvPr>
          <p:cNvSpPr txBox="1"/>
          <p:nvPr/>
        </p:nvSpPr>
        <p:spPr>
          <a:xfrm>
            <a:off x="3793890" y="121640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Reste à payer</a:t>
            </a:r>
          </a:p>
        </p:txBody>
      </p:sp>
      <p:graphicFrame>
        <p:nvGraphicFramePr>
          <p:cNvPr id="61" name="Tableau 60">
            <a:extLst>
              <a:ext uri="{FF2B5EF4-FFF2-40B4-BE49-F238E27FC236}">
                <a16:creationId xmlns:a16="http://schemas.microsoft.com/office/drawing/2014/main" id="{36DFFC32-8B9B-05CE-12D1-4083BA95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60116"/>
              </p:ext>
            </p:extLst>
          </p:nvPr>
        </p:nvGraphicFramePr>
        <p:xfrm>
          <a:off x="7243120" y="1445211"/>
          <a:ext cx="3680309" cy="338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073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241411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  <a:gridCol w="1326825">
                  <a:extLst>
                    <a:ext uri="{9D8B030D-6E8A-4147-A177-3AD203B41FA5}">
                      <a16:colId xmlns:a16="http://schemas.microsoft.com/office/drawing/2014/main" val="4238819218"/>
                    </a:ext>
                  </a:extLst>
                </a:gridCol>
              </a:tblGrid>
              <a:tr h="338239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Client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Reste à payer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 de versement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119" name="ZoneTexte 118">
            <a:extLst>
              <a:ext uri="{FF2B5EF4-FFF2-40B4-BE49-F238E27FC236}">
                <a16:creationId xmlns:a16="http://schemas.microsoft.com/office/drawing/2014/main" id="{3CEC69E4-0B37-7389-4DC0-3E10716E33E3}"/>
              </a:ext>
            </a:extLst>
          </p:cNvPr>
          <p:cNvSpPr txBox="1"/>
          <p:nvPr/>
        </p:nvSpPr>
        <p:spPr>
          <a:xfrm>
            <a:off x="8667190" y="1213228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Paiement imminents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9A3E32-E0BF-D510-18E8-6206D8D4031C}"/>
              </a:ext>
            </a:extLst>
          </p:cNvPr>
          <p:cNvCxnSpPr>
            <a:cxnSpLocks/>
          </p:cNvCxnSpPr>
          <p:nvPr/>
        </p:nvCxnSpPr>
        <p:spPr>
          <a:xfrm>
            <a:off x="7299443" y="1767999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1DE8DBEC-ED3B-59AB-0A03-27FE35E5333C}"/>
              </a:ext>
            </a:extLst>
          </p:cNvPr>
          <p:cNvCxnSpPr>
            <a:cxnSpLocks/>
          </p:cNvCxnSpPr>
          <p:nvPr/>
        </p:nvCxnSpPr>
        <p:spPr>
          <a:xfrm>
            <a:off x="7292312" y="1971673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64DB41B-A9FD-5B42-21B9-3C3CE88B91DA}"/>
              </a:ext>
            </a:extLst>
          </p:cNvPr>
          <p:cNvCxnSpPr>
            <a:cxnSpLocks/>
          </p:cNvCxnSpPr>
          <p:nvPr/>
        </p:nvCxnSpPr>
        <p:spPr>
          <a:xfrm>
            <a:off x="7286259" y="2193864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36B610AF-14A7-B5DA-6D05-2B84A9BF842A}"/>
              </a:ext>
            </a:extLst>
          </p:cNvPr>
          <p:cNvCxnSpPr>
            <a:cxnSpLocks/>
          </p:cNvCxnSpPr>
          <p:nvPr/>
        </p:nvCxnSpPr>
        <p:spPr>
          <a:xfrm>
            <a:off x="7279128" y="2397538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DB4F9C3-3436-41F4-D314-77A429AE2E81}"/>
              </a:ext>
            </a:extLst>
          </p:cNvPr>
          <p:cNvSpPr/>
          <p:nvPr/>
        </p:nvSpPr>
        <p:spPr>
          <a:xfrm>
            <a:off x="7279128" y="1441095"/>
            <a:ext cx="364430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AD6391D1-4499-0FF8-B2C7-F481E1ABCA58}"/>
              </a:ext>
            </a:extLst>
          </p:cNvPr>
          <p:cNvCxnSpPr>
            <a:cxnSpLocks/>
          </p:cNvCxnSpPr>
          <p:nvPr/>
        </p:nvCxnSpPr>
        <p:spPr>
          <a:xfrm>
            <a:off x="2475793" y="1774584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DA05BCAF-275A-7DEC-ED2E-475F4E3AAC58}"/>
              </a:ext>
            </a:extLst>
          </p:cNvPr>
          <p:cNvCxnSpPr>
            <a:cxnSpLocks/>
          </p:cNvCxnSpPr>
          <p:nvPr/>
        </p:nvCxnSpPr>
        <p:spPr>
          <a:xfrm>
            <a:off x="2468662" y="1978258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C1C3370D-3069-4AF5-C6AC-0457C973CCAD}"/>
              </a:ext>
            </a:extLst>
          </p:cNvPr>
          <p:cNvCxnSpPr>
            <a:cxnSpLocks/>
          </p:cNvCxnSpPr>
          <p:nvPr/>
        </p:nvCxnSpPr>
        <p:spPr>
          <a:xfrm>
            <a:off x="2462609" y="2200449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4EE1E493-3803-9BA1-6F63-F5128D484EE2}"/>
              </a:ext>
            </a:extLst>
          </p:cNvPr>
          <p:cNvCxnSpPr>
            <a:cxnSpLocks/>
          </p:cNvCxnSpPr>
          <p:nvPr/>
        </p:nvCxnSpPr>
        <p:spPr>
          <a:xfrm>
            <a:off x="2455478" y="2404123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D6697F-17AE-2E74-8D92-FCBBF6AA3814}"/>
              </a:ext>
            </a:extLst>
          </p:cNvPr>
          <p:cNvSpPr/>
          <p:nvPr/>
        </p:nvSpPr>
        <p:spPr>
          <a:xfrm>
            <a:off x="2455478" y="1447680"/>
            <a:ext cx="364430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BBE8258E-49FD-37EE-627F-F17DA409145E}"/>
              </a:ext>
            </a:extLst>
          </p:cNvPr>
          <p:cNvCxnSpPr/>
          <p:nvPr/>
        </p:nvCxnSpPr>
        <p:spPr>
          <a:xfrm>
            <a:off x="2426259" y="4042161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B59D8BB-B94D-6B96-5EDF-F13790EB210C}"/>
              </a:ext>
            </a:extLst>
          </p:cNvPr>
          <p:cNvCxnSpPr/>
          <p:nvPr/>
        </p:nvCxnSpPr>
        <p:spPr>
          <a:xfrm>
            <a:off x="2419128" y="4245835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A327EF91-03E6-3AED-B774-75FA887C1D53}"/>
              </a:ext>
            </a:extLst>
          </p:cNvPr>
          <p:cNvCxnSpPr/>
          <p:nvPr/>
        </p:nvCxnSpPr>
        <p:spPr>
          <a:xfrm>
            <a:off x="2413075" y="446802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227148E3-1C15-EA07-3E78-784328AC366C}"/>
              </a:ext>
            </a:extLst>
          </p:cNvPr>
          <p:cNvCxnSpPr/>
          <p:nvPr/>
        </p:nvCxnSpPr>
        <p:spPr>
          <a:xfrm>
            <a:off x="2405944" y="467170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DD562050-67B3-A248-0A4B-226A35FF9CBF}"/>
              </a:ext>
            </a:extLst>
          </p:cNvPr>
          <p:cNvCxnSpPr/>
          <p:nvPr/>
        </p:nvCxnSpPr>
        <p:spPr>
          <a:xfrm>
            <a:off x="2413075" y="489531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298C2EB7-12F4-8139-513F-21E887263C6E}"/>
              </a:ext>
            </a:extLst>
          </p:cNvPr>
          <p:cNvCxnSpPr/>
          <p:nvPr/>
        </p:nvCxnSpPr>
        <p:spPr>
          <a:xfrm>
            <a:off x="2405944" y="509899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A6D140-6511-633B-F330-2574560E1CCA}"/>
              </a:ext>
            </a:extLst>
          </p:cNvPr>
          <p:cNvCxnSpPr/>
          <p:nvPr/>
        </p:nvCxnSpPr>
        <p:spPr>
          <a:xfrm>
            <a:off x="2413075" y="532260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188397EC-F790-4D07-B455-FBEA0D2155CB}"/>
              </a:ext>
            </a:extLst>
          </p:cNvPr>
          <p:cNvCxnSpPr/>
          <p:nvPr/>
        </p:nvCxnSpPr>
        <p:spPr>
          <a:xfrm>
            <a:off x="2405944" y="5526280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028B850C-9E99-66E1-AA53-9419279D53B4}"/>
              </a:ext>
            </a:extLst>
          </p:cNvPr>
          <p:cNvCxnSpPr/>
          <p:nvPr/>
        </p:nvCxnSpPr>
        <p:spPr>
          <a:xfrm>
            <a:off x="2413075" y="573280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ACE0B293-4631-43E4-8102-A7EBB17A5589}"/>
              </a:ext>
            </a:extLst>
          </p:cNvPr>
          <p:cNvCxnSpPr/>
          <p:nvPr/>
        </p:nvCxnSpPr>
        <p:spPr>
          <a:xfrm>
            <a:off x="2405944" y="593647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0C79679-EB60-237F-C28B-DD726536BDBF}"/>
              </a:ext>
            </a:extLst>
          </p:cNvPr>
          <p:cNvSpPr/>
          <p:nvPr/>
        </p:nvSpPr>
        <p:spPr>
          <a:xfrm>
            <a:off x="2430560" y="3608306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786DB908-6183-7003-5900-3E62C633856B}"/>
              </a:ext>
            </a:extLst>
          </p:cNvPr>
          <p:cNvSpPr txBox="1"/>
          <p:nvPr/>
        </p:nvSpPr>
        <p:spPr>
          <a:xfrm>
            <a:off x="2475793" y="2381093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Total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B14C2954-F64B-F9CC-F251-515791F818CF}"/>
              </a:ext>
            </a:extLst>
          </p:cNvPr>
          <p:cNvSpPr txBox="1"/>
          <p:nvPr/>
        </p:nvSpPr>
        <p:spPr>
          <a:xfrm>
            <a:off x="7243714" y="2390110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1096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F0DB286C-563A-706D-860E-AC7033C9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0" y="782509"/>
            <a:ext cx="1808870" cy="5539160"/>
          </a:xfrm>
          <a:prstGeom prst="rect">
            <a:avLst/>
          </a:prstGeom>
        </p:spPr>
      </p:pic>
      <p:sp>
        <p:nvSpPr>
          <p:cNvPr id="87" name="ZoneTexte 86">
            <a:extLst>
              <a:ext uri="{FF2B5EF4-FFF2-40B4-BE49-F238E27FC236}">
                <a16:creationId xmlns:a16="http://schemas.microsoft.com/office/drawing/2014/main" id="{BCDFAB33-E41D-0A5F-B1C2-C75CE60CD980}"/>
              </a:ext>
            </a:extLst>
          </p:cNvPr>
          <p:cNvSpPr txBox="1"/>
          <p:nvPr/>
        </p:nvSpPr>
        <p:spPr>
          <a:xfrm>
            <a:off x="629644" y="128991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Stock des produits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9F5972C-183E-1AFF-9378-F56DD7FF4C52}"/>
              </a:ext>
            </a:extLst>
          </p:cNvPr>
          <p:cNvSpPr txBox="1"/>
          <p:nvPr/>
        </p:nvSpPr>
        <p:spPr>
          <a:xfrm>
            <a:off x="624254" y="966780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Référentiel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F2EB642-2A01-2D80-FF37-B078E09DC3D1}"/>
              </a:ext>
            </a:extLst>
          </p:cNvPr>
          <p:cNvSpPr txBox="1"/>
          <p:nvPr/>
        </p:nvSpPr>
        <p:spPr>
          <a:xfrm>
            <a:off x="624254" y="1648642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Opérations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929FC95-A8A1-9AB5-1B4C-D1B24A9DE707}"/>
              </a:ext>
            </a:extLst>
          </p:cNvPr>
          <p:cNvSpPr txBox="1"/>
          <p:nvPr/>
        </p:nvSpPr>
        <p:spPr>
          <a:xfrm>
            <a:off x="602247" y="2007369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Comptabilité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49C01D-BBA2-847A-8598-D06659EC2CFB}"/>
              </a:ext>
            </a:extLst>
          </p:cNvPr>
          <p:cNvSpPr/>
          <p:nvPr/>
        </p:nvSpPr>
        <p:spPr>
          <a:xfrm>
            <a:off x="2316480" y="782509"/>
            <a:ext cx="9037320" cy="5450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61B59D3F-D5BC-CDDE-FDF3-4040B7A9EB8C}"/>
              </a:ext>
            </a:extLst>
          </p:cNvPr>
          <p:cNvSpPr/>
          <p:nvPr/>
        </p:nvSpPr>
        <p:spPr>
          <a:xfrm>
            <a:off x="2369818" y="3176789"/>
            <a:ext cx="8916841" cy="2898701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B655033-1133-348D-F27A-10F34FB0E207}"/>
              </a:ext>
            </a:extLst>
          </p:cNvPr>
          <p:cNvSpPr/>
          <p:nvPr/>
        </p:nvSpPr>
        <p:spPr>
          <a:xfrm>
            <a:off x="2369818" y="1280586"/>
            <a:ext cx="3815621" cy="1448593"/>
          </a:xfrm>
          <a:prstGeom prst="roundRect">
            <a:avLst>
              <a:gd name="adj" fmla="val 2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6F49638-A440-CFAA-2DDA-5B77C4AD4157}"/>
              </a:ext>
            </a:extLst>
          </p:cNvPr>
          <p:cNvSpPr txBox="1"/>
          <p:nvPr/>
        </p:nvSpPr>
        <p:spPr>
          <a:xfrm>
            <a:off x="5771353" y="803184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Rapports financiers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661D86D-D553-23AE-DDA4-2471346AD359}"/>
              </a:ext>
            </a:extLst>
          </p:cNvPr>
          <p:cNvSpPr txBox="1"/>
          <p:nvPr/>
        </p:nvSpPr>
        <p:spPr>
          <a:xfrm>
            <a:off x="4200194" y="798237"/>
            <a:ext cx="15011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/>
            </a:lvl1pPr>
          </a:lstStyle>
          <a:p>
            <a:r>
              <a:rPr lang="fr-FR" dirty="0"/>
              <a:t>Flux monétaire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EADB10-97C3-FA35-9102-4CD78B8E7B7B}"/>
              </a:ext>
            </a:extLst>
          </p:cNvPr>
          <p:cNvSpPr txBox="1"/>
          <p:nvPr/>
        </p:nvSpPr>
        <p:spPr>
          <a:xfrm>
            <a:off x="2426259" y="792947"/>
            <a:ext cx="1696301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Dépenses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CDBC96-3A8D-1354-6CFF-A9C6C68B8697}"/>
              </a:ext>
            </a:extLst>
          </p:cNvPr>
          <p:cNvSpPr/>
          <p:nvPr/>
        </p:nvSpPr>
        <p:spPr>
          <a:xfrm>
            <a:off x="2419128" y="1064677"/>
            <a:ext cx="8869199" cy="830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BCA9E02E-8FBC-A5E1-329E-4CBAD2F16CA3}"/>
              </a:ext>
            </a:extLst>
          </p:cNvPr>
          <p:cNvSpPr txBox="1"/>
          <p:nvPr/>
        </p:nvSpPr>
        <p:spPr>
          <a:xfrm>
            <a:off x="3434964" y="1216407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u="sng" dirty="0"/>
              <a:t>Somme des dépenses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6C7FE7-33A6-6E3F-523C-600975116159}"/>
              </a:ext>
            </a:extLst>
          </p:cNvPr>
          <p:cNvCxnSpPr>
            <a:cxnSpLocks/>
          </p:cNvCxnSpPr>
          <p:nvPr/>
        </p:nvCxnSpPr>
        <p:spPr>
          <a:xfrm>
            <a:off x="2475793" y="1911319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201BE31A-F57A-AD57-BA2D-32E087AC18AB}"/>
              </a:ext>
            </a:extLst>
          </p:cNvPr>
          <p:cNvCxnSpPr>
            <a:cxnSpLocks/>
          </p:cNvCxnSpPr>
          <p:nvPr/>
        </p:nvCxnSpPr>
        <p:spPr>
          <a:xfrm>
            <a:off x="2468662" y="2114993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FE1D9B8-C268-4199-1F5E-E692477AF66E}"/>
              </a:ext>
            </a:extLst>
          </p:cNvPr>
          <p:cNvCxnSpPr>
            <a:cxnSpLocks/>
          </p:cNvCxnSpPr>
          <p:nvPr/>
        </p:nvCxnSpPr>
        <p:spPr>
          <a:xfrm>
            <a:off x="2462609" y="2337184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39AC0F51-9BFC-A441-CA28-90B6139E9248}"/>
              </a:ext>
            </a:extLst>
          </p:cNvPr>
          <p:cNvCxnSpPr>
            <a:cxnSpLocks/>
          </p:cNvCxnSpPr>
          <p:nvPr/>
        </p:nvCxnSpPr>
        <p:spPr>
          <a:xfrm>
            <a:off x="2455478" y="2540858"/>
            <a:ext cx="3623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50C34FD-9183-B36E-9AF3-8FAD51A6854E}"/>
              </a:ext>
            </a:extLst>
          </p:cNvPr>
          <p:cNvSpPr/>
          <p:nvPr/>
        </p:nvSpPr>
        <p:spPr>
          <a:xfrm>
            <a:off x="263769" y="536331"/>
            <a:ext cx="11693769" cy="1055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66DC7-CBA4-2378-39E8-DD57E6FF8985}"/>
              </a:ext>
            </a:extLst>
          </p:cNvPr>
          <p:cNvSpPr/>
          <p:nvPr/>
        </p:nvSpPr>
        <p:spPr>
          <a:xfrm>
            <a:off x="263769" y="123092"/>
            <a:ext cx="360485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3DFB4D-D9DE-48E1-77C5-04C13874B38A}"/>
              </a:ext>
            </a:extLst>
          </p:cNvPr>
          <p:cNvSpPr txBox="1"/>
          <p:nvPr/>
        </p:nvSpPr>
        <p:spPr>
          <a:xfrm>
            <a:off x="720970" y="123092"/>
            <a:ext cx="83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Business process: Gestion de stock d’un produit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FE185-80FA-E50C-FED8-83A6145F461E}"/>
              </a:ext>
            </a:extLst>
          </p:cNvPr>
          <p:cNvSpPr/>
          <p:nvPr/>
        </p:nvSpPr>
        <p:spPr>
          <a:xfrm>
            <a:off x="2433427" y="3581129"/>
            <a:ext cx="8848170" cy="222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96BA5-58D3-E579-4212-E56302FC7ADF}"/>
              </a:ext>
            </a:extLst>
          </p:cNvPr>
          <p:cNvSpPr txBox="1"/>
          <p:nvPr/>
        </p:nvSpPr>
        <p:spPr>
          <a:xfrm>
            <a:off x="2433427" y="3581128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Date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32B3AC2-8902-B239-6146-44ECE59E5521}"/>
              </a:ext>
            </a:extLst>
          </p:cNvPr>
          <p:cNvSpPr txBox="1"/>
          <p:nvPr/>
        </p:nvSpPr>
        <p:spPr>
          <a:xfrm>
            <a:off x="3875406" y="3581127"/>
            <a:ext cx="861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Catégorie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31D8E-371B-9BDB-E9BD-C05CD72A40E4}"/>
              </a:ext>
            </a:extLst>
          </p:cNvPr>
          <p:cNvSpPr txBox="1"/>
          <p:nvPr/>
        </p:nvSpPr>
        <p:spPr>
          <a:xfrm>
            <a:off x="4895463" y="3581126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/>
              <a:t>Libelet</a:t>
            </a:r>
            <a:endParaRPr lang="fr-FR" sz="1100" b="1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C6E7CA-9207-1D7A-EBCB-1E3EE7BA5891}"/>
              </a:ext>
            </a:extLst>
          </p:cNvPr>
          <p:cNvSpPr txBox="1"/>
          <p:nvPr/>
        </p:nvSpPr>
        <p:spPr>
          <a:xfrm>
            <a:off x="8070504" y="3581126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Description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3BE0C27-4342-73E5-82C4-FD911836DD4D}"/>
              </a:ext>
            </a:extLst>
          </p:cNvPr>
          <p:cNvCxnSpPr/>
          <p:nvPr/>
        </p:nvCxnSpPr>
        <p:spPr>
          <a:xfrm>
            <a:off x="3791664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6C8D1A-81EE-AC3E-4190-4C0E86BAB63A}"/>
              </a:ext>
            </a:extLst>
          </p:cNvPr>
          <p:cNvCxnSpPr/>
          <p:nvPr/>
        </p:nvCxnSpPr>
        <p:spPr>
          <a:xfrm>
            <a:off x="4718092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81C32C3-A61A-656A-037E-2E6A64397EA7}"/>
              </a:ext>
            </a:extLst>
          </p:cNvPr>
          <p:cNvCxnSpPr/>
          <p:nvPr/>
        </p:nvCxnSpPr>
        <p:spPr>
          <a:xfrm>
            <a:off x="6029223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2B929F-62E1-3462-5AD0-0973907C8F6B}"/>
              </a:ext>
            </a:extLst>
          </p:cNvPr>
          <p:cNvCxnSpPr/>
          <p:nvPr/>
        </p:nvCxnSpPr>
        <p:spPr>
          <a:xfrm>
            <a:off x="8062653" y="3581126"/>
            <a:ext cx="0" cy="222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273AD7D-6192-F54C-0D3F-BF802C5F9B0D}"/>
              </a:ext>
            </a:extLst>
          </p:cNvPr>
          <p:cNvSpPr txBox="1"/>
          <p:nvPr/>
        </p:nvSpPr>
        <p:spPr>
          <a:xfrm>
            <a:off x="6146991" y="3578827"/>
            <a:ext cx="15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Montant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6A08098-A6F1-CB81-E34A-1B6E837EF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1231"/>
              </p:ext>
            </p:extLst>
          </p:nvPr>
        </p:nvGraphicFramePr>
        <p:xfrm>
          <a:off x="2617622" y="1448650"/>
          <a:ext cx="3529370" cy="25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56030">
                  <a:extLst>
                    <a:ext uri="{9D8B030D-6E8A-4147-A177-3AD203B41FA5}">
                      <a16:colId xmlns:a16="http://schemas.microsoft.com/office/drawing/2014/main" val="3350473607"/>
                    </a:ext>
                  </a:extLst>
                </a:gridCol>
                <a:gridCol w="1173340">
                  <a:extLst>
                    <a:ext uri="{9D8B030D-6E8A-4147-A177-3AD203B41FA5}">
                      <a16:colId xmlns:a16="http://schemas.microsoft.com/office/drawing/2014/main" val="3667152806"/>
                    </a:ext>
                  </a:extLst>
                </a:gridCol>
              </a:tblGrid>
              <a:tr h="250941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Montant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3795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2543DD2B-E604-522B-CA63-95D00395C8A2}"/>
              </a:ext>
            </a:extLst>
          </p:cNvPr>
          <p:cNvSpPr/>
          <p:nvPr/>
        </p:nvSpPr>
        <p:spPr>
          <a:xfrm>
            <a:off x="2432112" y="1464835"/>
            <a:ext cx="3644301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CAFA0940-39B6-F981-A843-302406CE3F87}"/>
              </a:ext>
            </a:extLst>
          </p:cNvPr>
          <p:cNvCxnSpPr/>
          <p:nvPr/>
        </p:nvCxnSpPr>
        <p:spPr>
          <a:xfrm>
            <a:off x="2426259" y="4025069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0A33F850-ACC5-E87B-008C-78A9A44CF57F}"/>
              </a:ext>
            </a:extLst>
          </p:cNvPr>
          <p:cNvCxnSpPr/>
          <p:nvPr/>
        </p:nvCxnSpPr>
        <p:spPr>
          <a:xfrm>
            <a:off x="2419128" y="4228743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A9C32B0-F50B-4DE6-6BB2-A3FA959A7A06}"/>
              </a:ext>
            </a:extLst>
          </p:cNvPr>
          <p:cNvCxnSpPr/>
          <p:nvPr/>
        </p:nvCxnSpPr>
        <p:spPr>
          <a:xfrm>
            <a:off x="2413075" y="445093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D391B38-A676-C6DD-1443-914E2D9F2F6C}"/>
              </a:ext>
            </a:extLst>
          </p:cNvPr>
          <p:cNvCxnSpPr/>
          <p:nvPr/>
        </p:nvCxnSpPr>
        <p:spPr>
          <a:xfrm>
            <a:off x="2405944" y="465460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7AC8AFB-2676-AE96-501C-DE296816EA29}"/>
              </a:ext>
            </a:extLst>
          </p:cNvPr>
          <p:cNvCxnSpPr/>
          <p:nvPr/>
        </p:nvCxnSpPr>
        <p:spPr>
          <a:xfrm>
            <a:off x="2413075" y="487822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F6F1C7E-1216-92F3-5D7D-FE2DE33ADEE8}"/>
              </a:ext>
            </a:extLst>
          </p:cNvPr>
          <p:cNvCxnSpPr/>
          <p:nvPr/>
        </p:nvCxnSpPr>
        <p:spPr>
          <a:xfrm>
            <a:off x="2405944" y="508189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A4D9ACE-AF63-1B0E-CBA6-8F083D8709C1}"/>
              </a:ext>
            </a:extLst>
          </p:cNvPr>
          <p:cNvCxnSpPr/>
          <p:nvPr/>
        </p:nvCxnSpPr>
        <p:spPr>
          <a:xfrm>
            <a:off x="2413075" y="5305514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24099160-B59B-68FC-3766-BB428F85031A}"/>
              </a:ext>
            </a:extLst>
          </p:cNvPr>
          <p:cNvCxnSpPr/>
          <p:nvPr/>
        </p:nvCxnSpPr>
        <p:spPr>
          <a:xfrm>
            <a:off x="2405944" y="5509188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FF543FC2-417C-1EBB-BCAA-E22FB3575D52}"/>
              </a:ext>
            </a:extLst>
          </p:cNvPr>
          <p:cNvCxnSpPr/>
          <p:nvPr/>
        </p:nvCxnSpPr>
        <p:spPr>
          <a:xfrm>
            <a:off x="2413075" y="5715712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5EA5A38-FEA0-9799-2A86-0FAD8FFD9ABC}"/>
              </a:ext>
            </a:extLst>
          </p:cNvPr>
          <p:cNvCxnSpPr/>
          <p:nvPr/>
        </p:nvCxnSpPr>
        <p:spPr>
          <a:xfrm>
            <a:off x="2405944" y="5919386"/>
            <a:ext cx="87601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E76CA44-AA43-72E9-DE4B-ED7F24B53720}"/>
              </a:ext>
            </a:extLst>
          </p:cNvPr>
          <p:cNvSpPr/>
          <p:nvPr/>
        </p:nvSpPr>
        <p:spPr>
          <a:xfrm>
            <a:off x="2430560" y="3608306"/>
            <a:ext cx="8755885" cy="234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CAAA022-ED09-2E00-AAF1-2F0AAC3B8977}"/>
              </a:ext>
            </a:extLst>
          </p:cNvPr>
          <p:cNvSpPr txBox="1"/>
          <p:nvPr/>
        </p:nvSpPr>
        <p:spPr>
          <a:xfrm>
            <a:off x="8948507" y="3226548"/>
            <a:ext cx="1085604" cy="2535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Supp. dépense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B5EFD173-6C6C-34B5-CF4A-057168B5A355}"/>
              </a:ext>
            </a:extLst>
          </p:cNvPr>
          <p:cNvSpPr txBox="1"/>
          <p:nvPr/>
        </p:nvSpPr>
        <p:spPr>
          <a:xfrm>
            <a:off x="10117583" y="3226548"/>
            <a:ext cx="1085604" cy="2539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/>
              <a:t>Ajout. dépense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8098469-87FA-59FB-BD18-51CA2CBB495E}"/>
              </a:ext>
            </a:extLst>
          </p:cNvPr>
          <p:cNvSpPr txBox="1"/>
          <p:nvPr/>
        </p:nvSpPr>
        <p:spPr>
          <a:xfrm>
            <a:off x="7756357" y="3224305"/>
            <a:ext cx="1085604" cy="25355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6000"/>
                  <a:lumOff val="54000"/>
                </a:schemeClr>
              </a:gs>
              <a:gs pos="80000">
                <a:schemeClr val="dk1">
                  <a:lumMod val="97000"/>
                  <a:lumOff val="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200" b="1"/>
            </a:lvl1pPr>
          </a:lstStyle>
          <a:p>
            <a:r>
              <a:rPr lang="fr-FR" sz="1050" dirty="0" err="1"/>
              <a:t>Modif</a:t>
            </a:r>
            <a:r>
              <a:rPr lang="fr-FR" sz="1050" dirty="0"/>
              <a:t>. dépense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B6AF2B4-7F68-5EB8-FDD4-F792A801123C}"/>
              </a:ext>
            </a:extLst>
          </p:cNvPr>
          <p:cNvSpPr txBox="1"/>
          <p:nvPr/>
        </p:nvSpPr>
        <p:spPr>
          <a:xfrm>
            <a:off x="2620360" y="2487609"/>
            <a:ext cx="460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7570262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749</Words>
  <Application>Microsoft Office PowerPoint</Application>
  <PresentationFormat>Grand écran</PresentationFormat>
  <Paragraphs>280</Paragraphs>
  <Slides>12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Edgar Kentsa</dc:creator>
  <cp:lastModifiedBy>Edgar Kentsa</cp:lastModifiedBy>
  <cp:revision>3</cp:revision>
  <dcterms:created xsi:type="dcterms:W3CDTF">2024-04-06T16:28:16Z</dcterms:created>
  <dcterms:modified xsi:type="dcterms:W3CDTF">2024-04-14T20:16:05Z</dcterms:modified>
</cp:coreProperties>
</file>