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2.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3.png" Type="http://schemas.openxmlformats.org/officeDocument/2006/relationships/image"/><Relationship Id="rId3" Target="../media/image2.png" Type="http://schemas.openxmlformats.org/officeDocument/2006/relationships/image"/><Relationship Id="rId30" Target="https://github.com/lolpanda2004/ArtGAN.git" TargetMode="External" Type="http://schemas.openxmlformats.org/officeDocument/2006/relationships/hyperlink"/><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908068"/>
            <a:ext cx="10910396" cy="1657920"/>
          </a:xfrm>
          <a:prstGeom prst="rect">
            <a:avLst/>
          </a:prstGeom>
        </p:spPr>
        <p:txBody>
          <a:bodyPr anchor="t" rtlCol="false" tIns="0" lIns="0" bIns="0" rIns="0">
            <a:spAutoFit/>
          </a:bodyPr>
          <a:lstStyle/>
          <a:p>
            <a:pPr algn="ctr">
              <a:lnSpc>
                <a:spcPts val="12218"/>
              </a:lnSpc>
            </a:pPr>
            <a:r>
              <a:rPr lang="en-US" sz="12998">
                <a:solidFill>
                  <a:srgbClr val="000000"/>
                </a:solidFill>
                <a:latin typeface="DM Sans Bold"/>
              </a:rPr>
              <a:t>Art by GAN</a:t>
            </a:r>
          </a:p>
        </p:txBody>
      </p:sp>
      <p:sp>
        <p:nvSpPr>
          <p:cNvPr name="TextBox 18" id="18"/>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Presented by Lathika D</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3642280" y="2848252"/>
            <a:ext cx="11491061" cy="5652216"/>
          </a:xfrm>
          <a:custGeom>
            <a:avLst/>
            <a:gdLst/>
            <a:ahLst/>
            <a:cxnLst/>
            <a:rect r="r" b="b" t="t" l="l"/>
            <a:pathLst>
              <a:path h="5652216" w="11491061">
                <a:moveTo>
                  <a:pt x="0" y="0"/>
                </a:moveTo>
                <a:lnTo>
                  <a:pt x="11491062" y="0"/>
                </a:lnTo>
                <a:lnTo>
                  <a:pt x="11491062" y="5652216"/>
                </a:lnTo>
                <a:lnTo>
                  <a:pt x="0" y="5652216"/>
                </a:lnTo>
                <a:lnTo>
                  <a:pt x="0" y="0"/>
                </a:lnTo>
                <a:close/>
              </a:path>
            </a:pathLst>
          </a:custGeom>
          <a:blipFill>
            <a:blip r:embed="rId29"/>
            <a:stretch>
              <a:fillRect l="0" t="0" r="0" b="0"/>
            </a:stretch>
          </a:blipFill>
        </p:spPr>
      </p:sp>
      <p:sp>
        <p:nvSpPr>
          <p:cNvPr name="TextBox 17" id="17"/>
          <p:cNvSpPr txBox="true"/>
          <p:nvPr/>
        </p:nvSpPr>
        <p:spPr>
          <a:xfrm rot="0">
            <a:off x="4001018" y="1181100"/>
            <a:ext cx="10493754"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Result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2526448" y="3052612"/>
            <a:ext cx="13235104" cy="4181776"/>
          </a:xfrm>
          <a:custGeom>
            <a:avLst/>
            <a:gdLst/>
            <a:ahLst/>
            <a:cxnLst/>
            <a:rect r="r" b="b" t="t" l="l"/>
            <a:pathLst>
              <a:path h="4181776" w="13235104">
                <a:moveTo>
                  <a:pt x="0" y="0"/>
                </a:moveTo>
                <a:lnTo>
                  <a:pt x="13235104" y="0"/>
                </a:lnTo>
                <a:lnTo>
                  <a:pt x="13235104" y="4181776"/>
                </a:lnTo>
                <a:lnTo>
                  <a:pt x="0" y="4181776"/>
                </a:lnTo>
                <a:lnTo>
                  <a:pt x="0" y="0"/>
                </a:lnTo>
                <a:close/>
              </a:path>
            </a:pathLst>
          </a:custGeom>
          <a:blipFill>
            <a:blip r:embed="rId29"/>
            <a:stretch>
              <a:fillRect l="0" t="0" r="0" b="0"/>
            </a:stretch>
          </a:blipFill>
        </p:spPr>
      </p:sp>
      <p:sp>
        <p:nvSpPr>
          <p:cNvPr name="TextBox 17" id="17"/>
          <p:cNvSpPr txBox="true"/>
          <p:nvPr/>
        </p:nvSpPr>
        <p:spPr>
          <a:xfrm rot="0">
            <a:off x="4001018" y="1181100"/>
            <a:ext cx="10493754"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Result</a:t>
            </a:r>
          </a:p>
        </p:txBody>
      </p:sp>
      <p:sp>
        <p:nvSpPr>
          <p:cNvPr name="TextBox 18" id="18"/>
          <p:cNvSpPr txBox="true"/>
          <p:nvPr/>
        </p:nvSpPr>
        <p:spPr>
          <a:xfrm rot="0">
            <a:off x="6636511" y="8063063"/>
            <a:ext cx="4519612" cy="1193800"/>
          </a:xfrm>
          <a:prstGeom prst="rect">
            <a:avLst/>
          </a:prstGeom>
        </p:spPr>
        <p:txBody>
          <a:bodyPr anchor="t" rtlCol="false" tIns="0" lIns="0" bIns="0" rIns="0">
            <a:spAutoFit/>
          </a:bodyPr>
          <a:lstStyle/>
          <a:p>
            <a:pPr algn="ctr">
              <a:lnSpc>
                <a:spcPts val="9799"/>
              </a:lnSpc>
              <a:spcBef>
                <a:spcPct val="0"/>
              </a:spcBef>
            </a:pPr>
            <a:r>
              <a:rPr lang="en-US" sz="6999" u="sng">
                <a:solidFill>
                  <a:srgbClr val="000000"/>
                </a:solidFill>
                <a:latin typeface="DM Sans Bold"/>
                <a:hlinkClick r:id="rId30" tooltip="https://github.com/lolpanda2004/ArtGAN.git"/>
              </a:rPr>
              <a:t>Demo Link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775818" y="1804347"/>
            <a:ext cx="7848753" cy="11772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Art by GAN</a:t>
            </a:r>
          </a:p>
        </p:txBody>
      </p:sp>
      <p:sp>
        <p:nvSpPr>
          <p:cNvPr name="TextBox 5" id="5"/>
          <p:cNvSpPr txBox="true"/>
          <p:nvPr/>
        </p:nvSpPr>
        <p:spPr>
          <a:xfrm rot="0">
            <a:off x="563756" y="3248181"/>
            <a:ext cx="10324368" cy="6615329"/>
          </a:xfrm>
          <a:prstGeom prst="rect">
            <a:avLst/>
          </a:prstGeom>
        </p:spPr>
        <p:txBody>
          <a:bodyPr anchor="t" rtlCol="false" tIns="0" lIns="0" bIns="0" rIns="0">
            <a:spAutoFit/>
          </a:bodyPr>
          <a:lstStyle/>
          <a:p>
            <a:pPr algn="just" marL="442798" indent="-221399" lvl="1">
              <a:lnSpc>
                <a:spcPts val="3096"/>
              </a:lnSpc>
              <a:buFont typeface="Arial"/>
              <a:buChar char="•"/>
            </a:pPr>
            <a:r>
              <a:rPr lang="en-US" sz="2050" spc="123">
                <a:solidFill>
                  <a:srgbClr val="000000"/>
                </a:solidFill>
                <a:latin typeface="DM Sans"/>
              </a:rPr>
              <a:t>Our project aims to employ Generative Adversarial Networks (GANs) for the generation of portrait images, a task that lies at the intersection of artificial intelligence and computer vision. GANs, comprising a generator and a discriminator in a competitive setting, have demonstrated remarkable capabilities in producing realistic synthetic data</a:t>
            </a:r>
          </a:p>
          <a:p>
            <a:pPr algn="just" marL="442798" indent="-221399" lvl="1">
              <a:lnSpc>
                <a:spcPts val="3096"/>
              </a:lnSpc>
              <a:buFont typeface="Arial"/>
              <a:buChar char="•"/>
            </a:pPr>
            <a:r>
              <a:rPr lang="en-US" sz="2050" spc="123">
                <a:solidFill>
                  <a:srgbClr val="000000"/>
                </a:solidFill>
                <a:latin typeface="DM Sans"/>
              </a:rPr>
              <a:t> In our endeavor, we train a GAN model on a dataset of portrait images, wherein the generator learns to synthesize new portraits by capturing the underlying patterns and features of human faces. The discriminator, on the other hand, strives to distinguish between real and generated portraits, thereby honing the generator's ability to produce increasingly convincing images</a:t>
            </a:r>
          </a:p>
          <a:p>
            <a:pPr algn="just" marL="442798" indent="-221399" lvl="1">
              <a:lnSpc>
                <a:spcPts val="3096"/>
              </a:lnSpc>
              <a:buFont typeface="Arial"/>
              <a:buChar char="•"/>
            </a:pPr>
            <a:r>
              <a:rPr lang="en-US" sz="2050" spc="123">
                <a:solidFill>
                  <a:srgbClr val="000000"/>
                </a:solidFill>
                <a:latin typeface="DM Sans"/>
              </a:rPr>
              <a:t> Through iterative training, the GAN refines its ability to generate portraits with intricate details, diverse expressions, and realistic characteristics. Our project explores the architecture, training methodology, and outcomes of this GAN-based portrait generation process, shedding light on the advancements and challenges in AI-driven image synthesis.</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474144" y="709384"/>
            <a:ext cx="10910396" cy="1286578"/>
          </a:xfrm>
          <a:prstGeom prst="rect">
            <a:avLst/>
          </a:prstGeom>
        </p:spPr>
        <p:txBody>
          <a:bodyPr anchor="t" rtlCol="false" tIns="0" lIns="0" bIns="0" rIns="0">
            <a:spAutoFit/>
          </a:bodyPr>
          <a:lstStyle/>
          <a:p>
            <a:pPr algn="ctr">
              <a:lnSpc>
                <a:spcPts val="9307"/>
              </a:lnSpc>
            </a:pPr>
            <a:r>
              <a:rPr lang="en-US" sz="10698">
                <a:solidFill>
                  <a:srgbClr val="000000"/>
                </a:solidFill>
                <a:latin typeface="DM Sans Bold"/>
              </a:rPr>
              <a:t>AGENDA</a:t>
            </a:r>
          </a:p>
        </p:txBody>
      </p:sp>
      <p:sp>
        <p:nvSpPr>
          <p:cNvPr name="TextBox 17" id="17"/>
          <p:cNvSpPr txBox="true"/>
          <p:nvPr/>
        </p:nvSpPr>
        <p:spPr>
          <a:xfrm rot="0">
            <a:off x="1028700" y="2597103"/>
            <a:ext cx="16468547" cy="6694279"/>
          </a:xfrm>
          <a:prstGeom prst="rect">
            <a:avLst/>
          </a:prstGeom>
        </p:spPr>
        <p:txBody>
          <a:bodyPr anchor="t" rtlCol="false" tIns="0" lIns="0" bIns="0" rIns="0">
            <a:spAutoFit/>
          </a:bodyPr>
          <a:lstStyle/>
          <a:p>
            <a:pPr marL="632432" indent="-316216" lvl="1">
              <a:lnSpc>
                <a:spcPts val="2929"/>
              </a:lnSpc>
              <a:buFont typeface="Arial"/>
              <a:buChar char="•"/>
            </a:pPr>
            <a:r>
              <a:rPr lang="en-US" sz="2929" spc="-58">
                <a:solidFill>
                  <a:srgbClr val="000000"/>
                </a:solidFill>
                <a:latin typeface="DM Sans"/>
              </a:rPr>
              <a:t>Introduction to Generative Adversarial Networks (GANs):</a:t>
            </a:r>
          </a:p>
          <a:p>
            <a:pPr marL="1264864" indent="-421621" lvl="2">
              <a:lnSpc>
                <a:spcPts val="2929"/>
              </a:lnSpc>
              <a:buFont typeface="Arial"/>
              <a:buChar char="⚬"/>
            </a:pPr>
            <a:r>
              <a:rPr lang="en-US" sz="2929" spc="-58">
                <a:solidFill>
                  <a:srgbClr val="000000"/>
                </a:solidFill>
                <a:latin typeface="DM Sans"/>
              </a:rPr>
              <a:t>Overview of GANs and their architecture.</a:t>
            </a:r>
          </a:p>
          <a:p>
            <a:pPr marL="1264864" indent="-421621" lvl="2">
              <a:lnSpc>
                <a:spcPts val="2929"/>
              </a:lnSpc>
              <a:buFont typeface="Arial"/>
              <a:buChar char="⚬"/>
            </a:pPr>
            <a:r>
              <a:rPr lang="en-US" sz="2929" spc="-58">
                <a:solidFill>
                  <a:srgbClr val="000000"/>
                </a:solidFill>
                <a:latin typeface="DM Sans"/>
              </a:rPr>
              <a:t>Explanation of how GANs are used for image generation tasks.</a:t>
            </a:r>
          </a:p>
          <a:p>
            <a:pPr marL="632432" indent="-316216" lvl="1">
              <a:lnSpc>
                <a:spcPts val="2929"/>
              </a:lnSpc>
              <a:buFont typeface="Arial"/>
              <a:buChar char="•"/>
            </a:pPr>
            <a:r>
              <a:rPr lang="en-US" sz="2929" spc="-58">
                <a:solidFill>
                  <a:srgbClr val="000000"/>
                </a:solidFill>
                <a:latin typeface="DM Sans"/>
              </a:rPr>
              <a:t>Dataset Acquisition and Preprocessing:</a:t>
            </a:r>
          </a:p>
          <a:p>
            <a:pPr marL="1264864" indent="-421621" lvl="2">
              <a:lnSpc>
                <a:spcPts val="2929"/>
              </a:lnSpc>
              <a:buFont typeface="Arial"/>
              <a:buChar char="⚬"/>
            </a:pPr>
            <a:r>
              <a:rPr lang="en-US" sz="2929" spc="-58">
                <a:solidFill>
                  <a:srgbClr val="000000"/>
                </a:solidFill>
                <a:latin typeface="DM Sans"/>
              </a:rPr>
              <a:t>Description of the portrait image dataset used in our project.</a:t>
            </a:r>
          </a:p>
          <a:p>
            <a:pPr marL="1264864" indent="-421621" lvl="2">
              <a:lnSpc>
                <a:spcPts val="2929"/>
              </a:lnSpc>
              <a:buFont typeface="Arial"/>
              <a:buChar char="⚬"/>
            </a:pPr>
            <a:r>
              <a:rPr lang="en-US" sz="2929" spc="-58">
                <a:solidFill>
                  <a:srgbClr val="000000"/>
                </a:solidFill>
                <a:latin typeface="DM Sans"/>
              </a:rPr>
              <a:t>Preprocessing steps such as resizing, normalization, and augmentation.</a:t>
            </a:r>
          </a:p>
          <a:p>
            <a:pPr marL="632432" indent="-316216" lvl="1">
              <a:lnSpc>
                <a:spcPts val="2929"/>
              </a:lnSpc>
              <a:buFont typeface="Arial"/>
              <a:buChar char="•"/>
            </a:pPr>
            <a:r>
              <a:rPr lang="en-US" sz="2929" spc="-58">
                <a:solidFill>
                  <a:srgbClr val="000000"/>
                </a:solidFill>
                <a:latin typeface="DM Sans"/>
              </a:rPr>
              <a:t>Architecture and Training of GAN Model:</a:t>
            </a:r>
          </a:p>
          <a:p>
            <a:pPr marL="1264864" indent="-421621" lvl="2">
              <a:lnSpc>
                <a:spcPts val="2929"/>
              </a:lnSpc>
              <a:buFont typeface="Arial"/>
              <a:buChar char="⚬"/>
            </a:pPr>
            <a:r>
              <a:rPr lang="en-US" sz="2929" spc="-58">
                <a:solidFill>
                  <a:srgbClr val="000000"/>
                </a:solidFill>
                <a:latin typeface="DM Sans"/>
              </a:rPr>
              <a:t>Detailed insight into the architecture of the generator and discriminator networks.</a:t>
            </a:r>
          </a:p>
          <a:p>
            <a:pPr marL="1264864" indent="-421621" lvl="2">
              <a:lnSpc>
                <a:spcPts val="2929"/>
              </a:lnSpc>
              <a:buFont typeface="Arial"/>
              <a:buChar char="⚬"/>
            </a:pPr>
            <a:r>
              <a:rPr lang="en-US" sz="2929" spc="-58">
                <a:solidFill>
                  <a:srgbClr val="000000"/>
                </a:solidFill>
                <a:latin typeface="DM Sans"/>
              </a:rPr>
              <a:t>Explanation of the training process, including loss functions, optimizers, and training iterations.</a:t>
            </a:r>
          </a:p>
          <a:p>
            <a:pPr marL="632432" indent="-316216" lvl="1">
              <a:lnSpc>
                <a:spcPts val="2929"/>
              </a:lnSpc>
              <a:buFont typeface="Arial"/>
              <a:buChar char="•"/>
            </a:pPr>
            <a:r>
              <a:rPr lang="en-US" sz="2929" spc="-58">
                <a:solidFill>
                  <a:srgbClr val="000000"/>
                </a:solidFill>
                <a:latin typeface="DM Sans"/>
              </a:rPr>
              <a:t>Evaluation and Results:</a:t>
            </a:r>
          </a:p>
          <a:p>
            <a:pPr marL="1264864" indent="-421621" lvl="2">
              <a:lnSpc>
                <a:spcPts val="2929"/>
              </a:lnSpc>
              <a:buFont typeface="Arial"/>
              <a:buChar char="⚬"/>
            </a:pPr>
            <a:r>
              <a:rPr lang="en-US" sz="2929" spc="-58">
                <a:solidFill>
                  <a:srgbClr val="000000"/>
                </a:solidFill>
                <a:latin typeface="DM Sans"/>
              </a:rPr>
              <a:t>Assessment of the generated portrait images for realism, diversity, and quality.</a:t>
            </a:r>
          </a:p>
          <a:p>
            <a:pPr marL="1264864" indent="-421621" lvl="2">
              <a:lnSpc>
                <a:spcPts val="2929"/>
              </a:lnSpc>
              <a:buFont typeface="Arial"/>
              <a:buChar char="⚬"/>
            </a:pPr>
            <a:r>
              <a:rPr lang="en-US" sz="2929" spc="-58">
                <a:solidFill>
                  <a:srgbClr val="000000"/>
                </a:solidFill>
                <a:latin typeface="DM Sans"/>
              </a:rPr>
              <a:t>Comparison of generated portraits with real images and discussion on the challenges faced.</a:t>
            </a:r>
          </a:p>
          <a:p>
            <a:pPr marL="632432" indent="-316216" lvl="1">
              <a:lnSpc>
                <a:spcPts val="2929"/>
              </a:lnSpc>
              <a:buFont typeface="Arial"/>
              <a:buChar char="•"/>
            </a:pPr>
            <a:r>
              <a:rPr lang="en-US" sz="2929" spc="-58">
                <a:solidFill>
                  <a:srgbClr val="000000"/>
                </a:solidFill>
                <a:latin typeface="DM Sans"/>
              </a:rPr>
              <a:t>Future Directions and Conclusion:</a:t>
            </a:r>
          </a:p>
          <a:p>
            <a:pPr marL="1264864" indent="-421621" lvl="2">
              <a:lnSpc>
                <a:spcPts val="2929"/>
              </a:lnSpc>
              <a:buFont typeface="Arial"/>
              <a:buChar char="⚬"/>
            </a:pPr>
            <a:r>
              <a:rPr lang="en-US" sz="2929" spc="-58">
                <a:solidFill>
                  <a:srgbClr val="000000"/>
                </a:solidFill>
                <a:latin typeface="DM Sans"/>
              </a:rPr>
              <a:t>Exploration of potential enhancements to the GAN model.</a:t>
            </a:r>
          </a:p>
          <a:p>
            <a:pPr marL="1264864" indent="-421621" lvl="2">
              <a:lnSpc>
                <a:spcPts val="2929"/>
              </a:lnSpc>
              <a:buFont typeface="Arial"/>
              <a:buChar char="⚬"/>
            </a:pPr>
            <a:r>
              <a:rPr lang="en-US" sz="2929" spc="-58">
                <a:solidFill>
                  <a:srgbClr val="000000"/>
                </a:solidFill>
                <a:latin typeface="DM Sans"/>
              </a:rPr>
              <a:t>Reflection on the project outcomes and implications for future research in AI-driven image synthesis.</a:t>
            </a:r>
          </a:p>
          <a:p>
            <a:pPr>
              <a:lnSpc>
                <a:spcPts val="292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304809" y="1199953"/>
            <a:ext cx="10910396" cy="2467678"/>
          </a:xfrm>
          <a:prstGeom prst="rect">
            <a:avLst/>
          </a:prstGeom>
        </p:spPr>
        <p:txBody>
          <a:bodyPr anchor="t" rtlCol="false" tIns="0" lIns="0" bIns="0" rIns="0">
            <a:spAutoFit/>
          </a:bodyPr>
          <a:lstStyle/>
          <a:p>
            <a:pPr algn="ctr">
              <a:lnSpc>
                <a:spcPts val="9307"/>
              </a:lnSpc>
            </a:pPr>
            <a:r>
              <a:rPr lang="en-US" sz="10698">
                <a:solidFill>
                  <a:srgbClr val="000000"/>
                </a:solidFill>
                <a:latin typeface="DM Sans Bold"/>
              </a:rPr>
              <a:t>PROBLEM STATEMENT</a:t>
            </a:r>
          </a:p>
        </p:txBody>
      </p:sp>
      <p:sp>
        <p:nvSpPr>
          <p:cNvPr name="TextBox 17" id="17"/>
          <p:cNvSpPr txBox="true"/>
          <p:nvPr/>
        </p:nvSpPr>
        <p:spPr>
          <a:xfrm rot="0">
            <a:off x="1028700" y="3866701"/>
            <a:ext cx="16468547" cy="5391599"/>
          </a:xfrm>
          <a:prstGeom prst="rect">
            <a:avLst/>
          </a:prstGeom>
        </p:spPr>
        <p:txBody>
          <a:bodyPr anchor="t" rtlCol="false" tIns="0" lIns="0" bIns="0" rIns="0">
            <a:spAutoFit/>
          </a:bodyPr>
          <a:lstStyle/>
          <a:p>
            <a:pPr marL="1264864" indent="-421621" lvl="2">
              <a:lnSpc>
                <a:spcPts val="4393"/>
              </a:lnSpc>
              <a:buFont typeface="Arial"/>
              <a:buChar char="⚬"/>
            </a:pPr>
            <a:r>
              <a:rPr lang="en-US" sz="2929" spc="-58">
                <a:solidFill>
                  <a:srgbClr val="000000"/>
                </a:solidFill>
                <a:latin typeface="DM Sans"/>
              </a:rPr>
              <a:t>The task of generating high-quality portrait images using Generative Adversarial Networks (GANs) poses several challenges, including capturing the subtle nuances and intricate details of human faces, ensuring diversity and realism in the generated images, and overcoming the potential for mode collapse or lack of convergence during training. This project aims to address these challenges by developing and training a GAN model capable of producing realistic and diverse portrait images. The project seeks to explore effective architectural choices, training methodologies, and evaluation metrics to enhance the quality and diversity of generated portraits, thus advancing the state-of-the-art in AI-driven portrait generation.</a:t>
            </a:r>
          </a:p>
          <a:p>
            <a:pPr>
              <a:lnSpc>
                <a:spcPts val="292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136549" y="969406"/>
            <a:ext cx="10014901"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Project Overview</a:t>
            </a:r>
          </a:p>
        </p:txBody>
      </p:sp>
      <p:sp>
        <p:nvSpPr>
          <p:cNvPr name="TextBox 4" id="4"/>
          <p:cNvSpPr txBox="true"/>
          <p:nvPr/>
        </p:nvSpPr>
        <p:spPr>
          <a:xfrm rot="0">
            <a:off x="1521454" y="1850020"/>
            <a:ext cx="14697148" cy="7598756"/>
          </a:xfrm>
          <a:prstGeom prst="rect">
            <a:avLst/>
          </a:prstGeom>
        </p:spPr>
        <p:txBody>
          <a:bodyPr anchor="t" rtlCol="false" tIns="0" lIns="0" bIns="0" rIns="0">
            <a:spAutoFit/>
          </a:bodyPr>
          <a:lstStyle/>
          <a:p>
            <a:pPr algn="just" marL="564616" indent="-282308" lvl="1">
              <a:lnSpc>
                <a:spcPts val="3530"/>
              </a:lnSpc>
              <a:buFont typeface="Arial"/>
              <a:buChar char="•"/>
            </a:pPr>
            <a:r>
              <a:rPr lang="en-US" sz="2615" spc="156">
                <a:solidFill>
                  <a:srgbClr val="000000"/>
                </a:solidFill>
                <a:latin typeface="DM Sans"/>
              </a:rPr>
              <a:t>Introduction: Generating realistic portrait images is challenging due to facial complexity. GANs offer promise by training a generator to produce convincing images, while a discriminator distinguishes real from fake.</a:t>
            </a:r>
          </a:p>
          <a:p>
            <a:pPr algn="just" marL="564616" indent="-282308" lvl="1">
              <a:lnSpc>
                <a:spcPts val="3530"/>
              </a:lnSpc>
              <a:buFont typeface="Arial"/>
              <a:buChar char="•"/>
            </a:pPr>
            <a:r>
              <a:rPr lang="en-US" sz="2615" spc="156">
                <a:solidFill>
                  <a:srgbClr val="000000"/>
                </a:solidFill>
                <a:latin typeface="DM Sans"/>
              </a:rPr>
              <a:t>Dataset and Preprocessing: Acquire diverse portrait datasets and preprocess for uniformity. Data split into training, validation, and test sets.</a:t>
            </a:r>
          </a:p>
          <a:p>
            <a:pPr algn="just" marL="564616" indent="-282308" lvl="1">
              <a:lnSpc>
                <a:spcPts val="3530"/>
              </a:lnSpc>
              <a:buFont typeface="Arial"/>
              <a:buChar char="•"/>
            </a:pPr>
            <a:r>
              <a:rPr lang="en-US" sz="2615" spc="156">
                <a:solidFill>
                  <a:srgbClr val="000000"/>
                </a:solidFill>
                <a:latin typeface="DM Sans"/>
              </a:rPr>
              <a:t>Model Architecture: GAN consists of a generator and discriminator. Experiment with architectural choices to optimize performance.</a:t>
            </a:r>
          </a:p>
          <a:p>
            <a:pPr algn="just" marL="564616" indent="-282308" lvl="1">
              <a:lnSpc>
                <a:spcPts val="3530"/>
              </a:lnSpc>
              <a:buFont typeface="Arial"/>
              <a:buChar char="•"/>
            </a:pPr>
            <a:r>
              <a:rPr lang="en-US" sz="2615" spc="156">
                <a:solidFill>
                  <a:srgbClr val="000000"/>
                </a:solidFill>
                <a:latin typeface="DM Sans"/>
              </a:rPr>
              <a:t>Training and Optimization: Adversarial training: Generator produces realistic images, discriminator improves discernment. Optimization techniques such as SGD and Adam are employed.</a:t>
            </a:r>
          </a:p>
          <a:p>
            <a:pPr algn="just" marL="564616" indent="-282308" lvl="1">
              <a:lnSpc>
                <a:spcPts val="3530"/>
              </a:lnSpc>
              <a:buFont typeface="Arial"/>
              <a:buChar char="•"/>
            </a:pPr>
            <a:r>
              <a:rPr lang="en-US" sz="2615" spc="156">
                <a:solidFill>
                  <a:srgbClr val="000000"/>
                </a:solidFill>
                <a:latin typeface="DM Sans"/>
              </a:rPr>
              <a:t>Evaluation and Results: Metrics assess image quality, diversity, and similarity to real portraits. Qualitative and quantitative comparisons with real images are conducted.</a:t>
            </a:r>
          </a:p>
          <a:p>
            <a:pPr algn="just" marL="564616" indent="-282308" lvl="1">
              <a:lnSpc>
                <a:spcPts val="3530"/>
              </a:lnSpc>
              <a:buFont typeface="Arial"/>
              <a:buChar char="•"/>
            </a:pPr>
            <a:r>
              <a:rPr lang="en-US" sz="2615" spc="156">
                <a:solidFill>
                  <a:srgbClr val="000000"/>
                </a:solidFill>
                <a:latin typeface="DM Sans"/>
              </a:rPr>
              <a:t>Conclusion and Future Directions: Demonstrates GAN efficacy in portrait generation. Future work includes conditional GANs and novel loss functions to enhance performance.</a:t>
            </a:r>
          </a:p>
          <a:p>
            <a:pPr algn="ctr" marL="0" indent="0" lvl="0">
              <a:lnSpc>
                <a:spcPts val="3530"/>
              </a:lnSpc>
              <a:spcBef>
                <a:spcPct val="0"/>
              </a:spcBef>
            </a:pP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023179" y="1686696"/>
            <a:ext cx="10493754"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Who are the end users?</a:t>
            </a:r>
          </a:p>
        </p:txBody>
      </p:sp>
      <p:sp>
        <p:nvSpPr>
          <p:cNvPr name="TextBox 4" id="4"/>
          <p:cNvSpPr txBox="true"/>
          <p:nvPr/>
        </p:nvSpPr>
        <p:spPr>
          <a:xfrm rot="0">
            <a:off x="1686576" y="3420626"/>
            <a:ext cx="14697148" cy="4017356"/>
          </a:xfrm>
          <a:prstGeom prst="rect">
            <a:avLst/>
          </a:prstGeom>
        </p:spPr>
        <p:txBody>
          <a:bodyPr anchor="t" rtlCol="false" tIns="0" lIns="0" bIns="0" rIns="0">
            <a:spAutoFit/>
          </a:bodyPr>
          <a:lstStyle/>
          <a:p>
            <a:pPr algn="just" marL="564616" indent="-282308" lvl="1">
              <a:lnSpc>
                <a:spcPts val="3530"/>
              </a:lnSpc>
              <a:buFont typeface="Arial"/>
              <a:buChar char="•"/>
            </a:pPr>
            <a:r>
              <a:rPr lang="en-US" sz="2615" spc="156">
                <a:solidFill>
                  <a:srgbClr val="000000"/>
                </a:solidFill>
                <a:latin typeface="DM Sans"/>
              </a:rPr>
              <a:t>Artists &amp; Creatives: Utilize generated portraits as references for artwork, exploring diverse styles and compositions.</a:t>
            </a:r>
          </a:p>
          <a:p>
            <a:pPr algn="just" marL="564616" indent="-282308" lvl="1">
              <a:lnSpc>
                <a:spcPts val="3530"/>
              </a:lnSpc>
              <a:buFont typeface="Arial"/>
              <a:buChar char="•"/>
            </a:pPr>
            <a:r>
              <a:rPr lang="en-US" sz="2615" spc="156">
                <a:solidFill>
                  <a:srgbClr val="000000"/>
                </a:solidFill>
                <a:latin typeface="DM Sans"/>
              </a:rPr>
              <a:t>Photographers: Incorporate generated images for digital composites, experimenting with lighting and poses.</a:t>
            </a:r>
          </a:p>
          <a:p>
            <a:pPr algn="just" marL="564616" indent="-282308" lvl="1">
              <a:lnSpc>
                <a:spcPts val="3530"/>
              </a:lnSpc>
              <a:buFont typeface="Arial"/>
              <a:buChar char="•"/>
            </a:pPr>
            <a:r>
              <a:rPr lang="en-US" sz="2615" spc="156">
                <a:solidFill>
                  <a:srgbClr val="000000"/>
                </a:solidFill>
                <a:latin typeface="DM Sans"/>
              </a:rPr>
              <a:t>Content Creators: Enhance visual storytelling in films, games, and advertisements with diverse characters and scenes.</a:t>
            </a:r>
          </a:p>
          <a:p>
            <a:pPr algn="just" marL="564616" indent="-282308" lvl="1">
              <a:lnSpc>
                <a:spcPts val="3530"/>
              </a:lnSpc>
              <a:buFont typeface="Arial"/>
              <a:buChar char="•"/>
            </a:pPr>
            <a:r>
              <a:rPr lang="en-US" sz="2615" spc="156">
                <a:solidFill>
                  <a:srgbClr val="000000"/>
                </a:solidFill>
                <a:latin typeface="DM Sans"/>
              </a:rPr>
              <a:t>Researchers &amp; Developers: Employ the system for experimentation, benchmarking, and integration into AI systems.</a:t>
            </a:r>
          </a:p>
          <a:p>
            <a:pPr algn="ctr" marL="0" indent="0" lvl="0">
              <a:lnSpc>
                <a:spcPts val="3530"/>
              </a:lnSpc>
              <a:spcBef>
                <a:spcPct val="0"/>
              </a:spcBef>
            </a:pP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1352791" y="456905"/>
            <a:ext cx="15820366" cy="2467678"/>
          </a:xfrm>
          <a:prstGeom prst="rect">
            <a:avLst/>
          </a:prstGeom>
        </p:spPr>
        <p:txBody>
          <a:bodyPr anchor="t" rtlCol="false" tIns="0" lIns="0" bIns="0" rIns="0">
            <a:spAutoFit/>
          </a:bodyPr>
          <a:lstStyle/>
          <a:p>
            <a:pPr algn="ctr">
              <a:lnSpc>
                <a:spcPts val="9307"/>
              </a:lnSpc>
            </a:pPr>
            <a:r>
              <a:rPr lang="en-US" sz="10698">
                <a:solidFill>
                  <a:srgbClr val="000000"/>
                </a:solidFill>
                <a:latin typeface="DM Sans Bold"/>
              </a:rPr>
              <a:t>Solution &amp; Value Proposition</a:t>
            </a:r>
          </a:p>
        </p:txBody>
      </p:sp>
      <p:sp>
        <p:nvSpPr>
          <p:cNvPr name="TextBox 17" id="17"/>
          <p:cNvSpPr txBox="true"/>
          <p:nvPr/>
        </p:nvSpPr>
        <p:spPr>
          <a:xfrm rot="0">
            <a:off x="1028700" y="2485576"/>
            <a:ext cx="16468547" cy="8153849"/>
          </a:xfrm>
          <a:prstGeom prst="rect">
            <a:avLst/>
          </a:prstGeom>
        </p:spPr>
        <p:txBody>
          <a:bodyPr anchor="t" rtlCol="false" tIns="0" lIns="0" bIns="0" rIns="0">
            <a:spAutoFit/>
          </a:bodyPr>
          <a:lstStyle/>
          <a:p>
            <a:pPr marL="632432" indent="-316216" lvl="1">
              <a:lnSpc>
                <a:spcPts val="4393"/>
              </a:lnSpc>
              <a:buFont typeface="Arial"/>
              <a:buChar char="•"/>
            </a:pPr>
            <a:r>
              <a:rPr lang="en-US" sz="2929" spc="-58">
                <a:solidFill>
                  <a:srgbClr val="000000"/>
                </a:solidFill>
                <a:latin typeface="DM Sans Bold"/>
              </a:rPr>
              <a:t>Solution:</a:t>
            </a:r>
          </a:p>
          <a:p>
            <a:pPr marL="1264864" indent="-421621" lvl="2">
              <a:lnSpc>
                <a:spcPts val="4393"/>
              </a:lnSpc>
              <a:buFont typeface="Arial"/>
              <a:buChar char="⚬"/>
            </a:pPr>
            <a:r>
              <a:rPr lang="en-US" sz="2929" spc="-58">
                <a:solidFill>
                  <a:srgbClr val="000000"/>
                </a:solidFill>
                <a:latin typeface="DM Sans"/>
              </a:rPr>
              <a:t>Our system employs advanced Generative Adversarial Networks (GANs) to generate lifelike portrait images.</a:t>
            </a:r>
          </a:p>
          <a:p>
            <a:pPr marL="632432" indent="-316216" lvl="1">
              <a:lnSpc>
                <a:spcPts val="4393"/>
              </a:lnSpc>
              <a:buFont typeface="Arial"/>
              <a:buChar char="•"/>
            </a:pPr>
            <a:r>
              <a:rPr lang="en-US" sz="2929" spc="-58">
                <a:solidFill>
                  <a:srgbClr val="000000"/>
                </a:solidFill>
                <a:latin typeface="DM Sans Bold"/>
              </a:rPr>
              <a:t>Value Proposition:</a:t>
            </a:r>
          </a:p>
          <a:p>
            <a:pPr marL="1264864" indent="-421621" lvl="2">
              <a:lnSpc>
                <a:spcPts val="4393"/>
              </a:lnSpc>
              <a:buFont typeface="Arial"/>
              <a:buChar char="⚬"/>
            </a:pPr>
            <a:r>
              <a:rPr lang="en-US" sz="2929" spc="-58">
                <a:solidFill>
                  <a:srgbClr val="000000"/>
                </a:solidFill>
                <a:latin typeface="DM Sans"/>
              </a:rPr>
              <a:t>High-Quality Portraits: Produce realistic and diverse portrait images suitable for various applications.</a:t>
            </a:r>
          </a:p>
          <a:p>
            <a:pPr marL="1264864" indent="-421621" lvl="2">
              <a:lnSpc>
                <a:spcPts val="4393"/>
              </a:lnSpc>
              <a:buFont typeface="Arial"/>
              <a:buChar char="⚬"/>
            </a:pPr>
            <a:r>
              <a:rPr lang="en-US" sz="2929" spc="-58">
                <a:solidFill>
                  <a:srgbClr val="000000"/>
                </a:solidFill>
                <a:latin typeface="DM Sans"/>
              </a:rPr>
              <a:t>Creative Inspiration: Artists and designers can use generated portraits as references for artwork, sparking creativity.</a:t>
            </a:r>
          </a:p>
          <a:p>
            <a:pPr marL="1264864" indent="-421621" lvl="2">
              <a:lnSpc>
                <a:spcPts val="4393"/>
              </a:lnSpc>
              <a:buFont typeface="Arial"/>
              <a:buChar char="⚬"/>
            </a:pPr>
            <a:r>
              <a:rPr lang="en-US" sz="2929" spc="-58">
                <a:solidFill>
                  <a:srgbClr val="000000"/>
                </a:solidFill>
                <a:latin typeface="DM Sans"/>
              </a:rPr>
              <a:t>Efficiency: Save time and resources by generating portraits digitally, eliminating the need for extensive photoshoots.</a:t>
            </a:r>
          </a:p>
          <a:p>
            <a:pPr marL="1264864" indent="-421621" lvl="2">
              <a:lnSpc>
                <a:spcPts val="4393"/>
              </a:lnSpc>
              <a:buFont typeface="Arial"/>
              <a:buChar char="⚬"/>
            </a:pPr>
            <a:r>
              <a:rPr lang="en-US" sz="2929" spc="-58">
                <a:solidFill>
                  <a:srgbClr val="000000"/>
                </a:solidFill>
                <a:latin typeface="DM Sans"/>
              </a:rPr>
              <a:t>Versatility: Serve diverse end users including artists, photographers, content creators, and researchers.</a:t>
            </a:r>
          </a:p>
          <a:p>
            <a:pPr marL="1264864" indent="-421621" lvl="2">
              <a:lnSpc>
                <a:spcPts val="4393"/>
              </a:lnSpc>
              <a:buFont typeface="Arial"/>
              <a:buChar char="⚬"/>
            </a:pPr>
            <a:r>
              <a:rPr lang="en-US" sz="2929" spc="-58">
                <a:solidFill>
                  <a:srgbClr val="000000"/>
                </a:solidFill>
                <a:latin typeface="DM Sans"/>
              </a:rPr>
              <a:t>Innovation: Harness cutting-edge AI technology for image synthesis, staying ahead in the digital era.</a:t>
            </a:r>
          </a:p>
          <a:p>
            <a:pPr>
              <a:lnSpc>
                <a:spcPts val="292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1352791" y="1047455"/>
            <a:ext cx="15820366" cy="1286578"/>
          </a:xfrm>
          <a:prstGeom prst="rect">
            <a:avLst/>
          </a:prstGeom>
        </p:spPr>
        <p:txBody>
          <a:bodyPr anchor="t" rtlCol="false" tIns="0" lIns="0" bIns="0" rIns="0">
            <a:spAutoFit/>
          </a:bodyPr>
          <a:lstStyle/>
          <a:p>
            <a:pPr algn="ctr">
              <a:lnSpc>
                <a:spcPts val="9307"/>
              </a:lnSpc>
            </a:pPr>
            <a:r>
              <a:rPr lang="en-US" sz="10698">
                <a:solidFill>
                  <a:srgbClr val="000000"/>
                </a:solidFill>
                <a:latin typeface="DM Sans Bold"/>
              </a:rPr>
              <a:t>Wow in your solution</a:t>
            </a:r>
          </a:p>
        </p:txBody>
      </p:sp>
      <p:sp>
        <p:nvSpPr>
          <p:cNvPr name="TextBox 17" id="17"/>
          <p:cNvSpPr txBox="true"/>
          <p:nvPr/>
        </p:nvSpPr>
        <p:spPr>
          <a:xfrm rot="0">
            <a:off x="487812" y="2384411"/>
            <a:ext cx="17550322" cy="7624938"/>
          </a:xfrm>
          <a:prstGeom prst="rect">
            <a:avLst/>
          </a:prstGeom>
        </p:spPr>
        <p:txBody>
          <a:bodyPr anchor="t" rtlCol="false" tIns="0" lIns="0" bIns="0" rIns="0">
            <a:spAutoFit/>
          </a:bodyPr>
          <a:lstStyle/>
          <a:p>
            <a:pPr marL="673976" indent="-336988" lvl="1">
              <a:lnSpc>
                <a:spcPts val="5057"/>
              </a:lnSpc>
              <a:buFont typeface="Arial"/>
              <a:buChar char="•"/>
            </a:pPr>
            <a:r>
              <a:rPr lang="en-US" sz="3121" spc="-62">
                <a:solidFill>
                  <a:srgbClr val="000000"/>
                </a:solidFill>
                <a:latin typeface="DM Sans"/>
              </a:rPr>
              <a:t>Wow Factor: </a:t>
            </a:r>
            <a:r>
              <a:rPr lang="en-US" sz="3121" spc="-62">
                <a:solidFill>
                  <a:srgbClr val="000000"/>
                </a:solidFill>
                <a:latin typeface="DM Sans Bold"/>
              </a:rPr>
              <a:t>Revolutionizing Portrait Generation</a:t>
            </a:r>
          </a:p>
          <a:p>
            <a:pPr marL="673976" indent="-336988" lvl="1">
              <a:lnSpc>
                <a:spcPts val="5057"/>
              </a:lnSpc>
              <a:buFont typeface="Arial"/>
              <a:buChar char="•"/>
            </a:pPr>
            <a:r>
              <a:rPr lang="en-US" sz="3121" spc="-62">
                <a:solidFill>
                  <a:srgbClr val="000000"/>
                </a:solidFill>
                <a:latin typeface="DM Sans Bold"/>
              </a:rPr>
              <a:t>Cutting-Edge Technology</a:t>
            </a:r>
            <a:r>
              <a:rPr lang="en-US" sz="3121" spc="-62">
                <a:solidFill>
                  <a:srgbClr val="000000"/>
                </a:solidFill>
                <a:latin typeface="DM Sans"/>
              </a:rPr>
              <a:t>: Our system utilizes state-of-the-art Generative Adversarial Networks (GANs) to produce stunning portrait images.</a:t>
            </a:r>
          </a:p>
          <a:p>
            <a:pPr marL="673976" indent="-336988" lvl="1">
              <a:lnSpc>
                <a:spcPts val="5057"/>
              </a:lnSpc>
              <a:buFont typeface="Arial"/>
              <a:buChar char="•"/>
            </a:pPr>
            <a:r>
              <a:rPr lang="en-US" sz="3121" spc="-62">
                <a:solidFill>
                  <a:srgbClr val="000000"/>
                </a:solidFill>
                <a:latin typeface="DM Sans Bold"/>
              </a:rPr>
              <a:t>Realism &amp; Diversity</a:t>
            </a:r>
            <a:r>
              <a:rPr lang="en-US" sz="3121" spc="-62">
                <a:solidFill>
                  <a:srgbClr val="000000"/>
                </a:solidFill>
                <a:latin typeface="DM Sans"/>
              </a:rPr>
              <a:t>: Witness the incredible realism and diversity in the generated portraits, showcasing the capabilities of our advanced AI algorithms.</a:t>
            </a:r>
          </a:p>
          <a:p>
            <a:pPr marL="673976" indent="-336988" lvl="1">
              <a:lnSpc>
                <a:spcPts val="5057"/>
              </a:lnSpc>
              <a:buFont typeface="Arial"/>
              <a:buChar char="•"/>
            </a:pPr>
            <a:r>
              <a:rPr lang="en-US" sz="3121" spc="-62">
                <a:solidFill>
                  <a:srgbClr val="000000"/>
                </a:solidFill>
                <a:latin typeface="DM Sans Bold"/>
              </a:rPr>
              <a:t>Creative Inspiration</a:t>
            </a:r>
            <a:r>
              <a:rPr lang="en-US" sz="3121" spc="-62">
                <a:solidFill>
                  <a:srgbClr val="000000"/>
                </a:solidFill>
                <a:latin typeface="DM Sans"/>
              </a:rPr>
              <a:t>: Experience the creative possibilities unlocked by our system, providing artists and designers with an endless wellspring of inspiration.</a:t>
            </a:r>
          </a:p>
          <a:p>
            <a:pPr marL="673976" indent="-336988" lvl="1">
              <a:lnSpc>
                <a:spcPts val="5057"/>
              </a:lnSpc>
              <a:buFont typeface="Arial"/>
              <a:buChar char="•"/>
            </a:pPr>
            <a:r>
              <a:rPr lang="en-US" sz="3121" spc="-62">
                <a:solidFill>
                  <a:srgbClr val="000000"/>
                </a:solidFill>
                <a:latin typeface="DM Sans Bold"/>
              </a:rPr>
              <a:t>Efficiency &amp; Innovation</a:t>
            </a:r>
            <a:r>
              <a:rPr lang="en-US" sz="3121" spc="-62">
                <a:solidFill>
                  <a:srgbClr val="000000"/>
                </a:solidFill>
                <a:latin typeface="DM Sans"/>
              </a:rPr>
              <a:t>: By digitally generating portraits, we revolutionize traditional workflows, saving time, resources, and unlocking new avenues for innovation.</a:t>
            </a:r>
          </a:p>
          <a:p>
            <a:pPr marL="673976" indent="-336988" lvl="1">
              <a:lnSpc>
                <a:spcPts val="5057"/>
              </a:lnSpc>
              <a:buFont typeface="Arial"/>
              <a:buChar char="•"/>
            </a:pPr>
            <a:r>
              <a:rPr lang="en-US" sz="3121" spc="-62">
                <a:solidFill>
                  <a:srgbClr val="000000"/>
                </a:solidFill>
                <a:latin typeface="DM Sans Bold"/>
              </a:rPr>
              <a:t>Cross-Industry Impact</a:t>
            </a:r>
            <a:r>
              <a:rPr lang="en-US" sz="3121" spc="-62">
                <a:solidFill>
                  <a:srgbClr val="000000"/>
                </a:solidFill>
                <a:latin typeface="DM Sans"/>
              </a:rPr>
              <a:t>: From art and photography to media and research, our solution transcends boundaries, catering to diverse end users and industries.</a:t>
            </a:r>
          </a:p>
          <a:p>
            <a:pPr>
              <a:lnSpc>
                <a:spcPts val="5057"/>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136549" y="969406"/>
            <a:ext cx="10014901"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Modelling</a:t>
            </a:r>
          </a:p>
        </p:txBody>
      </p:sp>
      <p:sp>
        <p:nvSpPr>
          <p:cNvPr name="TextBox 4" id="4"/>
          <p:cNvSpPr txBox="true"/>
          <p:nvPr/>
        </p:nvSpPr>
        <p:spPr>
          <a:xfrm rot="0">
            <a:off x="1028700" y="1995430"/>
            <a:ext cx="16245686" cy="7646807"/>
          </a:xfrm>
          <a:prstGeom prst="rect">
            <a:avLst/>
          </a:prstGeom>
        </p:spPr>
        <p:txBody>
          <a:bodyPr anchor="t" rtlCol="false" tIns="0" lIns="0" bIns="0" rIns="0">
            <a:spAutoFit/>
          </a:bodyPr>
          <a:lstStyle/>
          <a:p>
            <a:pPr algn="just" marL="603966" indent="-301983" lvl="1">
              <a:lnSpc>
                <a:spcPts val="3776"/>
              </a:lnSpc>
              <a:buFont typeface="Arial"/>
              <a:buChar char="•"/>
            </a:pPr>
            <a:r>
              <a:rPr lang="en-US" sz="2797" spc="167">
                <a:solidFill>
                  <a:srgbClr val="000000"/>
                </a:solidFill>
                <a:latin typeface="DM Sans"/>
              </a:rPr>
              <a:t>Architectural Innovation: Our portrait generation system is meticulously designed, employing a sophisticated architecture based on Generative Adversarial Networks (GANs).</a:t>
            </a:r>
          </a:p>
          <a:p>
            <a:pPr algn="just" marL="603966" indent="-301983" lvl="1">
              <a:lnSpc>
                <a:spcPts val="3776"/>
              </a:lnSpc>
              <a:buFont typeface="Arial"/>
              <a:buChar char="•"/>
            </a:pPr>
            <a:r>
              <a:rPr lang="en-US" sz="2797" spc="167">
                <a:solidFill>
                  <a:srgbClr val="000000"/>
                </a:solidFill>
                <a:latin typeface="DM Sans"/>
              </a:rPr>
              <a:t>Generator Network: The heart of our system, the generator network, transforms random noise into intricate and lifelike portrait images through a series of convolutional and upsampling layers.</a:t>
            </a:r>
          </a:p>
          <a:p>
            <a:pPr algn="just" marL="603966" indent="-301983" lvl="1">
              <a:lnSpc>
                <a:spcPts val="3776"/>
              </a:lnSpc>
              <a:buFont typeface="Arial"/>
              <a:buChar char="•"/>
            </a:pPr>
            <a:r>
              <a:rPr lang="en-US" sz="2797" spc="167">
                <a:solidFill>
                  <a:srgbClr val="000000"/>
                </a:solidFill>
                <a:latin typeface="DM Sans"/>
              </a:rPr>
              <a:t>Discriminator Network: The discriminator network acts as a discerning critic, meticulously evaluating the authenticity of generated portraits, thereby guiding the generator towards producing increasingly realistic results.</a:t>
            </a:r>
          </a:p>
          <a:p>
            <a:pPr algn="just" marL="603966" indent="-301983" lvl="1">
              <a:lnSpc>
                <a:spcPts val="3776"/>
              </a:lnSpc>
              <a:buFont typeface="Arial"/>
              <a:buChar char="•"/>
            </a:pPr>
            <a:r>
              <a:rPr lang="en-US" sz="2797" spc="167">
                <a:solidFill>
                  <a:srgbClr val="000000"/>
                </a:solidFill>
                <a:latin typeface="DM Sans"/>
              </a:rPr>
              <a:t>Optimization Strategies: Through advanced optimization techniques such as stochastic gradient descent (SGD) and Adam, our model continuously refines its parameters to achieve optimal performance and convergence.</a:t>
            </a:r>
          </a:p>
          <a:p>
            <a:pPr algn="just" marL="603966" indent="-301983" lvl="1">
              <a:lnSpc>
                <a:spcPts val="3776"/>
              </a:lnSpc>
              <a:buFont typeface="Arial"/>
              <a:buChar char="•"/>
            </a:pPr>
            <a:r>
              <a:rPr lang="en-US" sz="2797" spc="167">
                <a:solidFill>
                  <a:srgbClr val="000000"/>
                </a:solidFill>
                <a:latin typeface="DM Sans"/>
              </a:rPr>
              <a:t>Iterative Training: The training process involves iterative optimization of both the generator and discriminator networks, fostering a competitive dynamic that drives the system towards generating high-quality and diverse portrait images.</a:t>
            </a:r>
          </a:p>
          <a:p>
            <a:pPr algn="ctr" marL="0" indent="0" lvl="0">
              <a:lnSpc>
                <a:spcPts val="3776"/>
              </a:lnSpc>
              <a:spcBef>
                <a:spcPct val="0"/>
              </a:spcBef>
            </a:pP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DAGBLKVvlOs</dc:identifier>
  <dcterms:modified xsi:type="dcterms:W3CDTF">2011-08-01T06:04:30Z</dcterms:modified>
  <cp:revision>1</cp:revision>
  <dc:title>Blue Doodle Project Presentation</dc:title>
</cp:coreProperties>
</file>