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embeddedFontLst>
    <p:embeddedFont>
      <p:font typeface="Gill Sans"/>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8q1W99UUyxKY3Gj70ukcJ+Dzf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FAAA10-EC7F-4B5E-91DD-E7C14B7E4323}">
  <a:tblStyle styleId="{9CFAAA10-EC7F-4B5E-91DD-E7C14B7E4323}"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F0F7"/>
          </a:solidFill>
        </a:fill>
      </a:tcStyle>
    </a:wholeTbl>
    <a:band1H>
      <a:tcTxStyle b="off" i="off"/>
      <a:tcStyle>
        <a:fill>
          <a:solidFill>
            <a:srgbClr val="CDDFEF"/>
          </a:solidFill>
        </a:fill>
      </a:tcStyle>
    </a:band1H>
    <a:band2H>
      <a:tcTxStyle b="off" i="off"/>
    </a:band2H>
    <a:band1V>
      <a:tcTxStyle b="off" i="off"/>
      <a:tcStyle>
        <a:fill>
          <a:solidFill>
            <a:srgbClr val="CDDFEF"/>
          </a:solidFill>
        </a:fill>
      </a:tcStyle>
    </a:band1V>
    <a:band2V>
      <a:tcTxStyle b="off" i="off"/>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GillSans-bold.fntdata"/><Relationship Id="rId16" Type="http://schemas.openxmlformats.org/officeDocument/2006/relationships/font" Target="fonts/Gill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b3608b68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b3608b68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12"/>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17" name="Google Shape;17;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Gill Sans"/>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85" name="Google Shape;85;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86" name="Google Shape;86;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0"/>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1"/>
          <p:cNvSpPr txBox="1"/>
          <p:nvPr>
            <p:ph idx="1" type="body"/>
          </p:nvPr>
        </p:nvSpPr>
        <p:spPr>
          <a:xfrm rot="5400000">
            <a:off x="4269976" y="-1352783"/>
            <a:ext cx="3652047" cy="11029616"/>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92" name="Google Shape;92;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2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Gill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99" name="Google Shape;99;p2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 name="Shape 29"/>
        <p:cNvGrpSpPr/>
        <p:nvPr/>
      </p:nvGrpSpPr>
      <p:grpSpPr>
        <a:xfrm>
          <a:off x="0" y="0"/>
          <a:ext cx="0" cy="0"/>
          <a:chOff x="0" y="0"/>
          <a:chExt cx="0" cy="0"/>
        </a:xfrm>
      </p:grpSpPr>
      <p:sp>
        <p:nvSpPr>
          <p:cNvPr id="30" name="Google Shape;30;p13"/>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Gill Sans"/>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p:nvPr>
            <p:ph idx="2" type="pic"/>
          </p:nvPr>
        </p:nvSpPr>
        <p:spPr>
          <a:xfrm>
            <a:off x="447817" y="641350"/>
            <a:ext cx="11290859" cy="3651249"/>
          </a:xfrm>
          <a:prstGeom prst="rect">
            <a:avLst/>
          </a:prstGeom>
          <a:noFill/>
          <a:ln>
            <a:noFill/>
          </a:ln>
        </p:spPr>
      </p:sp>
      <p:sp>
        <p:nvSpPr>
          <p:cNvPr id="32" name="Google Shape;32;p13"/>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33" name="Google Shape;33;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14"/>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4"/>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Gill Sans"/>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40" name="Google Shape;40;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11"/>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6" name="Google Shape;46;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1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Gill Sans"/>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53" name="Google Shape;53;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6"/>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9" name="Google Shape;59;p16"/>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0" name="Google Shape;60;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3" name="Shape 63"/>
        <p:cNvGrpSpPr/>
        <p:nvPr/>
      </p:nvGrpSpPr>
      <p:grpSpPr>
        <a:xfrm>
          <a:off x="0" y="0"/>
          <a:ext cx="0" cy="0"/>
          <a:chOff x="0" y="0"/>
          <a:chExt cx="0" cy="0"/>
        </a:xfrm>
      </p:grpSpPr>
      <p:sp>
        <p:nvSpPr>
          <p:cNvPr id="64" name="Google Shape;64;p1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66" name="Google Shape;66;p1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7" name="Google Shape;67;p1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68" name="Google Shape;68;p1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9" name="Google Shape;69;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7" name="Google Shape;7;p10"/>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33756" lvl="0" marL="457200" marR="0" rtl="0" algn="l">
              <a:lnSpc>
                <a:spcPct val="100000"/>
              </a:lnSpc>
              <a:spcBef>
                <a:spcPts val="360"/>
              </a:spcBef>
              <a:spcAft>
                <a:spcPts val="0"/>
              </a:spcAft>
              <a:buClr>
                <a:schemeClr val="accent1"/>
              </a:buClr>
              <a:buSzPts val="1656"/>
              <a:buFont typeface="Noto Sans Symbols"/>
              <a:buChar char="◼"/>
              <a:defRPr b="0" i="0" sz="1800" u="none" cap="none" strike="noStrike">
                <a:solidFill>
                  <a:srgbClr val="FEFEFE"/>
                </a:solidFill>
                <a:latin typeface="Gill Sans"/>
                <a:ea typeface="Gill Sans"/>
                <a:cs typeface="Gill Sans"/>
                <a:sym typeface="Gill Sans"/>
              </a:defRPr>
            </a:lvl1pPr>
            <a:lvl2pPr indent="-322072" lvl="1" marL="914400" marR="0" rtl="0" algn="l">
              <a:lnSpc>
                <a:spcPct val="100000"/>
              </a:lnSpc>
              <a:spcBef>
                <a:spcPts val="600"/>
              </a:spcBef>
              <a:spcAft>
                <a:spcPts val="0"/>
              </a:spcAft>
              <a:buClr>
                <a:schemeClr val="accent1"/>
              </a:buClr>
              <a:buSzPts val="1472"/>
              <a:buFont typeface="Noto Sans Symbols"/>
              <a:buChar char="◼"/>
              <a:defRPr b="0" i="0" sz="1600" u="none" cap="none" strike="noStrike">
                <a:solidFill>
                  <a:srgbClr val="FEFEFE"/>
                </a:solidFill>
                <a:latin typeface="Gill Sans"/>
                <a:ea typeface="Gill Sans"/>
                <a:cs typeface="Gill Sans"/>
                <a:sym typeface="Gill Sans"/>
              </a:defRPr>
            </a:lvl2pPr>
            <a:lvl3pPr indent="-310388" lvl="2" marL="13716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FEFEFE"/>
                </a:solidFill>
                <a:latin typeface="Gill Sans"/>
                <a:ea typeface="Gill Sans"/>
                <a:cs typeface="Gill Sans"/>
                <a:sym typeface="Gill Sans"/>
              </a:defRPr>
            </a:lvl3pPr>
            <a:lvl4pPr indent="-298703" lvl="3" marL="1828800" marR="0" rtl="0" algn="l">
              <a:lnSpc>
                <a:spcPct val="100000"/>
              </a:lnSpc>
              <a:spcBef>
                <a:spcPts val="600"/>
              </a:spcBef>
              <a:spcAft>
                <a:spcPts val="0"/>
              </a:spcAft>
              <a:buClr>
                <a:schemeClr val="accent1"/>
              </a:buClr>
              <a:buSzPts val="1104"/>
              <a:buFont typeface="Noto Sans Symbols"/>
              <a:buChar char="◼"/>
              <a:defRPr b="0" i="0" sz="1200" u="none" cap="none" strike="noStrike">
                <a:solidFill>
                  <a:srgbClr val="FEFEFE"/>
                </a:solidFill>
                <a:latin typeface="Gill Sans"/>
                <a:ea typeface="Gill Sans"/>
                <a:cs typeface="Gill Sans"/>
                <a:sym typeface="Gill Sans"/>
              </a:defRPr>
            </a:lvl4pPr>
            <a:lvl5pPr indent="-298704" lvl="4" marL="2286000" marR="0" rtl="0" algn="l">
              <a:lnSpc>
                <a:spcPct val="100000"/>
              </a:lnSpc>
              <a:spcBef>
                <a:spcPts val="600"/>
              </a:spcBef>
              <a:spcAft>
                <a:spcPts val="0"/>
              </a:spcAft>
              <a:buClr>
                <a:schemeClr val="accent1"/>
              </a:buClr>
              <a:buSzPts val="1104"/>
              <a:buFont typeface="Noto Sans Symbols"/>
              <a:buChar char="◼"/>
              <a:defRPr b="0" i="0" sz="1200" u="none" cap="none" strike="noStrike">
                <a:solidFill>
                  <a:srgbClr val="FEFEFE"/>
                </a:solidFill>
                <a:latin typeface="Gill Sans"/>
                <a:ea typeface="Gill Sans"/>
                <a:cs typeface="Gill Sans"/>
                <a:sym typeface="Gill Sans"/>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lt2"/>
                </a:solidFill>
                <a:latin typeface="Gill Sans"/>
                <a:ea typeface="Gill Sans"/>
                <a:cs typeface="Gill Sans"/>
                <a:sym typeface="Gill Sans"/>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lt2"/>
                </a:solidFill>
                <a:latin typeface="Gill Sans"/>
                <a:ea typeface="Gill Sans"/>
                <a:cs typeface="Gill Sans"/>
                <a:sym typeface="Gill Sans"/>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lt2"/>
                </a:solidFill>
                <a:latin typeface="Gill Sans"/>
                <a:ea typeface="Gill Sans"/>
                <a:cs typeface="Gill Sans"/>
                <a:sym typeface="Gill Sans"/>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lt2"/>
                </a:solidFill>
                <a:latin typeface="Gill Sans"/>
                <a:ea typeface="Gill Sans"/>
                <a:cs typeface="Gill Sans"/>
                <a:sym typeface="Gill Sans"/>
              </a:defRPr>
            </a:lvl9pPr>
          </a:lstStyle>
          <a:p/>
        </p:txBody>
      </p:sp>
      <p:sp>
        <p:nvSpPr>
          <p:cNvPr id="8" name="Google Shape;8;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9" name="Google Shape;9;p1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0" name="Google Shape;10;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0"/>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0"/>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0"/>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sp>
        <p:nvSpPr>
          <p:cNvPr id="21" name="Google Shape;21;p9"/>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Gill Sans"/>
              <a:buNone/>
              <a:defRPr b="0" i="0" sz="2800" u="none" cap="none" strike="noStrike">
                <a:solidFill>
                  <a:srgbClr val="3F3F3F"/>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9"/>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33756" lvl="0" marL="457200" marR="0" rtl="0" algn="l">
              <a:lnSpc>
                <a:spcPct val="100000"/>
              </a:lnSpc>
              <a:spcBef>
                <a:spcPts val="360"/>
              </a:spcBef>
              <a:spcAft>
                <a:spcPts val="0"/>
              </a:spcAft>
              <a:buClr>
                <a:schemeClr val="accent1"/>
              </a:buClr>
              <a:buSzPts val="1656"/>
              <a:buFont typeface="Noto Sans Symbols"/>
              <a:buChar char="◼"/>
              <a:defRPr b="0" i="0" sz="1800" u="none" cap="none" strike="noStrike">
                <a:solidFill>
                  <a:srgbClr val="3F3F3F"/>
                </a:solidFill>
                <a:latin typeface="Gill Sans"/>
                <a:ea typeface="Gill Sans"/>
                <a:cs typeface="Gill Sans"/>
                <a:sym typeface="Gill Sans"/>
              </a:defRPr>
            </a:lvl1pPr>
            <a:lvl2pPr indent="-322072" lvl="1" marL="914400" marR="0" rtl="0" algn="l">
              <a:lnSpc>
                <a:spcPct val="100000"/>
              </a:lnSpc>
              <a:spcBef>
                <a:spcPts val="600"/>
              </a:spcBef>
              <a:spcAft>
                <a:spcPts val="0"/>
              </a:spcAft>
              <a:buClr>
                <a:schemeClr val="accent1"/>
              </a:buClr>
              <a:buSzPts val="1472"/>
              <a:buFont typeface="Noto Sans Symbols"/>
              <a:buChar char="◼"/>
              <a:defRPr b="0" i="0" sz="1600" u="none" cap="none" strike="noStrike">
                <a:solidFill>
                  <a:srgbClr val="3F3F3F"/>
                </a:solidFill>
                <a:latin typeface="Gill Sans"/>
                <a:ea typeface="Gill Sans"/>
                <a:cs typeface="Gill Sans"/>
                <a:sym typeface="Gill Sans"/>
              </a:defRPr>
            </a:lvl2pPr>
            <a:lvl3pPr indent="-310388" lvl="2" marL="13716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Gill Sans"/>
                <a:ea typeface="Gill Sans"/>
                <a:cs typeface="Gill Sans"/>
                <a:sym typeface="Gill Sans"/>
              </a:defRPr>
            </a:lvl3pPr>
            <a:lvl4pPr indent="-298703" lvl="3" marL="1828800" marR="0" rtl="0" algn="l">
              <a:lnSpc>
                <a:spcPct val="100000"/>
              </a:lnSpc>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4pPr>
            <a:lvl5pPr indent="-298704" lvl="4" marL="2286000" marR="0" rtl="0" algn="l">
              <a:lnSpc>
                <a:spcPct val="100000"/>
              </a:lnSpc>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23" name="Google Shape;23;p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24" name="Google Shape;24;p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3F3F3F"/>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25" name="Google Shape;25;p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9"/>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9"/>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8" name="Shape 108"/>
        <p:cNvGrpSpPr/>
        <p:nvPr/>
      </p:nvGrpSpPr>
      <p:grpSpPr>
        <a:xfrm>
          <a:off x="0" y="0"/>
          <a:ext cx="0" cy="0"/>
          <a:chOff x="0" y="0"/>
          <a:chExt cx="0" cy="0"/>
        </a:xfrm>
      </p:grpSpPr>
      <p:sp>
        <p:nvSpPr>
          <p:cNvPr id="109" name="Google Shape;109;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0" y="0"/>
            <a:ext cx="12192000" cy="6858000"/>
          </a:xfrm>
          <a:prstGeom prst="rect">
            <a:avLst/>
          </a:prstGeom>
          <a:solidFill>
            <a:srgbClr val="3C47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4" name="Google Shape;114;p1"/>
          <p:cNvSpPr txBox="1"/>
          <p:nvPr>
            <p:ph type="title"/>
          </p:nvPr>
        </p:nvSpPr>
        <p:spPr>
          <a:xfrm>
            <a:off x="783771" y="1066800"/>
            <a:ext cx="5727760" cy="47244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6600"/>
              <a:buFont typeface="Gill Sans"/>
              <a:buNone/>
            </a:pPr>
            <a:r>
              <a:rPr b="0" lang="en-US" sz="6600" cap="none">
                <a:solidFill>
                  <a:srgbClr val="FFFFFF"/>
                </a:solidFill>
                <a:latin typeface="Gill Sans"/>
                <a:ea typeface="Gill Sans"/>
                <a:cs typeface="Gill Sans"/>
                <a:sym typeface="Gill Sans"/>
              </a:rPr>
              <a:t>FINAL PROJECT TEMPLATE</a:t>
            </a:r>
            <a:endParaRPr/>
          </a:p>
        </p:txBody>
      </p:sp>
      <p:sp>
        <p:nvSpPr>
          <p:cNvPr id="115" name="Google Shape;115;p1"/>
          <p:cNvSpPr/>
          <p:nvPr/>
        </p:nvSpPr>
        <p:spPr>
          <a:xfrm rot="-5400000">
            <a:off x="5171433" y="3396996"/>
            <a:ext cx="3703320"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0" y="0"/>
            <a:ext cx="12191999"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4" name="Google Shape;124;p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446534" y="597643"/>
            <a:ext cx="3703320" cy="5792922"/>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txBox="1"/>
          <p:nvPr>
            <p:ph type="title"/>
          </p:nvPr>
        </p:nvSpPr>
        <p:spPr>
          <a:xfrm>
            <a:off x="771148" y="1037967"/>
            <a:ext cx="3054091" cy="470913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FEFF"/>
              </a:buClr>
              <a:buSzPts val="2800"/>
              <a:buFont typeface="Gill Sans"/>
              <a:buNone/>
            </a:pPr>
            <a:r>
              <a:rPr b="0" lang="en-US" sz="2800" cap="none">
                <a:solidFill>
                  <a:srgbClr val="FFFEFF"/>
                </a:solidFill>
                <a:latin typeface="Gill Sans"/>
                <a:ea typeface="Gill Sans"/>
                <a:cs typeface="Gill Sans"/>
                <a:sym typeface="Gill Sans"/>
              </a:rPr>
              <a:t>THREAT SUMMARY</a:t>
            </a:r>
            <a:endParaRPr/>
          </a:p>
        </p:txBody>
      </p:sp>
      <p:sp>
        <p:nvSpPr>
          <p:cNvPr id="129" name="Google Shape;129;p2"/>
          <p:cNvSpPr txBox="1"/>
          <p:nvPr>
            <p:ph idx="1" type="body"/>
          </p:nvPr>
        </p:nvSpPr>
        <p:spPr>
          <a:xfrm>
            <a:off x="4534925" y="453650"/>
            <a:ext cx="7431000" cy="6538200"/>
          </a:xfrm>
          <a:prstGeom prst="rect">
            <a:avLst/>
          </a:prstGeom>
          <a:noFill/>
          <a:ln>
            <a:noFill/>
          </a:ln>
        </p:spPr>
        <p:txBody>
          <a:bodyPr anchorCtr="0" anchor="ctr" bIns="45700" lIns="91425" spcFirstLastPara="1" rIns="91425" wrap="square" tIns="45700">
            <a:normAutofit lnSpcReduction="20000"/>
          </a:bodyPr>
          <a:lstStyle/>
          <a:p>
            <a:pPr indent="-93472" lvl="0" marL="0" rtl="0" algn="just">
              <a:lnSpc>
                <a:spcPct val="100000"/>
              </a:lnSpc>
              <a:spcBef>
                <a:spcPts val="0"/>
              </a:spcBef>
              <a:spcAft>
                <a:spcPts val="0"/>
              </a:spcAft>
              <a:buSzPts val="1472"/>
              <a:buFont typeface="Noto Sans Symbols"/>
              <a:buChar char="◼"/>
            </a:pPr>
            <a:r>
              <a:rPr b="1" lang="en-US"/>
              <a:t>Summary of Situation:  </a:t>
            </a:r>
            <a:r>
              <a:rPr lang="en-US"/>
              <a:t>Hospital A, B, C got a popup message about all of their files being encrypted and they would have to pay the ransom which in this case is bitcoins. Once the certain bitcoin amount has been paid the key to decrypt the files would be given. There is also a timer where once certain time expires, the ransom increases. This incident </a:t>
            </a:r>
            <a:r>
              <a:rPr lang="en-US"/>
              <a:t>occurred</a:t>
            </a:r>
            <a:r>
              <a:rPr lang="en-US"/>
              <a:t> after opening an email attachment. </a:t>
            </a:r>
            <a:r>
              <a:rPr lang="en-US"/>
              <a:t>Hospital</a:t>
            </a:r>
            <a:r>
              <a:rPr lang="en-US"/>
              <a:t> X has not been infected by this incident. </a:t>
            </a:r>
            <a:endParaRPr/>
          </a:p>
          <a:p>
            <a:pPr indent="-93472" lvl="0" marL="0" rtl="0" algn="l">
              <a:lnSpc>
                <a:spcPct val="100000"/>
              </a:lnSpc>
              <a:spcBef>
                <a:spcPts val="920"/>
              </a:spcBef>
              <a:spcAft>
                <a:spcPts val="0"/>
              </a:spcAft>
              <a:buSzPts val="1472"/>
              <a:buChar char="◼"/>
            </a:pPr>
            <a:r>
              <a:rPr b="1" lang="en-US"/>
              <a:t>Asset: </a:t>
            </a:r>
            <a:r>
              <a:rPr lang="en-US"/>
              <a:t>Personal documents and files (Log Management Files and Patient Records)</a:t>
            </a:r>
            <a:endParaRPr b="1"/>
          </a:p>
          <a:p>
            <a:pPr indent="-93472" lvl="0" marL="0" rtl="0" algn="l">
              <a:lnSpc>
                <a:spcPct val="100000"/>
              </a:lnSpc>
              <a:spcBef>
                <a:spcPts val="920"/>
              </a:spcBef>
              <a:spcAft>
                <a:spcPts val="0"/>
              </a:spcAft>
              <a:buSzPts val="1472"/>
              <a:buChar char="◼"/>
            </a:pPr>
            <a:r>
              <a:rPr b="1" lang="en-US"/>
              <a:t>Impact: </a:t>
            </a:r>
            <a:r>
              <a:rPr lang="en-US"/>
              <a:t>Confidentiality, Availability and Integrity is being impacted here</a:t>
            </a:r>
            <a:endParaRPr/>
          </a:p>
          <a:p>
            <a:pPr indent="-93472" lvl="0" marL="0" rtl="0" algn="just">
              <a:lnSpc>
                <a:spcPct val="100000"/>
              </a:lnSpc>
              <a:spcBef>
                <a:spcPts val="920"/>
              </a:spcBef>
              <a:spcAft>
                <a:spcPts val="0"/>
              </a:spcAft>
              <a:buSzPts val="1472"/>
              <a:buFont typeface="Noto Sans Symbols"/>
              <a:buChar char="◼"/>
            </a:pPr>
            <a:r>
              <a:rPr b="1" lang="en-US"/>
              <a:t>Threat Actor: </a:t>
            </a:r>
            <a:r>
              <a:rPr lang="en-US"/>
              <a:t>It could be both an external threat actor or an internal threat actor. In terms of external threat actor, it could be someone who is attacking for monetary reasons. In terms of an internal threat actor, the user from the technology department could also </a:t>
            </a:r>
            <a:r>
              <a:rPr lang="en-US"/>
              <a:t>purposely</a:t>
            </a:r>
            <a:r>
              <a:rPr lang="en-US"/>
              <a:t> clicked on the email attachment to infect the organization for financial gains. From the ransomware message, FIN4 is the financial motivated group trying to attack the organization where they target particularly healthcare organization. They </a:t>
            </a:r>
            <a:r>
              <a:rPr lang="en-US"/>
              <a:t>don't</a:t>
            </a:r>
            <a:r>
              <a:rPr lang="en-US"/>
              <a:t> persistently infect with malware but they do capture important credentials.</a:t>
            </a:r>
            <a:endParaRPr/>
          </a:p>
          <a:p>
            <a:pPr indent="-93472" lvl="0" marL="0" rtl="0" algn="just">
              <a:lnSpc>
                <a:spcPct val="100000"/>
              </a:lnSpc>
              <a:spcBef>
                <a:spcPts val="920"/>
              </a:spcBef>
              <a:spcAft>
                <a:spcPts val="0"/>
              </a:spcAft>
              <a:buSzPts val="1472"/>
              <a:buFont typeface="Noto Sans Symbols"/>
              <a:buChar char="◼"/>
            </a:pPr>
            <a:r>
              <a:rPr b="1" lang="en-US"/>
              <a:t>Threat Actor Motivation: </a:t>
            </a:r>
            <a:r>
              <a:rPr lang="en-US"/>
              <a:t>The person might be holding a grudge against the organization and wants to sabotage their technology for gaining some money. It could also be an unhappy employee(an insider) who also would have </a:t>
            </a:r>
            <a:r>
              <a:rPr lang="en-US"/>
              <a:t>the</a:t>
            </a:r>
            <a:r>
              <a:rPr lang="en-US"/>
              <a:t> same goal to sabotage the company. It could also be another organization(employee) who wants to steal this organization resources and ideas. The attackers could also be </a:t>
            </a:r>
            <a:r>
              <a:rPr lang="en-US"/>
              <a:t>financially</a:t>
            </a:r>
            <a:r>
              <a:rPr lang="en-US"/>
              <a:t> motivated (classified as cyber criminals) and wanted some money in return for the credentials they have stolen.</a:t>
            </a:r>
            <a:endParaRPr/>
          </a:p>
          <a:p>
            <a:pPr indent="-93472" lvl="0" marL="0" rtl="0" algn="l">
              <a:lnSpc>
                <a:spcPct val="100000"/>
              </a:lnSpc>
              <a:spcBef>
                <a:spcPts val="920"/>
              </a:spcBef>
              <a:spcAft>
                <a:spcPts val="0"/>
              </a:spcAft>
              <a:buSzPts val="1472"/>
              <a:buChar char="◼"/>
            </a:pPr>
            <a:r>
              <a:rPr b="1" lang="en-US"/>
              <a:t>Common Threat Actor Techniques: </a:t>
            </a:r>
            <a:r>
              <a:rPr lang="en-US"/>
              <a:t>There is Intentional attack and Unintentional attack. Intentional attack can be classified as Spoofing, Man-in-middle, Password cracking. Unintentional attack can be classified as Human errors such as sharing sensitive details and even clicking unwanted emails.</a:t>
            </a:r>
            <a:endParaRPr/>
          </a:p>
          <a:p>
            <a:pPr indent="0" lvl="0" marL="0" rtl="0" algn="l">
              <a:lnSpc>
                <a:spcPct val="100000"/>
              </a:lnSpc>
              <a:spcBef>
                <a:spcPts val="920"/>
              </a:spcBef>
              <a:spcAft>
                <a:spcPts val="0"/>
              </a:spcAft>
              <a:buSzPts val="1472"/>
              <a:buNone/>
            </a:pPr>
            <a:r>
              <a:t/>
            </a:r>
            <a:endParaRPr/>
          </a:p>
          <a:p>
            <a:pPr indent="0" lvl="0" marL="0" rtl="0" algn="l">
              <a:lnSpc>
                <a:spcPct val="100000"/>
              </a:lnSpc>
              <a:spcBef>
                <a:spcPts val="920"/>
              </a:spcBef>
              <a:spcAft>
                <a:spcPts val="0"/>
              </a:spcAft>
              <a:buSzPts val="1472"/>
              <a:buFont typeface="Noto Sans Symbols"/>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8" name="Google Shape;138;p3"/>
          <p:cNvSpPr txBox="1"/>
          <p:nvPr>
            <p:ph type="title"/>
          </p:nvPr>
        </p:nvSpPr>
        <p:spPr>
          <a:xfrm>
            <a:off x="581200" y="702154"/>
            <a:ext cx="4076100" cy="1342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2800"/>
              <a:buFont typeface="Gill Sans"/>
              <a:buNone/>
            </a:pPr>
            <a:r>
              <a:rPr b="0" lang="en-US" sz="2800" cap="none">
                <a:solidFill>
                  <a:schemeClr val="dk2"/>
                </a:solidFill>
                <a:latin typeface="Gill Sans"/>
                <a:ea typeface="Gill Sans"/>
                <a:cs typeface="Gill Sans"/>
                <a:sym typeface="Gill Sans"/>
              </a:rPr>
              <a:t>VULNERABILITY SCANNING TARGETS</a:t>
            </a:r>
            <a:endParaRPr/>
          </a:p>
        </p:txBody>
      </p:sp>
      <p:sp>
        <p:nvSpPr>
          <p:cNvPr id="139" name="Google Shape;139;p3"/>
          <p:cNvSpPr/>
          <p:nvPr/>
        </p:nvSpPr>
        <p:spPr>
          <a:xfrm>
            <a:off x="446533" y="457199"/>
            <a:ext cx="4210812" cy="94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
          <p:cNvSpPr/>
          <p:nvPr/>
        </p:nvSpPr>
        <p:spPr>
          <a:xfrm>
            <a:off x="4776743" y="457201"/>
            <a:ext cx="6834067" cy="94996"/>
          </a:xfrm>
          <a:prstGeom prst="rect">
            <a:avLst/>
          </a:prstGeom>
          <a:solidFill>
            <a:srgbClr val="3C4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
          <p:cNvSpPr txBox="1"/>
          <p:nvPr>
            <p:ph idx="1" type="body"/>
          </p:nvPr>
        </p:nvSpPr>
        <p:spPr>
          <a:xfrm>
            <a:off x="4776750" y="548650"/>
            <a:ext cx="6484200" cy="2469600"/>
          </a:xfrm>
          <a:prstGeom prst="rect">
            <a:avLst/>
          </a:prstGeom>
          <a:noFill/>
          <a:ln>
            <a:noFill/>
          </a:ln>
        </p:spPr>
        <p:txBody>
          <a:bodyPr anchorCtr="0" anchor="ctr" bIns="45700" lIns="91425" spcFirstLastPara="1" rIns="91425" wrap="square" tIns="45700">
            <a:normAutofit/>
          </a:bodyPr>
          <a:lstStyle/>
          <a:p>
            <a:pPr indent="-93472" lvl="0" marL="0" rtl="0" algn="l">
              <a:lnSpc>
                <a:spcPct val="100000"/>
              </a:lnSpc>
              <a:spcBef>
                <a:spcPts val="0"/>
              </a:spcBef>
              <a:spcAft>
                <a:spcPts val="0"/>
              </a:spcAft>
              <a:buSzPts val="1472"/>
              <a:buFont typeface="Noto Sans Symbols"/>
              <a:buChar char="◼"/>
            </a:pPr>
            <a:r>
              <a:rPr b="1" lang="en-US"/>
              <a:t>Summary of scan targets:</a:t>
            </a:r>
            <a:endParaRPr/>
          </a:p>
          <a:p>
            <a:pPr indent="-70104" lvl="1" marL="457200" rtl="0" algn="l">
              <a:lnSpc>
                <a:spcPct val="100000"/>
              </a:lnSpc>
              <a:spcBef>
                <a:spcPts val="840"/>
              </a:spcBef>
              <a:spcAft>
                <a:spcPts val="0"/>
              </a:spcAft>
              <a:buSzPts val="1104"/>
              <a:buFont typeface="Noto Sans Symbols"/>
              <a:buChar char="◼"/>
            </a:pPr>
            <a:r>
              <a:rPr lang="en-US"/>
              <a:t>Number of devices scanned: </a:t>
            </a:r>
            <a:r>
              <a:rPr lang="en-US" sz="1600">
                <a:solidFill>
                  <a:srgbClr val="3F3F3F"/>
                </a:solidFill>
                <a:latin typeface="Arial"/>
                <a:ea typeface="Arial"/>
                <a:cs typeface="Arial"/>
                <a:sym typeface="Arial"/>
              </a:rPr>
              <a:t>1</a:t>
            </a:r>
            <a:endParaRPr sz="2000">
              <a:solidFill>
                <a:srgbClr val="3F3F3F"/>
              </a:solidFill>
              <a:latin typeface="Arial"/>
              <a:ea typeface="Arial"/>
              <a:cs typeface="Arial"/>
              <a:sym typeface="Arial"/>
            </a:endParaRPr>
          </a:p>
          <a:p>
            <a:pPr indent="-70104" lvl="1" marL="457200" rtl="0" algn="l">
              <a:lnSpc>
                <a:spcPct val="100000"/>
              </a:lnSpc>
              <a:spcBef>
                <a:spcPts val="840"/>
              </a:spcBef>
              <a:spcAft>
                <a:spcPts val="0"/>
              </a:spcAft>
              <a:buSzPts val="1104"/>
              <a:buFont typeface="Noto Sans Symbols"/>
              <a:buChar char="◼"/>
            </a:pPr>
            <a:r>
              <a:rPr lang="en-US"/>
              <a:t>Device type: </a:t>
            </a:r>
            <a:r>
              <a:rPr lang="en-US" sz="1600"/>
              <a:t>Virtual Machine</a:t>
            </a:r>
            <a:endParaRPr sz="1600"/>
          </a:p>
          <a:p>
            <a:pPr indent="-70104" lvl="1" marL="457200" rtl="0" algn="l">
              <a:lnSpc>
                <a:spcPct val="100000"/>
              </a:lnSpc>
              <a:spcBef>
                <a:spcPts val="840"/>
              </a:spcBef>
              <a:spcAft>
                <a:spcPts val="0"/>
              </a:spcAft>
              <a:buSzPts val="1104"/>
              <a:buFont typeface="Noto Sans Symbols"/>
              <a:buChar char="◼"/>
            </a:pPr>
            <a:r>
              <a:rPr lang="en-US"/>
              <a:t>Primary purpose of device: </a:t>
            </a:r>
            <a:r>
              <a:rPr lang="en-US" sz="1600"/>
              <a:t>A General Purpose Computer</a:t>
            </a:r>
            <a:r>
              <a:rPr lang="en-US"/>
              <a:t>(describe what the devices are used for and what kind of data might be on them)</a:t>
            </a:r>
            <a:endParaRPr/>
          </a:p>
          <a:p>
            <a:pPr indent="0" lvl="0" marL="0" rtl="0" algn="l">
              <a:lnSpc>
                <a:spcPct val="100000"/>
              </a:lnSpc>
              <a:spcBef>
                <a:spcPts val="920"/>
              </a:spcBef>
              <a:spcAft>
                <a:spcPts val="0"/>
              </a:spcAft>
              <a:buSzPts val="1472"/>
              <a:buNone/>
            </a:pPr>
            <a:r>
              <a:rPr lang="en-US"/>
              <a:t>(insert 2 screenshots from scan configuration window – one of the settings tab and one of the plugins tab)</a:t>
            </a:r>
            <a:endParaRPr/>
          </a:p>
        </p:txBody>
      </p:sp>
      <p:pic>
        <p:nvPicPr>
          <p:cNvPr id="142" name="Google Shape;142;p3"/>
          <p:cNvPicPr preferRelativeResize="0"/>
          <p:nvPr/>
        </p:nvPicPr>
        <p:blipFill>
          <a:blip r:embed="rId3">
            <a:alphaModFix/>
          </a:blip>
          <a:stretch>
            <a:fillRect/>
          </a:stretch>
        </p:blipFill>
        <p:spPr>
          <a:xfrm>
            <a:off x="-35725" y="2972200"/>
            <a:ext cx="6134698" cy="3885800"/>
          </a:xfrm>
          <a:prstGeom prst="rect">
            <a:avLst/>
          </a:prstGeom>
          <a:noFill/>
          <a:ln>
            <a:noFill/>
          </a:ln>
        </p:spPr>
      </p:pic>
      <p:pic>
        <p:nvPicPr>
          <p:cNvPr id="143" name="Google Shape;143;p3"/>
          <p:cNvPicPr preferRelativeResize="0"/>
          <p:nvPr/>
        </p:nvPicPr>
        <p:blipFill>
          <a:blip r:embed="rId4">
            <a:alphaModFix/>
          </a:blip>
          <a:stretch>
            <a:fillRect/>
          </a:stretch>
        </p:blipFill>
        <p:spPr>
          <a:xfrm>
            <a:off x="6098975" y="3018250"/>
            <a:ext cx="6093026" cy="3839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4"/>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2" name="Google Shape;152;p4"/>
          <p:cNvSpPr txBox="1"/>
          <p:nvPr>
            <p:ph type="title"/>
          </p:nvPr>
        </p:nvSpPr>
        <p:spPr>
          <a:xfrm>
            <a:off x="581200" y="702153"/>
            <a:ext cx="4076100" cy="2655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2800"/>
              <a:buFont typeface="Gill Sans"/>
              <a:buNone/>
            </a:pPr>
            <a:r>
              <a:rPr b="0" lang="en-US" sz="2800" cap="none">
                <a:solidFill>
                  <a:schemeClr val="dk2"/>
                </a:solidFill>
                <a:latin typeface="Gill Sans"/>
                <a:ea typeface="Gill Sans"/>
                <a:cs typeface="Gill Sans"/>
                <a:sym typeface="Gill Sans"/>
              </a:rPr>
              <a:t>VULNERABILITY SCAN RESULTS</a:t>
            </a:r>
            <a:endParaRPr/>
          </a:p>
        </p:txBody>
      </p:sp>
      <p:sp>
        <p:nvSpPr>
          <p:cNvPr id="153" name="Google Shape;153;p4"/>
          <p:cNvSpPr/>
          <p:nvPr/>
        </p:nvSpPr>
        <p:spPr>
          <a:xfrm>
            <a:off x="446533" y="457199"/>
            <a:ext cx="4210812" cy="94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
          <p:cNvSpPr/>
          <p:nvPr/>
        </p:nvSpPr>
        <p:spPr>
          <a:xfrm>
            <a:off x="4776743" y="457201"/>
            <a:ext cx="6834067" cy="94996"/>
          </a:xfrm>
          <a:prstGeom prst="rect">
            <a:avLst/>
          </a:prstGeom>
          <a:solidFill>
            <a:srgbClr val="3C4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
          <p:cNvSpPr txBox="1"/>
          <p:nvPr>
            <p:ph idx="1" type="body"/>
          </p:nvPr>
        </p:nvSpPr>
        <p:spPr>
          <a:xfrm>
            <a:off x="0" y="3247100"/>
            <a:ext cx="6484200" cy="2164200"/>
          </a:xfrm>
          <a:prstGeom prst="rect">
            <a:avLst/>
          </a:prstGeom>
          <a:noFill/>
          <a:ln>
            <a:noFill/>
          </a:ln>
        </p:spPr>
        <p:txBody>
          <a:bodyPr anchorCtr="0" anchor="ctr" bIns="45700" lIns="91425" spcFirstLastPara="1" rIns="91425" wrap="square" tIns="45700">
            <a:normAutofit/>
          </a:bodyPr>
          <a:lstStyle/>
          <a:p>
            <a:pPr indent="-93472" lvl="0" marL="0" rtl="0" algn="l">
              <a:lnSpc>
                <a:spcPct val="100000"/>
              </a:lnSpc>
              <a:spcBef>
                <a:spcPts val="0"/>
              </a:spcBef>
              <a:spcAft>
                <a:spcPts val="0"/>
              </a:spcAft>
              <a:buSzPts val="1472"/>
              <a:buFont typeface="Noto Sans Symbols"/>
              <a:buChar char="◼"/>
            </a:pPr>
            <a:r>
              <a:rPr b="1" lang="en-US"/>
              <a:t>Summary of findings:</a:t>
            </a:r>
            <a:endParaRPr/>
          </a:p>
          <a:p>
            <a:pPr indent="-70104" lvl="1" marL="457200" rtl="0" algn="l">
              <a:lnSpc>
                <a:spcPct val="100000"/>
              </a:lnSpc>
              <a:spcBef>
                <a:spcPts val="840"/>
              </a:spcBef>
              <a:spcAft>
                <a:spcPts val="0"/>
              </a:spcAft>
              <a:buSzPts val="1104"/>
              <a:buFont typeface="Noto Sans Symbols"/>
              <a:buChar char="◼"/>
            </a:pPr>
            <a:r>
              <a:rPr lang="en-US"/>
              <a:t>Total number of actionable findings: 12</a:t>
            </a:r>
            <a:endParaRPr/>
          </a:p>
          <a:p>
            <a:pPr indent="-58419" lvl="2" marL="914400" rtl="0" algn="l">
              <a:lnSpc>
                <a:spcPct val="100000"/>
              </a:lnSpc>
              <a:spcBef>
                <a:spcPts val="800"/>
              </a:spcBef>
              <a:spcAft>
                <a:spcPts val="0"/>
              </a:spcAft>
              <a:buSzPts val="920"/>
              <a:buFont typeface="Noto Sans Symbols"/>
              <a:buChar char="◼"/>
            </a:pPr>
            <a:r>
              <a:rPr lang="en-US"/>
              <a:t>Critical: 0</a:t>
            </a:r>
            <a:endParaRPr/>
          </a:p>
          <a:p>
            <a:pPr indent="-58419" lvl="2" marL="914400" rtl="0" algn="l">
              <a:lnSpc>
                <a:spcPct val="100000"/>
              </a:lnSpc>
              <a:spcBef>
                <a:spcPts val="800"/>
              </a:spcBef>
              <a:spcAft>
                <a:spcPts val="0"/>
              </a:spcAft>
              <a:buSzPts val="920"/>
              <a:buFont typeface="Noto Sans Symbols"/>
              <a:buChar char="◼"/>
            </a:pPr>
            <a:r>
              <a:rPr lang="en-US"/>
              <a:t>High: 0</a:t>
            </a:r>
            <a:endParaRPr/>
          </a:p>
          <a:p>
            <a:pPr indent="-58419" lvl="2" marL="914400" rtl="0" algn="l">
              <a:lnSpc>
                <a:spcPct val="100000"/>
              </a:lnSpc>
              <a:spcBef>
                <a:spcPts val="800"/>
              </a:spcBef>
              <a:spcAft>
                <a:spcPts val="0"/>
              </a:spcAft>
              <a:buSzPts val="920"/>
              <a:buFont typeface="Noto Sans Symbols"/>
              <a:buChar char="◼"/>
            </a:pPr>
            <a:r>
              <a:rPr lang="en-US"/>
              <a:t>Medium: 2</a:t>
            </a:r>
            <a:endParaRPr/>
          </a:p>
          <a:p>
            <a:pPr indent="-58419" lvl="2" marL="914400" rtl="0" algn="l">
              <a:lnSpc>
                <a:spcPct val="100000"/>
              </a:lnSpc>
              <a:spcBef>
                <a:spcPts val="800"/>
              </a:spcBef>
              <a:spcAft>
                <a:spcPts val="0"/>
              </a:spcAft>
              <a:buSzPts val="920"/>
              <a:buFont typeface="Noto Sans Symbols"/>
              <a:buChar char="◼"/>
            </a:pPr>
            <a:r>
              <a:rPr lang="en-US"/>
              <a:t>Low: 1</a:t>
            </a:r>
            <a:endParaRPr/>
          </a:p>
          <a:p>
            <a:pPr indent="0" lvl="0" marL="0" rtl="0" algn="l">
              <a:lnSpc>
                <a:spcPct val="100000"/>
              </a:lnSpc>
              <a:spcBef>
                <a:spcPts val="920"/>
              </a:spcBef>
              <a:spcAft>
                <a:spcPts val="0"/>
              </a:spcAft>
              <a:buSzPts val="1472"/>
              <a:buNone/>
            </a:pPr>
            <a:r>
              <a:rPr lang="en-US"/>
              <a:t>(insert screenshot from scan results dashboard)</a:t>
            </a:r>
            <a:endParaRPr/>
          </a:p>
        </p:txBody>
      </p:sp>
      <p:pic>
        <p:nvPicPr>
          <p:cNvPr id="156" name="Google Shape;156;p4"/>
          <p:cNvPicPr preferRelativeResize="0"/>
          <p:nvPr/>
        </p:nvPicPr>
        <p:blipFill>
          <a:blip r:embed="rId3">
            <a:alphaModFix/>
          </a:blip>
          <a:stretch>
            <a:fillRect/>
          </a:stretch>
        </p:blipFill>
        <p:spPr>
          <a:xfrm>
            <a:off x="4333425" y="702150"/>
            <a:ext cx="7858576" cy="6155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5"/>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5" name="Google Shape;165;p5"/>
          <p:cNvSpPr txBox="1"/>
          <p:nvPr>
            <p:ph type="title"/>
          </p:nvPr>
        </p:nvSpPr>
        <p:spPr>
          <a:xfrm>
            <a:off x="581200" y="702154"/>
            <a:ext cx="4076100" cy="17535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2800"/>
              <a:buFont typeface="Gill Sans"/>
              <a:buNone/>
            </a:pPr>
            <a:r>
              <a:rPr b="0" lang="en-US" sz="2800" cap="none">
                <a:solidFill>
                  <a:schemeClr val="dk2"/>
                </a:solidFill>
                <a:latin typeface="Gill Sans"/>
                <a:ea typeface="Gill Sans"/>
                <a:cs typeface="Gill Sans"/>
                <a:sym typeface="Gill Sans"/>
              </a:rPr>
              <a:t>REMEDIATION RECOMMENDATION</a:t>
            </a:r>
            <a:endParaRPr/>
          </a:p>
        </p:txBody>
      </p:sp>
      <p:sp>
        <p:nvSpPr>
          <p:cNvPr id="166" name="Google Shape;166;p5"/>
          <p:cNvSpPr/>
          <p:nvPr/>
        </p:nvSpPr>
        <p:spPr>
          <a:xfrm>
            <a:off x="446533" y="457199"/>
            <a:ext cx="4210812" cy="94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
          <p:cNvSpPr/>
          <p:nvPr/>
        </p:nvSpPr>
        <p:spPr>
          <a:xfrm>
            <a:off x="4776743" y="457201"/>
            <a:ext cx="6834067" cy="94996"/>
          </a:xfrm>
          <a:prstGeom prst="rect">
            <a:avLst/>
          </a:prstGeom>
          <a:solidFill>
            <a:srgbClr val="3C4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txBox="1"/>
          <p:nvPr>
            <p:ph idx="1" type="body"/>
          </p:nvPr>
        </p:nvSpPr>
        <p:spPr>
          <a:xfrm>
            <a:off x="4800118" y="548657"/>
            <a:ext cx="6484200" cy="335400"/>
          </a:xfrm>
          <a:prstGeom prst="rect">
            <a:avLst/>
          </a:prstGeom>
          <a:noFill/>
          <a:ln>
            <a:noFill/>
          </a:ln>
        </p:spPr>
        <p:txBody>
          <a:bodyPr anchorCtr="0" anchor="ctr" bIns="45700" lIns="91425" spcFirstLastPara="1" rIns="91425" wrap="square" tIns="45700">
            <a:normAutofit/>
          </a:bodyPr>
          <a:lstStyle/>
          <a:p>
            <a:pPr indent="-93472" lvl="0" marL="0" rtl="0" algn="l">
              <a:lnSpc>
                <a:spcPct val="100000"/>
              </a:lnSpc>
              <a:spcBef>
                <a:spcPts val="0"/>
              </a:spcBef>
              <a:spcAft>
                <a:spcPts val="0"/>
              </a:spcAft>
              <a:buSzPts val="1472"/>
              <a:buFont typeface="Noto Sans Symbols"/>
              <a:buChar char="◼"/>
            </a:pPr>
            <a:r>
              <a:rPr lang="en-US"/>
              <a:t>Fix within 7 days</a:t>
            </a:r>
            <a:endParaRPr/>
          </a:p>
        </p:txBody>
      </p:sp>
      <p:graphicFrame>
        <p:nvGraphicFramePr>
          <p:cNvPr id="169" name="Google Shape;169;p5"/>
          <p:cNvGraphicFramePr/>
          <p:nvPr/>
        </p:nvGraphicFramePr>
        <p:xfrm>
          <a:off x="4728677" y="859503"/>
          <a:ext cx="3000000" cy="3000000"/>
        </p:xfrm>
        <a:graphic>
          <a:graphicData uri="http://schemas.openxmlformats.org/drawingml/2006/table">
            <a:tbl>
              <a:tblPr bandRow="1" firstRow="1">
                <a:noFill/>
                <a:tableStyleId>{9CFAAA10-EC7F-4B5E-91DD-E7C14B7E4323}</a:tableStyleId>
              </a:tblPr>
              <a:tblGrid>
                <a:gridCol w="2161375"/>
                <a:gridCol w="2161375"/>
                <a:gridCol w="2161375"/>
              </a:tblGrid>
              <a:tr h="37085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Finding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Severity Rating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Recommended Fix</a:t>
                      </a:r>
                      <a:endParaRPr sz="1400" u="none" cap="none" strike="noStrike"/>
                    </a:p>
                  </a:txBody>
                  <a:tcPr marT="45725" marB="45725" marR="91450" marL="91450"/>
                </a:tc>
              </a:tr>
              <a:tr h="370850">
                <a:tc>
                  <a:txBody>
                    <a:bodyPr/>
                    <a:lstStyle/>
                    <a:p>
                      <a:pPr indent="0" lvl="0" marL="0" rtl="0" algn="l">
                        <a:spcBef>
                          <a:spcPts val="0"/>
                        </a:spcBef>
                        <a:spcAft>
                          <a:spcPts val="0"/>
                        </a:spcAft>
                        <a:buClr>
                          <a:schemeClr val="dk1"/>
                        </a:buClr>
                        <a:buSzPts val="1800"/>
                        <a:buFont typeface="Arial"/>
                        <a:buNone/>
                      </a:pPr>
                      <a:r>
                        <a:rPr b="1" lang="en-US" sz="1800"/>
                        <a:t>No high or critical vulnerability are there</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170" name="Google Shape;170;p5"/>
          <p:cNvSpPr txBox="1"/>
          <p:nvPr/>
        </p:nvSpPr>
        <p:spPr>
          <a:xfrm>
            <a:off x="141418" y="2691424"/>
            <a:ext cx="6484200" cy="335400"/>
          </a:xfrm>
          <a:prstGeom prst="rect">
            <a:avLst/>
          </a:prstGeom>
          <a:noFill/>
          <a:ln>
            <a:noFill/>
          </a:ln>
        </p:spPr>
        <p:txBody>
          <a:bodyPr anchorCtr="0" anchor="ctr" bIns="45700" lIns="91425" spcFirstLastPara="1" rIns="91425" wrap="square" tIns="45700">
            <a:normAutofit/>
          </a:bodyPr>
          <a:lstStyle/>
          <a:p>
            <a:pPr indent="-93472" lvl="0" marL="0" marR="0" rtl="0" algn="l">
              <a:lnSpc>
                <a:spcPct val="100000"/>
              </a:lnSpc>
              <a:spcBef>
                <a:spcPts val="0"/>
              </a:spcBef>
              <a:spcAft>
                <a:spcPts val="0"/>
              </a:spcAft>
              <a:buClr>
                <a:schemeClr val="accent1"/>
              </a:buClr>
              <a:buSzPts val="1472"/>
              <a:buFont typeface="Noto Sans Symbols"/>
              <a:buChar char="◼"/>
            </a:pPr>
            <a:r>
              <a:rPr b="0" i="0" lang="en-US" sz="1600" u="none" cap="none" strike="noStrike">
                <a:solidFill>
                  <a:srgbClr val="3F3F3F"/>
                </a:solidFill>
                <a:latin typeface="Gill Sans"/>
                <a:ea typeface="Gill Sans"/>
                <a:cs typeface="Gill Sans"/>
                <a:sym typeface="Gill Sans"/>
              </a:rPr>
              <a:t>Fix within 30 days </a:t>
            </a:r>
            <a:endParaRPr b="0" i="0" sz="1400" u="none" cap="none" strike="noStrike">
              <a:solidFill>
                <a:srgbClr val="000000"/>
              </a:solidFill>
              <a:latin typeface="Arial"/>
              <a:ea typeface="Arial"/>
              <a:cs typeface="Arial"/>
              <a:sym typeface="Arial"/>
            </a:endParaRPr>
          </a:p>
        </p:txBody>
      </p:sp>
      <p:graphicFrame>
        <p:nvGraphicFramePr>
          <p:cNvPr id="171" name="Google Shape;171;p5"/>
          <p:cNvGraphicFramePr/>
          <p:nvPr/>
        </p:nvGraphicFramePr>
        <p:xfrm>
          <a:off x="141440" y="3197301"/>
          <a:ext cx="3000000" cy="3000000"/>
        </p:xfrm>
        <a:graphic>
          <a:graphicData uri="http://schemas.openxmlformats.org/drawingml/2006/table">
            <a:tbl>
              <a:tblPr bandRow="1" firstRow="1">
                <a:noFill/>
                <a:tableStyleId>{9CFAAA10-EC7F-4B5E-91DD-E7C14B7E4323}</a:tableStyleId>
              </a:tblPr>
              <a:tblGrid>
                <a:gridCol w="1790800"/>
                <a:gridCol w="1790800"/>
                <a:gridCol w="1790800"/>
              </a:tblGrid>
              <a:tr h="53045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Finding</a:t>
                      </a:r>
                      <a:endParaRPr sz="1400" u="none" cap="none" strike="noStrike"/>
                    </a:p>
                  </a:txBody>
                  <a:tcPr marT="45725" marB="45725" marR="91450" marL="91450">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Severity Rating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Recommended Fix</a:t>
                      </a:r>
                      <a:endParaRPr sz="1400" u="none" cap="none" strike="noStrike"/>
                    </a:p>
                  </a:txBody>
                  <a:tcPr marT="45725" marB="45725" marR="91450" marL="91450"/>
                </a:tc>
              </a:tr>
              <a:tr h="1711325">
                <a:tc>
                  <a:txBody>
                    <a:bodyPr/>
                    <a:lstStyle/>
                    <a:p>
                      <a:pPr indent="0" lvl="0" marL="0" rtl="0" algn="l">
                        <a:lnSpc>
                          <a:spcPct val="115000"/>
                        </a:lnSpc>
                        <a:spcBef>
                          <a:spcPts val="0"/>
                        </a:spcBef>
                        <a:spcAft>
                          <a:spcPts val="0"/>
                        </a:spcAft>
                        <a:buNone/>
                      </a:pPr>
                      <a:r>
                        <a:rPr b="1" lang="en-US" sz="1500"/>
                        <a:t>DNS Server Spoofed Request amplification DDoS</a:t>
                      </a:r>
                      <a:endParaRPr b="1" sz="1500" u="none" cap="none" strike="noStrike"/>
                    </a:p>
                  </a:txBody>
                  <a:tcPr marT="91425" marB="914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a:t>Medium</a:t>
                      </a:r>
                      <a:endParaRPr b="1" sz="1800" u="none" cap="none" strike="noStrike"/>
                    </a:p>
                  </a:txBody>
                  <a:tcPr marT="45725" marB="45725" marR="91450" marL="91450">
                    <a:lnL cap="flat" cmpd="sng" w="12700">
                      <a:solidFill>
                        <a:schemeClr val="lt1"/>
                      </a:solidFill>
                      <a:prstDash val="solid"/>
                      <a:round/>
                      <a:headEnd len="sm" w="sm" type="none"/>
                      <a:tailEnd len="sm" w="sm" type="none"/>
                    </a:lnL>
                  </a:tcPr>
                </a:tc>
                <a:tc>
                  <a:txBody>
                    <a:bodyPr/>
                    <a:lstStyle/>
                    <a:p>
                      <a:pPr indent="0" lvl="0" marL="0" rtl="0" algn="l">
                        <a:lnSpc>
                          <a:spcPct val="115000"/>
                        </a:lnSpc>
                        <a:spcBef>
                          <a:spcPts val="0"/>
                        </a:spcBef>
                        <a:spcAft>
                          <a:spcPts val="0"/>
                        </a:spcAft>
                        <a:buNone/>
                      </a:pPr>
                      <a:r>
                        <a:rPr b="1" lang="en-US"/>
                        <a:t>Restrict access to your DNS server from public network or reconfigure it to reject such queries</a:t>
                      </a:r>
                      <a:endParaRPr b="1" sz="1800" u="none" cap="none" strike="noStrike"/>
                    </a:p>
                  </a:txBody>
                  <a:tcPr marT="91425" marB="91425" marR="91425" marL="91425"/>
                </a:tc>
              </a:tr>
              <a:tr h="1261850">
                <a:tc>
                  <a:txBody>
                    <a:bodyPr/>
                    <a:lstStyle/>
                    <a:p>
                      <a:pPr indent="0" lvl="0" marL="0" rtl="0" algn="l">
                        <a:lnSpc>
                          <a:spcPct val="115000"/>
                        </a:lnSpc>
                        <a:spcBef>
                          <a:spcPts val="0"/>
                        </a:spcBef>
                        <a:spcAft>
                          <a:spcPts val="0"/>
                        </a:spcAft>
                        <a:buNone/>
                      </a:pPr>
                      <a:r>
                        <a:rPr b="1" lang="en-US"/>
                        <a:t>DNS Server Recursive Query Poisoning Weakness</a:t>
                      </a:r>
                      <a:endParaRPr b="1" sz="1800" u="none" cap="none" strike="noStrike"/>
                    </a:p>
                  </a:txBody>
                  <a:tcPr marT="91425" marB="91425" marR="91425" marL="91425">
                    <a:lnT cap="flat" cmpd="sng" w="12700">
                      <a:solidFill>
                        <a:schemeClr val="lt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a:t>Medium</a:t>
                      </a:r>
                      <a:endParaRPr b="1" sz="1800" u="none" cap="none" strike="noStrike"/>
                    </a:p>
                  </a:txBody>
                  <a:tcPr marT="45725" marB="45725" marR="91450" marL="91450"/>
                </a:tc>
                <a:tc>
                  <a:txBody>
                    <a:bodyPr/>
                    <a:lstStyle/>
                    <a:p>
                      <a:pPr indent="0" lvl="0" marL="0" rtl="0" algn="l">
                        <a:lnSpc>
                          <a:spcPct val="115000"/>
                        </a:lnSpc>
                        <a:spcBef>
                          <a:spcPts val="0"/>
                        </a:spcBef>
                        <a:spcAft>
                          <a:spcPts val="0"/>
                        </a:spcAft>
                        <a:buNone/>
                      </a:pPr>
                      <a:r>
                        <a:rPr b="1" lang="en-US"/>
                        <a:t>Restrict recursive queries to the hosts that should use this nameserver</a:t>
                      </a:r>
                      <a:endParaRPr b="1" sz="1800" u="none" cap="none" strike="noStrike"/>
                    </a:p>
                  </a:txBody>
                  <a:tcPr marT="91425" marB="91425" marR="91425" marL="91425"/>
                </a:tc>
              </a:tr>
              <a:tr h="3396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172" name="Google Shape;172;p5"/>
          <p:cNvSpPr txBox="1"/>
          <p:nvPr/>
        </p:nvSpPr>
        <p:spPr>
          <a:xfrm>
            <a:off x="5616130" y="2886449"/>
            <a:ext cx="6484200" cy="335400"/>
          </a:xfrm>
          <a:prstGeom prst="rect">
            <a:avLst/>
          </a:prstGeom>
          <a:noFill/>
          <a:ln>
            <a:noFill/>
          </a:ln>
        </p:spPr>
        <p:txBody>
          <a:bodyPr anchorCtr="0" anchor="ctr" bIns="45700" lIns="91425" spcFirstLastPara="1" rIns="91425" wrap="square" tIns="45700">
            <a:normAutofit/>
          </a:bodyPr>
          <a:lstStyle/>
          <a:p>
            <a:pPr indent="-93472" lvl="0" marL="0" marR="0" rtl="0" algn="l">
              <a:lnSpc>
                <a:spcPct val="100000"/>
              </a:lnSpc>
              <a:spcBef>
                <a:spcPts val="0"/>
              </a:spcBef>
              <a:spcAft>
                <a:spcPts val="0"/>
              </a:spcAft>
              <a:buClr>
                <a:schemeClr val="accent1"/>
              </a:buClr>
              <a:buSzPts val="1472"/>
              <a:buFont typeface="Noto Sans Symbols"/>
              <a:buChar char="◼"/>
            </a:pPr>
            <a:r>
              <a:rPr b="0" i="0" lang="en-US" sz="1600" u="none" cap="none" strike="noStrike">
                <a:solidFill>
                  <a:srgbClr val="3F3F3F"/>
                </a:solidFill>
                <a:latin typeface="Gill Sans"/>
                <a:ea typeface="Gill Sans"/>
                <a:cs typeface="Gill Sans"/>
                <a:sym typeface="Gill Sans"/>
              </a:rPr>
              <a:t>Fix within 60 days </a:t>
            </a:r>
            <a:endParaRPr b="0" i="0" sz="1400" u="none" cap="none" strike="noStrike">
              <a:solidFill>
                <a:srgbClr val="000000"/>
              </a:solidFill>
              <a:latin typeface="Arial"/>
              <a:ea typeface="Arial"/>
              <a:cs typeface="Arial"/>
              <a:sym typeface="Arial"/>
            </a:endParaRPr>
          </a:p>
        </p:txBody>
      </p:sp>
      <p:graphicFrame>
        <p:nvGraphicFramePr>
          <p:cNvPr id="173" name="Google Shape;173;p5"/>
          <p:cNvGraphicFramePr/>
          <p:nvPr/>
        </p:nvGraphicFramePr>
        <p:xfrm>
          <a:off x="5672152" y="3262726"/>
          <a:ext cx="3000000" cy="3000000"/>
        </p:xfrm>
        <a:graphic>
          <a:graphicData uri="http://schemas.openxmlformats.org/drawingml/2006/table">
            <a:tbl>
              <a:tblPr bandRow="1" firstRow="1">
                <a:noFill/>
                <a:tableStyleId>{9CFAAA10-EC7F-4B5E-91DD-E7C14B7E4323}</a:tableStyleId>
              </a:tblPr>
              <a:tblGrid>
                <a:gridCol w="2161375"/>
                <a:gridCol w="2161375"/>
                <a:gridCol w="2161375"/>
              </a:tblGrid>
              <a:tr h="80425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Finding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Severity Rating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Recommended Fix</a:t>
                      </a:r>
                      <a:endParaRPr sz="1400" u="none" cap="none" strike="noStrike"/>
                    </a:p>
                  </a:txBody>
                  <a:tcPr marT="45725" marB="45725" marR="91450" marL="91450"/>
                </a:tc>
              </a:tr>
              <a:tr h="804250">
                <a:tc>
                  <a:txBody>
                    <a:bodyPr/>
                    <a:lstStyle/>
                    <a:p>
                      <a:pPr indent="0" lvl="0" marL="0" rtl="0" algn="l">
                        <a:lnSpc>
                          <a:spcPct val="115000"/>
                        </a:lnSpc>
                        <a:spcBef>
                          <a:spcPts val="0"/>
                        </a:spcBef>
                        <a:spcAft>
                          <a:spcPts val="0"/>
                        </a:spcAft>
                        <a:buNone/>
                      </a:pPr>
                      <a:r>
                        <a:rPr b="1" lang="en-US" sz="1500"/>
                        <a:t>DHCP Server Detection</a:t>
                      </a:r>
                      <a:endParaRPr b="1" sz="1500" u="none" cap="none" strike="noStrike"/>
                    </a:p>
                  </a:txBody>
                  <a:tcPr marT="91425" marB="91425" marR="91425" marL="91425"/>
                </a:tc>
                <a:tc>
                  <a:txBody>
                    <a:bodyPr/>
                    <a:lstStyle/>
                    <a:p>
                      <a:pPr indent="0" lvl="0" marL="0" rtl="0" algn="l">
                        <a:lnSpc>
                          <a:spcPct val="115000"/>
                        </a:lnSpc>
                        <a:spcBef>
                          <a:spcPts val="0"/>
                        </a:spcBef>
                        <a:spcAft>
                          <a:spcPts val="0"/>
                        </a:spcAft>
                        <a:buNone/>
                      </a:pPr>
                      <a:r>
                        <a:rPr b="1" lang="en-US" sz="1500"/>
                        <a:t>Low</a:t>
                      </a:r>
                      <a:endParaRPr b="1" sz="1500" u="none" cap="none" strike="noStrike"/>
                    </a:p>
                  </a:txBody>
                  <a:tcPr marT="91425" marB="91425" marR="91425" marL="91425"/>
                </a:tc>
                <a:tc>
                  <a:txBody>
                    <a:bodyPr/>
                    <a:lstStyle/>
                    <a:p>
                      <a:pPr indent="0" lvl="0" marL="0" rtl="0" algn="l">
                        <a:lnSpc>
                          <a:spcPct val="115000"/>
                        </a:lnSpc>
                        <a:spcBef>
                          <a:spcPts val="0"/>
                        </a:spcBef>
                        <a:spcAft>
                          <a:spcPts val="0"/>
                        </a:spcAft>
                        <a:buNone/>
                      </a:pPr>
                      <a:r>
                        <a:rPr b="1" lang="en-US" sz="1500"/>
                        <a:t>Apply filtering to keep this information off the network and remove any options that are not in use</a:t>
                      </a:r>
                      <a:endParaRPr b="1" sz="1500" u="none" cap="none" strike="noStrike"/>
                    </a:p>
                  </a:txBody>
                  <a:tcPr marT="91425" marB="91425" marR="91425" marL="91425"/>
                </a:tc>
              </a:tr>
              <a:tr h="8042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8042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6"/>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6"/>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6"/>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2" name="Google Shape;182;p6"/>
          <p:cNvSpPr txBox="1"/>
          <p:nvPr>
            <p:ph type="title"/>
          </p:nvPr>
        </p:nvSpPr>
        <p:spPr>
          <a:xfrm>
            <a:off x="581200" y="702153"/>
            <a:ext cx="4076100" cy="242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2800"/>
              <a:buFont typeface="Gill Sans"/>
              <a:buNone/>
            </a:pPr>
            <a:r>
              <a:rPr b="0" lang="en-US" sz="2800" cap="none">
                <a:solidFill>
                  <a:schemeClr val="dk2"/>
                </a:solidFill>
                <a:latin typeface="Gill Sans"/>
                <a:ea typeface="Gill Sans"/>
                <a:cs typeface="Gill Sans"/>
                <a:sym typeface="Gill Sans"/>
              </a:rPr>
              <a:t>PASSWORD PENETRATION TEST OUTCOME</a:t>
            </a:r>
            <a:endParaRPr/>
          </a:p>
        </p:txBody>
      </p:sp>
      <p:sp>
        <p:nvSpPr>
          <p:cNvPr id="183" name="Google Shape;183;p6"/>
          <p:cNvSpPr/>
          <p:nvPr/>
        </p:nvSpPr>
        <p:spPr>
          <a:xfrm>
            <a:off x="446533" y="457199"/>
            <a:ext cx="4210812" cy="94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6"/>
          <p:cNvSpPr/>
          <p:nvPr/>
        </p:nvSpPr>
        <p:spPr>
          <a:xfrm>
            <a:off x="4776743" y="457201"/>
            <a:ext cx="6834067" cy="94996"/>
          </a:xfrm>
          <a:prstGeom prst="rect">
            <a:avLst/>
          </a:prstGeom>
          <a:solidFill>
            <a:srgbClr val="3C4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6"/>
          <p:cNvSpPr txBox="1"/>
          <p:nvPr>
            <p:ph idx="1" type="body"/>
          </p:nvPr>
        </p:nvSpPr>
        <p:spPr>
          <a:xfrm>
            <a:off x="4776750" y="702149"/>
            <a:ext cx="6484200" cy="5861100"/>
          </a:xfrm>
          <a:prstGeom prst="rect">
            <a:avLst/>
          </a:prstGeom>
          <a:noFill/>
          <a:ln>
            <a:noFill/>
          </a:ln>
        </p:spPr>
        <p:txBody>
          <a:bodyPr anchorCtr="0" anchor="ctr" bIns="45700" lIns="91425" spcFirstLastPara="1" rIns="91425" wrap="square" tIns="45700">
            <a:normAutofit/>
          </a:bodyPr>
          <a:lstStyle/>
          <a:p>
            <a:pPr indent="-93472" lvl="0" marL="0" rtl="0" algn="l">
              <a:lnSpc>
                <a:spcPct val="100000"/>
              </a:lnSpc>
              <a:spcBef>
                <a:spcPts val="0"/>
              </a:spcBef>
              <a:spcAft>
                <a:spcPts val="0"/>
              </a:spcAft>
              <a:buSzPts val="1472"/>
              <a:buFont typeface="Noto Sans Symbols"/>
              <a:buChar char="◼"/>
            </a:pPr>
            <a:r>
              <a:rPr b="1" lang="en-US"/>
              <a:t>Methodology: </a:t>
            </a:r>
            <a:r>
              <a:rPr lang="en-US"/>
              <a:t>I placed all the hashed password in a text file(polo.txt) and by using the command (shown in next slide) I was able to crack 38 passwords. I used the hashcat command along </a:t>
            </a:r>
            <a:r>
              <a:rPr lang="en-US"/>
              <a:t>with</a:t>
            </a:r>
            <a:r>
              <a:rPr lang="en-US"/>
              <a:t> -m (hash type) -a (attack mode) then the file with hash password and a dict file for </a:t>
            </a:r>
            <a:r>
              <a:rPr lang="en-US"/>
              <a:t>helping decode</a:t>
            </a:r>
            <a:endParaRPr/>
          </a:p>
          <a:p>
            <a:pPr indent="-93472" lvl="0" marL="0" rtl="0" algn="l">
              <a:lnSpc>
                <a:spcPct val="100000"/>
              </a:lnSpc>
              <a:spcBef>
                <a:spcPts val="920"/>
              </a:spcBef>
              <a:spcAft>
                <a:spcPts val="0"/>
              </a:spcAft>
              <a:buSzPts val="1472"/>
              <a:buFont typeface="Noto Sans Symbols"/>
              <a:buChar char="◼"/>
            </a:pPr>
            <a:r>
              <a:rPr b="1" lang="en-US"/>
              <a:t>Number of passwords tested: </a:t>
            </a:r>
            <a:r>
              <a:rPr lang="en-US"/>
              <a:t>128416</a:t>
            </a:r>
            <a:endParaRPr/>
          </a:p>
          <a:p>
            <a:pPr indent="-93472" lvl="0" marL="0" rtl="0" algn="l">
              <a:lnSpc>
                <a:spcPct val="100000"/>
              </a:lnSpc>
              <a:spcBef>
                <a:spcPts val="920"/>
              </a:spcBef>
              <a:spcAft>
                <a:spcPts val="0"/>
              </a:spcAft>
              <a:buSzPts val="1472"/>
              <a:buFont typeface="Noto Sans Symbols"/>
              <a:buChar char="◼"/>
            </a:pPr>
            <a:r>
              <a:rPr b="1" lang="en-US"/>
              <a:t>Number of passwords cracked: </a:t>
            </a:r>
            <a:r>
              <a:rPr lang="en-US"/>
              <a:t>38</a:t>
            </a:r>
            <a:endParaRPr/>
          </a:p>
          <a:p>
            <a:pPr indent="-93472" lvl="0" marL="0" rtl="0" algn="l">
              <a:lnSpc>
                <a:spcPct val="100000"/>
              </a:lnSpc>
              <a:spcBef>
                <a:spcPts val="920"/>
              </a:spcBef>
              <a:spcAft>
                <a:spcPts val="0"/>
              </a:spcAft>
              <a:buSzPts val="1472"/>
              <a:buFont typeface="Noto Sans Symbols"/>
              <a:buChar char="◼"/>
            </a:pPr>
            <a:r>
              <a:rPr b="1" lang="en-US"/>
              <a:t>Evidence of weak passwords: </a:t>
            </a:r>
            <a:r>
              <a:rPr lang="en-US"/>
              <a:t>38</a:t>
            </a:r>
            <a:endParaRPr b="1"/>
          </a:p>
          <a:p>
            <a:pPr indent="0" lvl="0" marL="0" rtl="0" algn="l">
              <a:lnSpc>
                <a:spcPct val="100000"/>
              </a:lnSpc>
              <a:spcBef>
                <a:spcPts val="920"/>
              </a:spcBef>
              <a:spcAft>
                <a:spcPts val="0"/>
              </a:spcAft>
              <a:buSzPts val="1472"/>
              <a:buNone/>
            </a:pPr>
            <a:r>
              <a:rPr lang="en-US"/>
              <a:t>(insert screenshot of cracked passwords and command used to launch attack)</a:t>
            </a:r>
            <a:endParaRPr/>
          </a:p>
          <a:p>
            <a:pPr indent="0" lvl="0" marL="0" rtl="0" algn="l">
              <a:lnSpc>
                <a:spcPct val="100000"/>
              </a:lnSpc>
              <a:spcBef>
                <a:spcPts val="920"/>
              </a:spcBef>
              <a:spcAft>
                <a:spcPts val="0"/>
              </a:spcAft>
              <a:buSzPts val="1472"/>
              <a:buNone/>
            </a:pPr>
            <a:r>
              <a:rPr b="1" lang="en-US"/>
              <a:t>Next Slide</a:t>
            </a:r>
            <a:endParaRPr/>
          </a:p>
          <a:p>
            <a:pPr indent="-93472" lvl="0" marL="0" rtl="0" algn="l">
              <a:lnSpc>
                <a:spcPct val="100000"/>
              </a:lnSpc>
              <a:spcBef>
                <a:spcPts val="920"/>
              </a:spcBef>
              <a:spcAft>
                <a:spcPts val="0"/>
              </a:spcAft>
              <a:buSzPts val="1472"/>
              <a:buFont typeface="Noto Sans Symbols"/>
              <a:buChar char="◼"/>
            </a:pPr>
            <a:r>
              <a:rPr b="1" lang="en-US"/>
              <a:t>Recommended steps to improve passwords security:</a:t>
            </a:r>
            <a:endParaRPr b="1"/>
          </a:p>
          <a:p>
            <a:pPr indent="-322072" lvl="0" marL="457200" rtl="0" algn="l">
              <a:lnSpc>
                <a:spcPct val="100000"/>
              </a:lnSpc>
              <a:spcBef>
                <a:spcPts val="0"/>
              </a:spcBef>
              <a:spcAft>
                <a:spcPts val="0"/>
              </a:spcAft>
              <a:buSzPts val="1472"/>
              <a:buChar char="◼"/>
            </a:pPr>
            <a:r>
              <a:rPr b="1" lang="en-US"/>
              <a:t>Password must contain alphabets, numbers, characters etc</a:t>
            </a:r>
            <a:endParaRPr b="1"/>
          </a:p>
          <a:p>
            <a:pPr indent="-322072" lvl="0" marL="457200" rtl="0" algn="l">
              <a:lnSpc>
                <a:spcPct val="100000"/>
              </a:lnSpc>
              <a:spcBef>
                <a:spcPts val="0"/>
              </a:spcBef>
              <a:spcAft>
                <a:spcPts val="0"/>
              </a:spcAft>
              <a:buSzPts val="1472"/>
              <a:buChar char="◼"/>
            </a:pPr>
            <a:r>
              <a:rPr b="1" lang="en-US"/>
              <a:t>Password must be changed every 2 to 3 months</a:t>
            </a:r>
            <a:endParaRPr b="1"/>
          </a:p>
          <a:p>
            <a:pPr indent="-322072" lvl="0" marL="457200" rtl="0" algn="l">
              <a:lnSpc>
                <a:spcPct val="100000"/>
              </a:lnSpc>
              <a:spcBef>
                <a:spcPts val="0"/>
              </a:spcBef>
              <a:spcAft>
                <a:spcPts val="0"/>
              </a:spcAft>
              <a:buSzPts val="1472"/>
              <a:buChar char="◼"/>
            </a:pPr>
            <a:r>
              <a:rPr b="1" lang="en-US"/>
              <a:t>Password must be at least 8 characters long</a:t>
            </a:r>
            <a:endParaRPr b="1"/>
          </a:p>
          <a:p>
            <a:pPr indent="-322072" lvl="0" marL="457200" rtl="0" algn="l">
              <a:lnSpc>
                <a:spcPct val="100000"/>
              </a:lnSpc>
              <a:spcBef>
                <a:spcPts val="0"/>
              </a:spcBef>
              <a:spcAft>
                <a:spcPts val="0"/>
              </a:spcAft>
              <a:buSzPts val="1472"/>
              <a:buChar char="◼"/>
            </a:pPr>
            <a:r>
              <a:rPr b="1" lang="en-US"/>
              <a:t>Weak password must not be allowed to be registered and only strong passwords must be allowed</a:t>
            </a:r>
            <a:endParaRPr b="1"/>
          </a:p>
          <a:p>
            <a:pPr indent="0" lvl="0" marL="0" rtl="0" algn="l">
              <a:lnSpc>
                <a:spcPct val="100000"/>
              </a:lnSpc>
              <a:spcBef>
                <a:spcPts val="920"/>
              </a:spcBef>
              <a:spcAft>
                <a:spcPts val="0"/>
              </a:spcAft>
              <a:buNone/>
            </a:pPr>
            <a:r>
              <a:rPr b="1" lang="en-US"/>
              <a:t>  </a:t>
            </a:r>
            <a:r>
              <a:rPr lang="en-US"/>
              <a:t>(Summarize best practice recommendations to avoid brute force attacks in the future)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g25b3608b68f_0_1"/>
          <p:cNvPicPr preferRelativeResize="0"/>
          <p:nvPr/>
        </p:nvPicPr>
        <p:blipFill>
          <a:blip r:embed="rId3">
            <a:alphaModFix/>
          </a:blip>
          <a:stretch>
            <a:fillRect/>
          </a:stretch>
        </p:blipFill>
        <p:spPr>
          <a:xfrm>
            <a:off x="7367750" y="95250"/>
            <a:ext cx="3352800" cy="6667500"/>
          </a:xfrm>
          <a:prstGeom prst="rect">
            <a:avLst/>
          </a:prstGeom>
          <a:noFill/>
          <a:ln>
            <a:noFill/>
          </a:ln>
        </p:spPr>
      </p:pic>
      <p:pic>
        <p:nvPicPr>
          <p:cNvPr id="191" name="Google Shape;191;g25b3608b68f_0_1"/>
          <p:cNvPicPr preferRelativeResize="0"/>
          <p:nvPr/>
        </p:nvPicPr>
        <p:blipFill>
          <a:blip r:embed="rId4">
            <a:alphaModFix/>
          </a:blip>
          <a:stretch>
            <a:fillRect/>
          </a:stretch>
        </p:blipFill>
        <p:spPr>
          <a:xfrm>
            <a:off x="133925" y="2513477"/>
            <a:ext cx="6662150" cy="343068"/>
          </a:xfrm>
          <a:prstGeom prst="rect">
            <a:avLst/>
          </a:prstGeom>
          <a:noFill/>
          <a:ln>
            <a:noFill/>
          </a:ln>
        </p:spPr>
      </p:pic>
      <p:sp>
        <p:nvSpPr>
          <p:cNvPr id="192" name="Google Shape;192;g25b3608b68f_0_1"/>
          <p:cNvSpPr txBox="1"/>
          <p:nvPr/>
        </p:nvSpPr>
        <p:spPr>
          <a:xfrm>
            <a:off x="4362625" y="482200"/>
            <a:ext cx="5081100" cy="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Gill Sans"/>
                <a:ea typeface="Gill Sans"/>
                <a:cs typeface="Gill Sans"/>
                <a:sym typeface="Gill Sans"/>
              </a:rPr>
              <a:t>COMMAND AND ITS OUTPUT</a:t>
            </a:r>
            <a:endParaRPr>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7"/>
          <p:cNvSpPr txBox="1"/>
          <p:nvPr>
            <p:ph type="title"/>
          </p:nvPr>
        </p:nvSpPr>
        <p:spPr>
          <a:xfrm>
            <a:off x="581193" y="702156"/>
            <a:ext cx="4076153" cy="515664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2800"/>
              <a:buFont typeface="Gill Sans"/>
              <a:buNone/>
            </a:pPr>
            <a:r>
              <a:rPr lang="en-US" sz="2800">
                <a:solidFill>
                  <a:schemeClr val="dk2"/>
                </a:solidFill>
              </a:rPr>
              <a:t>INCIDENT RESPONSE PRELIMINARY ASSESSMENT</a:t>
            </a:r>
            <a:endParaRPr b="0" sz="2800" cap="none">
              <a:solidFill>
                <a:schemeClr val="dk2"/>
              </a:solidFill>
              <a:latin typeface="Gill Sans"/>
              <a:ea typeface="Gill Sans"/>
              <a:cs typeface="Gill Sans"/>
              <a:sym typeface="Gill Sans"/>
            </a:endParaRPr>
          </a:p>
        </p:txBody>
      </p:sp>
      <p:sp>
        <p:nvSpPr>
          <p:cNvPr id="198" name="Google Shape;198;p7"/>
          <p:cNvSpPr txBox="1"/>
          <p:nvPr>
            <p:ph idx="1" type="body"/>
          </p:nvPr>
        </p:nvSpPr>
        <p:spPr>
          <a:xfrm>
            <a:off x="4420200" y="702150"/>
            <a:ext cx="7429500" cy="6004200"/>
          </a:xfrm>
          <a:prstGeom prst="rect">
            <a:avLst/>
          </a:prstGeom>
          <a:noFill/>
          <a:ln>
            <a:noFill/>
          </a:ln>
        </p:spPr>
        <p:txBody>
          <a:bodyPr anchorCtr="0" anchor="ctr" bIns="45700" lIns="91425" spcFirstLastPara="1" rIns="91425" wrap="square" tIns="45700">
            <a:normAutofit/>
          </a:bodyPr>
          <a:lstStyle/>
          <a:p>
            <a:pPr indent="-93472" lvl="0" marL="0" rtl="0" algn="l">
              <a:lnSpc>
                <a:spcPct val="100000"/>
              </a:lnSpc>
              <a:spcBef>
                <a:spcPts val="0"/>
              </a:spcBef>
              <a:spcAft>
                <a:spcPts val="0"/>
              </a:spcAft>
              <a:buSzPts val="1472"/>
              <a:buFont typeface="Noto Sans Symbols"/>
              <a:buChar char="◼"/>
            </a:pPr>
            <a:r>
              <a:rPr lang="en-US"/>
              <a:t>Summarize ongoing incident: </a:t>
            </a:r>
            <a:endParaRPr/>
          </a:p>
          <a:p>
            <a:pPr indent="-70104" lvl="1" marL="457200" rtl="0" algn="l">
              <a:lnSpc>
                <a:spcPct val="100000"/>
              </a:lnSpc>
              <a:spcBef>
                <a:spcPts val="840"/>
              </a:spcBef>
              <a:spcAft>
                <a:spcPts val="0"/>
              </a:spcAft>
              <a:buSzPts val="1104"/>
              <a:buFont typeface="Noto Sans Symbols"/>
              <a:buChar char="◼"/>
            </a:pPr>
            <a:r>
              <a:rPr lang="en-US"/>
              <a:t>An email attachment has caused the attack to take over the hospital. The attack encrypted all the personal document and they have demanded us to pay </a:t>
            </a:r>
            <a:r>
              <a:rPr lang="en-US">
                <a:latin typeface="Arial"/>
                <a:ea typeface="Arial"/>
                <a:cs typeface="Arial"/>
                <a:sym typeface="Arial"/>
              </a:rPr>
              <a:t>1</a:t>
            </a:r>
            <a:r>
              <a:rPr lang="en-US"/>
              <a:t> million bitcoin in return for a decryption key. Without these documents, the doctors, nurses and other healthcare workers </a:t>
            </a:r>
            <a:r>
              <a:rPr lang="en-US"/>
              <a:t>don't</a:t>
            </a:r>
            <a:r>
              <a:rPr lang="en-US"/>
              <a:t> have access to patient information and they are not able to provide any care for the patient. Even the log analysis tool is not accessible. </a:t>
            </a:r>
            <a:endParaRPr/>
          </a:p>
          <a:p>
            <a:pPr indent="-93472" lvl="0" marL="0" rtl="0" algn="l">
              <a:lnSpc>
                <a:spcPct val="100000"/>
              </a:lnSpc>
              <a:spcBef>
                <a:spcPts val="920"/>
              </a:spcBef>
              <a:spcAft>
                <a:spcPts val="0"/>
              </a:spcAft>
              <a:buSzPts val="1472"/>
              <a:buFont typeface="Noto Sans Symbols"/>
              <a:buChar char="◼"/>
            </a:pPr>
            <a:r>
              <a:rPr lang="en-US"/>
              <a:t>Document actions or notes from the following steps of the initial incident response checklist</a:t>
            </a:r>
            <a:endParaRPr/>
          </a:p>
          <a:p>
            <a:pPr indent="-342900" lvl="0" marL="342900" rtl="0" algn="l">
              <a:lnSpc>
                <a:spcPct val="100000"/>
              </a:lnSpc>
              <a:spcBef>
                <a:spcPts val="920"/>
              </a:spcBef>
              <a:spcAft>
                <a:spcPts val="0"/>
              </a:spcAft>
              <a:buSzPts val="1472"/>
              <a:buFont typeface="Arial"/>
              <a:buChar char="•"/>
            </a:pPr>
            <a:r>
              <a:rPr lang="en-US"/>
              <a:t>Step 1: Start a meeting with everyone from the cyber department</a:t>
            </a:r>
            <a:endParaRPr/>
          </a:p>
          <a:p>
            <a:pPr indent="-342900" lvl="0" marL="342900" rtl="0" algn="l">
              <a:lnSpc>
                <a:spcPct val="100000"/>
              </a:lnSpc>
              <a:spcBef>
                <a:spcPts val="920"/>
              </a:spcBef>
              <a:spcAft>
                <a:spcPts val="0"/>
              </a:spcAft>
              <a:buSzPts val="1472"/>
              <a:buFont typeface="Arial"/>
              <a:buChar char="•"/>
            </a:pPr>
            <a:r>
              <a:rPr lang="en-US"/>
              <a:t>Step 2: Restore any of the data from cloud or even backup servers  </a:t>
            </a:r>
            <a:endParaRPr/>
          </a:p>
          <a:p>
            <a:pPr indent="-342900" lvl="0" marL="342900" rtl="0" algn="l">
              <a:lnSpc>
                <a:spcPct val="100000"/>
              </a:lnSpc>
              <a:spcBef>
                <a:spcPts val="920"/>
              </a:spcBef>
              <a:spcAft>
                <a:spcPts val="0"/>
              </a:spcAft>
              <a:buSzPts val="1472"/>
              <a:buFont typeface="Arial"/>
              <a:buChar char="•"/>
            </a:pPr>
            <a:r>
              <a:rPr lang="en-US"/>
              <a:t>Step 3: Analyze through which email attachment the attack has started</a:t>
            </a:r>
            <a:endParaRPr/>
          </a:p>
          <a:p>
            <a:pPr indent="-342900" lvl="0" marL="342900" rtl="0" algn="l">
              <a:lnSpc>
                <a:spcPct val="100000"/>
              </a:lnSpc>
              <a:spcBef>
                <a:spcPts val="920"/>
              </a:spcBef>
              <a:spcAft>
                <a:spcPts val="0"/>
              </a:spcAft>
              <a:buSzPts val="1472"/>
              <a:buFont typeface="Arial"/>
              <a:buChar char="•"/>
            </a:pPr>
            <a:r>
              <a:rPr lang="en-US"/>
              <a:t>Step 4: </a:t>
            </a:r>
            <a:r>
              <a:rPr lang="en-US"/>
              <a:t>Check if the email attachment has been sended to other employee and warn them not to open such attachments (Prevent it from spreading)</a:t>
            </a:r>
            <a:endParaRPr/>
          </a:p>
          <a:p>
            <a:pPr indent="-342900" lvl="0" marL="342900" rtl="0" algn="l">
              <a:lnSpc>
                <a:spcPct val="100000"/>
              </a:lnSpc>
              <a:spcBef>
                <a:spcPts val="920"/>
              </a:spcBef>
              <a:spcAft>
                <a:spcPts val="0"/>
              </a:spcAft>
              <a:buSzPts val="1472"/>
              <a:buFont typeface="Arial"/>
              <a:buChar char="•"/>
            </a:pPr>
            <a:r>
              <a:rPr lang="en-US"/>
              <a:t>Step 5: </a:t>
            </a:r>
            <a:r>
              <a:rPr lang="en-US"/>
              <a:t>Don't</a:t>
            </a:r>
            <a:r>
              <a:rPr lang="en-US"/>
              <a:t> pay </a:t>
            </a:r>
            <a:r>
              <a:rPr lang="en-US"/>
              <a:t>ransom</a:t>
            </a:r>
            <a:r>
              <a:rPr lang="en-US"/>
              <a:t> instead try to build up the security around the organization</a:t>
            </a:r>
            <a:endParaRPr/>
          </a:p>
          <a:p>
            <a:pPr indent="-342900" lvl="0" marL="342900" rtl="0" algn="l">
              <a:lnSpc>
                <a:spcPct val="100000"/>
              </a:lnSpc>
              <a:spcBef>
                <a:spcPts val="920"/>
              </a:spcBef>
              <a:spcAft>
                <a:spcPts val="0"/>
              </a:spcAft>
              <a:buSzPts val="1472"/>
              <a:buFont typeface="Arial"/>
              <a:buChar char="•"/>
            </a:pPr>
            <a:r>
              <a:rPr lang="en-US"/>
              <a:t>Step 6: Once the incident has passed, make sure to make regular backup in a secure place where only authorized people have access to it through a password or a key</a:t>
            </a:r>
            <a:endParaRPr/>
          </a:p>
          <a:p>
            <a:pPr indent="-342900" lvl="0" marL="342900" rtl="0" algn="l">
              <a:lnSpc>
                <a:spcPct val="100000"/>
              </a:lnSpc>
              <a:spcBef>
                <a:spcPts val="920"/>
              </a:spcBef>
              <a:spcAft>
                <a:spcPts val="0"/>
              </a:spcAft>
              <a:buSzPts val="1472"/>
              <a:buChar char="•"/>
            </a:pPr>
            <a:r>
              <a:rPr lang="en-US"/>
              <a:t>Step 7: Conduct a meet with the organization and teach them to make sure they are aware of the fundamentals of cybersecurity such as </a:t>
            </a:r>
            <a:r>
              <a:rPr lang="en-US"/>
              <a:t>phishing</a:t>
            </a:r>
            <a:r>
              <a:rPr lang="en-US"/>
              <a:t> etc</a:t>
            </a:r>
            <a:endParaRPr/>
          </a:p>
          <a:p>
            <a:pPr indent="0" lvl="0" marL="0" rtl="0" algn="l">
              <a:lnSpc>
                <a:spcPct val="100000"/>
              </a:lnSpc>
              <a:spcBef>
                <a:spcPts val="920"/>
              </a:spcBef>
              <a:spcAft>
                <a:spcPts val="0"/>
              </a:spcAft>
              <a:buSzPts val="1472"/>
              <a:buNone/>
            </a:pPr>
            <a:r>
              <a:rPr lang="en-US"/>
              <a:t>(Add another slide if needed)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8"/>
          <p:cNvSpPr txBox="1"/>
          <p:nvPr>
            <p:ph type="title"/>
          </p:nvPr>
        </p:nvSpPr>
        <p:spPr>
          <a:xfrm>
            <a:off x="581193" y="702156"/>
            <a:ext cx="4076153" cy="515664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2800"/>
              <a:buFont typeface="Gill Sans"/>
              <a:buNone/>
            </a:pPr>
            <a:r>
              <a:rPr lang="en-US" sz="2800">
                <a:solidFill>
                  <a:schemeClr val="dk2"/>
                </a:solidFill>
              </a:rPr>
              <a:t>INCIDENT RESPONSE RECOMMENDED ACTION</a:t>
            </a:r>
            <a:endParaRPr b="0" sz="2800" cap="none">
              <a:solidFill>
                <a:schemeClr val="dk2"/>
              </a:solidFill>
              <a:latin typeface="Gill Sans"/>
              <a:ea typeface="Gill Sans"/>
              <a:cs typeface="Gill Sans"/>
              <a:sym typeface="Gill Sans"/>
            </a:endParaRPr>
          </a:p>
        </p:txBody>
      </p:sp>
      <p:sp>
        <p:nvSpPr>
          <p:cNvPr id="204" name="Google Shape;204;p8"/>
          <p:cNvSpPr txBox="1"/>
          <p:nvPr>
            <p:ph idx="1" type="body"/>
          </p:nvPr>
        </p:nvSpPr>
        <p:spPr>
          <a:xfrm>
            <a:off x="4776743" y="702156"/>
            <a:ext cx="6484200" cy="5156700"/>
          </a:xfrm>
          <a:prstGeom prst="rect">
            <a:avLst/>
          </a:prstGeom>
          <a:noFill/>
          <a:ln>
            <a:noFill/>
          </a:ln>
        </p:spPr>
        <p:txBody>
          <a:bodyPr anchorCtr="0" anchor="ctr" bIns="45700" lIns="91425" spcFirstLastPara="1" rIns="91425" wrap="square" tIns="45700">
            <a:normAutofit/>
          </a:bodyPr>
          <a:lstStyle/>
          <a:p>
            <a:pPr indent="-93472" lvl="0" marL="0" rtl="0" algn="l">
              <a:lnSpc>
                <a:spcPct val="100000"/>
              </a:lnSpc>
              <a:spcBef>
                <a:spcPts val="0"/>
              </a:spcBef>
              <a:spcAft>
                <a:spcPts val="0"/>
              </a:spcAft>
              <a:buSzPts val="1472"/>
              <a:buFont typeface="Noto Sans Symbols"/>
              <a:buChar char="◼"/>
            </a:pPr>
            <a:r>
              <a:rPr lang="en-US">
                <a:solidFill>
                  <a:srgbClr val="404040"/>
                </a:solidFill>
                <a:latin typeface="Arial"/>
                <a:ea typeface="Arial"/>
                <a:cs typeface="Arial"/>
                <a:sym typeface="Arial"/>
              </a:rPr>
              <a:t>Summarize recommendation to contain, eradicate, and recover:</a:t>
            </a:r>
            <a:endParaRPr/>
          </a:p>
          <a:p>
            <a:pPr indent="-70104" lvl="1" marL="457200" rtl="0" algn="l">
              <a:lnSpc>
                <a:spcPct val="100000"/>
              </a:lnSpc>
              <a:spcBef>
                <a:spcPts val="840"/>
              </a:spcBef>
              <a:spcAft>
                <a:spcPts val="0"/>
              </a:spcAft>
              <a:buSzPts val="1104"/>
              <a:buFont typeface="Noto Sans Symbols"/>
              <a:buChar char="◼"/>
            </a:pPr>
            <a:r>
              <a:rPr lang="en-US"/>
              <a:t>Source was email attachment, it must be isolated and deleted. Delete the software which showed the pop up messages. Recover all the files from a backup server or cloud. The backing up of the data is very important </a:t>
            </a:r>
            <a:r>
              <a:rPr lang="en-US"/>
              <a:t>because</a:t>
            </a:r>
            <a:r>
              <a:rPr lang="en-US"/>
              <a:t> the employees were not able to treat the patients in need due to the lack of data which has been encrypted. Every staff must be cyber aware of </a:t>
            </a:r>
            <a:r>
              <a:rPr lang="en-US"/>
              <a:t>phishing</a:t>
            </a:r>
            <a:r>
              <a:rPr lang="en-US"/>
              <a:t> attacks etc so they must complete basic cyber security awareness program.</a:t>
            </a:r>
            <a:endParaRPr/>
          </a:p>
          <a:p>
            <a:pPr indent="-93472" lvl="0" marL="0" rtl="0" algn="l">
              <a:lnSpc>
                <a:spcPct val="100000"/>
              </a:lnSpc>
              <a:spcBef>
                <a:spcPts val="920"/>
              </a:spcBef>
              <a:spcAft>
                <a:spcPts val="0"/>
              </a:spcAft>
              <a:buSzPts val="1472"/>
              <a:buFont typeface="Noto Sans Symbols"/>
              <a:buChar char="◼"/>
            </a:pPr>
            <a:r>
              <a:rPr lang="en-US"/>
              <a:t>Documented actions and notes from the IR checklist</a:t>
            </a:r>
            <a:endParaRPr/>
          </a:p>
          <a:p>
            <a:pPr indent="-342900" lvl="0" marL="342900" rtl="0" algn="l">
              <a:lnSpc>
                <a:spcPct val="100000"/>
              </a:lnSpc>
              <a:spcBef>
                <a:spcPts val="920"/>
              </a:spcBef>
              <a:spcAft>
                <a:spcPts val="0"/>
              </a:spcAft>
              <a:buSzPts val="1472"/>
              <a:buFont typeface="Arial"/>
              <a:buChar char="•"/>
            </a:pPr>
            <a:r>
              <a:rPr lang="en-US"/>
              <a:t>Step 8: Document all the causes and what has </a:t>
            </a:r>
            <a:r>
              <a:rPr lang="en-US"/>
              <a:t>occurred</a:t>
            </a:r>
            <a:r>
              <a:rPr lang="en-US"/>
              <a:t> in this incident, how it has impacted the </a:t>
            </a:r>
            <a:r>
              <a:rPr lang="en-US"/>
              <a:t>organization</a:t>
            </a:r>
            <a:r>
              <a:rPr lang="en-US"/>
              <a:t> and the risk level</a:t>
            </a:r>
            <a:endParaRPr/>
          </a:p>
          <a:p>
            <a:pPr indent="-342900" lvl="0" marL="342900" rtl="0" algn="l">
              <a:lnSpc>
                <a:spcPct val="100000"/>
              </a:lnSpc>
              <a:spcBef>
                <a:spcPts val="920"/>
              </a:spcBef>
              <a:spcAft>
                <a:spcPts val="0"/>
              </a:spcAft>
              <a:buSzPts val="1472"/>
              <a:buFont typeface="Arial"/>
              <a:buChar char="•"/>
            </a:pPr>
            <a:r>
              <a:rPr lang="en-US"/>
              <a:t>Step 9: Perform vulnerability scans and even come up with procedure to handle Insider threat and do a malware analysis</a:t>
            </a:r>
            <a:endParaRPr/>
          </a:p>
          <a:p>
            <a:pPr indent="-342900" lvl="0" marL="342900" rtl="0" algn="l">
              <a:lnSpc>
                <a:spcPct val="100000"/>
              </a:lnSpc>
              <a:spcBef>
                <a:spcPts val="920"/>
              </a:spcBef>
              <a:spcAft>
                <a:spcPts val="0"/>
              </a:spcAft>
              <a:buSzPts val="1472"/>
              <a:buFont typeface="Arial"/>
              <a:buChar char="•"/>
            </a:pPr>
            <a:r>
              <a:rPr lang="en-US"/>
              <a:t>Step 10:  Work with the HR to analyze the employee if this in fact was an insider attack or it was unintentional</a:t>
            </a:r>
            <a:endParaRPr/>
          </a:p>
          <a:p>
            <a:pPr indent="-342900" lvl="0" marL="342900" rtl="0" algn="l">
              <a:lnSpc>
                <a:spcPct val="100000"/>
              </a:lnSpc>
              <a:spcBef>
                <a:spcPts val="920"/>
              </a:spcBef>
              <a:spcAft>
                <a:spcPts val="0"/>
              </a:spcAft>
              <a:buSzPts val="1472"/>
              <a:buFont typeface="Arial"/>
              <a:buChar char="•"/>
            </a:pPr>
            <a:r>
              <a:rPr lang="en-US"/>
              <a:t>Step 11: Make sure the system is updated and secure (firewall up) and backup are consistently made (which must also be secure)</a:t>
            </a:r>
            <a:endParaRPr/>
          </a:p>
          <a:p>
            <a:pPr indent="-342900" lvl="0" marL="342900" rtl="0" algn="l">
              <a:lnSpc>
                <a:spcPct val="100000"/>
              </a:lnSpc>
              <a:spcBef>
                <a:spcPts val="920"/>
              </a:spcBef>
              <a:spcAft>
                <a:spcPts val="0"/>
              </a:spcAft>
              <a:buSzPts val="1472"/>
              <a:buChar char="•"/>
            </a:pPr>
            <a:r>
              <a:rPr lang="en-US"/>
              <a:t>Step 12:  Plan for future incidents such as come up with scenarios and how to defend against those attack with the cybersecurity department</a:t>
            </a:r>
            <a:endParaRPr/>
          </a:p>
          <a:p>
            <a:pPr indent="0" lvl="0" marL="0" rtl="0" algn="l">
              <a:lnSpc>
                <a:spcPct val="100000"/>
              </a:lnSpc>
              <a:spcBef>
                <a:spcPts val="920"/>
              </a:spcBef>
              <a:spcAft>
                <a:spcPts val="0"/>
              </a:spcAft>
              <a:buSzPts val="1472"/>
              <a:buNone/>
            </a:pPr>
            <a:r>
              <a:rPr lang="en-US"/>
              <a:t>(Add another slide if needed)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2020-04-24T02:20:58Z</dcterms:created>
  <dc:creator>Christine Izuakor</dc:creator>
</cp:coreProperties>
</file>