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Helvetica Neue"/>
      <p:regular r:id="rId14"/>
      <p:bold r:id="rId15"/>
      <p:italic r:id="rId16"/>
      <p:boldItalic r:id="rId17"/>
    </p:embeddedFont>
    <p:embeddedFont>
      <p:font typeface="Open Sans"/>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SBZ6sreqe+aRFyhQOBIIQFbyB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7.png"/><Relationship Id="rId11" Type="http://schemas.openxmlformats.org/officeDocument/2006/relationships/image" Target="../media/image4.png"/><Relationship Id="rId10" Type="http://schemas.openxmlformats.org/officeDocument/2006/relationships/image" Target="../media/image11.png"/><Relationship Id="rId12" Type="http://schemas.openxmlformats.org/officeDocument/2006/relationships/image" Target="../media/image15.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20.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4.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2133600" y="685800"/>
            <a:ext cx="10058400" cy="5486400"/>
          </a:xfrm>
          <a:prstGeom prst="rect">
            <a:avLst/>
          </a:prstGeom>
          <a:solidFill>
            <a:srgbClr val="F2F2F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000000"/>
              </a:solidFill>
              <a:latin typeface="Helvetica Neue"/>
              <a:ea typeface="Helvetica Neue"/>
              <a:cs typeface="Helvetica Neue"/>
              <a:sym typeface="Helvetica Neue"/>
            </a:endParaRPr>
          </a:p>
        </p:txBody>
      </p:sp>
      <p:sp>
        <p:nvSpPr>
          <p:cNvPr id="86" name="Google Shape;86;p1"/>
          <p:cNvSpPr/>
          <p:nvPr/>
        </p:nvSpPr>
        <p:spPr>
          <a:xfrm>
            <a:off x="5933722" y="685797"/>
            <a:ext cx="5713502" cy="282416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en-US" sz="5000" u="none" cap="none" strike="noStrike">
                <a:solidFill>
                  <a:schemeClr val="dk1"/>
                </a:solidFill>
                <a:latin typeface="Calibri"/>
                <a:ea typeface="Calibri"/>
                <a:cs typeface="Calibri"/>
                <a:sym typeface="Calibri"/>
              </a:rPr>
              <a:t>Firehawk Consulting</a:t>
            </a:r>
            <a:endParaRPr/>
          </a:p>
        </p:txBody>
      </p:sp>
      <p:sp>
        <p:nvSpPr>
          <p:cNvPr id="87" name="Google Shape;87;p1"/>
          <p:cNvSpPr/>
          <p:nvPr/>
        </p:nvSpPr>
        <p:spPr>
          <a:xfrm flipH="1" rot="10800000">
            <a:off x="27507" y="3422160"/>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Fire" id="88" name="Google Shape;88;p1"/>
          <p:cNvPicPr preferRelativeResize="0"/>
          <p:nvPr>
            <p:ph idx="1" type="body"/>
          </p:nvPr>
        </p:nvPicPr>
        <p:blipFill rotWithShape="1">
          <a:blip r:embed="rId3">
            <a:alphaModFix/>
          </a:blip>
          <a:srcRect b="0" l="0" r="0" t="0"/>
          <a:stretch/>
        </p:blipFill>
        <p:spPr>
          <a:xfrm>
            <a:off x="-36672" y="447739"/>
            <a:ext cx="5072883" cy="5072883"/>
          </a:xfrm>
          <a:prstGeom prst="rect">
            <a:avLst/>
          </a:prstGeom>
          <a:noFill/>
          <a:ln>
            <a:noFill/>
          </a:ln>
        </p:spPr>
      </p:pic>
      <p:sp>
        <p:nvSpPr>
          <p:cNvPr id="89" name="Google Shape;89;p1"/>
          <p:cNvSpPr/>
          <p:nvPr/>
        </p:nvSpPr>
        <p:spPr>
          <a:xfrm>
            <a:off x="5577289" y="685797"/>
            <a:ext cx="118872" cy="155045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
          <p:cNvSpPr/>
          <p:nvPr/>
        </p:nvSpPr>
        <p:spPr>
          <a:xfrm flipH="1" rot="10800000">
            <a:off x="27507" y="3425580"/>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12073128" y="6172201"/>
            <a:ext cx="118872"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
          <p:cNvSpPr txBox="1"/>
          <p:nvPr/>
        </p:nvSpPr>
        <p:spPr>
          <a:xfrm>
            <a:off x="5931322" y="1753126"/>
            <a:ext cx="5558587"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following report was prepared on behalf of SwiftTech.</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Thank you for giving Firehawk Consulting the opportunity to review your security posture in anticipation of performing a SOC II security assessment.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We hope you find the notes below as you begin your journey.  Please do not hesitate to contact us if you have further questions.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txBox="1"/>
          <p:nvPr/>
        </p:nvSpPr>
        <p:spPr>
          <a:xfrm>
            <a:off x="6190593" y="5768552"/>
            <a:ext cx="6618051"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Open Sans"/>
              <a:buNone/>
            </a:pPr>
            <a:r>
              <a:rPr b="1" i="1" lang="en-US" sz="2800" u="none">
                <a:solidFill>
                  <a:srgbClr val="525252"/>
                </a:solidFill>
                <a:latin typeface="Open Sans"/>
                <a:ea typeface="Open Sans"/>
                <a:cs typeface="Open Sans"/>
                <a:sym typeface="Open Sans"/>
              </a:rPr>
              <a:t>SwiftTech</a:t>
            </a:r>
            <a:endParaRPr b="1" i="1" sz="2800" u="none">
              <a:solidFill>
                <a:srgbClr val="525252"/>
              </a:solidFill>
              <a:latin typeface="Open Sans"/>
              <a:ea typeface="Open Sans"/>
              <a:cs typeface="Open Sans"/>
              <a:sym typeface="Open Sans"/>
            </a:endParaRPr>
          </a:p>
        </p:txBody>
      </p:sp>
      <p:pic>
        <p:nvPicPr>
          <p:cNvPr descr="Rabbit" id="94" name="Google Shape;94;p1"/>
          <p:cNvPicPr preferRelativeResize="0"/>
          <p:nvPr/>
        </p:nvPicPr>
        <p:blipFill rotWithShape="1">
          <a:blip r:embed="rId4">
            <a:alphaModFix/>
          </a:blip>
          <a:srcRect b="0" l="0" r="0" t="0"/>
          <a:stretch/>
        </p:blipFill>
        <p:spPr>
          <a:xfrm>
            <a:off x="7656486" y="5544561"/>
            <a:ext cx="764749" cy="764749"/>
          </a:xfrm>
          <a:prstGeom prst="rect">
            <a:avLst/>
          </a:prstGeom>
          <a:noFill/>
          <a:ln>
            <a:noFill/>
          </a:ln>
        </p:spPr>
      </p:pic>
      <p:sp>
        <p:nvSpPr>
          <p:cNvPr id="95" name="Google Shape;95;p1"/>
          <p:cNvSpPr txBox="1"/>
          <p:nvPr/>
        </p:nvSpPr>
        <p:spPr>
          <a:xfrm>
            <a:off x="8196825" y="5265683"/>
            <a:ext cx="10342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For</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293003" y="162382"/>
            <a:ext cx="5713502" cy="282416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5000" cap="none">
                <a:solidFill>
                  <a:schemeClr val="dk1"/>
                </a:solidFill>
                <a:latin typeface="Calibri"/>
                <a:ea typeface="Calibri"/>
                <a:cs typeface="Calibri"/>
                <a:sym typeface="Calibri"/>
              </a:rPr>
              <a:t>Firehawk Consulting</a:t>
            </a:r>
            <a:endParaRPr/>
          </a:p>
        </p:txBody>
      </p:sp>
      <p:pic>
        <p:nvPicPr>
          <p:cNvPr descr="Fire" id="101" name="Google Shape;101;p2"/>
          <p:cNvPicPr preferRelativeResize="0"/>
          <p:nvPr>
            <p:ph idx="1" type="body"/>
          </p:nvPr>
        </p:nvPicPr>
        <p:blipFill rotWithShape="1">
          <a:blip r:embed="rId3">
            <a:alphaModFix/>
          </a:blip>
          <a:srcRect b="0" l="0" r="0" t="0"/>
          <a:stretch/>
        </p:blipFill>
        <p:spPr>
          <a:xfrm>
            <a:off x="131084" y="0"/>
            <a:ext cx="1161919" cy="1161919"/>
          </a:xfrm>
          <a:prstGeom prst="rect">
            <a:avLst/>
          </a:prstGeom>
          <a:noFill/>
          <a:ln>
            <a:noFill/>
          </a:ln>
        </p:spPr>
      </p:pic>
      <p:sp>
        <p:nvSpPr>
          <p:cNvPr id="102" name="Google Shape;102;p2"/>
          <p:cNvSpPr txBox="1"/>
          <p:nvPr/>
        </p:nvSpPr>
        <p:spPr>
          <a:xfrm>
            <a:off x="287982" y="927013"/>
            <a:ext cx="11422644"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After review, Firehawk has noted the following areas of concern.  You may wish to consider updating policy and security controls based on your current business goals, risk management posture, and compliance considerations.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Controls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 Storage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VPC3 File storage supports only AES-128 encryption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Databases in production environment are unencrypted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End User Management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Internal Network users require a 7-character password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Passwords never expire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VPN access does not require MFA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Network Controls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TLS v1.1 is used between the cloud production environment and SwiftTech’s physical location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Application development Tiers are not logically segmented from Business Application 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Patching and Vulnerability Management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Development Tier servers are unpatched and contain multiple vulnerabilities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Secure Software Development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Application code is not scanned for vulnerabilities before being published into production environment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5448626"/>
            <a:ext cx="6738450" cy="1409374"/>
          </a:xfrm>
          <a:custGeom>
            <a:rect b="b" l="l" r="r" t="t"/>
            <a:pathLst>
              <a:path extrusionOk="0" h="1409374" w="6738450">
                <a:moveTo>
                  <a:pt x="0" y="0"/>
                </a:moveTo>
                <a:lnTo>
                  <a:pt x="6738450" y="0"/>
                </a:lnTo>
                <a:lnTo>
                  <a:pt x="6085725" y="1409374"/>
                </a:lnTo>
                <a:lnTo>
                  <a:pt x="1524000" y="1409374"/>
                </a:lnTo>
                <a:lnTo>
                  <a:pt x="1200418" y="1409374"/>
                </a:lnTo>
                <a:lnTo>
                  <a:pt x="0" y="1409374"/>
                </a:lnTo>
                <a:close/>
              </a:path>
            </a:pathLst>
          </a:custGeom>
          <a:solidFill>
            <a:srgbClr val="7F7F7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3"/>
          <p:cNvSpPr/>
          <p:nvPr/>
        </p:nvSpPr>
        <p:spPr>
          <a:xfrm flipH="1">
            <a:off x="6102096" y="3608996"/>
            <a:ext cx="4522796" cy="3249004"/>
          </a:xfrm>
          <a:custGeom>
            <a:rect b="b" l="l" r="r" t="t"/>
            <a:pathLst>
              <a:path extrusionOk="0" h="3249004" w="4522796">
                <a:moveTo>
                  <a:pt x="3018081" y="0"/>
                </a:moveTo>
                <a:lnTo>
                  <a:pt x="0" y="0"/>
                </a:lnTo>
                <a:lnTo>
                  <a:pt x="0" y="3249004"/>
                </a:lnTo>
                <a:lnTo>
                  <a:pt x="4522796" y="324900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p:txBody>
      </p:sp>
      <p:sp>
        <p:nvSpPr>
          <p:cNvPr id="109" name="Google Shape;109;p3"/>
          <p:cNvSpPr txBox="1"/>
          <p:nvPr>
            <p:ph type="ctrTitle"/>
          </p:nvPr>
        </p:nvSpPr>
        <p:spPr>
          <a:xfrm>
            <a:off x="1524000" y="3011117"/>
            <a:ext cx="6618051" cy="13557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525252"/>
              </a:buClr>
              <a:buSzPts val="5400"/>
              <a:buFont typeface="Open Sans"/>
              <a:buNone/>
            </a:pPr>
            <a:r>
              <a:rPr b="1" i="1" lang="en-US" sz="5400">
                <a:solidFill>
                  <a:srgbClr val="525252"/>
                </a:solidFill>
                <a:latin typeface="Open Sans"/>
                <a:ea typeface="Open Sans"/>
                <a:cs typeface="Open Sans"/>
                <a:sym typeface="Open Sans"/>
              </a:rPr>
              <a:t>SwiftTech</a:t>
            </a:r>
            <a:endParaRPr b="1" i="1" sz="5400">
              <a:solidFill>
                <a:srgbClr val="525252"/>
              </a:solidFill>
              <a:latin typeface="Open Sans"/>
              <a:ea typeface="Open Sans"/>
              <a:cs typeface="Open Sans"/>
              <a:sym typeface="Open Sans"/>
            </a:endParaRPr>
          </a:p>
        </p:txBody>
      </p:sp>
      <p:sp>
        <p:nvSpPr>
          <p:cNvPr id="110" name="Google Shape;110;p3"/>
          <p:cNvSpPr txBox="1"/>
          <p:nvPr>
            <p:ph idx="1" type="subTitle"/>
          </p:nvPr>
        </p:nvSpPr>
        <p:spPr>
          <a:xfrm>
            <a:off x="1524000" y="4373823"/>
            <a:ext cx="6618051" cy="911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i="1" lang="en-US" sz="2000">
                <a:latin typeface="Open Sans"/>
                <a:ea typeface="Open Sans"/>
                <a:cs typeface="Open Sans"/>
                <a:sym typeface="Open Sans"/>
              </a:rPr>
              <a:t>Speed, Flexibility, Success</a:t>
            </a:r>
            <a:endParaRPr/>
          </a:p>
        </p:txBody>
      </p:sp>
      <p:sp>
        <p:nvSpPr>
          <p:cNvPr id="111" name="Google Shape;111;p3"/>
          <p:cNvSpPr/>
          <p:nvPr/>
        </p:nvSpPr>
        <p:spPr>
          <a:xfrm>
            <a:off x="0" y="0"/>
            <a:ext cx="5920618" cy="2896258"/>
          </a:xfrm>
          <a:custGeom>
            <a:rect b="b" l="l" r="r" t="t"/>
            <a:pathLst>
              <a:path extrusionOk="0" h="2896258" w="592061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Rabbit" id="112" name="Google Shape;112;p3"/>
          <p:cNvPicPr preferRelativeResize="0"/>
          <p:nvPr/>
        </p:nvPicPr>
        <p:blipFill rotWithShape="1">
          <a:blip r:embed="rId3">
            <a:alphaModFix/>
          </a:blip>
          <a:srcRect b="0" l="0" r="0" t="0"/>
          <a:stretch/>
        </p:blipFill>
        <p:spPr>
          <a:xfrm>
            <a:off x="3837328" y="743512"/>
            <a:ext cx="2523533" cy="2523533"/>
          </a:xfrm>
          <a:prstGeom prst="rect">
            <a:avLst/>
          </a:prstGeom>
          <a:noFill/>
          <a:ln>
            <a:noFill/>
          </a:ln>
        </p:spPr>
      </p:pic>
      <p:sp>
        <p:nvSpPr>
          <p:cNvPr id="113" name="Google Shape;113;p3"/>
          <p:cNvSpPr/>
          <p:nvPr/>
        </p:nvSpPr>
        <p:spPr>
          <a:xfrm>
            <a:off x="6266810" y="5448626"/>
            <a:ext cx="5925190" cy="1409374"/>
          </a:xfrm>
          <a:custGeom>
            <a:rect b="b" l="l" r="r" t="t"/>
            <a:pathLst>
              <a:path extrusionOk="0" h="1409374" w="5925190">
                <a:moveTo>
                  <a:pt x="652725" y="0"/>
                </a:moveTo>
                <a:lnTo>
                  <a:pt x="5925190" y="0"/>
                </a:lnTo>
                <a:lnTo>
                  <a:pt x="5925190" y="1409374"/>
                </a:lnTo>
                <a:lnTo>
                  <a:pt x="0" y="1409374"/>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Cloud" id="118" name="Google Shape;118;p4"/>
          <p:cNvPicPr preferRelativeResize="0"/>
          <p:nvPr/>
        </p:nvPicPr>
        <p:blipFill rotWithShape="1">
          <a:blip r:embed="rId3">
            <a:alphaModFix/>
          </a:blip>
          <a:srcRect b="0" l="0" r="0" t="0"/>
          <a:stretch/>
        </p:blipFill>
        <p:spPr>
          <a:xfrm>
            <a:off x="-381168" y="-1628572"/>
            <a:ext cx="7881403" cy="8286152"/>
          </a:xfrm>
          <a:prstGeom prst="rect">
            <a:avLst/>
          </a:prstGeom>
          <a:noFill/>
          <a:ln>
            <a:noFill/>
          </a:ln>
        </p:spPr>
      </p:pic>
      <p:grpSp>
        <p:nvGrpSpPr>
          <p:cNvPr id="119" name="Google Shape;119;p4"/>
          <p:cNvGrpSpPr/>
          <p:nvPr/>
        </p:nvGrpSpPr>
        <p:grpSpPr>
          <a:xfrm>
            <a:off x="2027176" y="1258001"/>
            <a:ext cx="2180034" cy="2795361"/>
            <a:chOff x="1202532" y="1892017"/>
            <a:chExt cx="2180034" cy="2795361"/>
          </a:xfrm>
        </p:grpSpPr>
        <p:pic>
          <p:nvPicPr>
            <p:cNvPr descr="Web design" id="120" name="Google Shape;120;p4"/>
            <p:cNvPicPr preferRelativeResize="0"/>
            <p:nvPr/>
          </p:nvPicPr>
          <p:blipFill rotWithShape="1">
            <a:blip r:embed="rId4">
              <a:alphaModFix/>
            </a:blip>
            <a:srcRect b="0" l="0" r="0" t="0"/>
            <a:stretch/>
          </p:blipFill>
          <p:spPr>
            <a:xfrm>
              <a:off x="2468166" y="2076683"/>
              <a:ext cx="914400" cy="914400"/>
            </a:xfrm>
            <a:prstGeom prst="rect">
              <a:avLst/>
            </a:prstGeom>
            <a:noFill/>
            <a:ln>
              <a:noFill/>
            </a:ln>
          </p:spPr>
        </p:pic>
        <p:grpSp>
          <p:nvGrpSpPr>
            <p:cNvPr id="121" name="Google Shape;121;p4"/>
            <p:cNvGrpSpPr/>
            <p:nvPr/>
          </p:nvGrpSpPr>
          <p:grpSpPr>
            <a:xfrm>
              <a:off x="1202532" y="1892017"/>
              <a:ext cx="2130026" cy="2795361"/>
              <a:chOff x="1202532" y="1892017"/>
              <a:chExt cx="2130026" cy="2795361"/>
            </a:xfrm>
          </p:grpSpPr>
          <p:pic>
            <p:nvPicPr>
              <p:cNvPr descr="Web design" id="122" name="Google Shape;122;p4"/>
              <p:cNvPicPr preferRelativeResize="0"/>
              <p:nvPr/>
            </p:nvPicPr>
            <p:blipFill rotWithShape="1">
              <a:blip r:embed="rId4">
                <a:alphaModFix/>
              </a:blip>
              <a:srcRect b="0" l="0" r="0" t="0"/>
              <a:stretch/>
            </p:blipFill>
            <p:spPr>
              <a:xfrm>
                <a:off x="1202532" y="2076683"/>
                <a:ext cx="914400" cy="914400"/>
              </a:xfrm>
              <a:prstGeom prst="rect">
                <a:avLst/>
              </a:prstGeom>
              <a:noFill/>
              <a:ln>
                <a:noFill/>
              </a:ln>
            </p:spPr>
          </p:pic>
          <p:sp>
            <p:nvSpPr>
              <p:cNvPr id="123" name="Google Shape;123;p4"/>
              <p:cNvSpPr txBox="1"/>
              <p:nvPr/>
            </p:nvSpPr>
            <p:spPr>
              <a:xfrm>
                <a:off x="1678780" y="1892017"/>
                <a:ext cx="14787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 Servers</a:t>
                </a:r>
                <a:endParaRPr/>
              </a:p>
            </p:txBody>
          </p:sp>
          <p:pic>
            <p:nvPicPr>
              <p:cNvPr descr="Database" id="124" name="Google Shape;124;p4"/>
              <p:cNvPicPr preferRelativeResize="0"/>
              <p:nvPr/>
            </p:nvPicPr>
            <p:blipFill rotWithShape="1">
              <a:blip r:embed="rId5">
                <a:alphaModFix/>
              </a:blip>
              <a:srcRect b="0" l="0" r="0" t="0"/>
              <a:stretch/>
            </p:blipFill>
            <p:spPr>
              <a:xfrm>
                <a:off x="1202532" y="3695463"/>
                <a:ext cx="914400" cy="914400"/>
              </a:xfrm>
              <a:prstGeom prst="rect">
                <a:avLst/>
              </a:prstGeom>
              <a:noFill/>
              <a:ln>
                <a:noFill/>
              </a:ln>
            </p:spPr>
          </p:pic>
          <p:pic>
            <p:nvPicPr>
              <p:cNvPr descr="Database" id="125" name="Google Shape;125;p4"/>
              <p:cNvPicPr preferRelativeResize="0"/>
              <p:nvPr/>
            </p:nvPicPr>
            <p:blipFill rotWithShape="1">
              <a:blip r:embed="rId5">
                <a:alphaModFix/>
              </a:blip>
              <a:srcRect b="0" l="0" r="0" t="0"/>
              <a:stretch/>
            </p:blipFill>
            <p:spPr>
              <a:xfrm>
                <a:off x="2418158" y="3695463"/>
                <a:ext cx="914400" cy="914400"/>
              </a:xfrm>
              <a:prstGeom prst="rect">
                <a:avLst/>
              </a:prstGeom>
              <a:noFill/>
              <a:ln>
                <a:noFill/>
              </a:ln>
            </p:spPr>
          </p:pic>
          <p:sp>
            <p:nvSpPr>
              <p:cNvPr id="126" name="Google Shape;126;p4"/>
              <p:cNvSpPr txBox="1"/>
              <p:nvPr/>
            </p:nvSpPr>
            <p:spPr>
              <a:xfrm>
                <a:off x="1428750" y="3429000"/>
                <a:ext cx="18002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Database Servers</a:t>
                </a:r>
                <a:endParaRPr/>
              </a:p>
            </p:txBody>
          </p:sp>
          <p:sp>
            <p:nvSpPr>
              <p:cNvPr id="127" name="Google Shape;127;p4"/>
              <p:cNvSpPr txBox="1"/>
              <p:nvPr/>
            </p:nvSpPr>
            <p:spPr>
              <a:xfrm>
                <a:off x="2051446" y="2699266"/>
                <a:ext cx="554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a:t>
                </a:r>
                <a:endParaRPr/>
              </a:p>
            </p:txBody>
          </p:sp>
          <p:sp>
            <p:nvSpPr>
              <p:cNvPr id="128" name="Google Shape;128;p4"/>
              <p:cNvSpPr txBox="1"/>
              <p:nvPr/>
            </p:nvSpPr>
            <p:spPr>
              <a:xfrm>
                <a:off x="1990129" y="4318046"/>
                <a:ext cx="554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a:t>
                </a:r>
                <a:endParaRPr/>
              </a:p>
            </p:txBody>
          </p:sp>
        </p:grpSp>
      </p:grpSp>
      <p:cxnSp>
        <p:nvCxnSpPr>
          <p:cNvPr id="129" name="Google Shape;129;p4"/>
          <p:cNvCxnSpPr/>
          <p:nvPr/>
        </p:nvCxnSpPr>
        <p:spPr>
          <a:xfrm>
            <a:off x="1649286" y="1899867"/>
            <a:ext cx="0" cy="2649694"/>
          </a:xfrm>
          <a:prstGeom prst="straightConnector1">
            <a:avLst/>
          </a:prstGeom>
          <a:noFill/>
          <a:ln cap="flat" cmpd="sng" w="19050">
            <a:solidFill>
              <a:schemeClr val="accent1"/>
            </a:solidFill>
            <a:prstDash val="dash"/>
            <a:miter lim="800000"/>
            <a:headEnd len="sm" w="sm" type="none"/>
            <a:tailEnd len="sm" w="sm" type="none"/>
          </a:ln>
        </p:spPr>
      </p:cxnSp>
      <p:cxnSp>
        <p:nvCxnSpPr>
          <p:cNvPr id="130" name="Google Shape;130;p4"/>
          <p:cNvCxnSpPr/>
          <p:nvPr/>
        </p:nvCxnSpPr>
        <p:spPr>
          <a:xfrm>
            <a:off x="4340653" y="1283310"/>
            <a:ext cx="7890" cy="3316739"/>
          </a:xfrm>
          <a:prstGeom prst="straightConnector1">
            <a:avLst/>
          </a:prstGeom>
          <a:noFill/>
          <a:ln cap="flat" cmpd="sng" w="19050">
            <a:solidFill>
              <a:schemeClr val="accent1"/>
            </a:solidFill>
            <a:prstDash val="dash"/>
            <a:miter lim="800000"/>
            <a:headEnd len="sm" w="sm" type="none"/>
            <a:tailEnd len="sm" w="sm" type="none"/>
          </a:ln>
        </p:spPr>
      </p:cxnSp>
      <p:sp>
        <p:nvSpPr>
          <p:cNvPr id="131" name="Google Shape;131;p4"/>
          <p:cNvSpPr txBox="1"/>
          <p:nvPr/>
        </p:nvSpPr>
        <p:spPr>
          <a:xfrm>
            <a:off x="2754596" y="576762"/>
            <a:ext cx="68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VPC1</a:t>
            </a:r>
            <a:endParaRPr/>
          </a:p>
        </p:txBody>
      </p:sp>
      <p:sp>
        <p:nvSpPr>
          <p:cNvPr id="132" name="Google Shape;132;p4"/>
          <p:cNvSpPr txBox="1"/>
          <p:nvPr/>
        </p:nvSpPr>
        <p:spPr>
          <a:xfrm>
            <a:off x="4714906" y="1529169"/>
            <a:ext cx="68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VPC2</a:t>
            </a:r>
            <a:endParaRPr/>
          </a:p>
        </p:txBody>
      </p:sp>
      <p:grpSp>
        <p:nvGrpSpPr>
          <p:cNvPr id="133" name="Google Shape;133;p4"/>
          <p:cNvGrpSpPr/>
          <p:nvPr/>
        </p:nvGrpSpPr>
        <p:grpSpPr>
          <a:xfrm>
            <a:off x="2756040" y="5838478"/>
            <a:ext cx="584002" cy="557718"/>
            <a:chOff x="2800188" y="5238112"/>
            <a:chExt cx="584002" cy="557718"/>
          </a:xfrm>
        </p:grpSpPr>
        <p:sp>
          <p:nvSpPr>
            <p:cNvPr id="134" name="Google Shape;134;p4"/>
            <p:cNvSpPr/>
            <p:nvPr/>
          </p:nvSpPr>
          <p:spPr>
            <a:xfrm>
              <a:off x="2800188" y="5238112"/>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5" name="Google Shape;135;p4"/>
            <p:cNvCxnSpPr/>
            <p:nvPr/>
          </p:nvCxnSpPr>
          <p:spPr>
            <a:xfrm>
              <a:off x="3161121" y="5521164"/>
              <a:ext cx="223069" cy="0"/>
            </a:xfrm>
            <a:prstGeom prst="straightConnector1">
              <a:avLst/>
            </a:prstGeom>
            <a:noFill/>
            <a:ln cap="flat" cmpd="sng" w="38100">
              <a:solidFill>
                <a:schemeClr val="lt1"/>
              </a:solidFill>
              <a:prstDash val="solid"/>
              <a:miter lim="800000"/>
              <a:headEnd len="sm" w="sm" type="none"/>
              <a:tailEnd len="med" w="med" type="triangle"/>
            </a:ln>
          </p:spPr>
        </p:cxnSp>
        <p:cxnSp>
          <p:nvCxnSpPr>
            <p:cNvPr id="136" name="Google Shape;136;p4"/>
            <p:cNvCxnSpPr/>
            <p:nvPr/>
          </p:nvCxnSpPr>
          <p:spPr>
            <a:xfrm>
              <a:off x="3100675" y="5572788"/>
              <a:ext cx="0" cy="223042"/>
            </a:xfrm>
            <a:prstGeom prst="straightConnector1">
              <a:avLst/>
            </a:prstGeom>
            <a:noFill/>
            <a:ln cap="flat" cmpd="sng" w="38100">
              <a:solidFill>
                <a:schemeClr val="lt1"/>
              </a:solidFill>
              <a:prstDash val="solid"/>
              <a:miter lim="800000"/>
              <a:headEnd len="sm" w="sm" type="none"/>
              <a:tailEnd len="med" w="med" type="triangle"/>
            </a:ln>
          </p:spPr>
        </p:cxnSp>
        <p:cxnSp>
          <p:nvCxnSpPr>
            <p:cNvPr id="137" name="Google Shape;137;p4"/>
            <p:cNvCxnSpPr>
              <a:endCxn id="134" idx="2"/>
            </p:cNvCxnSpPr>
            <p:nvPr/>
          </p:nvCxnSpPr>
          <p:spPr>
            <a:xfrm rot="10800000">
              <a:off x="2800188" y="5516971"/>
              <a:ext cx="240300" cy="0"/>
            </a:xfrm>
            <a:prstGeom prst="straightConnector1">
              <a:avLst/>
            </a:prstGeom>
            <a:noFill/>
            <a:ln cap="flat" cmpd="sng" w="38100">
              <a:solidFill>
                <a:schemeClr val="lt1"/>
              </a:solidFill>
              <a:prstDash val="solid"/>
              <a:miter lim="800000"/>
              <a:headEnd len="sm" w="sm" type="none"/>
              <a:tailEnd len="med" w="med" type="triangle"/>
            </a:ln>
          </p:spPr>
        </p:cxnSp>
        <p:cxnSp>
          <p:nvCxnSpPr>
            <p:cNvPr id="138" name="Google Shape;138;p4"/>
            <p:cNvCxnSpPr>
              <a:endCxn id="134" idx="0"/>
            </p:cNvCxnSpPr>
            <p:nvPr/>
          </p:nvCxnSpPr>
          <p:spPr>
            <a:xfrm rot="10800000">
              <a:off x="3092189" y="5238112"/>
              <a:ext cx="8400" cy="221700"/>
            </a:xfrm>
            <a:prstGeom prst="straightConnector1">
              <a:avLst/>
            </a:prstGeom>
            <a:noFill/>
            <a:ln cap="flat" cmpd="sng" w="38100">
              <a:solidFill>
                <a:schemeClr val="lt1"/>
              </a:solidFill>
              <a:prstDash val="solid"/>
              <a:miter lim="800000"/>
              <a:headEnd len="sm" w="sm" type="none"/>
              <a:tailEnd len="med" w="med" type="triangle"/>
            </a:ln>
          </p:spPr>
        </p:cxnSp>
      </p:grpSp>
      <p:pic>
        <p:nvPicPr>
          <p:cNvPr descr="Computer" id="139" name="Google Shape;139;p4"/>
          <p:cNvPicPr preferRelativeResize="0"/>
          <p:nvPr/>
        </p:nvPicPr>
        <p:blipFill rotWithShape="1">
          <a:blip r:embed="rId6">
            <a:alphaModFix/>
          </a:blip>
          <a:srcRect b="0" l="0" r="0" t="0"/>
          <a:stretch/>
        </p:blipFill>
        <p:spPr>
          <a:xfrm>
            <a:off x="4643467" y="1977381"/>
            <a:ext cx="1117813" cy="1117813"/>
          </a:xfrm>
          <a:prstGeom prst="rect">
            <a:avLst/>
          </a:prstGeom>
          <a:noFill/>
          <a:ln>
            <a:noFill/>
          </a:ln>
        </p:spPr>
      </p:pic>
      <p:pic>
        <p:nvPicPr>
          <p:cNvPr descr="Gears" id="140" name="Google Shape;140;p4"/>
          <p:cNvPicPr preferRelativeResize="0"/>
          <p:nvPr/>
        </p:nvPicPr>
        <p:blipFill rotWithShape="1">
          <a:blip r:embed="rId7">
            <a:alphaModFix/>
          </a:blip>
          <a:srcRect b="0" l="0" r="0" t="0"/>
          <a:stretch/>
        </p:blipFill>
        <p:spPr>
          <a:xfrm>
            <a:off x="4788649" y="2249916"/>
            <a:ext cx="413724" cy="413724"/>
          </a:xfrm>
          <a:prstGeom prst="rect">
            <a:avLst/>
          </a:prstGeom>
          <a:noFill/>
          <a:ln>
            <a:noFill/>
          </a:ln>
        </p:spPr>
      </p:pic>
      <p:sp>
        <p:nvSpPr>
          <p:cNvPr id="141" name="Google Shape;141;p4"/>
          <p:cNvSpPr txBox="1"/>
          <p:nvPr/>
        </p:nvSpPr>
        <p:spPr>
          <a:xfrm>
            <a:off x="4340653" y="2872316"/>
            <a:ext cx="197365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Log Management and Monitoring</a:t>
            </a:r>
            <a:endParaRPr/>
          </a:p>
        </p:txBody>
      </p:sp>
      <p:pic>
        <p:nvPicPr>
          <p:cNvPr descr="Computer" id="142" name="Google Shape;142;p4"/>
          <p:cNvPicPr preferRelativeResize="0"/>
          <p:nvPr/>
        </p:nvPicPr>
        <p:blipFill rotWithShape="1">
          <a:blip r:embed="rId6">
            <a:alphaModFix/>
          </a:blip>
          <a:srcRect b="0" l="0" r="0" t="0"/>
          <a:stretch/>
        </p:blipFill>
        <p:spPr>
          <a:xfrm>
            <a:off x="413359" y="2502540"/>
            <a:ext cx="1117813" cy="1117813"/>
          </a:xfrm>
          <a:prstGeom prst="rect">
            <a:avLst/>
          </a:prstGeom>
          <a:noFill/>
          <a:ln>
            <a:noFill/>
          </a:ln>
        </p:spPr>
      </p:pic>
      <p:sp>
        <p:nvSpPr>
          <p:cNvPr id="143" name="Google Shape;143;p4"/>
          <p:cNvSpPr txBox="1"/>
          <p:nvPr/>
        </p:nvSpPr>
        <p:spPr>
          <a:xfrm>
            <a:off x="640776" y="2294308"/>
            <a:ext cx="68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1"/>
                </a:solidFill>
                <a:latin typeface="Calibri"/>
                <a:ea typeface="Calibri"/>
                <a:cs typeface="Calibri"/>
                <a:sym typeface="Calibri"/>
              </a:rPr>
              <a:t>VPC3</a:t>
            </a:r>
            <a:endParaRPr/>
          </a:p>
        </p:txBody>
      </p:sp>
      <p:pic>
        <p:nvPicPr>
          <p:cNvPr descr="Open folder" id="144" name="Google Shape;144;p4"/>
          <p:cNvPicPr preferRelativeResize="0"/>
          <p:nvPr/>
        </p:nvPicPr>
        <p:blipFill rotWithShape="1">
          <a:blip r:embed="rId8">
            <a:alphaModFix/>
          </a:blip>
          <a:srcRect b="0" l="0" r="0" t="0"/>
          <a:stretch/>
        </p:blipFill>
        <p:spPr>
          <a:xfrm>
            <a:off x="591698" y="2810451"/>
            <a:ext cx="385030" cy="385030"/>
          </a:xfrm>
          <a:prstGeom prst="rect">
            <a:avLst/>
          </a:prstGeom>
          <a:noFill/>
          <a:ln>
            <a:noFill/>
          </a:ln>
        </p:spPr>
      </p:pic>
      <p:sp>
        <p:nvSpPr>
          <p:cNvPr id="145" name="Google Shape;145;p4"/>
          <p:cNvSpPr txBox="1"/>
          <p:nvPr/>
        </p:nvSpPr>
        <p:spPr>
          <a:xfrm>
            <a:off x="382305" y="3397832"/>
            <a:ext cx="19736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File Storage</a:t>
            </a:r>
            <a:endParaRPr/>
          </a:p>
        </p:txBody>
      </p:sp>
      <p:pic>
        <p:nvPicPr>
          <p:cNvPr descr="Flowchart" id="146" name="Google Shape;146;p4"/>
          <p:cNvPicPr preferRelativeResize="0"/>
          <p:nvPr/>
        </p:nvPicPr>
        <p:blipFill rotWithShape="1">
          <a:blip r:embed="rId9">
            <a:alphaModFix/>
          </a:blip>
          <a:srcRect b="0" l="0" r="0" t="0"/>
          <a:stretch/>
        </p:blipFill>
        <p:spPr>
          <a:xfrm>
            <a:off x="10442163" y="5176969"/>
            <a:ext cx="1593594" cy="1593594"/>
          </a:xfrm>
          <a:prstGeom prst="rect">
            <a:avLst/>
          </a:prstGeom>
          <a:noFill/>
          <a:ln>
            <a:noFill/>
          </a:ln>
        </p:spPr>
      </p:pic>
      <p:sp>
        <p:nvSpPr>
          <p:cNvPr id="147" name="Google Shape;147;p4"/>
          <p:cNvSpPr txBox="1"/>
          <p:nvPr/>
        </p:nvSpPr>
        <p:spPr>
          <a:xfrm>
            <a:off x="9741025" y="569955"/>
            <a:ext cx="206549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VPN Users</a:t>
            </a:r>
            <a:endParaRPr/>
          </a:p>
        </p:txBody>
      </p:sp>
      <p:grpSp>
        <p:nvGrpSpPr>
          <p:cNvPr id="148" name="Google Shape;148;p4"/>
          <p:cNvGrpSpPr/>
          <p:nvPr/>
        </p:nvGrpSpPr>
        <p:grpSpPr>
          <a:xfrm>
            <a:off x="6823285" y="5821262"/>
            <a:ext cx="584002" cy="574934"/>
            <a:chOff x="7553257" y="5438334"/>
            <a:chExt cx="584002" cy="574934"/>
          </a:xfrm>
        </p:grpSpPr>
        <p:sp>
          <p:nvSpPr>
            <p:cNvPr id="149" name="Google Shape;149;p4"/>
            <p:cNvSpPr/>
            <p:nvPr/>
          </p:nvSpPr>
          <p:spPr>
            <a:xfrm>
              <a:off x="7553257" y="5455550"/>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0" name="Google Shape;150;p4"/>
            <p:cNvCxnSpPr/>
            <p:nvPr/>
          </p:nvCxnSpPr>
          <p:spPr>
            <a:xfrm>
              <a:off x="7630425" y="5856412"/>
              <a:ext cx="436446" cy="0"/>
            </a:xfrm>
            <a:prstGeom prst="straightConnector1">
              <a:avLst/>
            </a:prstGeom>
            <a:noFill/>
            <a:ln cap="flat" cmpd="sng" w="38100">
              <a:solidFill>
                <a:schemeClr val="lt1"/>
              </a:solidFill>
              <a:prstDash val="solid"/>
              <a:miter lim="800000"/>
              <a:headEnd len="med" w="med" type="triangle"/>
              <a:tailEnd len="med" w="med" type="triangle"/>
            </a:ln>
          </p:spPr>
        </p:cxnSp>
        <p:pic>
          <p:nvPicPr>
            <p:cNvPr descr="Fire" id="151" name="Google Shape;151;p4"/>
            <p:cNvPicPr preferRelativeResize="0"/>
            <p:nvPr/>
          </p:nvPicPr>
          <p:blipFill rotWithShape="1">
            <a:blip r:embed="rId10">
              <a:alphaModFix/>
            </a:blip>
            <a:srcRect b="0" l="0" r="0" t="0"/>
            <a:stretch/>
          </p:blipFill>
          <p:spPr>
            <a:xfrm>
              <a:off x="7644713" y="5438334"/>
              <a:ext cx="395335" cy="395335"/>
            </a:xfrm>
            <a:prstGeom prst="rect">
              <a:avLst/>
            </a:prstGeom>
            <a:noFill/>
            <a:ln>
              <a:noFill/>
            </a:ln>
          </p:spPr>
        </p:pic>
      </p:grpSp>
      <p:cxnSp>
        <p:nvCxnSpPr>
          <p:cNvPr id="152" name="Google Shape;152;p4"/>
          <p:cNvCxnSpPr/>
          <p:nvPr/>
        </p:nvCxnSpPr>
        <p:spPr>
          <a:xfrm>
            <a:off x="3463020" y="6117337"/>
            <a:ext cx="3240478" cy="0"/>
          </a:xfrm>
          <a:prstGeom prst="straightConnector1">
            <a:avLst/>
          </a:prstGeom>
          <a:noFill/>
          <a:ln cap="flat" cmpd="sng" w="28575">
            <a:solidFill>
              <a:schemeClr val="accent1"/>
            </a:solidFill>
            <a:prstDash val="dash"/>
            <a:miter lim="800000"/>
            <a:headEnd len="med" w="med" type="triangle"/>
            <a:tailEnd len="med" w="med" type="triangle"/>
          </a:ln>
        </p:spPr>
      </p:cxnSp>
      <p:cxnSp>
        <p:nvCxnSpPr>
          <p:cNvPr id="153" name="Google Shape;153;p4"/>
          <p:cNvCxnSpPr/>
          <p:nvPr/>
        </p:nvCxnSpPr>
        <p:spPr>
          <a:xfrm rot="10800000">
            <a:off x="3046680" y="4704431"/>
            <a:ext cx="0" cy="1015298"/>
          </a:xfrm>
          <a:prstGeom prst="straightConnector1">
            <a:avLst/>
          </a:prstGeom>
          <a:noFill/>
          <a:ln cap="flat" cmpd="sng" w="28575">
            <a:solidFill>
              <a:schemeClr val="accent1"/>
            </a:solidFill>
            <a:prstDash val="dash"/>
            <a:miter lim="800000"/>
            <a:headEnd len="med" w="med" type="triangle"/>
            <a:tailEnd len="med" w="med" type="triangle"/>
          </a:ln>
        </p:spPr>
      </p:cxnSp>
      <p:grpSp>
        <p:nvGrpSpPr>
          <p:cNvPr id="154" name="Google Shape;154;p4"/>
          <p:cNvGrpSpPr/>
          <p:nvPr/>
        </p:nvGrpSpPr>
        <p:grpSpPr>
          <a:xfrm>
            <a:off x="7180332" y="1554074"/>
            <a:ext cx="584002" cy="574934"/>
            <a:chOff x="7553257" y="5438334"/>
            <a:chExt cx="584002" cy="574934"/>
          </a:xfrm>
        </p:grpSpPr>
        <p:sp>
          <p:nvSpPr>
            <p:cNvPr id="155" name="Google Shape;155;p4"/>
            <p:cNvSpPr/>
            <p:nvPr/>
          </p:nvSpPr>
          <p:spPr>
            <a:xfrm>
              <a:off x="7553257" y="5455550"/>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6" name="Google Shape;156;p4"/>
            <p:cNvCxnSpPr/>
            <p:nvPr/>
          </p:nvCxnSpPr>
          <p:spPr>
            <a:xfrm>
              <a:off x="7630425" y="5856412"/>
              <a:ext cx="436446" cy="0"/>
            </a:xfrm>
            <a:prstGeom prst="straightConnector1">
              <a:avLst/>
            </a:prstGeom>
            <a:noFill/>
            <a:ln cap="flat" cmpd="sng" w="38100">
              <a:solidFill>
                <a:schemeClr val="lt1"/>
              </a:solidFill>
              <a:prstDash val="solid"/>
              <a:miter lim="800000"/>
              <a:headEnd len="med" w="med" type="triangle"/>
              <a:tailEnd len="med" w="med" type="triangle"/>
            </a:ln>
          </p:spPr>
        </p:cxnSp>
        <p:pic>
          <p:nvPicPr>
            <p:cNvPr descr="Fire" id="157" name="Google Shape;157;p4"/>
            <p:cNvPicPr preferRelativeResize="0"/>
            <p:nvPr/>
          </p:nvPicPr>
          <p:blipFill rotWithShape="1">
            <a:blip r:embed="rId10">
              <a:alphaModFix/>
            </a:blip>
            <a:srcRect b="0" l="0" r="0" t="0"/>
            <a:stretch/>
          </p:blipFill>
          <p:spPr>
            <a:xfrm>
              <a:off x="7644713" y="5438334"/>
              <a:ext cx="395335" cy="395335"/>
            </a:xfrm>
            <a:prstGeom prst="rect">
              <a:avLst/>
            </a:prstGeom>
            <a:noFill/>
            <a:ln>
              <a:noFill/>
            </a:ln>
          </p:spPr>
        </p:pic>
      </p:grpSp>
      <p:pic>
        <p:nvPicPr>
          <p:cNvPr descr="Cloud" id="158" name="Google Shape;158;p4"/>
          <p:cNvPicPr preferRelativeResize="0"/>
          <p:nvPr/>
        </p:nvPicPr>
        <p:blipFill rotWithShape="1">
          <a:blip r:embed="rId11">
            <a:alphaModFix/>
          </a:blip>
          <a:srcRect b="0" l="0" r="0" t="0"/>
          <a:stretch/>
        </p:blipFill>
        <p:spPr>
          <a:xfrm>
            <a:off x="8281242" y="245949"/>
            <a:ext cx="1758707" cy="1758707"/>
          </a:xfrm>
          <a:prstGeom prst="rect">
            <a:avLst/>
          </a:prstGeom>
          <a:noFill/>
          <a:ln>
            <a:noFill/>
          </a:ln>
        </p:spPr>
      </p:pic>
      <p:sp>
        <p:nvSpPr>
          <p:cNvPr id="159" name="Google Shape;159;p4"/>
          <p:cNvSpPr txBox="1"/>
          <p:nvPr/>
        </p:nvSpPr>
        <p:spPr>
          <a:xfrm>
            <a:off x="8191167" y="1539508"/>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Internet</a:t>
            </a:r>
            <a:endParaRPr/>
          </a:p>
        </p:txBody>
      </p:sp>
      <p:cxnSp>
        <p:nvCxnSpPr>
          <p:cNvPr id="160" name="Google Shape;160;p4"/>
          <p:cNvCxnSpPr/>
          <p:nvPr/>
        </p:nvCxnSpPr>
        <p:spPr>
          <a:xfrm flipH="1" rot="10800000">
            <a:off x="7803847" y="1393673"/>
            <a:ext cx="428648" cy="160401"/>
          </a:xfrm>
          <a:prstGeom prst="straightConnector1">
            <a:avLst/>
          </a:prstGeom>
          <a:noFill/>
          <a:ln cap="flat" cmpd="sng" w="28575">
            <a:solidFill>
              <a:schemeClr val="accent1"/>
            </a:solidFill>
            <a:prstDash val="dash"/>
            <a:miter lim="800000"/>
            <a:headEnd len="med" w="med" type="triangle"/>
            <a:tailEnd len="med" w="med" type="triangle"/>
          </a:ln>
        </p:spPr>
      </p:cxnSp>
      <p:grpSp>
        <p:nvGrpSpPr>
          <p:cNvPr id="161" name="Google Shape;161;p4"/>
          <p:cNvGrpSpPr/>
          <p:nvPr/>
        </p:nvGrpSpPr>
        <p:grpSpPr>
          <a:xfrm>
            <a:off x="8616756" y="5848480"/>
            <a:ext cx="584002" cy="557718"/>
            <a:chOff x="2800188" y="5238112"/>
            <a:chExt cx="584002" cy="557718"/>
          </a:xfrm>
        </p:grpSpPr>
        <p:sp>
          <p:nvSpPr>
            <p:cNvPr id="162" name="Google Shape;162;p4"/>
            <p:cNvSpPr/>
            <p:nvPr/>
          </p:nvSpPr>
          <p:spPr>
            <a:xfrm>
              <a:off x="2800188" y="5238112"/>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3" name="Google Shape;163;p4"/>
            <p:cNvCxnSpPr/>
            <p:nvPr/>
          </p:nvCxnSpPr>
          <p:spPr>
            <a:xfrm>
              <a:off x="3161121" y="5521164"/>
              <a:ext cx="223069" cy="0"/>
            </a:xfrm>
            <a:prstGeom prst="straightConnector1">
              <a:avLst/>
            </a:prstGeom>
            <a:noFill/>
            <a:ln cap="flat" cmpd="sng" w="38100">
              <a:solidFill>
                <a:schemeClr val="lt1"/>
              </a:solidFill>
              <a:prstDash val="solid"/>
              <a:miter lim="800000"/>
              <a:headEnd len="sm" w="sm" type="none"/>
              <a:tailEnd len="med" w="med" type="triangle"/>
            </a:ln>
          </p:spPr>
        </p:cxnSp>
        <p:cxnSp>
          <p:nvCxnSpPr>
            <p:cNvPr id="164" name="Google Shape;164;p4"/>
            <p:cNvCxnSpPr/>
            <p:nvPr/>
          </p:nvCxnSpPr>
          <p:spPr>
            <a:xfrm>
              <a:off x="3100675" y="5572788"/>
              <a:ext cx="0" cy="223042"/>
            </a:xfrm>
            <a:prstGeom prst="straightConnector1">
              <a:avLst/>
            </a:prstGeom>
            <a:noFill/>
            <a:ln cap="flat" cmpd="sng" w="38100">
              <a:solidFill>
                <a:schemeClr val="lt1"/>
              </a:solidFill>
              <a:prstDash val="solid"/>
              <a:miter lim="800000"/>
              <a:headEnd len="sm" w="sm" type="none"/>
              <a:tailEnd len="med" w="med" type="triangle"/>
            </a:ln>
          </p:spPr>
        </p:cxnSp>
        <p:cxnSp>
          <p:nvCxnSpPr>
            <p:cNvPr id="165" name="Google Shape;165;p4"/>
            <p:cNvCxnSpPr>
              <a:endCxn id="162" idx="2"/>
            </p:cNvCxnSpPr>
            <p:nvPr/>
          </p:nvCxnSpPr>
          <p:spPr>
            <a:xfrm rot="10800000">
              <a:off x="2800188" y="5516971"/>
              <a:ext cx="240300" cy="0"/>
            </a:xfrm>
            <a:prstGeom prst="straightConnector1">
              <a:avLst/>
            </a:prstGeom>
            <a:noFill/>
            <a:ln cap="flat" cmpd="sng" w="38100">
              <a:solidFill>
                <a:schemeClr val="lt1"/>
              </a:solidFill>
              <a:prstDash val="solid"/>
              <a:miter lim="800000"/>
              <a:headEnd len="sm" w="sm" type="none"/>
              <a:tailEnd len="med" w="med" type="triangle"/>
            </a:ln>
          </p:spPr>
        </p:cxnSp>
        <p:cxnSp>
          <p:nvCxnSpPr>
            <p:cNvPr id="166" name="Google Shape;166;p4"/>
            <p:cNvCxnSpPr>
              <a:endCxn id="162" idx="0"/>
            </p:cNvCxnSpPr>
            <p:nvPr/>
          </p:nvCxnSpPr>
          <p:spPr>
            <a:xfrm rot="10800000">
              <a:off x="3092189" y="5238112"/>
              <a:ext cx="8400" cy="221700"/>
            </a:xfrm>
            <a:prstGeom prst="straightConnector1">
              <a:avLst/>
            </a:prstGeom>
            <a:noFill/>
            <a:ln cap="flat" cmpd="sng" w="38100">
              <a:solidFill>
                <a:schemeClr val="lt1"/>
              </a:solidFill>
              <a:prstDash val="solid"/>
              <a:miter lim="800000"/>
              <a:headEnd len="sm" w="sm" type="none"/>
              <a:tailEnd len="med" w="med" type="triangle"/>
            </a:ln>
          </p:spPr>
        </p:cxnSp>
      </p:grpSp>
      <p:cxnSp>
        <p:nvCxnSpPr>
          <p:cNvPr id="167" name="Google Shape;167;p4"/>
          <p:cNvCxnSpPr/>
          <p:nvPr/>
        </p:nvCxnSpPr>
        <p:spPr>
          <a:xfrm>
            <a:off x="9431972" y="6117337"/>
            <a:ext cx="696627" cy="0"/>
          </a:xfrm>
          <a:prstGeom prst="straightConnector1">
            <a:avLst/>
          </a:prstGeom>
          <a:noFill/>
          <a:ln cap="flat" cmpd="sng" w="28575">
            <a:solidFill>
              <a:srgbClr val="548135"/>
            </a:solidFill>
            <a:prstDash val="dash"/>
            <a:miter lim="800000"/>
            <a:headEnd len="med" w="med" type="triangle"/>
            <a:tailEnd len="med" w="med" type="triangle"/>
          </a:ln>
        </p:spPr>
      </p:cxnSp>
      <p:grpSp>
        <p:nvGrpSpPr>
          <p:cNvPr id="168" name="Google Shape;168;p4"/>
          <p:cNvGrpSpPr/>
          <p:nvPr/>
        </p:nvGrpSpPr>
        <p:grpSpPr>
          <a:xfrm>
            <a:off x="8232495" y="2616657"/>
            <a:ext cx="584002" cy="557718"/>
            <a:chOff x="2800188" y="5238112"/>
            <a:chExt cx="584002" cy="557718"/>
          </a:xfrm>
        </p:grpSpPr>
        <p:sp>
          <p:nvSpPr>
            <p:cNvPr id="169" name="Google Shape;169;p4"/>
            <p:cNvSpPr/>
            <p:nvPr/>
          </p:nvSpPr>
          <p:spPr>
            <a:xfrm>
              <a:off x="2800188" y="5238112"/>
              <a:ext cx="584002" cy="557718"/>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0" name="Google Shape;170;p4"/>
            <p:cNvCxnSpPr/>
            <p:nvPr/>
          </p:nvCxnSpPr>
          <p:spPr>
            <a:xfrm>
              <a:off x="3161121" y="5521164"/>
              <a:ext cx="223069" cy="0"/>
            </a:xfrm>
            <a:prstGeom prst="straightConnector1">
              <a:avLst/>
            </a:prstGeom>
            <a:noFill/>
            <a:ln cap="flat" cmpd="sng" w="38100">
              <a:solidFill>
                <a:schemeClr val="lt1"/>
              </a:solidFill>
              <a:prstDash val="solid"/>
              <a:miter lim="800000"/>
              <a:headEnd len="sm" w="sm" type="none"/>
              <a:tailEnd len="med" w="med" type="triangle"/>
            </a:ln>
          </p:spPr>
        </p:cxnSp>
        <p:cxnSp>
          <p:nvCxnSpPr>
            <p:cNvPr id="171" name="Google Shape;171;p4"/>
            <p:cNvCxnSpPr/>
            <p:nvPr/>
          </p:nvCxnSpPr>
          <p:spPr>
            <a:xfrm>
              <a:off x="3100675" y="5572788"/>
              <a:ext cx="0" cy="223042"/>
            </a:xfrm>
            <a:prstGeom prst="straightConnector1">
              <a:avLst/>
            </a:prstGeom>
            <a:noFill/>
            <a:ln cap="flat" cmpd="sng" w="38100">
              <a:solidFill>
                <a:schemeClr val="lt1"/>
              </a:solidFill>
              <a:prstDash val="solid"/>
              <a:miter lim="800000"/>
              <a:headEnd len="sm" w="sm" type="none"/>
              <a:tailEnd len="med" w="med" type="triangle"/>
            </a:ln>
          </p:spPr>
        </p:cxnSp>
        <p:cxnSp>
          <p:nvCxnSpPr>
            <p:cNvPr id="172" name="Google Shape;172;p4"/>
            <p:cNvCxnSpPr>
              <a:endCxn id="169" idx="2"/>
            </p:cNvCxnSpPr>
            <p:nvPr/>
          </p:nvCxnSpPr>
          <p:spPr>
            <a:xfrm rot="10800000">
              <a:off x="2800188" y="5516971"/>
              <a:ext cx="240300" cy="0"/>
            </a:xfrm>
            <a:prstGeom prst="straightConnector1">
              <a:avLst/>
            </a:prstGeom>
            <a:noFill/>
            <a:ln cap="flat" cmpd="sng" w="38100">
              <a:solidFill>
                <a:schemeClr val="lt1"/>
              </a:solidFill>
              <a:prstDash val="solid"/>
              <a:miter lim="800000"/>
              <a:headEnd len="sm" w="sm" type="none"/>
              <a:tailEnd len="med" w="med" type="triangle"/>
            </a:ln>
          </p:spPr>
        </p:cxnSp>
        <p:cxnSp>
          <p:nvCxnSpPr>
            <p:cNvPr id="173" name="Google Shape;173;p4"/>
            <p:cNvCxnSpPr>
              <a:endCxn id="169" idx="0"/>
            </p:cNvCxnSpPr>
            <p:nvPr/>
          </p:nvCxnSpPr>
          <p:spPr>
            <a:xfrm rot="10800000">
              <a:off x="3092189" y="5238112"/>
              <a:ext cx="8400" cy="221700"/>
            </a:xfrm>
            <a:prstGeom prst="straightConnector1">
              <a:avLst/>
            </a:prstGeom>
            <a:noFill/>
            <a:ln cap="flat" cmpd="sng" w="38100">
              <a:solidFill>
                <a:schemeClr val="lt1"/>
              </a:solidFill>
              <a:prstDash val="solid"/>
              <a:miter lim="800000"/>
              <a:headEnd len="sm" w="sm" type="none"/>
              <a:tailEnd len="med" w="med" type="triangle"/>
            </a:ln>
          </p:spPr>
        </p:cxnSp>
      </p:grpSp>
      <p:cxnSp>
        <p:nvCxnSpPr>
          <p:cNvPr id="174" name="Google Shape;174;p4"/>
          <p:cNvCxnSpPr/>
          <p:nvPr/>
        </p:nvCxnSpPr>
        <p:spPr>
          <a:xfrm>
            <a:off x="7568502" y="2181523"/>
            <a:ext cx="583817" cy="471474"/>
          </a:xfrm>
          <a:prstGeom prst="straightConnector1">
            <a:avLst/>
          </a:prstGeom>
          <a:noFill/>
          <a:ln cap="flat" cmpd="sng" w="28575">
            <a:solidFill>
              <a:srgbClr val="548135"/>
            </a:solidFill>
            <a:prstDash val="dash"/>
            <a:miter lim="800000"/>
            <a:headEnd len="med" w="med" type="triangle"/>
            <a:tailEnd len="med" w="med" type="triangle"/>
          </a:ln>
        </p:spPr>
      </p:cxnSp>
      <p:pic>
        <p:nvPicPr>
          <p:cNvPr descr="Internet" id="175" name="Google Shape;175;p4"/>
          <p:cNvPicPr preferRelativeResize="0"/>
          <p:nvPr/>
        </p:nvPicPr>
        <p:blipFill rotWithShape="1">
          <a:blip r:embed="rId12">
            <a:alphaModFix/>
          </a:blip>
          <a:srcRect b="0" l="0" r="0" t="0"/>
          <a:stretch/>
        </p:blipFill>
        <p:spPr>
          <a:xfrm>
            <a:off x="9741024" y="109199"/>
            <a:ext cx="605714" cy="605714"/>
          </a:xfrm>
          <a:prstGeom prst="rect">
            <a:avLst/>
          </a:prstGeom>
          <a:noFill/>
          <a:ln>
            <a:noFill/>
          </a:ln>
        </p:spPr>
      </p:pic>
      <p:pic>
        <p:nvPicPr>
          <p:cNvPr descr="Internet" id="176" name="Google Shape;176;p4"/>
          <p:cNvPicPr preferRelativeResize="0"/>
          <p:nvPr/>
        </p:nvPicPr>
        <p:blipFill rotWithShape="1">
          <a:blip r:embed="rId12">
            <a:alphaModFix/>
          </a:blip>
          <a:srcRect b="0" l="0" r="0" t="0"/>
          <a:stretch/>
        </p:blipFill>
        <p:spPr>
          <a:xfrm>
            <a:off x="10470915" y="105166"/>
            <a:ext cx="605714" cy="605714"/>
          </a:xfrm>
          <a:prstGeom prst="rect">
            <a:avLst/>
          </a:prstGeom>
          <a:noFill/>
          <a:ln>
            <a:noFill/>
          </a:ln>
        </p:spPr>
      </p:pic>
      <p:pic>
        <p:nvPicPr>
          <p:cNvPr descr="Internet" id="177" name="Google Shape;177;p4"/>
          <p:cNvPicPr preferRelativeResize="0"/>
          <p:nvPr/>
        </p:nvPicPr>
        <p:blipFill rotWithShape="1">
          <a:blip r:embed="rId12">
            <a:alphaModFix/>
          </a:blip>
          <a:srcRect b="0" l="0" r="0" t="0"/>
          <a:stretch/>
        </p:blipFill>
        <p:spPr>
          <a:xfrm>
            <a:off x="11200806" y="105166"/>
            <a:ext cx="605714" cy="605714"/>
          </a:xfrm>
          <a:prstGeom prst="rect">
            <a:avLst/>
          </a:prstGeom>
          <a:noFill/>
          <a:ln>
            <a:noFill/>
          </a:ln>
        </p:spPr>
      </p:pic>
      <p:sp>
        <p:nvSpPr>
          <p:cNvPr id="178" name="Google Shape;178;p4"/>
          <p:cNvSpPr txBox="1"/>
          <p:nvPr/>
        </p:nvSpPr>
        <p:spPr>
          <a:xfrm>
            <a:off x="10172683" y="6488668"/>
            <a:ext cx="21671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Internal Users</a:t>
            </a:r>
            <a:endParaRPr/>
          </a:p>
        </p:txBody>
      </p:sp>
      <p:cxnSp>
        <p:nvCxnSpPr>
          <p:cNvPr id="179" name="Google Shape;179;p4"/>
          <p:cNvCxnSpPr>
            <a:endCxn id="147" idx="2"/>
          </p:cNvCxnSpPr>
          <p:nvPr/>
        </p:nvCxnSpPr>
        <p:spPr>
          <a:xfrm flipH="1" rot="10800000">
            <a:off x="9867773" y="939287"/>
            <a:ext cx="906000" cy="127500"/>
          </a:xfrm>
          <a:prstGeom prst="straightConnector1">
            <a:avLst/>
          </a:prstGeom>
          <a:noFill/>
          <a:ln cap="flat" cmpd="sng" w="28575">
            <a:solidFill>
              <a:schemeClr val="accent1"/>
            </a:solidFill>
            <a:prstDash val="dash"/>
            <a:miter lim="800000"/>
            <a:headEnd len="med" w="med" type="triangle"/>
            <a:tailEnd len="med" w="med" type="triangle"/>
          </a:ln>
        </p:spPr>
      </p:cxnSp>
      <p:grpSp>
        <p:nvGrpSpPr>
          <p:cNvPr id="180" name="Google Shape;180;p4"/>
          <p:cNvGrpSpPr/>
          <p:nvPr/>
        </p:nvGrpSpPr>
        <p:grpSpPr>
          <a:xfrm>
            <a:off x="7540553" y="3427647"/>
            <a:ext cx="955966" cy="955966"/>
            <a:chOff x="7438957" y="3904600"/>
            <a:chExt cx="955966" cy="955966"/>
          </a:xfrm>
        </p:grpSpPr>
        <p:pic>
          <p:nvPicPr>
            <p:cNvPr descr="Web design" id="181" name="Google Shape;181;p4"/>
            <p:cNvPicPr preferRelativeResize="0"/>
            <p:nvPr/>
          </p:nvPicPr>
          <p:blipFill rotWithShape="1">
            <a:blip r:embed="rId4">
              <a:alphaModFix/>
            </a:blip>
            <a:srcRect b="0" l="0" r="0" t="0"/>
            <a:stretch/>
          </p:blipFill>
          <p:spPr>
            <a:xfrm>
              <a:off x="7545135" y="4113970"/>
              <a:ext cx="410191" cy="410191"/>
            </a:xfrm>
            <a:prstGeom prst="rect">
              <a:avLst/>
            </a:prstGeom>
            <a:noFill/>
            <a:ln>
              <a:noFill/>
            </a:ln>
          </p:spPr>
        </p:pic>
        <p:pic>
          <p:nvPicPr>
            <p:cNvPr descr="Computer" id="182" name="Google Shape;182;p4"/>
            <p:cNvPicPr preferRelativeResize="0"/>
            <p:nvPr/>
          </p:nvPicPr>
          <p:blipFill rotWithShape="1">
            <a:blip r:embed="rId6">
              <a:alphaModFix/>
            </a:blip>
            <a:srcRect b="0" l="0" r="0" t="0"/>
            <a:stretch/>
          </p:blipFill>
          <p:spPr>
            <a:xfrm>
              <a:off x="7438957" y="3904600"/>
              <a:ext cx="955966" cy="955966"/>
            </a:xfrm>
            <a:prstGeom prst="rect">
              <a:avLst/>
            </a:prstGeom>
            <a:noFill/>
            <a:ln>
              <a:noFill/>
            </a:ln>
          </p:spPr>
        </p:pic>
      </p:grpSp>
      <p:grpSp>
        <p:nvGrpSpPr>
          <p:cNvPr id="183" name="Google Shape;183;p4"/>
          <p:cNvGrpSpPr/>
          <p:nvPr/>
        </p:nvGrpSpPr>
        <p:grpSpPr>
          <a:xfrm>
            <a:off x="8560396" y="3427647"/>
            <a:ext cx="955966" cy="955966"/>
            <a:chOff x="8615305" y="4170310"/>
            <a:chExt cx="955966" cy="955966"/>
          </a:xfrm>
        </p:grpSpPr>
        <p:pic>
          <p:nvPicPr>
            <p:cNvPr descr="Database" id="184" name="Google Shape;184;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185" name="Google Shape;185;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pic>
        <p:nvPicPr>
          <p:cNvPr descr="Computer" id="186" name="Google Shape;186;p4"/>
          <p:cNvPicPr preferRelativeResize="0"/>
          <p:nvPr/>
        </p:nvPicPr>
        <p:blipFill rotWithShape="1">
          <a:blip r:embed="rId6">
            <a:alphaModFix/>
          </a:blip>
          <a:srcRect b="0" l="0" r="0" t="0"/>
          <a:stretch/>
        </p:blipFill>
        <p:spPr>
          <a:xfrm>
            <a:off x="10023140" y="2204257"/>
            <a:ext cx="955966" cy="955966"/>
          </a:xfrm>
          <a:prstGeom prst="rect">
            <a:avLst/>
          </a:prstGeom>
          <a:noFill/>
          <a:ln>
            <a:noFill/>
          </a:ln>
        </p:spPr>
      </p:pic>
      <p:grpSp>
        <p:nvGrpSpPr>
          <p:cNvPr id="187" name="Google Shape;187;p4"/>
          <p:cNvGrpSpPr/>
          <p:nvPr/>
        </p:nvGrpSpPr>
        <p:grpSpPr>
          <a:xfrm>
            <a:off x="7540553" y="4377350"/>
            <a:ext cx="955966" cy="955966"/>
            <a:chOff x="7438957" y="3904600"/>
            <a:chExt cx="955966" cy="955966"/>
          </a:xfrm>
        </p:grpSpPr>
        <p:pic>
          <p:nvPicPr>
            <p:cNvPr descr="Web design" id="188" name="Google Shape;188;p4"/>
            <p:cNvPicPr preferRelativeResize="0"/>
            <p:nvPr/>
          </p:nvPicPr>
          <p:blipFill rotWithShape="1">
            <a:blip r:embed="rId4">
              <a:alphaModFix/>
            </a:blip>
            <a:srcRect b="0" l="0" r="0" t="0"/>
            <a:stretch/>
          </p:blipFill>
          <p:spPr>
            <a:xfrm>
              <a:off x="7545135" y="4113970"/>
              <a:ext cx="410191" cy="410191"/>
            </a:xfrm>
            <a:prstGeom prst="rect">
              <a:avLst/>
            </a:prstGeom>
            <a:noFill/>
            <a:ln>
              <a:noFill/>
            </a:ln>
          </p:spPr>
        </p:pic>
        <p:pic>
          <p:nvPicPr>
            <p:cNvPr descr="Computer" id="189" name="Google Shape;189;p4"/>
            <p:cNvPicPr preferRelativeResize="0"/>
            <p:nvPr/>
          </p:nvPicPr>
          <p:blipFill rotWithShape="1">
            <a:blip r:embed="rId6">
              <a:alphaModFix/>
            </a:blip>
            <a:srcRect b="0" l="0" r="0" t="0"/>
            <a:stretch/>
          </p:blipFill>
          <p:spPr>
            <a:xfrm>
              <a:off x="7438957" y="3904600"/>
              <a:ext cx="955966" cy="955966"/>
            </a:xfrm>
            <a:prstGeom prst="rect">
              <a:avLst/>
            </a:prstGeom>
            <a:noFill/>
            <a:ln>
              <a:noFill/>
            </a:ln>
          </p:spPr>
        </p:pic>
      </p:grpSp>
      <p:grpSp>
        <p:nvGrpSpPr>
          <p:cNvPr id="190" name="Google Shape;190;p4"/>
          <p:cNvGrpSpPr/>
          <p:nvPr/>
        </p:nvGrpSpPr>
        <p:grpSpPr>
          <a:xfrm>
            <a:off x="8560396" y="4377350"/>
            <a:ext cx="955966" cy="955966"/>
            <a:chOff x="8615305" y="4170310"/>
            <a:chExt cx="955966" cy="955966"/>
          </a:xfrm>
        </p:grpSpPr>
        <p:pic>
          <p:nvPicPr>
            <p:cNvPr descr="Database" id="191" name="Google Shape;191;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192" name="Google Shape;192;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cxnSp>
        <p:nvCxnSpPr>
          <p:cNvPr id="193" name="Google Shape;193;p4"/>
          <p:cNvCxnSpPr/>
          <p:nvPr/>
        </p:nvCxnSpPr>
        <p:spPr>
          <a:xfrm rot="10800000">
            <a:off x="7118317" y="2065250"/>
            <a:ext cx="0" cy="3637982"/>
          </a:xfrm>
          <a:prstGeom prst="straightConnector1">
            <a:avLst/>
          </a:prstGeom>
          <a:noFill/>
          <a:ln cap="flat" cmpd="sng" w="28575">
            <a:solidFill>
              <a:srgbClr val="548135"/>
            </a:solidFill>
            <a:prstDash val="dash"/>
            <a:miter lim="800000"/>
            <a:headEnd len="sm" w="sm" type="none"/>
            <a:tailEnd len="sm" w="sm" type="none"/>
          </a:ln>
        </p:spPr>
      </p:cxnSp>
      <p:cxnSp>
        <p:nvCxnSpPr>
          <p:cNvPr id="194" name="Google Shape;194;p4"/>
          <p:cNvCxnSpPr/>
          <p:nvPr/>
        </p:nvCxnSpPr>
        <p:spPr>
          <a:xfrm flipH="1" rot="10800000">
            <a:off x="8546861" y="3222039"/>
            <a:ext cx="1" cy="209418"/>
          </a:xfrm>
          <a:prstGeom prst="straightConnector1">
            <a:avLst/>
          </a:prstGeom>
          <a:noFill/>
          <a:ln cap="flat" cmpd="sng" w="28575">
            <a:solidFill>
              <a:srgbClr val="548135"/>
            </a:solidFill>
            <a:prstDash val="dash"/>
            <a:miter lim="800000"/>
            <a:headEnd len="med" w="med" type="triangle"/>
            <a:tailEnd len="med" w="med" type="triangle"/>
          </a:ln>
        </p:spPr>
      </p:cxnSp>
      <p:sp>
        <p:nvSpPr>
          <p:cNvPr id="195" name="Google Shape;195;p4"/>
          <p:cNvSpPr txBox="1"/>
          <p:nvPr/>
        </p:nvSpPr>
        <p:spPr>
          <a:xfrm>
            <a:off x="7522025" y="4170330"/>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a:t>
            </a:r>
            <a:endParaRPr/>
          </a:p>
        </p:txBody>
      </p:sp>
      <p:sp>
        <p:nvSpPr>
          <p:cNvPr id="196" name="Google Shape;196;p4"/>
          <p:cNvSpPr txBox="1"/>
          <p:nvPr/>
        </p:nvSpPr>
        <p:spPr>
          <a:xfrm>
            <a:off x="7560032" y="5101475"/>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Dev</a:t>
            </a:r>
            <a:endParaRPr/>
          </a:p>
        </p:txBody>
      </p:sp>
      <p:pic>
        <p:nvPicPr>
          <p:cNvPr descr="Open folder" id="197" name="Google Shape;197;p4"/>
          <p:cNvPicPr preferRelativeResize="0"/>
          <p:nvPr/>
        </p:nvPicPr>
        <p:blipFill rotWithShape="1">
          <a:blip r:embed="rId8">
            <a:alphaModFix/>
          </a:blip>
          <a:srcRect b="0" l="0" r="0" t="0"/>
          <a:stretch/>
        </p:blipFill>
        <p:spPr>
          <a:xfrm>
            <a:off x="10166377" y="2424574"/>
            <a:ext cx="385030" cy="385030"/>
          </a:xfrm>
          <a:prstGeom prst="rect">
            <a:avLst/>
          </a:prstGeom>
          <a:noFill/>
          <a:ln>
            <a:noFill/>
          </a:ln>
        </p:spPr>
      </p:pic>
      <p:grpSp>
        <p:nvGrpSpPr>
          <p:cNvPr id="198" name="Google Shape;198;p4"/>
          <p:cNvGrpSpPr/>
          <p:nvPr/>
        </p:nvGrpSpPr>
        <p:grpSpPr>
          <a:xfrm>
            <a:off x="11079791" y="2204257"/>
            <a:ext cx="955966" cy="955966"/>
            <a:chOff x="11079791" y="3427647"/>
            <a:chExt cx="955966" cy="955966"/>
          </a:xfrm>
        </p:grpSpPr>
        <p:pic>
          <p:nvPicPr>
            <p:cNvPr descr="Computer" id="199" name="Google Shape;199;p4"/>
            <p:cNvPicPr preferRelativeResize="0"/>
            <p:nvPr/>
          </p:nvPicPr>
          <p:blipFill rotWithShape="1">
            <a:blip r:embed="rId6">
              <a:alphaModFix/>
            </a:blip>
            <a:srcRect b="0" l="0" r="0" t="0"/>
            <a:stretch/>
          </p:blipFill>
          <p:spPr>
            <a:xfrm>
              <a:off x="11079791" y="3427647"/>
              <a:ext cx="955966" cy="955966"/>
            </a:xfrm>
            <a:prstGeom prst="rect">
              <a:avLst/>
            </a:prstGeom>
            <a:noFill/>
            <a:ln>
              <a:noFill/>
            </a:ln>
          </p:spPr>
        </p:pic>
        <p:pic>
          <p:nvPicPr>
            <p:cNvPr descr="Gears" id="200" name="Google Shape;200;p4"/>
            <p:cNvPicPr preferRelativeResize="0"/>
            <p:nvPr/>
          </p:nvPicPr>
          <p:blipFill rotWithShape="1">
            <a:blip r:embed="rId7">
              <a:alphaModFix/>
            </a:blip>
            <a:srcRect b="0" l="0" r="0" t="0"/>
            <a:stretch/>
          </p:blipFill>
          <p:spPr>
            <a:xfrm>
              <a:off x="11215634" y="3681284"/>
              <a:ext cx="356237" cy="356237"/>
            </a:xfrm>
            <a:prstGeom prst="rect">
              <a:avLst/>
            </a:prstGeom>
            <a:noFill/>
            <a:ln>
              <a:noFill/>
            </a:ln>
          </p:spPr>
        </p:pic>
      </p:grpSp>
      <p:grpSp>
        <p:nvGrpSpPr>
          <p:cNvPr id="201" name="Google Shape;201;p4"/>
          <p:cNvGrpSpPr/>
          <p:nvPr/>
        </p:nvGrpSpPr>
        <p:grpSpPr>
          <a:xfrm>
            <a:off x="10045284" y="2973241"/>
            <a:ext cx="955966" cy="955966"/>
            <a:chOff x="11079791" y="3427647"/>
            <a:chExt cx="955966" cy="955966"/>
          </a:xfrm>
        </p:grpSpPr>
        <p:pic>
          <p:nvPicPr>
            <p:cNvPr descr="Computer" id="202" name="Google Shape;202;p4"/>
            <p:cNvPicPr preferRelativeResize="0"/>
            <p:nvPr/>
          </p:nvPicPr>
          <p:blipFill rotWithShape="1">
            <a:blip r:embed="rId6">
              <a:alphaModFix/>
            </a:blip>
            <a:srcRect b="0" l="0" r="0" t="0"/>
            <a:stretch/>
          </p:blipFill>
          <p:spPr>
            <a:xfrm>
              <a:off x="11079791" y="3427647"/>
              <a:ext cx="955966" cy="955966"/>
            </a:xfrm>
            <a:prstGeom prst="rect">
              <a:avLst/>
            </a:prstGeom>
            <a:noFill/>
            <a:ln>
              <a:noFill/>
            </a:ln>
          </p:spPr>
        </p:pic>
        <p:pic>
          <p:nvPicPr>
            <p:cNvPr descr="Gears" id="203" name="Google Shape;203;p4"/>
            <p:cNvPicPr preferRelativeResize="0"/>
            <p:nvPr/>
          </p:nvPicPr>
          <p:blipFill rotWithShape="1">
            <a:blip r:embed="rId7">
              <a:alphaModFix/>
            </a:blip>
            <a:srcRect b="0" l="0" r="0" t="0"/>
            <a:stretch/>
          </p:blipFill>
          <p:spPr>
            <a:xfrm>
              <a:off x="11215634" y="3681284"/>
              <a:ext cx="356237" cy="356237"/>
            </a:xfrm>
            <a:prstGeom prst="rect">
              <a:avLst/>
            </a:prstGeom>
            <a:noFill/>
            <a:ln>
              <a:noFill/>
            </a:ln>
          </p:spPr>
        </p:pic>
      </p:grpSp>
      <p:grpSp>
        <p:nvGrpSpPr>
          <p:cNvPr id="204" name="Google Shape;204;p4"/>
          <p:cNvGrpSpPr/>
          <p:nvPr/>
        </p:nvGrpSpPr>
        <p:grpSpPr>
          <a:xfrm>
            <a:off x="11114949" y="2979995"/>
            <a:ext cx="955966" cy="955966"/>
            <a:chOff x="11079791" y="3427647"/>
            <a:chExt cx="955966" cy="955966"/>
          </a:xfrm>
        </p:grpSpPr>
        <p:pic>
          <p:nvPicPr>
            <p:cNvPr descr="Computer" id="205" name="Google Shape;205;p4"/>
            <p:cNvPicPr preferRelativeResize="0"/>
            <p:nvPr/>
          </p:nvPicPr>
          <p:blipFill rotWithShape="1">
            <a:blip r:embed="rId6">
              <a:alphaModFix/>
            </a:blip>
            <a:srcRect b="0" l="0" r="0" t="0"/>
            <a:stretch/>
          </p:blipFill>
          <p:spPr>
            <a:xfrm>
              <a:off x="11079791" y="3427647"/>
              <a:ext cx="955966" cy="955966"/>
            </a:xfrm>
            <a:prstGeom prst="rect">
              <a:avLst/>
            </a:prstGeom>
            <a:noFill/>
            <a:ln>
              <a:noFill/>
            </a:ln>
          </p:spPr>
        </p:pic>
        <p:pic>
          <p:nvPicPr>
            <p:cNvPr descr="Gears" id="206" name="Google Shape;206;p4"/>
            <p:cNvPicPr preferRelativeResize="0"/>
            <p:nvPr/>
          </p:nvPicPr>
          <p:blipFill rotWithShape="1">
            <a:blip r:embed="rId7">
              <a:alphaModFix/>
            </a:blip>
            <a:srcRect b="0" l="0" r="0" t="0"/>
            <a:stretch/>
          </p:blipFill>
          <p:spPr>
            <a:xfrm>
              <a:off x="11215634" y="3681284"/>
              <a:ext cx="356237" cy="356237"/>
            </a:xfrm>
            <a:prstGeom prst="rect">
              <a:avLst/>
            </a:prstGeom>
            <a:noFill/>
            <a:ln>
              <a:noFill/>
            </a:ln>
          </p:spPr>
        </p:pic>
      </p:grpSp>
      <p:sp>
        <p:nvSpPr>
          <p:cNvPr id="207" name="Google Shape;207;p4"/>
          <p:cNvSpPr txBox="1"/>
          <p:nvPr/>
        </p:nvSpPr>
        <p:spPr>
          <a:xfrm>
            <a:off x="9861895" y="3743509"/>
            <a:ext cx="239316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Internal Applications</a:t>
            </a:r>
            <a:endParaRPr/>
          </a:p>
        </p:txBody>
      </p:sp>
      <p:cxnSp>
        <p:nvCxnSpPr>
          <p:cNvPr id="208" name="Google Shape;208;p4"/>
          <p:cNvCxnSpPr/>
          <p:nvPr/>
        </p:nvCxnSpPr>
        <p:spPr>
          <a:xfrm>
            <a:off x="7864488" y="1949409"/>
            <a:ext cx="4256042" cy="0"/>
          </a:xfrm>
          <a:prstGeom prst="straightConnector1">
            <a:avLst/>
          </a:prstGeom>
          <a:noFill/>
          <a:ln cap="flat" cmpd="sng" w="28575">
            <a:solidFill>
              <a:srgbClr val="548135"/>
            </a:solidFill>
            <a:prstDash val="dash"/>
            <a:miter lim="800000"/>
            <a:headEnd len="sm" w="sm" type="none"/>
            <a:tailEnd len="sm" w="sm" type="none"/>
          </a:ln>
        </p:spPr>
      </p:cxnSp>
      <p:cxnSp>
        <p:nvCxnSpPr>
          <p:cNvPr id="209" name="Google Shape;209;p4"/>
          <p:cNvCxnSpPr/>
          <p:nvPr/>
        </p:nvCxnSpPr>
        <p:spPr>
          <a:xfrm flipH="1" rot="10800000">
            <a:off x="8898325" y="5529859"/>
            <a:ext cx="1" cy="209418"/>
          </a:xfrm>
          <a:prstGeom prst="straightConnector1">
            <a:avLst/>
          </a:prstGeom>
          <a:noFill/>
          <a:ln cap="flat" cmpd="sng" w="28575">
            <a:solidFill>
              <a:srgbClr val="548135"/>
            </a:solidFill>
            <a:prstDash val="dash"/>
            <a:miter lim="800000"/>
            <a:headEnd len="med" w="med" type="triangle"/>
            <a:tailEnd len="med" w="med" type="triangle"/>
          </a:ln>
        </p:spPr>
      </p:cxnSp>
      <p:cxnSp>
        <p:nvCxnSpPr>
          <p:cNvPr id="210" name="Google Shape;210;p4"/>
          <p:cNvCxnSpPr/>
          <p:nvPr/>
        </p:nvCxnSpPr>
        <p:spPr>
          <a:xfrm>
            <a:off x="7653037" y="6103481"/>
            <a:ext cx="696627" cy="0"/>
          </a:xfrm>
          <a:prstGeom prst="straightConnector1">
            <a:avLst/>
          </a:prstGeom>
          <a:noFill/>
          <a:ln cap="flat" cmpd="sng" w="28575">
            <a:solidFill>
              <a:srgbClr val="548135"/>
            </a:solidFill>
            <a:prstDash val="dash"/>
            <a:miter lim="800000"/>
            <a:headEnd len="med" w="med" type="triangle"/>
            <a:tailEnd len="med" w="med" type="triangle"/>
          </a:ln>
        </p:spPr>
      </p:cxnSp>
      <p:sp>
        <p:nvSpPr>
          <p:cNvPr id="211" name="Google Shape;211;p4"/>
          <p:cNvSpPr txBox="1"/>
          <p:nvPr/>
        </p:nvSpPr>
        <p:spPr>
          <a:xfrm>
            <a:off x="8727038" y="2001657"/>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48135"/>
                </a:solidFill>
                <a:latin typeface="Calibri"/>
                <a:ea typeface="Calibri"/>
                <a:cs typeface="Calibri"/>
                <a:sym typeface="Calibri"/>
              </a:rPr>
              <a:t>192.168.1.x</a:t>
            </a:r>
            <a:endParaRPr/>
          </a:p>
        </p:txBody>
      </p:sp>
      <p:sp>
        <p:nvSpPr>
          <p:cNvPr id="212" name="Google Shape;212;p4"/>
          <p:cNvSpPr txBox="1"/>
          <p:nvPr/>
        </p:nvSpPr>
        <p:spPr>
          <a:xfrm>
            <a:off x="237799" y="5751739"/>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Network Diagram</a:t>
            </a:r>
            <a:endParaRPr/>
          </a:p>
        </p:txBody>
      </p:sp>
      <p:sp>
        <p:nvSpPr>
          <p:cNvPr id="213" name="Google Shape;213;p4"/>
          <p:cNvSpPr txBox="1"/>
          <p:nvPr/>
        </p:nvSpPr>
        <p:spPr>
          <a:xfrm>
            <a:off x="187553" y="6097111"/>
            <a:ext cx="197365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Revision:  xx/xx/xx</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Confidential</a:t>
            </a:r>
            <a:endParaRPr/>
          </a:p>
        </p:txBody>
      </p:sp>
      <p:grpSp>
        <p:nvGrpSpPr>
          <p:cNvPr id="214" name="Google Shape;214;p4"/>
          <p:cNvGrpSpPr/>
          <p:nvPr/>
        </p:nvGrpSpPr>
        <p:grpSpPr>
          <a:xfrm>
            <a:off x="10014314" y="4158414"/>
            <a:ext cx="955966" cy="955966"/>
            <a:chOff x="8615305" y="4170310"/>
            <a:chExt cx="955966" cy="955966"/>
          </a:xfrm>
        </p:grpSpPr>
        <p:pic>
          <p:nvPicPr>
            <p:cNvPr descr="Database" id="215" name="Google Shape;215;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216" name="Google Shape;216;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sp>
        <p:nvSpPr>
          <p:cNvPr id="217" name="Google Shape;217;p4"/>
          <p:cNvSpPr txBox="1"/>
          <p:nvPr/>
        </p:nvSpPr>
        <p:spPr>
          <a:xfrm>
            <a:off x="9877324" y="4993311"/>
            <a:ext cx="239316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Backup and Analytics</a:t>
            </a:r>
            <a:endParaRPr/>
          </a:p>
        </p:txBody>
      </p:sp>
      <p:grpSp>
        <p:nvGrpSpPr>
          <p:cNvPr id="218" name="Google Shape;218;p4"/>
          <p:cNvGrpSpPr/>
          <p:nvPr/>
        </p:nvGrpSpPr>
        <p:grpSpPr>
          <a:xfrm>
            <a:off x="11073906" y="4185110"/>
            <a:ext cx="955966" cy="955966"/>
            <a:chOff x="8615305" y="4170310"/>
            <a:chExt cx="955966" cy="955966"/>
          </a:xfrm>
        </p:grpSpPr>
        <p:pic>
          <p:nvPicPr>
            <p:cNvPr descr="Database" id="219" name="Google Shape;219;p4"/>
            <p:cNvPicPr preferRelativeResize="0"/>
            <p:nvPr/>
          </p:nvPicPr>
          <p:blipFill rotWithShape="1">
            <a:blip r:embed="rId5">
              <a:alphaModFix/>
            </a:blip>
            <a:srcRect b="0" l="0" r="0" t="0"/>
            <a:stretch/>
          </p:blipFill>
          <p:spPr>
            <a:xfrm>
              <a:off x="8757806" y="4409551"/>
              <a:ext cx="356415" cy="356415"/>
            </a:xfrm>
            <a:prstGeom prst="rect">
              <a:avLst/>
            </a:prstGeom>
            <a:noFill/>
            <a:ln>
              <a:noFill/>
            </a:ln>
          </p:spPr>
        </p:pic>
        <p:pic>
          <p:nvPicPr>
            <p:cNvPr descr="Computer" id="220" name="Google Shape;220;p4"/>
            <p:cNvPicPr preferRelativeResize="0"/>
            <p:nvPr/>
          </p:nvPicPr>
          <p:blipFill rotWithShape="1">
            <a:blip r:embed="rId6">
              <a:alphaModFix/>
            </a:blip>
            <a:srcRect b="0" l="0" r="0" t="0"/>
            <a:stretch/>
          </p:blipFill>
          <p:spPr>
            <a:xfrm>
              <a:off x="8615305" y="4170310"/>
              <a:ext cx="955966" cy="955966"/>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5"/>
          <p:cNvGrpSpPr/>
          <p:nvPr/>
        </p:nvGrpSpPr>
        <p:grpSpPr>
          <a:xfrm>
            <a:off x="3553278" y="633639"/>
            <a:ext cx="2180034" cy="2795361"/>
            <a:chOff x="1202532" y="1892017"/>
            <a:chExt cx="2180034" cy="2795361"/>
          </a:xfrm>
        </p:grpSpPr>
        <p:pic>
          <p:nvPicPr>
            <p:cNvPr descr="Web design" id="226" name="Google Shape;226;p5"/>
            <p:cNvPicPr preferRelativeResize="0"/>
            <p:nvPr/>
          </p:nvPicPr>
          <p:blipFill rotWithShape="1">
            <a:blip r:embed="rId3">
              <a:alphaModFix/>
            </a:blip>
            <a:srcRect b="0" l="0" r="0" t="0"/>
            <a:stretch/>
          </p:blipFill>
          <p:spPr>
            <a:xfrm>
              <a:off x="2468166" y="2076683"/>
              <a:ext cx="914400" cy="914400"/>
            </a:xfrm>
            <a:prstGeom prst="rect">
              <a:avLst/>
            </a:prstGeom>
            <a:noFill/>
            <a:ln>
              <a:noFill/>
            </a:ln>
          </p:spPr>
        </p:pic>
        <p:grpSp>
          <p:nvGrpSpPr>
            <p:cNvPr id="227" name="Google Shape;227;p5"/>
            <p:cNvGrpSpPr/>
            <p:nvPr/>
          </p:nvGrpSpPr>
          <p:grpSpPr>
            <a:xfrm>
              <a:off x="1202532" y="1892017"/>
              <a:ext cx="2130026" cy="2795361"/>
              <a:chOff x="1202532" y="1892017"/>
              <a:chExt cx="2130026" cy="2795361"/>
            </a:xfrm>
          </p:grpSpPr>
          <p:pic>
            <p:nvPicPr>
              <p:cNvPr descr="Web design" id="228" name="Google Shape;228;p5"/>
              <p:cNvPicPr preferRelativeResize="0"/>
              <p:nvPr/>
            </p:nvPicPr>
            <p:blipFill rotWithShape="1">
              <a:blip r:embed="rId3">
                <a:alphaModFix/>
              </a:blip>
              <a:srcRect b="0" l="0" r="0" t="0"/>
              <a:stretch/>
            </p:blipFill>
            <p:spPr>
              <a:xfrm>
                <a:off x="1202532" y="2076683"/>
                <a:ext cx="914400" cy="914400"/>
              </a:xfrm>
              <a:prstGeom prst="rect">
                <a:avLst/>
              </a:prstGeom>
              <a:noFill/>
              <a:ln>
                <a:noFill/>
              </a:ln>
            </p:spPr>
          </p:pic>
          <p:sp>
            <p:nvSpPr>
              <p:cNvPr id="229" name="Google Shape;229;p5"/>
              <p:cNvSpPr txBox="1"/>
              <p:nvPr/>
            </p:nvSpPr>
            <p:spPr>
              <a:xfrm>
                <a:off x="1678780" y="1892017"/>
                <a:ext cx="14787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 Servers</a:t>
                </a:r>
                <a:endParaRPr/>
              </a:p>
            </p:txBody>
          </p:sp>
          <p:pic>
            <p:nvPicPr>
              <p:cNvPr descr="Database" id="230" name="Google Shape;230;p5"/>
              <p:cNvPicPr preferRelativeResize="0"/>
              <p:nvPr/>
            </p:nvPicPr>
            <p:blipFill rotWithShape="1">
              <a:blip r:embed="rId4">
                <a:alphaModFix/>
              </a:blip>
              <a:srcRect b="0" l="0" r="0" t="0"/>
              <a:stretch/>
            </p:blipFill>
            <p:spPr>
              <a:xfrm>
                <a:off x="1202532" y="3695463"/>
                <a:ext cx="914400" cy="914400"/>
              </a:xfrm>
              <a:prstGeom prst="rect">
                <a:avLst/>
              </a:prstGeom>
              <a:noFill/>
              <a:ln>
                <a:noFill/>
              </a:ln>
            </p:spPr>
          </p:pic>
          <p:pic>
            <p:nvPicPr>
              <p:cNvPr descr="Database" id="231" name="Google Shape;231;p5"/>
              <p:cNvPicPr preferRelativeResize="0"/>
              <p:nvPr/>
            </p:nvPicPr>
            <p:blipFill rotWithShape="1">
              <a:blip r:embed="rId4">
                <a:alphaModFix/>
              </a:blip>
              <a:srcRect b="0" l="0" r="0" t="0"/>
              <a:stretch/>
            </p:blipFill>
            <p:spPr>
              <a:xfrm>
                <a:off x="2418158" y="3695463"/>
                <a:ext cx="914400" cy="914400"/>
              </a:xfrm>
              <a:prstGeom prst="rect">
                <a:avLst/>
              </a:prstGeom>
              <a:noFill/>
              <a:ln>
                <a:noFill/>
              </a:ln>
            </p:spPr>
          </p:pic>
          <p:sp>
            <p:nvSpPr>
              <p:cNvPr id="232" name="Google Shape;232;p5"/>
              <p:cNvSpPr txBox="1"/>
              <p:nvPr/>
            </p:nvSpPr>
            <p:spPr>
              <a:xfrm>
                <a:off x="1428750" y="3429000"/>
                <a:ext cx="18002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Database Servers</a:t>
                </a:r>
                <a:endParaRPr/>
              </a:p>
            </p:txBody>
          </p:sp>
          <p:sp>
            <p:nvSpPr>
              <p:cNvPr id="233" name="Google Shape;233;p5"/>
              <p:cNvSpPr txBox="1"/>
              <p:nvPr/>
            </p:nvSpPr>
            <p:spPr>
              <a:xfrm>
                <a:off x="2051446" y="2699266"/>
                <a:ext cx="554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a:t>
                </a:r>
                <a:endParaRPr/>
              </a:p>
            </p:txBody>
          </p:sp>
          <p:sp>
            <p:nvSpPr>
              <p:cNvPr id="234" name="Google Shape;234;p5"/>
              <p:cNvSpPr txBox="1"/>
              <p:nvPr/>
            </p:nvSpPr>
            <p:spPr>
              <a:xfrm>
                <a:off x="1990129" y="4318046"/>
                <a:ext cx="554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a:t>
                </a:r>
                <a:endParaRPr/>
              </a:p>
            </p:txBody>
          </p:sp>
        </p:grpSp>
      </p:grpSp>
      <p:sp>
        <p:nvSpPr>
          <p:cNvPr id="235" name="Google Shape;235;p5"/>
          <p:cNvSpPr txBox="1"/>
          <p:nvPr/>
        </p:nvSpPr>
        <p:spPr>
          <a:xfrm>
            <a:off x="231695" y="292562"/>
            <a:ext cx="314773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Inputs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Company Registration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Company 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Company Contact Info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User Registration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User Information (Private)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Role Assignment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 Input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Project Details (Secret)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Project Timelines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Related Documentation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5"/>
          <p:cNvSpPr txBox="1"/>
          <p:nvPr/>
        </p:nvSpPr>
        <p:spPr>
          <a:xfrm>
            <a:off x="231695" y="5751739"/>
            <a:ext cx="202390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Data Flow Diagram</a:t>
            </a:r>
            <a:endParaRPr/>
          </a:p>
        </p:txBody>
      </p:sp>
      <p:sp>
        <p:nvSpPr>
          <p:cNvPr id="237" name="Google Shape;237;p5"/>
          <p:cNvSpPr txBox="1"/>
          <p:nvPr/>
        </p:nvSpPr>
        <p:spPr>
          <a:xfrm>
            <a:off x="187553" y="6097111"/>
            <a:ext cx="197365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Revision:  xx/xx/xx</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Confidential</a:t>
            </a:r>
            <a:endParaRPr/>
          </a:p>
        </p:txBody>
      </p:sp>
      <p:sp>
        <p:nvSpPr>
          <p:cNvPr id="238" name="Google Shape;238;p5"/>
          <p:cNvSpPr txBox="1"/>
          <p:nvPr/>
        </p:nvSpPr>
        <p:spPr>
          <a:xfrm>
            <a:off x="3666413" y="292562"/>
            <a:ext cx="22419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Multi-tenant Service</a:t>
            </a:r>
            <a:endParaRPr/>
          </a:p>
        </p:txBody>
      </p:sp>
      <p:cxnSp>
        <p:nvCxnSpPr>
          <p:cNvPr id="239" name="Google Shape;239;p5"/>
          <p:cNvCxnSpPr/>
          <p:nvPr/>
        </p:nvCxnSpPr>
        <p:spPr>
          <a:xfrm>
            <a:off x="6055969" y="195492"/>
            <a:ext cx="0" cy="4231465"/>
          </a:xfrm>
          <a:prstGeom prst="straightConnector1">
            <a:avLst/>
          </a:prstGeom>
          <a:noFill/>
          <a:ln cap="flat" cmpd="sng" w="28575">
            <a:solidFill>
              <a:schemeClr val="accent1"/>
            </a:solidFill>
            <a:prstDash val="dash"/>
            <a:miter lim="800000"/>
            <a:headEnd len="sm" w="sm" type="none"/>
            <a:tailEnd len="sm" w="sm" type="none"/>
          </a:ln>
        </p:spPr>
      </p:cxnSp>
      <p:cxnSp>
        <p:nvCxnSpPr>
          <p:cNvPr id="240" name="Google Shape;240;p5"/>
          <p:cNvCxnSpPr/>
          <p:nvPr/>
        </p:nvCxnSpPr>
        <p:spPr>
          <a:xfrm>
            <a:off x="3357266" y="195492"/>
            <a:ext cx="0" cy="4231465"/>
          </a:xfrm>
          <a:prstGeom prst="straightConnector1">
            <a:avLst/>
          </a:prstGeom>
          <a:noFill/>
          <a:ln cap="flat" cmpd="sng" w="28575">
            <a:solidFill>
              <a:schemeClr val="accent1"/>
            </a:solidFill>
            <a:prstDash val="dash"/>
            <a:miter lim="800000"/>
            <a:headEnd len="sm" w="sm" type="none"/>
            <a:tailEnd len="sm" w="sm" type="none"/>
          </a:ln>
        </p:spPr>
      </p:cxnSp>
      <p:sp>
        <p:nvSpPr>
          <p:cNvPr id="241" name="Google Shape;241;p5"/>
          <p:cNvSpPr/>
          <p:nvPr/>
        </p:nvSpPr>
        <p:spPr>
          <a:xfrm>
            <a:off x="2174544" y="3595982"/>
            <a:ext cx="2303830" cy="722865"/>
          </a:xfrm>
          <a:prstGeom prst="rightArrow">
            <a:avLst>
              <a:gd fmla="val 50000" name="adj1"/>
              <a:gd fmla="val 50000" name="adj2"/>
            </a:avLst>
          </a:prstGeom>
          <a:solidFill>
            <a:schemeClr val="lt1"/>
          </a:solidFill>
          <a:ln cap="flat" cmpd="sng" w="28575">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cxnSp>
        <p:nvCxnSpPr>
          <p:cNvPr id="242" name="Google Shape;242;p5"/>
          <p:cNvCxnSpPr/>
          <p:nvPr/>
        </p:nvCxnSpPr>
        <p:spPr>
          <a:xfrm>
            <a:off x="6889439" y="195491"/>
            <a:ext cx="0" cy="4231465"/>
          </a:xfrm>
          <a:prstGeom prst="straightConnector1">
            <a:avLst/>
          </a:prstGeom>
          <a:noFill/>
          <a:ln cap="flat" cmpd="sng" w="28575">
            <a:solidFill>
              <a:srgbClr val="548135"/>
            </a:solidFill>
            <a:prstDash val="dash"/>
            <a:miter lim="800000"/>
            <a:headEnd len="sm" w="sm" type="none"/>
            <a:tailEnd len="sm" w="sm" type="none"/>
          </a:ln>
        </p:spPr>
      </p:cxnSp>
      <p:grpSp>
        <p:nvGrpSpPr>
          <p:cNvPr id="243" name="Google Shape;243;p5"/>
          <p:cNvGrpSpPr/>
          <p:nvPr/>
        </p:nvGrpSpPr>
        <p:grpSpPr>
          <a:xfrm>
            <a:off x="7059678" y="2170622"/>
            <a:ext cx="2393165" cy="1116343"/>
            <a:chOff x="7216232" y="628974"/>
            <a:chExt cx="2393165" cy="1116343"/>
          </a:xfrm>
        </p:grpSpPr>
        <p:grpSp>
          <p:nvGrpSpPr>
            <p:cNvPr id="244" name="Google Shape;244;p5"/>
            <p:cNvGrpSpPr/>
            <p:nvPr/>
          </p:nvGrpSpPr>
          <p:grpSpPr>
            <a:xfrm>
              <a:off x="7331967" y="762655"/>
              <a:ext cx="955966" cy="955966"/>
              <a:chOff x="8615305" y="4170310"/>
              <a:chExt cx="955966" cy="955966"/>
            </a:xfrm>
          </p:grpSpPr>
          <p:pic>
            <p:nvPicPr>
              <p:cNvPr descr="Database" id="245" name="Google Shape;245;p5"/>
              <p:cNvPicPr preferRelativeResize="0"/>
              <p:nvPr/>
            </p:nvPicPr>
            <p:blipFill rotWithShape="1">
              <a:blip r:embed="rId4">
                <a:alphaModFix/>
              </a:blip>
              <a:srcRect b="0" l="0" r="0" t="0"/>
              <a:stretch/>
            </p:blipFill>
            <p:spPr>
              <a:xfrm>
                <a:off x="8757806" y="4409551"/>
                <a:ext cx="356415" cy="356415"/>
              </a:xfrm>
              <a:prstGeom prst="rect">
                <a:avLst/>
              </a:prstGeom>
              <a:noFill/>
              <a:ln>
                <a:noFill/>
              </a:ln>
            </p:spPr>
          </p:pic>
          <p:pic>
            <p:nvPicPr>
              <p:cNvPr descr="Computer" id="246" name="Google Shape;246;p5"/>
              <p:cNvPicPr preferRelativeResize="0"/>
              <p:nvPr/>
            </p:nvPicPr>
            <p:blipFill rotWithShape="1">
              <a:blip r:embed="rId5">
                <a:alphaModFix/>
              </a:blip>
              <a:srcRect b="0" l="0" r="0" t="0"/>
              <a:stretch/>
            </p:blipFill>
            <p:spPr>
              <a:xfrm>
                <a:off x="8615305" y="4170310"/>
                <a:ext cx="955966" cy="955966"/>
              </a:xfrm>
              <a:prstGeom prst="rect">
                <a:avLst/>
              </a:prstGeom>
              <a:noFill/>
              <a:ln>
                <a:noFill/>
              </a:ln>
            </p:spPr>
          </p:pic>
        </p:grpSp>
        <p:sp>
          <p:nvSpPr>
            <p:cNvPr id="247" name="Google Shape;247;p5"/>
            <p:cNvSpPr txBox="1"/>
            <p:nvPr/>
          </p:nvSpPr>
          <p:spPr>
            <a:xfrm>
              <a:off x="7216232" y="628974"/>
              <a:ext cx="239316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Backup and Analytics</a:t>
              </a:r>
              <a:endParaRPr/>
            </a:p>
          </p:txBody>
        </p:sp>
        <p:grpSp>
          <p:nvGrpSpPr>
            <p:cNvPr id="248" name="Google Shape;248;p5"/>
            <p:cNvGrpSpPr/>
            <p:nvPr/>
          </p:nvGrpSpPr>
          <p:grpSpPr>
            <a:xfrm>
              <a:off x="8391559" y="789351"/>
              <a:ext cx="955966" cy="955966"/>
              <a:chOff x="8615305" y="4170310"/>
              <a:chExt cx="955966" cy="955966"/>
            </a:xfrm>
          </p:grpSpPr>
          <p:pic>
            <p:nvPicPr>
              <p:cNvPr descr="Database" id="249" name="Google Shape;249;p5"/>
              <p:cNvPicPr preferRelativeResize="0"/>
              <p:nvPr/>
            </p:nvPicPr>
            <p:blipFill rotWithShape="1">
              <a:blip r:embed="rId4">
                <a:alphaModFix/>
              </a:blip>
              <a:srcRect b="0" l="0" r="0" t="0"/>
              <a:stretch/>
            </p:blipFill>
            <p:spPr>
              <a:xfrm>
                <a:off x="8757806" y="4409551"/>
                <a:ext cx="356415" cy="356415"/>
              </a:xfrm>
              <a:prstGeom prst="rect">
                <a:avLst/>
              </a:prstGeom>
              <a:noFill/>
              <a:ln>
                <a:noFill/>
              </a:ln>
            </p:spPr>
          </p:pic>
          <p:pic>
            <p:nvPicPr>
              <p:cNvPr descr="Computer" id="250" name="Google Shape;250;p5"/>
              <p:cNvPicPr preferRelativeResize="0"/>
              <p:nvPr/>
            </p:nvPicPr>
            <p:blipFill rotWithShape="1">
              <a:blip r:embed="rId5">
                <a:alphaModFix/>
              </a:blip>
              <a:srcRect b="0" l="0" r="0" t="0"/>
              <a:stretch/>
            </p:blipFill>
            <p:spPr>
              <a:xfrm>
                <a:off x="8615305" y="4170310"/>
                <a:ext cx="955966" cy="955966"/>
              </a:xfrm>
              <a:prstGeom prst="rect">
                <a:avLst/>
              </a:prstGeom>
              <a:noFill/>
              <a:ln>
                <a:noFill/>
              </a:ln>
            </p:spPr>
          </p:pic>
        </p:grpSp>
      </p:grpSp>
      <p:sp>
        <p:nvSpPr>
          <p:cNvPr id="251" name="Google Shape;251;p5"/>
          <p:cNvSpPr txBox="1"/>
          <p:nvPr/>
        </p:nvSpPr>
        <p:spPr>
          <a:xfrm>
            <a:off x="7282737" y="292562"/>
            <a:ext cx="22419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Internal Processing</a:t>
            </a:r>
            <a:endParaRPr/>
          </a:p>
        </p:txBody>
      </p:sp>
      <p:sp>
        <p:nvSpPr>
          <p:cNvPr id="252" name="Google Shape;252;p5"/>
          <p:cNvSpPr/>
          <p:nvPr/>
        </p:nvSpPr>
        <p:spPr>
          <a:xfrm>
            <a:off x="5741321" y="2417773"/>
            <a:ext cx="1322140" cy="766861"/>
          </a:xfrm>
          <a:prstGeom prst="rightArrow">
            <a:avLst>
              <a:gd fmla="val 50000" name="adj1"/>
              <a:gd fmla="val 50000" name="adj2"/>
            </a:avLst>
          </a:prstGeom>
          <a:solidFill>
            <a:schemeClr val="lt1"/>
          </a:solidFill>
          <a:ln cap="flat" cmpd="sng" w="28575">
            <a:solidFill>
              <a:srgbClr val="31538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53" name="Google Shape;253;p5"/>
          <p:cNvSpPr/>
          <p:nvPr/>
        </p:nvSpPr>
        <p:spPr>
          <a:xfrm flipH="1">
            <a:off x="5707714" y="965844"/>
            <a:ext cx="1322141" cy="766861"/>
          </a:xfrm>
          <a:prstGeom prst="rightArrow">
            <a:avLst>
              <a:gd fmla="val 50000" name="adj1"/>
              <a:gd fmla="val 50000" name="adj2"/>
            </a:avLst>
          </a:prstGeom>
          <a:solidFill>
            <a:schemeClr val="lt1"/>
          </a:solidFill>
          <a:ln cap="flat" cmpd="sng" w="28575">
            <a:solidFill>
              <a:srgbClr val="54813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Code</a:t>
            </a:r>
            <a:endParaRPr/>
          </a:p>
        </p:txBody>
      </p:sp>
      <p:grpSp>
        <p:nvGrpSpPr>
          <p:cNvPr id="254" name="Google Shape;254;p5"/>
          <p:cNvGrpSpPr/>
          <p:nvPr/>
        </p:nvGrpSpPr>
        <p:grpSpPr>
          <a:xfrm>
            <a:off x="7289675" y="744795"/>
            <a:ext cx="955966" cy="955966"/>
            <a:chOff x="7438957" y="3904600"/>
            <a:chExt cx="955966" cy="955966"/>
          </a:xfrm>
        </p:grpSpPr>
        <p:pic>
          <p:nvPicPr>
            <p:cNvPr descr="Web design" id="255" name="Google Shape;255;p5"/>
            <p:cNvPicPr preferRelativeResize="0"/>
            <p:nvPr/>
          </p:nvPicPr>
          <p:blipFill rotWithShape="1">
            <a:blip r:embed="rId3">
              <a:alphaModFix/>
            </a:blip>
            <a:srcRect b="0" l="0" r="0" t="0"/>
            <a:stretch/>
          </p:blipFill>
          <p:spPr>
            <a:xfrm>
              <a:off x="7545135" y="4113970"/>
              <a:ext cx="410191" cy="410191"/>
            </a:xfrm>
            <a:prstGeom prst="rect">
              <a:avLst/>
            </a:prstGeom>
            <a:noFill/>
            <a:ln>
              <a:noFill/>
            </a:ln>
          </p:spPr>
        </p:pic>
        <p:pic>
          <p:nvPicPr>
            <p:cNvPr descr="Computer" id="256" name="Google Shape;256;p5"/>
            <p:cNvPicPr preferRelativeResize="0"/>
            <p:nvPr/>
          </p:nvPicPr>
          <p:blipFill rotWithShape="1">
            <a:blip r:embed="rId5">
              <a:alphaModFix/>
            </a:blip>
            <a:srcRect b="0" l="0" r="0" t="0"/>
            <a:stretch/>
          </p:blipFill>
          <p:spPr>
            <a:xfrm>
              <a:off x="7438957" y="3904600"/>
              <a:ext cx="955966" cy="955966"/>
            </a:xfrm>
            <a:prstGeom prst="rect">
              <a:avLst/>
            </a:prstGeom>
            <a:noFill/>
            <a:ln>
              <a:noFill/>
            </a:ln>
          </p:spPr>
        </p:pic>
      </p:grpSp>
      <p:grpSp>
        <p:nvGrpSpPr>
          <p:cNvPr id="257" name="Google Shape;257;p5"/>
          <p:cNvGrpSpPr/>
          <p:nvPr/>
        </p:nvGrpSpPr>
        <p:grpSpPr>
          <a:xfrm>
            <a:off x="8309518" y="744795"/>
            <a:ext cx="955966" cy="955966"/>
            <a:chOff x="8615305" y="4170310"/>
            <a:chExt cx="955966" cy="955966"/>
          </a:xfrm>
        </p:grpSpPr>
        <p:pic>
          <p:nvPicPr>
            <p:cNvPr descr="Database" id="258" name="Google Shape;258;p5"/>
            <p:cNvPicPr preferRelativeResize="0"/>
            <p:nvPr/>
          </p:nvPicPr>
          <p:blipFill rotWithShape="1">
            <a:blip r:embed="rId4">
              <a:alphaModFix/>
            </a:blip>
            <a:srcRect b="0" l="0" r="0" t="0"/>
            <a:stretch/>
          </p:blipFill>
          <p:spPr>
            <a:xfrm>
              <a:off x="8757806" y="4409551"/>
              <a:ext cx="356415" cy="356415"/>
            </a:xfrm>
            <a:prstGeom prst="rect">
              <a:avLst/>
            </a:prstGeom>
            <a:noFill/>
            <a:ln>
              <a:noFill/>
            </a:ln>
          </p:spPr>
        </p:pic>
        <p:pic>
          <p:nvPicPr>
            <p:cNvPr descr="Computer" id="259" name="Google Shape;259;p5"/>
            <p:cNvPicPr preferRelativeResize="0"/>
            <p:nvPr/>
          </p:nvPicPr>
          <p:blipFill rotWithShape="1">
            <a:blip r:embed="rId5">
              <a:alphaModFix/>
            </a:blip>
            <a:srcRect b="0" l="0" r="0" t="0"/>
            <a:stretch/>
          </p:blipFill>
          <p:spPr>
            <a:xfrm>
              <a:off x="8615305" y="4170310"/>
              <a:ext cx="955966" cy="955966"/>
            </a:xfrm>
            <a:prstGeom prst="rect">
              <a:avLst/>
            </a:prstGeom>
            <a:noFill/>
            <a:ln>
              <a:noFill/>
            </a:ln>
          </p:spPr>
        </p:pic>
      </p:grpSp>
      <p:sp>
        <p:nvSpPr>
          <p:cNvPr id="260" name="Google Shape;260;p5"/>
          <p:cNvSpPr txBox="1"/>
          <p:nvPr/>
        </p:nvSpPr>
        <p:spPr>
          <a:xfrm>
            <a:off x="7302862" y="1475562"/>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a:t>
            </a:r>
            <a:endParaRPr/>
          </a:p>
        </p:txBody>
      </p:sp>
      <p:cxnSp>
        <p:nvCxnSpPr>
          <p:cNvPr id="261" name="Google Shape;261;p5"/>
          <p:cNvCxnSpPr/>
          <p:nvPr/>
        </p:nvCxnSpPr>
        <p:spPr>
          <a:xfrm>
            <a:off x="9554770" y="188570"/>
            <a:ext cx="0" cy="4231465"/>
          </a:xfrm>
          <a:prstGeom prst="straightConnector1">
            <a:avLst/>
          </a:prstGeom>
          <a:noFill/>
          <a:ln cap="flat" cmpd="sng" w="28575">
            <a:solidFill>
              <a:srgbClr val="548135"/>
            </a:solidFill>
            <a:prstDash val="dash"/>
            <a:miter lim="800000"/>
            <a:headEnd len="sm" w="sm" type="none"/>
            <a:tailEnd len="sm" w="sm" type="none"/>
          </a:ln>
        </p:spPr>
      </p:cxnSp>
      <p:pic>
        <p:nvPicPr>
          <p:cNvPr descr="Computer" id="262" name="Google Shape;262;p5"/>
          <p:cNvPicPr preferRelativeResize="0"/>
          <p:nvPr/>
        </p:nvPicPr>
        <p:blipFill rotWithShape="1">
          <a:blip r:embed="rId5">
            <a:alphaModFix/>
          </a:blip>
          <a:srcRect b="0" l="0" r="0" t="0"/>
          <a:stretch/>
        </p:blipFill>
        <p:spPr>
          <a:xfrm>
            <a:off x="9861676" y="2626276"/>
            <a:ext cx="955966" cy="955966"/>
          </a:xfrm>
          <a:prstGeom prst="rect">
            <a:avLst/>
          </a:prstGeom>
          <a:noFill/>
          <a:ln>
            <a:noFill/>
          </a:ln>
        </p:spPr>
      </p:pic>
      <p:grpSp>
        <p:nvGrpSpPr>
          <p:cNvPr id="263" name="Google Shape;263;p5"/>
          <p:cNvGrpSpPr/>
          <p:nvPr/>
        </p:nvGrpSpPr>
        <p:grpSpPr>
          <a:xfrm>
            <a:off x="10918327" y="2626276"/>
            <a:ext cx="955966" cy="955966"/>
            <a:chOff x="11079791" y="3427647"/>
            <a:chExt cx="955966" cy="955966"/>
          </a:xfrm>
        </p:grpSpPr>
        <p:pic>
          <p:nvPicPr>
            <p:cNvPr descr="Computer" id="264" name="Google Shape;264;p5"/>
            <p:cNvPicPr preferRelativeResize="0"/>
            <p:nvPr/>
          </p:nvPicPr>
          <p:blipFill rotWithShape="1">
            <a:blip r:embed="rId5">
              <a:alphaModFix/>
            </a:blip>
            <a:srcRect b="0" l="0" r="0" t="0"/>
            <a:stretch/>
          </p:blipFill>
          <p:spPr>
            <a:xfrm>
              <a:off x="11079791" y="3427647"/>
              <a:ext cx="955966" cy="955966"/>
            </a:xfrm>
            <a:prstGeom prst="rect">
              <a:avLst/>
            </a:prstGeom>
            <a:noFill/>
            <a:ln>
              <a:noFill/>
            </a:ln>
          </p:spPr>
        </p:pic>
        <p:pic>
          <p:nvPicPr>
            <p:cNvPr descr="Gears" id="265" name="Google Shape;265;p5"/>
            <p:cNvPicPr preferRelativeResize="0"/>
            <p:nvPr/>
          </p:nvPicPr>
          <p:blipFill rotWithShape="1">
            <a:blip r:embed="rId6">
              <a:alphaModFix/>
            </a:blip>
            <a:srcRect b="0" l="0" r="0" t="0"/>
            <a:stretch/>
          </p:blipFill>
          <p:spPr>
            <a:xfrm>
              <a:off x="11215634" y="3681284"/>
              <a:ext cx="356237" cy="356237"/>
            </a:xfrm>
            <a:prstGeom prst="rect">
              <a:avLst/>
            </a:prstGeom>
            <a:noFill/>
            <a:ln>
              <a:noFill/>
            </a:ln>
          </p:spPr>
        </p:pic>
      </p:grpSp>
      <p:grpSp>
        <p:nvGrpSpPr>
          <p:cNvPr id="266" name="Google Shape;266;p5"/>
          <p:cNvGrpSpPr/>
          <p:nvPr/>
        </p:nvGrpSpPr>
        <p:grpSpPr>
          <a:xfrm>
            <a:off x="9883820" y="3395260"/>
            <a:ext cx="955966" cy="955966"/>
            <a:chOff x="11079791" y="3427647"/>
            <a:chExt cx="955966" cy="955966"/>
          </a:xfrm>
        </p:grpSpPr>
        <p:pic>
          <p:nvPicPr>
            <p:cNvPr descr="Computer" id="267" name="Google Shape;267;p5"/>
            <p:cNvPicPr preferRelativeResize="0"/>
            <p:nvPr/>
          </p:nvPicPr>
          <p:blipFill rotWithShape="1">
            <a:blip r:embed="rId5">
              <a:alphaModFix/>
            </a:blip>
            <a:srcRect b="0" l="0" r="0" t="0"/>
            <a:stretch/>
          </p:blipFill>
          <p:spPr>
            <a:xfrm>
              <a:off x="11079791" y="3427647"/>
              <a:ext cx="955966" cy="955966"/>
            </a:xfrm>
            <a:prstGeom prst="rect">
              <a:avLst/>
            </a:prstGeom>
            <a:noFill/>
            <a:ln>
              <a:noFill/>
            </a:ln>
          </p:spPr>
        </p:pic>
        <p:pic>
          <p:nvPicPr>
            <p:cNvPr descr="Gears" id="268" name="Google Shape;268;p5"/>
            <p:cNvPicPr preferRelativeResize="0"/>
            <p:nvPr/>
          </p:nvPicPr>
          <p:blipFill rotWithShape="1">
            <a:blip r:embed="rId6">
              <a:alphaModFix/>
            </a:blip>
            <a:srcRect b="0" l="0" r="0" t="0"/>
            <a:stretch/>
          </p:blipFill>
          <p:spPr>
            <a:xfrm>
              <a:off x="11215634" y="3681284"/>
              <a:ext cx="356237" cy="356237"/>
            </a:xfrm>
            <a:prstGeom prst="rect">
              <a:avLst/>
            </a:prstGeom>
            <a:noFill/>
            <a:ln>
              <a:noFill/>
            </a:ln>
          </p:spPr>
        </p:pic>
      </p:grpSp>
      <p:grpSp>
        <p:nvGrpSpPr>
          <p:cNvPr id="269" name="Google Shape;269;p5"/>
          <p:cNvGrpSpPr/>
          <p:nvPr/>
        </p:nvGrpSpPr>
        <p:grpSpPr>
          <a:xfrm>
            <a:off x="10953485" y="3402014"/>
            <a:ext cx="955966" cy="955966"/>
            <a:chOff x="11079791" y="3427647"/>
            <a:chExt cx="955966" cy="955966"/>
          </a:xfrm>
        </p:grpSpPr>
        <p:pic>
          <p:nvPicPr>
            <p:cNvPr descr="Computer" id="270" name="Google Shape;270;p5"/>
            <p:cNvPicPr preferRelativeResize="0"/>
            <p:nvPr/>
          </p:nvPicPr>
          <p:blipFill rotWithShape="1">
            <a:blip r:embed="rId5">
              <a:alphaModFix/>
            </a:blip>
            <a:srcRect b="0" l="0" r="0" t="0"/>
            <a:stretch/>
          </p:blipFill>
          <p:spPr>
            <a:xfrm>
              <a:off x="11079791" y="3427647"/>
              <a:ext cx="955966" cy="955966"/>
            </a:xfrm>
            <a:prstGeom prst="rect">
              <a:avLst/>
            </a:prstGeom>
            <a:noFill/>
            <a:ln>
              <a:noFill/>
            </a:ln>
          </p:spPr>
        </p:pic>
        <p:pic>
          <p:nvPicPr>
            <p:cNvPr descr="Gears" id="271" name="Google Shape;271;p5"/>
            <p:cNvPicPr preferRelativeResize="0"/>
            <p:nvPr/>
          </p:nvPicPr>
          <p:blipFill rotWithShape="1">
            <a:blip r:embed="rId6">
              <a:alphaModFix/>
            </a:blip>
            <a:srcRect b="0" l="0" r="0" t="0"/>
            <a:stretch/>
          </p:blipFill>
          <p:spPr>
            <a:xfrm>
              <a:off x="11215634" y="3681284"/>
              <a:ext cx="356237" cy="356237"/>
            </a:xfrm>
            <a:prstGeom prst="rect">
              <a:avLst/>
            </a:prstGeom>
            <a:noFill/>
            <a:ln>
              <a:noFill/>
            </a:ln>
          </p:spPr>
        </p:pic>
      </p:grpSp>
      <p:sp>
        <p:nvSpPr>
          <p:cNvPr id="272" name="Google Shape;272;p5"/>
          <p:cNvSpPr txBox="1"/>
          <p:nvPr/>
        </p:nvSpPr>
        <p:spPr>
          <a:xfrm>
            <a:off x="9700431" y="4165528"/>
            <a:ext cx="239316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Internal Applications</a:t>
            </a:r>
            <a:endParaRPr/>
          </a:p>
        </p:txBody>
      </p:sp>
      <p:sp>
        <p:nvSpPr>
          <p:cNvPr id="273" name="Google Shape;273;p5"/>
          <p:cNvSpPr txBox="1"/>
          <p:nvPr/>
        </p:nvSpPr>
        <p:spPr>
          <a:xfrm>
            <a:off x="9584867" y="2161911"/>
            <a:ext cx="250872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Customer Acquisition and Communication</a:t>
            </a:r>
            <a:endParaRPr/>
          </a:p>
        </p:txBody>
      </p:sp>
      <p:pic>
        <p:nvPicPr>
          <p:cNvPr descr="Cloud" id="274" name="Google Shape;274;p5"/>
          <p:cNvPicPr preferRelativeResize="0"/>
          <p:nvPr/>
        </p:nvPicPr>
        <p:blipFill rotWithShape="1">
          <a:blip r:embed="rId7">
            <a:alphaModFix/>
          </a:blip>
          <a:srcRect b="0" l="0" r="0" t="0"/>
          <a:stretch/>
        </p:blipFill>
        <p:spPr>
          <a:xfrm>
            <a:off x="10017659" y="-279319"/>
            <a:ext cx="1758707" cy="1758707"/>
          </a:xfrm>
          <a:prstGeom prst="rect">
            <a:avLst/>
          </a:prstGeom>
          <a:noFill/>
          <a:ln>
            <a:noFill/>
          </a:ln>
        </p:spPr>
      </p:pic>
      <p:sp>
        <p:nvSpPr>
          <p:cNvPr id="275" name="Google Shape;275;p5"/>
          <p:cNvSpPr/>
          <p:nvPr/>
        </p:nvSpPr>
        <p:spPr>
          <a:xfrm rot="-5400000">
            <a:off x="10375932" y="1242123"/>
            <a:ext cx="1016168" cy="766861"/>
          </a:xfrm>
          <a:prstGeom prst="rightArrow">
            <a:avLst>
              <a:gd fmla="val 50000" name="adj1"/>
              <a:gd fmla="val 50000" name="adj2"/>
            </a:avLst>
          </a:prstGeom>
          <a:solidFill>
            <a:schemeClr val="lt1"/>
          </a:solidFill>
          <a:ln cap="flat" cmpd="sng" w="28575">
            <a:solidFill>
              <a:srgbClr val="54813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pic>
        <p:nvPicPr>
          <p:cNvPr descr="Open folder" id="276" name="Google Shape;276;p5"/>
          <p:cNvPicPr preferRelativeResize="0"/>
          <p:nvPr/>
        </p:nvPicPr>
        <p:blipFill rotWithShape="1">
          <a:blip r:embed="rId8">
            <a:alphaModFix/>
          </a:blip>
          <a:srcRect b="0" l="0" r="0" t="0"/>
          <a:stretch/>
        </p:blipFill>
        <p:spPr>
          <a:xfrm>
            <a:off x="10033948" y="2853395"/>
            <a:ext cx="385030" cy="385030"/>
          </a:xfrm>
          <a:prstGeom prst="rect">
            <a:avLst/>
          </a:prstGeom>
          <a:noFill/>
          <a:ln>
            <a:noFill/>
          </a:ln>
        </p:spPr>
      </p:pic>
      <p:pic>
        <p:nvPicPr>
          <p:cNvPr descr="Gears" id="277" name="Google Shape;277;p5"/>
          <p:cNvPicPr preferRelativeResize="0"/>
          <p:nvPr/>
        </p:nvPicPr>
        <p:blipFill rotWithShape="1">
          <a:blip r:embed="rId6">
            <a:alphaModFix/>
          </a:blip>
          <a:srcRect b="0" l="0" r="0" t="0"/>
          <a:stretch/>
        </p:blipFill>
        <p:spPr>
          <a:xfrm>
            <a:off x="7480148" y="3414405"/>
            <a:ext cx="914400" cy="914400"/>
          </a:xfrm>
          <a:prstGeom prst="rect">
            <a:avLst/>
          </a:prstGeom>
          <a:noFill/>
          <a:ln>
            <a:noFill/>
          </a:ln>
        </p:spPr>
      </p:pic>
      <p:sp>
        <p:nvSpPr>
          <p:cNvPr id="278" name="Google Shape;278;p5"/>
          <p:cNvSpPr/>
          <p:nvPr/>
        </p:nvSpPr>
        <p:spPr>
          <a:xfrm>
            <a:off x="8420793" y="3521984"/>
            <a:ext cx="1322140" cy="766861"/>
          </a:xfrm>
          <a:prstGeom prst="rightArrow">
            <a:avLst>
              <a:gd fmla="val 50000" name="adj1"/>
              <a:gd fmla="val 50000" name="adj2"/>
            </a:avLst>
          </a:prstGeom>
          <a:solidFill>
            <a:schemeClr val="lt1"/>
          </a:solidFill>
          <a:ln cap="flat" cmpd="sng" w="28575">
            <a:solidFill>
              <a:srgbClr val="54813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79" name="Google Shape;279;p5"/>
          <p:cNvSpPr txBox="1"/>
          <p:nvPr/>
        </p:nvSpPr>
        <p:spPr>
          <a:xfrm>
            <a:off x="7019616" y="3152577"/>
            <a:ext cx="197365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Processing</a:t>
            </a:r>
            <a:endParaRPr/>
          </a:p>
        </p:txBody>
      </p:sp>
      <p:sp>
        <p:nvSpPr>
          <p:cNvPr id="280" name="Google Shape;280;p5"/>
          <p:cNvSpPr txBox="1"/>
          <p:nvPr/>
        </p:nvSpPr>
        <p:spPr>
          <a:xfrm>
            <a:off x="7286715" y="4350194"/>
            <a:ext cx="19736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-De-identification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Security Posture (1.)</a:t>
            </a:r>
            <a:endParaRPr/>
          </a:p>
        </p:txBody>
      </p:sp>
      <p:sp>
        <p:nvSpPr>
          <p:cNvPr id="286" name="Google Shape;286;p6"/>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Open Sans"/>
              <a:buNone/>
            </a:pPr>
            <a:r>
              <a:rPr b="1" i="1" lang="en-US" sz="2800">
                <a:solidFill>
                  <a:srgbClr val="525252"/>
                </a:solidFill>
                <a:latin typeface="Open Sans"/>
                <a:ea typeface="Open Sans"/>
                <a:cs typeface="Open Sans"/>
                <a:sym typeface="Open Sans"/>
              </a:rPr>
              <a:t>SwiftTech</a:t>
            </a:r>
            <a:endParaRPr b="1" i="1" sz="2800">
              <a:solidFill>
                <a:srgbClr val="525252"/>
              </a:solidFill>
              <a:latin typeface="Open Sans"/>
              <a:ea typeface="Open Sans"/>
              <a:cs typeface="Open Sans"/>
              <a:sym typeface="Open Sans"/>
            </a:endParaRPr>
          </a:p>
        </p:txBody>
      </p:sp>
      <p:pic>
        <p:nvPicPr>
          <p:cNvPr descr="Rabbit" id="287" name="Google Shape;287;p6"/>
          <p:cNvPicPr preferRelativeResize="0"/>
          <p:nvPr/>
        </p:nvPicPr>
        <p:blipFill rotWithShape="1">
          <a:blip r:embed="rId3">
            <a:alphaModFix/>
          </a:blip>
          <a:srcRect b="0" l="0" r="0" t="0"/>
          <a:stretch/>
        </p:blipFill>
        <p:spPr>
          <a:xfrm>
            <a:off x="11286037" y="52551"/>
            <a:ext cx="764749" cy="764749"/>
          </a:xfrm>
          <a:prstGeom prst="rect">
            <a:avLst/>
          </a:prstGeom>
          <a:noFill/>
          <a:ln>
            <a:noFill/>
          </a:ln>
        </p:spPr>
      </p:pic>
      <p:sp>
        <p:nvSpPr>
          <p:cNvPr id="288" name="Google Shape;288;p6"/>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6"/>
          <p:cNvSpPr txBox="1"/>
          <p:nvPr/>
        </p:nvSpPr>
        <p:spPr>
          <a:xfrm>
            <a:off x="741175" y="1785950"/>
            <a:ext cx="10653000" cy="440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3000">
                <a:latin typeface="Calibri"/>
                <a:ea typeface="Calibri"/>
                <a:cs typeface="Calibri"/>
                <a:sym typeface="Calibri"/>
              </a:rPr>
              <a:t>SwiftTech is </a:t>
            </a:r>
            <a:r>
              <a:rPr b="1" lang="en-US" sz="3000">
                <a:latin typeface="Calibri"/>
                <a:ea typeface="Calibri"/>
                <a:cs typeface="Calibri"/>
                <a:sym typeface="Calibri"/>
              </a:rPr>
              <a:t>Risk Neutral</a:t>
            </a:r>
            <a:r>
              <a:rPr lang="en-US" sz="3000">
                <a:latin typeface="Calibri"/>
                <a:ea typeface="Calibri"/>
                <a:cs typeface="Calibri"/>
                <a:sym typeface="Calibri"/>
              </a:rPr>
              <a:t> as they are </a:t>
            </a:r>
            <a:r>
              <a:rPr lang="en-US" sz="3000">
                <a:latin typeface="Calibri"/>
                <a:ea typeface="Calibri"/>
                <a:cs typeface="Calibri"/>
                <a:sym typeface="Calibri"/>
              </a:rPr>
              <a:t>committed</a:t>
            </a:r>
            <a:r>
              <a:rPr lang="en-US" sz="3000">
                <a:latin typeface="Calibri"/>
                <a:ea typeface="Calibri"/>
                <a:cs typeface="Calibri"/>
                <a:sym typeface="Calibri"/>
              </a:rPr>
              <a:t> to implementing best security control and practices for their customers, they also claim to develop new ideas </a:t>
            </a:r>
            <a:r>
              <a:rPr lang="en-US" sz="3000">
                <a:latin typeface="Calibri"/>
                <a:ea typeface="Calibri"/>
                <a:cs typeface="Calibri"/>
                <a:sym typeface="Calibri"/>
              </a:rPr>
              <a:t>quickly</a:t>
            </a:r>
            <a:r>
              <a:rPr lang="en-US" sz="3000">
                <a:latin typeface="Calibri"/>
                <a:ea typeface="Calibri"/>
                <a:cs typeface="Calibri"/>
                <a:sym typeface="Calibri"/>
              </a:rPr>
              <a:t>. Their policy is updated annually. The customers are demanding the company to sign complex Master Service Agreements which dictate specific requirements for cybersecurity and governance, risk, and compliance program. If the customers haven’t requested this then there is no assurance the company would have followed these rules.</a:t>
            </a:r>
            <a:endParaRPr sz="3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Relevant Frameworks (2.)</a:t>
            </a:r>
            <a:endParaRPr/>
          </a:p>
        </p:txBody>
      </p:sp>
      <p:sp>
        <p:nvSpPr>
          <p:cNvPr id="295" name="Google Shape;295;p7"/>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Open Sans"/>
              <a:buNone/>
            </a:pPr>
            <a:r>
              <a:rPr b="1" i="1" lang="en-US" sz="2800">
                <a:solidFill>
                  <a:srgbClr val="525252"/>
                </a:solidFill>
                <a:latin typeface="Open Sans"/>
                <a:ea typeface="Open Sans"/>
                <a:cs typeface="Open Sans"/>
                <a:sym typeface="Open Sans"/>
              </a:rPr>
              <a:t>SwiftTech</a:t>
            </a:r>
            <a:endParaRPr b="1" i="1" sz="2800">
              <a:solidFill>
                <a:srgbClr val="525252"/>
              </a:solidFill>
              <a:latin typeface="Open Sans"/>
              <a:ea typeface="Open Sans"/>
              <a:cs typeface="Open Sans"/>
              <a:sym typeface="Open Sans"/>
            </a:endParaRPr>
          </a:p>
        </p:txBody>
      </p:sp>
      <p:pic>
        <p:nvPicPr>
          <p:cNvPr descr="Rabbit" id="296" name="Google Shape;296;p7"/>
          <p:cNvPicPr preferRelativeResize="0"/>
          <p:nvPr/>
        </p:nvPicPr>
        <p:blipFill rotWithShape="1">
          <a:blip r:embed="rId3">
            <a:alphaModFix/>
          </a:blip>
          <a:srcRect b="0" l="0" r="0" t="0"/>
          <a:stretch/>
        </p:blipFill>
        <p:spPr>
          <a:xfrm>
            <a:off x="11286037" y="52551"/>
            <a:ext cx="764749" cy="764749"/>
          </a:xfrm>
          <a:prstGeom prst="rect">
            <a:avLst/>
          </a:prstGeom>
          <a:noFill/>
          <a:ln>
            <a:noFill/>
          </a:ln>
        </p:spPr>
      </p:pic>
      <p:sp>
        <p:nvSpPr>
          <p:cNvPr id="297" name="Google Shape;297;p7"/>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7"/>
          <p:cNvSpPr txBox="1"/>
          <p:nvPr/>
        </p:nvSpPr>
        <p:spPr>
          <a:xfrm>
            <a:off x="687575" y="1625200"/>
            <a:ext cx="10894200" cy="4661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NIST </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HIPAA</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SOC 2</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ISO 27000 Series</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NIST SP 800-53</a:t>
            </a:r>
            <a:endParaRPr sz="2100">
              <a:latin typeface="Calibri"/>
              <a:ea typeface="Calibri"/>
              <a:cs typeface="Calibri"/>
              <a:sym typeface="Calibri"/>
            </a:endParaRPr>
          </a:p>
          <a:p>
            <a:pPr indent="0" lvl="0" marL="0" rtl="0" algn="l">
              <a:spcBef>
                <a:spcPts val="0"/>
              </a:spcBef>
              <a:spcAft>
                <a:spcPts val="0"/>
              </a:spcAft>
              <a:buNone/>
            </a:pPr>
            <a:r>
              <a:rPr lang="en-US" sz="2100">
                <a:latin typeface="Calibri"/>
                <a:ea typeface="Calibri"/>
                <a:cs typeface="Calibri"/>
                <a:sym typeface="Calibri"/>
              </a:rPr>
              <a:t>	I chose these frameworks because they constantly monitor risks. NIST is created based on collaboration of pubic and private organizations where they created this framework to identify, manage and </a:t>
            </a:r>
            <a:r>
              <a:rPr lang="en-US" sz="2100">
                <a:latin typeface="Calibri"/>
                <a:ea typeface="Calibri"/>
                <a:cs typeface="Calibri"/>
                <a:sym typeface="Calibri"/>
              </a:rPr>
              <a:t>accessing</a:t>
            </a:r>
            <a:r>
              <a:rPr lang="en-US" sz="2100">
                <a:latin typeface="Calibri"/>
                <a:ea typeface="Calibri"/>
                <a:cs typeface="Calibri"/>
                <a:sym typeface="Calibri"/>
              </a:rPr>
              <a:t> cybersecurity risks. It is one of the most reliable framework used in multiple organization. HIPAA is a cybersecurity framework that is mostly targeted for healthcare organization to implement and manage their security controls. It also contains wide range of information for the best cybersecurity practices that employees must follow to reduce any risk. SOC 2 has more than 60 compliance and it mainly focus on verifying if the vendor are securely managing clients data. It is the most tough framework and it focuses on third party risk management. </a:t>
            </a:r>
            <a:endParaRPr sz="2100">
              <a:latin typeface="Calibri"/>
              <a:ea typeface="Calibri"/>
              <a:cs typeface="Calibri"/>
              <a:sym typeface="Calibri"/>
            </a:endParaRPr>
          </a:p>
          <a:p>
            <a:pPr indent="0" lvl="0" marL="0" rtl="0" algn="l">
              <a:spcBef>
                <a:spcPts val="0"/>
              </a:spcBef>
              <a:spcAft>
                <a:spcPts val="0"/>
              </a:spcAft>
              <a:buNone/>
            </a:pPr>
            <a:r>
              <a:rPr lang="en-US" sz="2300">
                <a:latin typeface="Calibri"/>
                <a:ea typeface="Calibri"/>
                <a:cs typeface="Calibri"/>
                <a:sym typeface="Calibri"/>
              </a:rPr>
              <a:t>	</a:t>
            </a:r>
            <a:endParaRPr sz="2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Audit Against Frameworks (3.)</a:t>
            </a:r>
            <a:endParaRPr/>
          </a:p>
        </p:txBody>
      </p:sp>
      <p:sp>
        <p:nvSpPr>
          <p:cNvPr id="304" name="Google Shape;304;p8"/>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Open Sans"/>
              <a:buNone/>
            </a:pPr>
            <a:r>
              <a:rPr b="1" i="1" lang="en-US" sz="2800">
                <a:solidFill>
                  <a:srgbClr val="525252"/>
                </a:solidFill>
                <a:latin typeface="Open Sans"/>
                <a:ea typeface="Open Sans"/>
                <a:cs typeface="Open Sans"/>
                <a:sym typeface="Open Sans"/>
              </a:rPr>
              <a:t>SwiftTech</a:t>
            </a:r>
            <a:endParaRPr b="1" i="1" sz="2800">
              <a:solidFill>
                <a:srgbClr val="525252"/>
              </a:solidFill>
              <a:latin typeface="Open Sans"/>
              <a:ea typeface="Open Sans"/>
              <a:cs typeface="Open Sans"/>
              <a:sym typeface="Open Sans"/>
            </a:endParaRPr>
          </a:p>
        </p:txBody>
      </p:sp>
      <p:pic>
        <p:nvPicPr>
          <p:cNvPr descr="Rabbit" id="305" name="Google Shape;305;p8"/>
          <p:cNvPicPr preferRelativeResize="0"/>
          <p:nvPr/>
        </p:nvPicPr>
        <p:blipFill rotWithShape="1">
          <a:blip r:embed="rId3">
            <a:alphaModFix/>
          </a:blip>
          <a:srcRect b="0" l="0" r="0" t="0"/>
          <a:stretch/>
        </p:blipFill>
        <p:spPr>
          <a:xfrm>
            <a:off x="11286037" y="-132573"/>
            <a:ext cx="764749" cy="764749"/>
          </a:xfrm>
          <a:prstGeom prst="rect">
            <a:avLst/>
          </a:prstGeom>
          <a:noFill/>
          <a:ln>
            <a:noFill/>
          </a:ln>
        </p:spPr>
      </p:pic>
      <p:sp>
        <p:nvSpPr>
          <p:cNvPr id="306" name="Google Shape;306;p8"/>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8"/>
          <p:cNvSpPr txBox="1"/>
          <p:nvPr/>
        </p:nvSpPr>
        <p:spPr>
          <a:xfrm>
            <a:off x="937625" y="1678775"/>
            <a:ext cx="10260300" cy="45183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The VPC3 file only support AES-128 encryption that </a:t>
            </a:r>
            <a:r>
              <a:rPr b="1" lang="en-US" sz="2100">
                <a:latin typeface="Calibri"/>
                <a:ea typeface="Calibri"/>
                <a:cs typeface="Calibri"/>
                <a:sym typeface="Calibri"/>
              </a:rPr>
              <a:t>will</a:t>
            </a:r>
            <a:r>
              <a:rPr lang="en-US" sz="2100">
                <a:latin typeface="Calibri"/>
                <a:ea typeface="Calibri"/>
                <a:cs typeface="Calibri"/>
                <a:sym typeface="Calibri"/>
              </a:rPr>
              <a:t> be changed to AES-256 </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The database </a:t>
            </a:r>
            <a:r>
              <a:rPr b="1" lang="en-US" sz="2100">
                <a:latin typeface="Calibri"/>
                <a:ea typeface="Calibri"/>
                <a:cs typeface="Calibri"/>
                <a:sym typeface="Calibri"/>
              </a:rPr>
              <a:t>will</a:t>
            </a:r>
            <a:r>
              <a:rPr lang="en-US" sz="2100">
                <a:latin typeface="Calibri"/>
                <a:ea typeface="Calibri"/>
                <a:cs typeface="Calibri"/>
                <a:sym typeface="Calibri"/>
              </a:rPr>
              <a:t> always be encrypted as it contains sensitive information and the confidentiality of the organization needs to be maintained</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According to NIST, passwords </a:t>
            </a:r>
            <a:r>
              <a:rPr b="1" lang="en-US" sz="2100">
                <a:latin typeface="Calibri"/>
                <a:ea typeface="Calibri"/>
                <a:cs typeface="Calibri"/>
                <a:sym typeface="Calibri"/>
              </a:rPr>
              <a:t>shall</a:t>
            </a:r>
            <a:r>
              <a:rPr lang="en-US" sz="2100">
                <a:latin typeface="Calibri"/>
                <a:ea typeface="Calibri"/>
                <a:cs typeface="Calibri"/>
                <a:sym typeface="Calibri"/>
              </a:rPr>
              <a:t> be changed at least once every 90 days. </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The password </a:t>
            </a:r>
            <a:r>
              <a:rPr b="1" lang="en-US" sz="2100">
                <a:latin typeface="Calibri"/>
                <a:ea typeface="Calibri"/>
                <a:cs typeface="Calibri"/>
                <a:sym typeface="Calibri"/>
              </a:rPr>
              <a:t>will</a:t>
            </a:r>
            <a:r>
              <a:rPr lang="en-US" sz="2100">
                <a:latin typeface="Calibri"/>
                <a:ea typeface="Calibri"/>
                <a:cs typeface="Calibri"/>
                <a:sym typeface="Calibri"/>
              </a:rPr>
              <a:t> </a:t>
            </a:r>
            <a:r>
              <a:rPr lang="en-US" sz="2100">
                <a:latin typeface="Calibri"/>
                <a:ea typeface="Calibri"/>
                <a:cs typeface="Calibri"/>
                <a:sym typeface="Calibri"/>
              </a:rPr>
              <a:t>satisfy </a:t>
            </a:r>
            <a:r>
              <a:rPr lang="en-US" sz="2100">
                <a:latin typeface="Calibri"/>
                <a:ea typeface="Calibri"/>
                <a:cs typeface="Calibri"/>
                <a:sym typeface="Calibri"/>
              </a:rPr>
              <a:t>a minimum </a:t>
            </a:r>
            <a:r>
              <a:rPr lang="en-US" sz="2100">
                <a:latin typeface="Calibri"/>
                <a:ea typeface="Calibri"/>
                <a:cs typeface="Calibri"/>
                <a:sym typeface="Calibri"/>
              </a:rPr>
              <a:t>length</a:t>
            </a:r>
            <a:r>
              <a:rPr lang="en-US" sz="2100">
                <a:latin typeface="Calibri"/>
                <a:ea typeface="Calibri"/>
                <a:cs typeface="Calibri"/>
                <a:sym typeface="Calibri"/>
              </a:rPr>
              <a:t> of 8 character which must include alphabets, numbers, symbols etc</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TLS V1.1 is used for cloud production environment (not recommended) however TLS V1.2 </a:t>
            </a:r>
            <a:r>
              <a:rPr b="1" lang="en-US" sz="2100">
                <a:latin typeface="Calibri"/>
                <a:ea typeface="Calibri"/>
                <a:cs typeface="Calibri"/>
                <a:sym typeface="Calibri"/>
              </a:rPr>
              <a:t>will</a:t>
            </a:r>
            <a:r>
              <a:rPr lang="en-US" sz="2100">
                <a:latin typeface="Calibri"/>
                <a:ea typeface="Calibri"/>
                <a:cs typeface="Calibri"/>
                <a:sym typeface="Calibri"/>
              </a:rPr>
              <a:t> be used for better protection.</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In order to ensure there is no vulnerability in terms of servers, they must be scanned and those patches </a:t>
            </a:r>
            <a:r>
              <a:rPr b="1" lang="en-US" sz="2100">
                <a:latin typeface="Calibri"/>
                <a:ea typeface="Calibri"/>
                <a:cs typeface="Calibri"/>
                <a:sym typeface="Calibri"/>
              </a:rPr>
              <a:t>will</a:t>
            </a:r>
            <a:r>
              <a:rPr lang="en-US" sz="2100">
                <a:latin typeface="Calibri"/>
                <a:ea typeface="Calibri"/>
                <a:cs typeface="Calibri"/>
                <a:sym typeface="Calibri"/>
              </a:rPr>
              <a:t> be fixed and updated up to date</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Application </a:t>
            </a:r>
            <a:r>
              <a:rPr b="1" lang="en-US" sz="2100">
                <a:latin typeface="Calibri"/>
                <a:ea typeface="Calibri"/>
                <a:cs typeface="Calibri"/>
                <a:sym typeface="Calibri"/>
              </a:rPr>
              <a:t>will</a:t>
            </a:r>
            <a:r>
              <a:rPr lang="en-US" sz="2100">
                <a:latin typeface="Calibri"/>
                <a:ea typeface="Calibri"/>
                <a:cs typeface="Calibri"/>
                <a:sym typeface="Calibri"/>
              </a:rPr>
              <a:t> be scanned for vulnerabilities before being pushed to production</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Application development Tiers </a:t>
            </a:r>
            <a:r>
              <a:rPr b="1" lang="en-US" sz="2100">
                <a:latin typeface="Calibri"/>
                <a:ea typeface="Calibri"/>
                <a:cs typeface="Calibri"/>
                <a:sym typeface="Calibri"/>
              </a:rPr>
              <a:t>will</a:t>
            </a:r>
            <a:r>
              <a:rPr lang="en-US" sz="2100">
                <a:latin typeface="Calibri"/>
                <a:ea typeface="Calibri"/>
                <a:cs typeface="Calibri"/>
                <a:sym typeface="Calibri"/>
              </a:rPr>
              <a:t> be decoupled from Business Application servers			</a:t>
            </a:r>
            <a:r>
              <a:rPr lang="en-US" sz="2100">
                <a:latin typeface="Calibri"/>
                <a:ea typeface="Calibri"/>
                <a:cs typeface="Calibri"/>
                <a:sym typeface="Calibri"/>
              </a:rPr>
              <a:t> </a:t>
            </a:r>
            <a:endParaRPr sz="2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Governance Mechanisms for End-User Management Controls (6.)</a:t>
            </a:r>
            <a:endParaRPr/>
          </a:p>
        </p:txBody>
      </p:sp>
      <p:sp>
        <p:nvSpPr>
          <p:cNvPr id="313" name="Google Shape;313;p10"/>
          <p:cNvSpPr txBox="1"/>
          <p:nvPr/>
        </p:nvSpPr>
        <p:spPr>
          <a:xfrm>
            <a:off x="996381" y="2156723"/>
            <a:ext cx="10626000" cy="26781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SzPts val="2000"/>
              <a:buAutoNum type="arabicPeriod"/>
            </a:pPr>
            <a:r>
              <a:rPr lang="en-US" sz="2400">
                <a:solidFill>
                  <a:schemeClr val="dk1"/>
                </a:solidFill>
                <a:latin typeface="Calibri"/>
                <a:ea typeface="Calibri"/>
                <a:cs typeface="Calibri"/>
                <a:sym typeface="Calibri"/>
              </a:rPr>
              <a:t>Password </a:t>
            </a:r>
            <a:r>
              <a:rPr b="1" lang="en-US" sz="2400">
                <a:solidFill>
                  <a:schemeClr val="dk1"/>
                </a:solidFill>
                <a:latin typeface="Calibri"/>
                <a:ea typeface="Calibri"/>
                <a:cs typeface="Calibri"/>
                <a:sym typeface="Calibri"/>
              </a:rPr>
              <a:t>will</a:t>
            </a:r>
            <a:r>
              <a:rPr lang="en-US" sz="2400">
                <a:solidFill>
                  <a:schemeClr val="dk1"/>
                </a:solidFill>
                <a:latin typeface="Calibri"/>
                <a:ea typeface="Calibri"/>
                <a:cs typeface="Calibri"/>
                <a:sym typeface="Calibri"/>
              </a:rPr>
              <a:t> satisfy a minimum </a:t>
            </a:r>
            <a:r>
              <a:rPr lang="en-US" sz="2400">
                <a:solidFill>
                  <a:schemeClr val="dk1"/>
                </a:solidFill>
                <a:latin typeface="Calibri"/>
                <a:ea typeface="Calibri"/>
                <a:cs typeface="Calibri"/>
                <a:sym typeface="Calibri"/>
              </a:rPr>
              <a:t>length</a:t>
            </a:r>
            <a:r>
              <a:rPr lang="en-US" sz="2400">
                <a:solidFill>
                  <a:schemeClr val="dk1"/>
                </a:solidFill>
                <a:latin typeface="Calibri"/>
                <a:ea typeface="Calibri"/>
                <a:cs typeface="Calibri"/>
                <a:sym typeface="Calibri"/>
              </a:rPr>
              <a:t> of 8 characters where it must be a combination of alphabets, numbers and symbols</a:t>
            </a:r>
            <a:endParaRPr sz="2000"/>
          </a:p>
          <a:p>
            <a:pPr indent="-355600" lvl="0" marL="457200" marR="0" rtl="0" algn="l">
              <a:spcBef>
                <a:spcPts val="0"/>
              </a:spcBef>
              <a:spcAft>
                <a:spcPts val="0"/>
              </a:spcAft>
              <a:buSzPts val="2000"/>
              <a:buAutoNum type="arabicPeriod"/>
            </a:pPr>
            <a:r>
              <a:rPr lang="en-US" sz="2400">
                <a:solidFill>
                  <a:schemeClr val="dk1"/>
                </a:solidFill>
                <a:latin typeface="Calibri"/>
                <a:ea typeface="Calibri"/>
                <a:cs typeface="Calibri"/>
                <a:sym typeface="Calibri"/>
              </a:rPr>
              <a:t>We </a:t>
            </a:r>
            <a:r>
              <a:rPr b="1" lang="en-US" sz="2400">
                <a:solidFill>
                  <a:schemeClr val="dk1"/>
                </a:solidFill>
                <a:latin typeface="Calibri"/>
                <a:ea typeface="Calibri"/>
                <a:cs typeface="Calibri"/>
                <a:sym typeface="Calibri"/>
              </a:rPr>
              <a:t>will</a:t>
            </a:r>
            <a:r>
              <a:rPr lang="en-US" sz="2400">
                <a:solidFill>
                  <a:schemeClr val="dk1"/>
                </a:solidFill>
                <a:latin typeface="Calibri"/>
                <a:ea typeface="Calibri"/>
                <a:cs typeface="Calibri"/>
                <a:sym typeface="Calibri"/>
              </a:rPr>
              <a:t> put a limit to the number of login attempts which reduces the risk of being vulnerable to Brute Force attacks</a:t>
            </a:r>
            <a:endParaRPr sz="2000"/>
          </a:p>
          <a:p>
            <a:pPr indent="-355600" lvl="0" marL="457200" marR="0" rtl="0" algn="l">
              <a:spcBef>
                <a:spcPts val="0"/>
              </a:spcBef>
              <a:spcAft>
                <a:spcPts val="0"/>
              </a:spcAft>
              <a:buSzPts val="2000"/>
              <a:buAutoNum type="arabicPeriod"/>
            </a:pPr>
            <a:r>
              <a:rPr lang="en-US" sz="2400">
                <a:solidFill>
                  <a:schemeClr val="dk1"/>
                </a:solidFill>
                <a:latin typeface="Calibri"/>
                <a:ea typeface="Calibri"/>
                <a:cs typeface="Calibri"/>
                <a:sym typeface="Calibri"/>
              </a:rPr>
              <a:t>Multi-Factor </a:t>
            </a:r>
            <a:r>
              <a:rPr lang="en-US" sz="2400">
                <a:solidFill>
                  <a:schemeClr val="dk1"/>
                </a:solidFill>
                <a:latin typeface="Calibri"/>
                <a:ea typeface="Calibri"/>
                <a:cs typeface="Calibri"/>
                <a:sym typeface="Calibri"/>
              </a:rPr>
              <a:t>Authentication</a:t>
            </a:r>
            <a:r>
              <a:rPr lang="en-US" sz="2400">
                <a:solidFill>
                  <a:schemeClr val="dk1"/>
                </a:solidFill>
                <a:latin typeface="Calibri"/>
                <a:ea typeface="Calibri"/>
                <a:cs typeface="Calibri"/>
                <a:sym typeface="Calibri"/>
              </a:rPr>
              <a:t> is important as we need to see if the actual user is the one accessing their account such as sending a code to their phone or their email to verify if its the actual user. </a:t>
            </a:r>
            <a:endParaRPr sz="2000"/>
          </a:p>
        </p:txBody>
      </p:sp>
      <p:sp>
        <p:nvSpPr>
          <p:cNvPr id="314" name="Google Shape;314;p10"/>
          <p:cNvSpPr txBox="1"/>
          <p:nvPr/>
        </p:nvSpPr>
        <p:spPr>
          <a:xfrm>
            <a:off x="10028116" y="316297"/>
            <a:ext cx="2515842" cy="13557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525252"/>
              </a:buClr>
              <a:buSzPts val="2800"/>
              <a:buFont typeface="Open Sans"/>
              <a:buNone/>
            </a:pPr>
            <a:r>
              <a:rPr b="1" i="1" lang="en-US" sz="2800">
                <a:solidFill>
                  <a:srgbClr val="525252"/>
                </a:solidFill>
                <a:latin typeface="Open Sans"/>
                <a:ea typeface="Open Sans"/>
                <a:cs typeface="Open Sans"/>
                <a:sym typeface="Open Sans"/>
              </a:rPr>
              <a:t>SwiftTech</a:t>
            </a:r>
            <a:endParaRPr b="1" i="1" sz="2800">
              <a:solidFill>
                <a:srgbClr val="525252"/>
              </a:solidFill>
              <a:latin typeface="Open Sans"/>
              <a:ea typeface="Open Sans"/>
              <a:cs typeface="Open Sans"/>
              <a:sym typeface="Open Sans"/>
            </a:endParaRPr>
          </a:p>
        </p:txBody>
      </p:sp>
      <p:pic>
        <p:nvPicPr>
          <p:cNvPr descr="Rabbit" id="315" name="Google Shape;315;p10"/>
          <p:cNvPicPr preferRelativeResize="0"/>
          <p:nvPr/>
        </p:nvPicPr>
        <p:blipFill rotWithShape="1">
          <a:blip r:embed="rId3">
            <a:alphaModFix/>
          </a:blip>
          <a:srcRect b="0" l="0" r="0" t="0"/>
          <a:stretch/>
        </p:blipFill>
        <p:spPr>
          <a:xfrm>
            <a:off x="11286037" y="-132573"/>
            <a:ext cx="764749" cy="764749"/>
          </a:xfrm>
          <a:prstGeom prst="rect">
            <a:avLst/>
          </a:prstGeom>
          <a:noFill/>
          <a:ln>
            <a:noFill/>
          </a:ln>
        </p:spPr>
      </p:pic>
      <p:sp>
        <p:nvSpPr>
          <p:cNvPr id="316" name="Google Shape;316;p10"/>
          <p:cNvSpPr/>
          <p:nvPr/>
        </p:nvSpPr>
        <p:spPr>
          <a:xfrm>
            <a:off x="0" y="6636412"/>
            <a:ext cx="12192000" cy="221588"/>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2020-04-13T05:32:58Z</dcterms:created>
  <dc:creator>Christopher Pike</dc:creator>
</cp:coreProperties>
</file>