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handoutMasterIdLst>
    <p:handoutMasterId r:id="rId12"/>
  </p:handoutMasterIdLst>
  <p:sldIdLst>
    <p:sldId id="257" r:id="rId2"/>
    <p:sldId id="259" r:id="rId3"/>
    <p:sldId id="260" r:id="rId4"/>
    <p:sldId id="261" r:id="rId5"/>
    <p:sldId id="279" r:id="rId6"/>
    <p:sldId id="262" r:id="rId7"/>
    <p:sldId id="280" r:id="rId8"/>
    <p:sldId id="267" r:id="rId9"/>
    <p:sldId id="276" r:id="rId10"/>
    <p:sldId id="283" r:id="rId11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3600" b="1" kern="1200">
        <a:solidFill>
          <a:srgbClr val="0000CC"/>
        </a:solidFill>
        <a:latin typeface="Tahoma" pitchFamily="34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3600" b="1" kern="1200">
        <a:solidFill>
          <a:srgbClr val="0000CC"/>
        </a:solidFill>
        <a:latin typeface="Tahoma" pitchFamily="34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3600" b="1" kern="1200">
        <a:solidFill>
          <a:srgbClr val="0000CC"/>
        </a:solidFill>
        <a:latin typeface="Tahoma" pitchFamily="34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3600" b="1" kern="1200">
        <a:solidFill>
          <a:srgbClr val="0000CC"/>
        </a:solidFill>
        <a:latin typeface="Tahoma" pitchFamily="34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3600" b="1" kern="1200">
        <a:solidFill>
          <a:srgbClr val="0000CC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rgbClr val="0000CC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rgbClr val="0000CC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rgbClr val="0000CC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rgbClr val="0000CC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CC"/>
    <a:srgbClr val="CC0000"/>
    <a:srgbClr val="006600"/>
    <a:srgbClr val="EAEAEA"/>
    <a:srgbClr val="00CC00"/>
    <a:srgbClr val="FF0000"/>
    <a:srgbClr val="CCFFCC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snapVertSplitter="1" vertBarState="minimized" horzBarState="maximized">
    <p:restoredLeft sz="15620" autoAdjust="0"/>
    <p:restoredTop sz="94660"/>
  </p:normalViewPr>
  <p:slideViewPr>
    <p:cSldViewPr>
      <p:cViewPr varScale="1">
        <p:scale>
          <a:sx n="73" d="100"/>
          <a:sy n="73" d="100"/>
        </p:scale>
        <p:origin x="-1110" y="-90"/>
      </p:cViewPr>
      <p:guideLst>
        <p:guide orient="horz" pos="3552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CF6D7FBF-D1A4-4361-BE03-C93F08E9754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96FF3D-C694-47F3-ACB8-1956973795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89A2A0-0BFC-4D37-8869-B498A7EC0A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38FF3-C1AB-4187-BA83-6B010F7D93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2488BA-2044-46BA-A914-DDD81E3650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89D78-F412-4EC8-A390-FC769A988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B03A4-0BB5-4974-9039-4DA4983557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B55EC-152C-40B5-8627-63FA09F797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E545A8-6192-47C2-A226-D2324214B0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FD281E-F12D-4C18-8D9C-DE9CECA002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DD97B-841A-4CF8-A8E7-42FD7D8458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46344-D6B1-423B-BEF3-5831BA7E77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FFB5F7D8-2A57-4C41-ACF5-F3EB9FE086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7111" name="Text Box 7"/>
          <p:cNvSpPr txBox="1">
            <a:spLocks noChangeArrowheads="1"/>
          </p:cNvSpPr>
          <p:nvPr userDrawn="1"/>
        </p:nvSpPr>
        <p:spPr bwMode="auto">
          <a:xfrm>
            <a:off x="5343525" y="6664325"/>
            <a:ext cx="3876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 i="1">
                <a:solidFill>
                  <a:schemeClr val="tx1"/>
                </a:solidFill>
                <a:latin typeface="Book Antiqua" pitchFamily="18" charset="0"/>
                <a:cs typeface="Times New Roman" charset="0"/>
              </a:rPr>
              <a:t>©2008 The McGraw-Hill Companies, Inc.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</a:rPr>
              <a:t>INTRODUCTION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990600"/>
            <a:ext cx="5257800" cy="5562600"/>
          </a:xfrm>
        </p:spPr>
        <p:txBody>
          <a:bodyPr/>
          <a:lstStyle/>
          <a:p>
            <a:pPr marL="452438" indent="-452438" algn="l">
              <a:lnSpc>
                <a:spcPct val="110000"/>
              </a:lnSpc>
            </a:pPr>
            <a:endParaRPr lang="en-US" sz="2800" b="1" i="1" dirty="0" smtClean="0"/>
          </a:p>
          <a:p>
            <a:pPr marL="452438" indent="-452438" algn="l">
              <a:lnSpc>
                <a:spcPct val="110000"/>
              </a:lnSpc>
              <a:buFontTx/>
              <a:buChar char="•"/>
            </a:pPr>
            <a:r>
              <a:rPr lang="en-US" b="1" i="1" dirty="0" smtClean="0"/>
              <a:t>Binary </a:t>
            </a:r>
            <a:r>
              <a:rPr lang="en-US" b="1" i="1" dirty="0"/>
              <a:t>Addition</a:t>
            </a:r>
          </a:p>
          <a:p>
            <a:pPr marL="452438" indent="-452438" algn="l">
              <a:lnSpc>
                <a:spcPct val="110000"/>
              </a:lnSpc>
              <a:buFontTx/>
              <a:buChar char="•"/>
            </a:pPr>
            <a:r>
              <a:rPr lang="en-US" b="1" i="1" dirty="0"/>
              <a:t>Half &amp; Full Adders</a:t>
            </a:r>
          </a:p>
          <a:p>
            <a:pPr marL="452438" indent="-452438" algn="l">
              <a:lnSpc>
                <a:spcPct val="110000"/>
              </a:lnSpc>
              <a:buFontTx/>
              <a:buChar char="•"/>
            </a:pPr>
            <a:r>
              <a:rPr lang="en-US" b="1" i="1" dirty="0" smtClean="0"/>
              <a:t>Parallel Adders</a:t>
            </a:r>
            <a:endParaRPr lang="en-US" b="1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88" name="Object 3072"/>
          <p:cNvGraphicFramePr>
            <a:graphicFrameLocks noChangeAspect="1"/>
          </p:cNvGraphicFramePr>
          <p:nvPr/>
        </p:nvGraphicFramePr>
        <p:xfrm>
          <a:off x="246063" y="228600"/>
          <a:ext cx="592137" cy="1066800"/>
        </p:xfrm>
        <a:graphic>
          <a:graphicData uri="http://schemas.openxmlformats.org/presentationml/2006/ole">
            <p:oleObj spid="_x0000_s63488" name="Clip" r:id="rId3" imgW="2033280" imgH="3390840" progId="">
              <p:embed/>
            </p:oleObj>
          </a:graphicData>
        </a:graphic>
      </p:graphicFrame>
      <p:sp>
        <p:nvSpPr>
          <p:cNvPr id="52227" name="Text Box 3075"/>
          <p:cNvSpPr txBox="1">
            <a:spLocks noChangeArrowheads="1"/>
          </p:cNvSpPr>
          <p:nvPr/>
        </p:nvSpPr>
        <p:spPr bwMode="auto">
          <a:xfrm>
            <a:off x="2819400" y="288925"/>
            <a:ext cx="342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sz="4000">
                <a:solidFill>
                  <a:srgbClr val="FF0000"/>
                </a:solidFill>
                <a:latin typeface="Times New Roman" charset="0"/>
              </a:rPr>
              <a:t>QUIZ</a:t>
            </a:r>
          </a:p>
        </p:txBody>
      </p:sp>
      <p:sp>
        <p:nvSpPr>
          <p:cNvPr id="52229" name="Rectangle 3077"/>
          <p:cNvSpPr>
            <a:spLocks noChangeArrowheads="1"/>
          </p:cNvSpPr>
          <p:nvPr/>
        </p:nvSpPr>
        <p:spPr bwMode="auto">
          <a:xfrm>
            <a:off x="1066800" y="1143000"/>
            <a:ext cx="7239000" cy="762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Q#1-  With the top full adder’s Cin input LOW, this operates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as a half-adder while the bottom three are full adders. (T or F)</a:t>
            </a:r>
          </a:p>
        </p:txBody>
      </p:sp>
      <p:grpSp>
        <p:nvGrpSpPr>
          <p:cNvPr id="52231" name="Group 3079"/>
          <p:cNvGrpSpPr>
            <a:grpSpLocks/>
          </p:cNvGrpSpPr>
          <p:nvPr/>
        </p:nvGrpSpPr>
        <p:grpSpPr bwMode="auto">
          <a:xfrm>
            <a:off x="1828800" y="2438400"/>
            <a:ext cx="5867400" cy="3384550"/>
            <a:chOff x="1152" y="1248"/>
            <a:chExt cx="3696" cy="2132"/>
          </a:xfrm>
        </p:grpSpPr>
        <p:sp>
          <p:nvSpPr>
            <p:cNvPr id="52232" name="AutoShape 3080"/>
            <p:cNvSpPr>
              <a:spLocks/>
            </p:cNvSpPr>
            <p:nvPr/>
          </p:nvSpPr>
          <p:spPr bwMode="auto">
            <a:xfrm rot="5400000">
              <a:off x="2496" y="1152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33" name="Group 3081"/>
            <p:cNvGrpSpPr>
              <a:grpSpLocks/>
            </p:cNvGrpSpPr>
            <p:nvPr/>
          </p:nvGrpSpPr>
          <p:grpSpPr bwMode="auto">
            <a:xfrm>
              <a:off x="1152" y="1248"/>
              <a:ext cx="3696" cy="2132"/>
              <a:chOff x="1056" y="1228"/>
              <a:chExt cx="3792" cy="2228"/>
            </a:xfrm>
          </p:grpSpPr>
          <p:pic>
            <p:nvPicPr>
              <p:cNvPr id="52234" name="Picture 308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56" y="1488"/>
                <a:ext cx="3792" cy="19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2235" name="AutoShape 3083"/>
              <p:cNvSpPr>
                <a:spLocks/>
              </p:cNvSpPr>
              <p:nvPr/>
            </p:nvSpPr>
            <p:spPr bwMode="auto">
              <a:xfrm rot="5400000">
                <a:off x="1632" y="1152"/>
                <a:ext cx="96" cy="672"/>
              </a:xfrm>
              <a:prstGeom prst="leftBrace">
                <a:avLst>
                  <a:gd name="adj1" fmla="val 58333"/>
                  <a:gd name="adj2" fmla="val 50000"/>
                </a:avLst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36" name="Text Box 3084"/>
              <p:cNvSpPr txBox="1">
                <a:spLocks noChangeArrowheads="1"/>
              </p:cNvSpPr>
              <p:nvPr/>
            </p:nvSpPr>
            <p:spPr bwMode="auto">
              <a:xfrm>
                <a:off x="1296" y="1228"/>
                <a:ext cx="803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sz="1600" b="0">
                    <a:solidFill>
                      <a:srgbClr val="CC3300"/>
                    </a:solidFill>
                    <a:latin typeface="Times New Roman" charset="0"/>
                  </a:rPr>
                  <a:t>4-bit number</a:t>
                </a:r>
              </a:p>
            </p:txBody>
          </p:sp>
          <p:sp>
            <p:nvSpPr>
              <p:cNvPr id="52237" name="Text Box 3085"/>
              <p:cNvSpPr txBox="1">
                <a:spLocks noChangeArrowheads="1"/>
              </p:cNvSpPr>
              <p:nvPr/>
            </p:nvSpPr>
            <p:spPr bwMode="auto">
              <a:xfrm>
                <a:off x="2145" y="1248"/>
                <a:ext cx="803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sz="1600" b="0">
                    <a:solidFill>
                      <a:srgbClr val="CC3300"/>
                    </a:solidFill>
                    <a:latin typeface="Times New Roman" charset="0"/>
                  </a:rPr>
                  <a:t>4-bit number</a:t>
                </a:r>
              </a:p>
            </p:txBody>
          </p:sp>
        </p:grpSp>
      </p:grpSp>
      <p:sp>
        <p:nvSpPr>
          <p:cNvPr id="52238" name="Rectangle 3086"/>
          <p:cNvSpPr>
            <a:spLocks noChangeArrowheads="1"/>
          </p:cNvSpPr>
          <p:nvPr/>
        </p:nvSpPr>
        <p:spPr bwMode="auto">
          <a:xfrm>
            <a:off x="1143000" y="1219200"/>
            <a:ext cx="7239000" cy="76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Q#2-  When the 4-bit parallel adder adds binary 1100 and 0011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the sum appearing at the lower right will be ___. </a:t>
            </a:r>
          </a:p>
        </p:txBody>
      </p:sp>
      <p:sp>
        <p:nvSpPr>
          <p:cNvPr id="52240" name="Rectangle 3088"/>
          <p:cNvSpPr>
            <a:spLocks noChangeArrowheads="1"/>
          </p:cNvSpPr>
          <p:nvPr/>
        </p:nvSpPr>
        <p:spPr bwMode="auto">
          <a:xfrm>
            <a:off x="1219200" y="1295400"/>
            <a:ext cx="7239000" cy="762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Q#3-  When the 4-bit parallel adder adds binary 0111 and 1001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the sum appearing at the lower right will be ___. </a:t>
            </a:r>
          </a:p>
        </p:txBody>
      </p:sp>
      <p:sp>
        <p:nvSpPr>
          <p:cNvPr id="52242" name="Rectangle 3090"/>
          <p:cNvSpPr>
            <a:spLocks noChangeArrowheads="1"/>
          </p:cNvSpPr>
          <p:nvPr/>
        </p:nvSpPr>
        <p:spPr bwMode="auto">
          <a:xfrm>
            <a:off x="1295400" y="1371600"/>
            <a:ext cx="72390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Q#4-  When the 4-bit parallel adder adds binary 1101 and 1001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the sum appearing at the lower right will be ___. </a:t>
            </a:r>
          </a:p>
        </p:txBody>
      </p:sp>
      <p:sp>
        <p:nvSpPr>
          <p:cNvPr id="52244" name="Rectangle 3092"/>
          <p:cNvSpPr>
            <a:spLocks noChangeArrowheads="1"/>
          </p:cNvSpPr>
          <p:nvPr/>
        </p:nvSpPr>
        <p:spPr bwMode="auto">
          <a:xfrm>
            <a:off x="1371600" y="1447800"/>
            <a:ext cx="72390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Q#5-  When the 4-bit parallel adder adds binary 0011 and 0110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the sum appearing at the lower right will be ___. </a:t>
            </a:r>
          </a:p>
        </p:txBody>
      </p:sp>
      <p:sp>
        <p:nvSpPr>
          <p:cNvPr id="52246" name="Rectangle 3094"/>
          <p:cNvSpPr>
            <a:spLocks noChangeArrowheads="1"/>
          </p:cNvSpPr>
          <p:nvPr/>
        </p:nvSpPr>
        <p:spPr bwMode="auto">
          <a:xfrm>
            <a:off x="1447800" y="1524000"/>
            <a:ext cx="7239000" cy="76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Q#6-  When the 4-bit parallel adder adds binary 1111 and 1111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the sum appearing at the lower right will be ___. </a:t>
            </a:r>
          </a:p>
        </p:txBody>
      </p:sp>
      <p:sp>
        <p:nvSpPr>
          <p:cNvPr id="52248" name="Rectangle 3096"/>
          <p:cNvSpPr>
            <a:spLocks noChangeArrowheads="1"/>
          </p:cNvSpPr>
          <p:nvPr/>
        </p:nvSpPr>
        <p:spPr bwMode="auto">
          <a:xfrm>
            <a:off x="1524000" y="1600200"/>
            <a:ext cx="7239000" cy="76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Q#7-  When the 4-bit parallel adder adds binary 1010 and 1001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the sum appearing at the lower right will be ___. </a:t>
            </a:r>
          </a:p>
        </p:txBody>
      </p:sp>
      <p:sp>
        <p:nvSpPr>
          <p:cNvPr id="52230" name="Rectangle 3078"/>
          <p:cNvSpPr>
            <a:spLocks noChangeArrowheads="1"/>
          </p:cNvSpPr>
          <p:nvPr/>
        </p:nvSpPr>
        <p:spPr bwMode="auto">
          <a:xfrm>
            <a:off x="4267200" y="5638800"/>
            <a:ext cx="3733800" cy="5334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ANS:  True</a:t>
            </a:r>
          </a:p>
        </p:txBody>
      </p:sp>
      <p:sp>
        <p:nvSpPr>
          <p:cNvPr id="52239" name="Rectangle 3087"/>
          <p:cNvSpPr>
            <a:spLocks noChangeArrowheads="1"/>
          </p:cNvSpPr>
          <p:nvPr/>
        </p:nvSpPr>
        <p:spPr bwMode="auto">
          <a:xfrm>
            <a:off x="4343400" y="5715000"/>
            <a:ext cx="3733800" cy="5334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ANS:  01111</a:t>
            </a:r>
          </a:p>
        </p:txBody>
      </p:sp>
      <p:sp>
        <p:nvSpPr>
          <p:cNvPr id="52241" name="Rectangle 3089"/>
          <p:cNvSpPr>
            <a:spLocks noChangeArrowheads="1"/>
          </p:cNvSpPr>
          <p:nvPr/>
        </p:nvSpPr>
        <p:spPr bwMode="auto">
          <a:xfrm>
            <a:off x="4419600" y="5791200"/>
            <a:ext cx="373380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ANS:  10000</a:t>
            </a:r>
          </a:p>
        </p:txBody>
      </p:sp>
      <p:sp>
        <p:nvSpPr>
          <p:cNvPr id="52243" name="Rectangle 3091"/>
          <p:cNvSpPr>
            <a:spLocks noChangeArrowheads="1"/>
          </p:cNvSpPr>
          <p:nvPr/>
        </p:nvSpPr>
        <p:spPr bwMode="auto">
          <a:xfrm>
            <a:off x="4495800" y="5867400"/>
            <a:ext cx="37338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ANS:  10110</a:t>
            </a:r>
          </a:p>
        </p:txBody>
      </p:sp>
      <p:sp>
        <p:nvSpPr>
          <p:cNvPr id="52245" name="Rectangle 3093"/>
          <p:cNvSpPr>
            <a:spLocks noChangeArrowheads="1"/>
          </p:cNvSpPr>
          <p:nvPr/>
        </p:nvSpPr>
        <p:spPr bwMode="auto">
          <a:xfrm>
            <a:off x="4572000" y="5943600"/>
            <a:ext cx="37338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ANS:  01001</a:t>
            </a:r>
          </a:p>
        </p:txBody>
      </p:sp>
      <p:sp>
        <p:nvSpPr>
          <p:cNvPr id="52247" name="Rectangle 3095"/>
          <p:cNvSpPr>
            <a:spLocks noChangeArrowheads="1"/>
          </p:cNvSpPr>
          <p:nvPr/>
        </p:nvSpPr>
        <p:spPr bwMode="auto">
          <a:xfrm>
            <a:off x="4648200" y="6019800"/>
            <a:ext cx="37338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ANS:  11110</a:t>
            </a:r>
          </a:p>
        </p:txBody>
      </p:sp>
      <p:sp>
        <p:nvSpPr>
          <p:cNvPr id="52249" name="Rectangle 3097"/>
          <p:cNvSpPr>
            <a:spLocks noChangeArrowheads="1"/>
          </p:cNvSpPr>
          <p:nvPr/>
        </p:nvSpPr>
        <p:spPr bwMode="auto">
          <a:xfrm>
            <a:off x="4724400" y="6096000"/>
            <a:ext cx="37338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ANS:  10011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nimBg="1" autoUpdateAnimBg="0"/>
      <p:bldP spid="52238" grpId="0" animBg="1" autoUpdateAnimBg="0"/>
      <p:bldP spid="52240" grpId="0" animBg="1" autoUpdateAnimBg="0"/>
      <p:bldP spid="52242" grpId="0" animBg="1" autoUpdateAnimBg="0"/>
      <p:bldP spid="52244" grpId="0" animBg="1" autoUpdateAnimBg="0"/>
      <p:bldP spid="52246" grpId="0" animBg="1" autoUpdateAnimBg="0"/>
      <p:bldP spid="52248" grpId="0" animBg="1" autoUpdateAnimBg="0"/>
      <p:bldP spid="52230" grpId="0" animBg="1" autoUpdateAnimBg="0"/>
      <p:bldP spid="52239" grpId="0" animBg="1" autoUpdateAnimBg="0"/>
      <p:bldP spid="52241" grpId="0" animBg="1" autoUpdateAnimBg="0"/>
      <p:bldP spid="52243" grpId="0" animBg="1" autoUpdateAnimBg="0"/>
      <p:bldP spid="52245" grpId="0" animBg="1" autoUpdateAnimBg="0"/>
      <p:bldP spid="52247" grpId="0" animBg="1" autoUpdateAnimBg="0"/>
      <p:bldP spid="5224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762000" y="1492250"/>
            <a:ext cx="7891463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2438" indent="-452438" algn="l">
              <a:buFontTx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Conceptually similar to decimal addition</a:t>
            </a:r>
            <a:br>
              <a:rPr lang="en-US" sz="2800" dirty="0">
                <a:solidFill>
                  <a:schemeClr val="tx1"/>
                </a:solidFill>
                <a:latin typeface="Times New Roman" charset="0"/>
              </a:rPr>
            </a:br>
            <a:endParaRPr lang="en-US" sz="2800" dirty="0">
              <a:solidFill>
                <a:schemeClr val="tx1"/>
              </a:solidFill>
              <a:latin typeface="Times New Roman" charset="0"/>
            </a:endParaRPr>
          </a:p>
          <a:p>
            <a:pPr marL="452438" indent="-452438" algn="l">
              <a:buFontTx/>
              <a:buChar char="•"/>
            </a:pPr>
            <a:r>
              <a:rPr lang="en-US" sz="2800" i="1" dirty="0">
                <a:solidFill>
                  <a:schemeClr val="tx1"/>
                </a:solidFill>
                <a:latin typeface="Times New Roman" charset="0"/>
              </a:rPr>
              <a:t>Example:  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Add the binary numbers 1010 and 11</a:t>
            </a:r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2662238" y="269875"/>
            <a:ext cx="37274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charset="0"/>
              </a:rPr>
              <a:t>Binary Addition</a:t>
            </a:r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3048000" y="3870325"/>
            <a:ext cx="2514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1  0  1  0</a:t>
            </a:r>
          </a:p>
          <a:p>
            <a:r>
              <a:rPr lang="en-US" b="0">
                <a:solidFill>
                  <a:schemeClr val="tx1"/>
                </a:solidFill>
              </a:rPr>
              <a:t>+       1  1</a:t>
            </a:r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3733800" y="3138488"/>
            <a:ext cx="10668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(carry)</a:t>
            </a:r>
            <a:endParaRPr lang="en-US" sz="1800" b="0">
              <a:solidFill>
                <a:schemeClr val="tx1"/>
              </a:solidFill>
            </a:endParaRPr>
          </a:p>
          <a:p>
            <a:pPr algn="ctr"/>
            <a:r>
              <a:rPr lang="en-US" sz="2400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>
            <a:off x="3276600" y="5241925"/>
            <a:ext cx="23622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279" name="Freeform 39"/>
          <p:cNvSpPr>
            <a:spLocks/>
          </p:cNvSpPr>
          <p:nvPr/>
        </p:nvSpPr>
        <p:spPr bwMode="auto">
          <a:xfrm>
            <a:off x="4343400" y="3565525"/>
            <a:ext cx="304800" cy="646331"/>
          </a:xfrm>
          <a:custGeom>
            <a:avLst/>
            <a:gdLst/>
            <a:ahLst/>
            <a:cxnLst>
              <a:cxn ang="0">
                <a:pos x="144" y="1184"/>
              </a:cxn>
              <a:cxn ang="0">
                <a:pos x="96" y="1136"/>
              </a:cxn>
              <a:cxn ang="0">
                <a:pos x="96" y="176"/>
              </a:cxn>
              <a:cxn ang="0">
                <a:pos x="0" y="80"/>
              </a:cxn>
            </a:cxnLst>
            <a:rect l="0" t="0" r="r" b="b"/>
            <a:pathLst>
              <a:path w="144" h="1304">
                <a:moveTo>
                  <a:pt x="144" y="1184"/>
                </a:moveTo>
                <a:cubicBezTo>
                  <a:pt x="124" y="1244"/>
                  <a:pt x="104" y="1304"/>
                  <a:pt x="96" y="1136"/>
                </a:cubicBezTo>
                <a:cubicBezTo>
                  <a:pt x="88" y="968"/>
                  <a:pt x="112" y="352"/>
                  <a:pt x="96" y="176"/>
                </a:cubicBezTo>
                <a:cubicBezTo>
                  <a:pt x="80" y="0"/>
                  <a:pt x="40" y="40"/>
                  <a:pt x="0" y="80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281" name="Text Box 41"/>
          <p:cNvSpPr txBox="1">
            <a:spLocks noChangeArrowheads="1"/>
          </p:cNvSpPr>
          <p:nvPr/>
        </p:nvSpPr>
        <p:spPr bwMode="auto">
          <a:xfrm>
            <a:off x="5181600" y="5210175"/>
            <a:ext cx="30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4648200" y="5210175"/>
            <a:ext cx="30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83" name="Text Box 43"/>
          <p:cNvSpPr txBox="1">
            <a:spLocks noChangeArrowheads="1"/>
          </p:cNvSpPr>
          <p:nvPr/>
        </p:nvSpPr>
        <p:spPr bwMode="auto">
          <a:xfrm>
            <a:off x="4114800" y="5210175"/>
            <a:ext cx="30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84" name="Text Box 44"/>
          <p:cNvSpPr txBox="1">
            <a:spLocks noChangeArrowheads="1"/>
          </p:cNvSpPr>
          <p:nvPr/>
        </p:nvSpPr>
        <p:spPr bwMode="auto">
          <a:xfrm>
            <a:off x="3581400" y="5210175"/>
            <a:ext cx="304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chemeClr val="tx1"/>
                </a:solidFill>
              </a:rPr>
              <a:t>1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75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75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"/>
                            </p:stCondLst>
                            <p:childTnLst>
                              <p:par>
                                <p:cTn id="31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3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75"/>
                            </p:stCondLst>
                            <p:childTnLst>
                              <p:par>
                                <p:cTn id="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75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75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 autoUpdateAnimBg="0" advAuto="1000"/>
      <p:bldP spid="10268" grpId="0" autoUpdateAnimBg="0"/>
      <p:bldP spid="10274" grpId="0" autoUpdateAnimBg="0"/>
      <p:bldP spid="10275" grpId="0" animBg="1"/>
      <p:bldP spid="10279" grpId="0" animBg="1"/>
      <p:bldP spid="10281" grpId="0" autoUpdateAnimBg="0"/>
      <p:bldP spid="10282" grpId="0" autoUpdateAnimBg="0"/>
      <p:bldP spid="10283" grpId="0" autoUpdateAnimBg="0"/>
      <p:bldP spid="1028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935038" y="1776413"/>
            <a:ext cx="7294562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3200">
                <a:latin typeface="Times New Roman" charset="0"/>
              </a:rPr>
              <a:t>Add the Binary numbers 11010 and 1100</a:t>
            </a:r>
          </a:p>
        </p:txBody>
      </p: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2971800" y="441325"/>
            <a:ext cx="3048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QUIZ</a:t>
            </a:r>
          </a:p>
        </p:txBody>
      </p:sp>
      <p:graphicFrame>
        <p:nvGraphicFramePr>
          <p:cNvPr id="57344" name="Object 1024"/>
          <p:cNvGraphicFramePr>
            <a:graphicFrameLocks noChangeAspect="1"/>
          </p:cNvGraphicFramePr>
          <p:nvPr/>
        </p:nvGraphicFramePr>
        <p:xfrm>
          <a:off x="228600" y="228600"/>
          <a:ext cx="550863" cy="990600"/>
        </p:xfrm>
        <a:graphic>
          <a:graphicData uri="http://schemas.openxmlformats.org/presentationml/2006/ole">
            <p:oleObj spid="_x0000_s57344" name="Clip" r:id="rId3" imgW="2033280" imgH="3390840" progId="">
              <p:embed/>
            </p:oleObj>
          </a:graphicData>
        </a:graphic>
      </p:graphicFrame>
      <p:sp>
        <p:nvSpPr>
          <p:cNvPr id="11305" name="Text Box 41"/>
          <p:cNvSpPr txBox="1">
            <a:spLocks noChangeArrowheads="1"/>
          </p:cNvSpPr>
          <p:nvPr/>
        </p:nvSpPr>
        <p:spPr bwMode="auto">
          <a:xfrm>
            <a:off x="2514600" y="3276600"/>
            <a:ext cx="3276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0">
                <a:solidFill>
                  <a:srgbClr val="008000"/>
                </a:solidFill>
              </a:rPr>
              <a:t>1  1  0  1  0</a:t>
            </a:r>
          </a:p>
          <a:p>
            <a:r>
              <a:rPr lang="en-US" b="0">
                <a:solidFill>
                  <a:srgbClr val="008000"/>
                </a:solidFill>
              </a:rPr>
              <a:t>+   1  1  0  0</a:t>
            </a:r>
          </a:p>
        </p:txBody>
      </p:sp>
      <p:sp>
        <p:nvSpPr>
          <p:cNvPr id="11307" name="Line 43"/>
          <p:cNvSpPr>
            <a:spLocks noChangeShapeType="1"/>
          </p:cNvSpPr>
          <p:nvPr/>
        </p:nvSpPr>
        <p:spPr bwMode="auto">
          <a:xfrm>
            <a:off x="2667000" y="4572000"/>
            <a:ext cx="3048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1321" name="Group 57"/>
          <p:cNvGrpSpPr>
            <a:grpSpLocks/>
          </p:cNvGrpSpPr>
          <p:nvPr/>
        </p:nvGrpSpPr>
        <p:grpSpPr bwMode="auto">
          <a:xfrm>
            <a:off x="2971800" y="2682876"/>
            <a:ext cx="914400" cy="2468564"/>
            <a:chOff x="4176" y="1450"/>
            <a:chExt cx="576" cy="1555"/>
          </a:xfrm>
        </p:grpSpPr>
        <p:sp>
          <p:nvSpPr>
            <p:cNvPr id="11306" name="Text Box 42"/>
            <p:cNvSpPr txBox="1">
              <a:spLocks noChangeArrowheads="1"/>
            </p:cNvSpPr>
            <p:nvPr/>
          </p:nvSpPr>
          <p:spPr bwMode="auto">
            <a:xfrm>
              <a:off x="4176" y="1450"/>
              <a:ext cx="576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CC0000"/>
                  </a:solidFill>
                </a:rPr>
                <a:t>(carry)</a:t>
              </a:r>
              <a:endParaRPr lang="en-US" sz="1800">
                <a:solidFill>
                  <a:srgbClr val="CC0000"/>
                </a:solidFill>
              </a:endParaRPr>
            </a:p>
            <a:p>
              <a:pPr algn="ctr"/>
              <a:r>
                <a:rPr lang="en-US" sz="2400">
                  <a:solidFill>
                    <a:srgbClr val="006600"/>
                  </a:solidFill>
                </a:rPr>
                <a:t>1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11308" name="Freeform 44"/>
            <p:cNvSpPr>
              <a:spLocks/>
            </p:cNvSpPr>
            <p:nvPr/>
          </p:nvSpPr>
          <p:spPr bwMode="auto">
            <a:xfrm>
              <a:off x="4512" y="1646"/>
              <a:ext cx="192" cy="1359"/>
            </a:xfrm>
            <a:custGeom>
              <a:avLst/>
              <a:gdLst/>
              <a:ahLst/>
              <a:cxnLst>
                <a:cxn ang="0">
                  <a:pos x="144" y="1184"/>
                </a:cxn>
                <a:cxn ang="0">
                  <a:pos x="96" y="1136"/>
                </a:cxn>
                <a:cxn ang="0">
                  <a:pos x="96" y="176"/>
                </a:cxn>
                <a:cxn ang="0">
                  <a:pos x="0" y="80"/>
                </a:cxn>
              </a:cxnLst>
              <a:rect l="0" t="0" r="r" b="b"/>
              <a:pathLst>
                <a:path w="144" h="1304">
                  <a:moveTo>
                    <a:pt x="144" y="1184"/>
                  </a:moveTo>
                  <a:cubicBezTo>
                    <a:pt x="124" y="1244"/>
                    <a:pt x="104" y="1304"/>
                    <a:pt x="96" y="1136"/>
                  </a:cubicBezTo>
                  <a:cubicBezTo>
                    <a:pt x="88" y="968"/>
                    <a:pt x="112" y="352"/>
                    <a:pt x="96" y="176"/>
                  </a:cubicBezTo>
                  <a:cubicBezTo>
                    <a:pt x="80" y="0"/>
                    <a:pt x="40" y="40"/>
                    <a:pt x="0" y="80"/>
                  </a:cubicBez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1309" name="Text Box 45"/>
          <p:cNvSpPr txBox="1">
            <a:spLocks noChangeArrowheads="1"/>
          </p:cNvSpPr>
          <p:nvPr/>
        </p:nvSpPr>
        <p:spPr bwMode="auto">
          <a:xfrm>
            <a:off x="5410200" y="4616450"/>
            <a:ext cx="30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1310" name="Text Box 46"/>
          <p:cNvSpPr txBox="1">
            <a:spLocks noChangeArrowheads="1"/>
          </p:cNvSpPr>
          <p:nvPr/>
        </p:nvSpPr>
        <p:spPr bwMode="auto">
          <a:xfrm>
            <a:off x="4876800" y="4616450"/>
            <a:ext cx="30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1311" name="Text Box 47"/>
          <p:cNvSpPr txBox="1">
            <a:spLocks noChangeArrowheads="1"/>
          </p:cNvSpPr>
          <p:nvPr/>
        </p:nvSpPr>
        <p:spPr bwMode="auto">
          <a:xfrm>
            <a:off x="4343400" y="4616450"/>
            <a:ext cx="30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1312" name="Text Box 48"/>
          <p:cNvSpPr txBox="1">
            <a:spLocks noChangeArrowheads="1"/>
          </p:cNvSpPr>
          <p:nvPr/>
        </p:nvSpPr>
        <p:spPr bwMode="auto">
          <a:xfrm>
            <a:off x="3810000" y="4616450"/>
            <a:ext cx="30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1313" name="Text Box 49"/>
          <p:cNvSpPr txBox="1">
            <a:spLocks noChangeArrowheads="1"/>
          </p:cNvSpPr>
          <p:nvPr/>
        </p:nvSpPr>
        <p:spPr bwMode="auto">
          <a:xfrm>
            <a:off x="3276600" y="4616450"/>
            <a:ext cx="30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2743200" y="4616450"/>
            <a:ext cx="30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rgbClr val="008000"/>
                </a:solidFill>
              </a:rPr>
              <a:t>1</a:t>
            </a:r>
          </a:p>
        </p:txBody>
      </p:sp>
      <p:grpSp>
        <p:nvGrpSpPr>
          <p:cNvPr id="11322" name="Group 58"/>
          <p:cNvGrpSpPr>
            <a:grpSpLocks/>
          </p:cNvGrpSpPr>
          <p:nvPr/>
        </p:nvGrpSpPr>
        <p:grpSpPr bwMode="auto">
          <a:xfrm>
            <a:off x="2362200" y="2682875"/>
            <a:ext cx="914400" cy="2498725"/>
            <a:chOff x="480" y="1450"/>
            <a:chExt cx="576" cy="1574"/>
          </a:xfrm>
        </p:grpSpPr>
        <p:sp>
          <p:nvSpPr>
            <p:cNvPr id="11319" name="Text Box 55"/>
            <p:cNvSpPr txBox="1">
              <a:spLocks noChangeArrowheads="1"/>
            </p:cNvSpPr>
            <p:nvPr/>
          </p:nvSpPr>
          <p:spPr bwMode="auto">
            <a:xfrm>
              <a:off x="480" y="1450"/>
              <a:ext cx="576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CC0000"/>
                  </a:solidFill>
                </a:rPr>
                <a:t>(carry)</a:t>
              </a:r>
              <a:endParaRPr lang="en-US" sz="1800">
                <a:solidFill>
                  <a:srgbClr val="CC0000"/>
                </a:solidFill>
              </a:endParaRPr>
            </a:p>
            <a:p>
              <a:pPr algn="ctr"/>
              <a:r>
                <a:rPr lang="en-US" sz="2400">
                  <a:solidFill>
                    <a:srgbClr val="006600"/>
                  </a:solidFill>
                </a:rPr>
                <a:t>1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11320" name="Freeform 56"/>
            <p:cNvSpPr>
              <a:spLocks/>
            </p:cNvSpPr>
            <p:nvPr/>
          </p:nvSpPr>
          <p:spPr bwMode="auto">
            <a:xfrm>
              <a:off x="816" y="1649"/>
              <a:ext cx="192" cy="1375"/>
            </a:xfrm>
            <a:custGeom>
              <a:avLst/>
              <a:gdLst/>
              <a:ahLst/>
              <a:cxnLst>
                <a:cxn ang="0">
                  <a:pos x="144" y="1184"/>
                </a:cxn>
                <a:cxn ang="0">
                  <a:pos x="96" y="1136"/>
                </a:cxn>
                <a:cxn ang="0">
                  <a:pos x="96" y="176"/>
                </a:cxn>
                <a:cxn ang="0">
                  <a:pos x="0" y="80"/>
                </a:cxn>
              </a:cxnLst>
              <a:rect l="0" t="0" r="r" b="b"/>
              <a:pathLst>
                <a:path w="144" h="1304">
                  <a:moveTo>
                    <a:pt x="144" y="1184"/>
                  </a:moveTo>
                  <a:cubicBezTo>
                    <a:pt x="124" y="1244"/>
                    <a:pt x="104" y="1304"/>
                    <a:pt x="96" y="1136"/>
                  </a:cubicBezTo>
                  <a:cubicBezTo>
                    <a:pt x="88" y="968"/>
                    <a:pt x="112" y="352"/>
                    <a:pt x="96" y="176"/>
                  </a:cubicBezTo>
                  <a:cubicBezTo>
                    <a:pt x="80" y="0"/>
                    <a:pt x="40" y="40"/>
                    <a:pt x="0" y="80"/>
                  </a:cubicBez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75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75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75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75"/>
                                        <p:tgtEl>
                                          <p:spTgt spid="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500"/>
                                        <p:tgtEl>
                                          <p:spTgt spid="1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75"/>
                                        <p:tgtEl>
                                          <p:spTgt spid="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6" dur="500"/>
                                        <p:tgtEl>
                                          <p:spTgt spid="1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75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5" grpId="0" autoUpdateAnimBg="0"/>
      <p:bldP spid="11307" grpId="0" animBg="1"/>
      <p:bldP spid="11309" grpId="0" autoUpdateAnimBg="0"/>
      <p:bldP spid="11310" grpId="0" autoUpdateAnimBg="0"/>
      <p:bldP spid="11311" grpId="0" autoUpdateAnimBg="0"/>
      <p:bldP spid="11312" grpId="0" autoUpdateAnimBg="0"/>
      <p:bldP spid="11313" grpId="0" autoUpdateAnimBg="0"/>
      <p:bldP spid="1131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066800" y="1198563"/>
            <a:ext cx="7086600" cy="152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 algn="l">
              <a:spcAft>
                <a:spcPct val="55000"/>
              </a:spcAft>
              <a:buFontTx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Logic device that adds two binary numbers</a:t>
            </a:r>
          </a:p>
          <a:p>
            <a:pPr marL="228600" indent="-228600" algn="l">
              <a:lnSpc>
                <a:spcPct val="90000"/>
              </a:lnSpc>
              <a:buFontTx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Only adds Least Significant Digit (LSD) column (1s column) in binary addition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206750" y="258763"/>
            <a:ext cx="2654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charset="0"/>
              </a:rPr>
              <a:t>Half Adder</a:t>
            </a:r>
            <a:endParaRPr lang="en-US" sz="4000" b="0" dirty="0">
              <a:solidFill>
                <a:schemeClr val="tx1"/>
              </a:solidFill>
            </a:endParaRPr>
          </a:p>
        </p:txBody>
      </p:sp>
      <p:pic>
        <p:nvPicPr>
          <p:cNvPr id="24599" name="Picture 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4953000"/>
            <a:ext cx="2957513" cy="16002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</p:pic>
      <p:grpSp>
        <p:nvGrpSpPr>
          <p:cNvPr id="24606" name="Group 30"/>
          <p:cNvGrpSpPr>
            <a:grpSpLocks/>
          </p:cNvGrpSpPr>
          <p:nvPr/>
        </p:nvGrpSpPr>
        <p:grpSpPr bwMode="auto">
          <a:xfrm>
            <a:off x="2971800" y="2971800"/>
            <a:ext cx="5486400" cy="1524000"/>
            <a:chOff x="1872" y="1872"/>
            <a:chExt cx="3456" cy="960"/>
          </a:xfrm>
        </p:grpSpPr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2696" y="2160"/>
              <a:ext cx="952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2360" y="230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2360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>
              <a:off x="3648" y="230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>
              <a:off x="3648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2080" y="2169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Times New Roman" charset="0"/>
                </a:rPr>
                <a:t>A</a:t>
              </a:r>
            </a:p>
          </p:txBody>
        </p:sp>
        <p:sp>
          <p:nvSpPr>
            <p:cNvPr id="24594" name="Text Box 18"/>
            <p:cNvSpPr txBox="1">
              <a:spLocks noChangeArrowheads="1"/>
            </p:cNvSpPr>
            <p:nvPr/>
          </p:nvSpPr>
          <p:spPr bwMode="auto">
            <a:xfrm>
              <a:off x="2080" y="2553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Times New Roman" charset="0"/>
                </a:rPr>
                <a:t>B</a:t>
              </a:r>
            </a:p>
          </p:txBody>
        </p: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3984" y="2169"/>
              <a:ext cx="7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Times New Roman" charset="0"/>
                  <a:sym typeface="Symbol" pitchFamily="18" charset="2"/>
                </a:rPr>
                <a:t>  (sum)</a:t>
              </a:r>
              <a:endParaRPr lang="en-US" sz="18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3984" y="2553"/>
              <a:ext cx="13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Times New Roman" charset="0"/>
                </a:rPr>
                <a:t>C</a:t>
              </a:r>
              <a:r>
                <a:rPr lang="en-US" sz="1600" baseline="-20000" dirty="0">
                  <a:solidFill>
                    <a:schemeClr val="tx1"/>
                  </a:solidFill>
                  <a:latin typeface="Times New Roman" charset="0"/>
                </a:rPr>
                <a:t>0</a:t>
              </a:r>
              <a:r>
                <a:rPr lang="en-US" sz="1800" dirty="0">
                  <a:solidFill>
                    <a:schemeClr val="tx1"/>
                  </a:solidFill>
                  <a:latin typeface="Times New Roman" charset="0"/>
                </a:rPr>
                <a:t>  (carry out)</a:t>
              </a:r>
            </a:p>
          </p:txBody>
        </p:sp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2768" y="2208"/>
              <a:ext cx="79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charset="0"/>
                </a:rPr>
                <a:t>Half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charset="0"/>
                </a:rPr>
                <a:t>Adder</a:t>
              </a:r>
              <a:endParaRPr lang="en-US" sz="16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24602" name="Text Box 26"/>
            <p:cNvSpPr txBox="1">
              <a:spLocks noChangeArrowheads="1"/>
            </p:cNvSpPr>
            <p:nvPr/>
          </p:nvSpPr>
          <p:spPr bwMode="auto">
            <a:xfrm>
              <a:off x="1872" y="1872"/>
              <a:ext cx="29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2400" dirty="0">
                  <a:solidFill>
                    <a:schemeClr val="tx1"/>
                  </a:solidFill>
                  <a:latin typeface="Times New Roman" charset="0"/>
                </a:rPr>
                <a:t>Input                          	        Output</a:t>
              </a:r>
            </a:p>
          </p:txBody>
        </p:sp>
      </p:grp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1371600" y="3444875"/>
            <a:ext cx="16891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Logic Symbol:</a:t>
            </a: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1371600" y="4968875"/>
            <a:ext cx="1676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Logic Diagram: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 autoUpdateAnimBg="0" advAuto="0"/>
      <p:bldP spid="24603" grpId="0" autoUpdateAnimBg="0"/>
      <p:bldP spid="2460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52" name="Group 1048"/>
          <p:cNvGrpSpPr>
            <a:grpSpLocks/>
          </p:cNvGrpSpPr>
          <p:nvPr/>
        </p:nvGrpSpPr>
        <p:grpSpPr bwMode="auto">
          <a:xfrm>
            <a:off x="3124200" y="4343400"/>
            <a:ext cx="3352800" cy="1905000"/>
            <a:chOff x="1968" y="2352"/>
            <a:chExt cx="2112" cy="1200"/>
          </a:xfrm>
        </p:grpSpPr>
        <p:pic>
          <p:nvPicPr>
            <p:cNvPr id="48133" name="Picture 1029" descr="H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68" y="2373"/>
              <a:ext cx="2024" cy="1179"/>
            </a:xfrm>
            <a:prstGeom prst="rect">
              <a:avLst/>
            </a:prstGeom>
            <a:noFill/>
          </p:spPr>
        </p:pic>
        <p:sp>
          <p:nvSpPr>
            <p:cNvPr id="48134" name="Text Box 1030"/>
            <p:cNvSpPr txBox="1">
              <a:spLocks noChangeArrowheads="1"/>
            </p:cNvSpPr>
            <p:nvPr/>
          </p:nvSpPr>
          <p:spPr bwMode="auto">
            <a:xfrm>
              <a:off x="3852" y="255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2800">
                  <a:solidFill>
                    <a:srgbClr val="CC3300"/>
                  </a:solidFill>
                  <a:latin typeface="Times New Roman" charset="0"/>
                </a:rPr>
                <a:t>?</a:t>
              </a:r>
            </a:p>
          </p:txBody>
        </p:sp>
        <p:sp>
          <p:nvSpPr>
            <p:cNvPr id="48135" name="Text Box 1031"/>
            <p:cNvSpPr txBox="1">
              <a:spLocks noChangeArrowheads="1"/>
            </p:cNvSpPr>
            <p:nvPr/>
          </p:nvSpPr>
          <p:spPr bwMode="auto">
            <a:xfrm>
              <a:off x="3852" y="312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2800">
                  <a:solidFill>
                    <a:srgbClr val="CC3300"/>
                  </a:solidFill>
                  <a:latin typeface="Times New Roman" charset="0"/>
                </a:rPr>
                <a:t>?</a:t>
              </a:r>
            </a:p>
          </p:txBody>
        </p:sp>
        <p:sp>
          <p:nvSpPr>
            <p:cNvPr id="48150" name="Line 1046"/>
            <p:cNvSpPr>
              <a:spLocks noChangeShapeType="1"/>
            </p:cNvSpPr>
            <p:nvPr/>
          </p:nvSpPr>
          <p:spPr bwMode="auto">
            <a:xfrm>
              <a:off x="1968" y="2352"/>
              <a:ext cx="2016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8151" name="Line 1047"/>
            <p:cNvSpPr>
              <a:spLocks noChangeShapeType="1"/>
            </p:cNvSpPr>
            <p:nvPr/>
          </p:nvSpPr>
          <p:spPr bwMode="auto">
            <a:xfrm>
              <a:off x="1968" y="3552"/>
              <a:ext cx="2016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58368" name="Object 1024"/>
          <p:cNvGraphicFramePr>
            <a:graphicFrameLocks noChangeAspect="1"/>
          </p:cNvGraphicFramePr>
          <p:nvPr/>
        </p:nvGraphicFramePr>
        <p:xfrm>
          <a:off x="246063" y="228600"/>
          <a:ext cx="592137" cy="1066800"/>
        </p:xfrm>
        <a:graphic>
          <a:graphicData uri="http://schemas.openxmlformats.org/presentationml/2006/ole">
            <p:oleObj spid="_x0000_s58368" name="Clip" r:id="rId4" imgW="2033280" imgH="3390840" progId="">
              <p:embed/>
            </p:oleObj>
          </a:graphicData>
        </a:graphic>
      </p:graphicFrame>
      <p:sp>
        <p:nvSpPr>
          <p:cNvPr id="48131" name="Text Box 1027"/>
          <p:cNvSpPr txBox="1">
            <a:spLocks noChangeArrowheads="1"/>
          </p:cNvSpPr>
          <p:nvPr/>
        </p:nvSpPr>
        <p:spPr bwMode="auto">
          <a:xfrm>
            <a:off x="2819400" y="365125"/>
            <a:ext cx="342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sz="4000">
                <a:solidFill>
                  <a:srgbClr val="FF0000"/>
                </a:solidFill>
                <a:latin typeface="Times New Roman" charset="0"/>
              </a:rPr>
              <a:t>QUIZ</a:t>
            </a:r>
          </a:p>
        </p:txBody>
      </p:sp>
      <p:sp>
        <p:nvSpPr>
          <p:cNvPr id="48136" name="Rectangle 1032"/>
          <p:cNvSpPr>
            <a:spLocks noChangeArrowheads="1"/>
          </p:cNvSpPr>
          <p:nvPr/>
        </p:nvSpPr>
        <p:spPr bwMode="auto">
          <a:xfrm>
            <a:off x="1219200" y="1600200"/>
            <a:ext cx="63246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Q#1-  This circuit is called a ___.</a:t>
            </a:r>
          </a:p>
        </p:txBody>
      </p:sp>
      <p:sp>
        <p:nvSpPr>
          <p:cNvPr id="48137" name="Rectangle 1033"/>
          <p:cNvSpPr>
            <a:spLocks noChangeArrowheads="1"/>
          </p:cNvSpPr>
          <p:nvPr/>
        </p:nvSpPr>
        <p:spPr bwMode="auto">
          <a:xfrm>
            <a:off x="4191000" y="2895600"/>
            <a:ext cx="41148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ANS:  Half-adder</a:t>
            </a:r>
          </a:p>
        </p:txBody>
      </p:sp>
      <p:sp>
        <p:nvSpPr>
          <p:cNvPr id="48138" name="Rectangle 1034"/>
          <p:cNvSpPr>
            <a:spLocks noChangeArrowheads="1"/>
          </p:cNvSpPr>
          <p:nvPr/>
        </p:nvSpPr>
        <p:spPr bwMode="auto">
          <a:xfrm>
            <a:off x="1295400" y="1676400"/>
            <a:ext cx="6324600" cy="76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Q#2-  What are the sum and carry out outputs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from the half adder circuit?</a:t>
            </a:r>
          </a:p>
        </p:txBody>
      </p:sp>
      <p:sp>
        <p:nvSpPr>
          <p:cNvPr id="48139" name="AutoShape 1035"/>
          <p:cNvSpPr>
            <a:spLocks noChangeArrowheads="1"/>
          </p:cNvSpPr>
          <p:nvPr/>
        </p:nvSpPr>
        <p:spPr bwMode="auto">
          <a:xfrm>
            <a:off x="1219200" y="4038600"/>
            <a:ext cx="1905000" cy="2057400"/>
          </a:xfrm>
          <a:prstGeom prst="rightArrowCallout">
            <a:avLst>
              <a:gd name="adj1" fmla="val 27000"/>
              <a:gd name="adj2" fmla="val 27000"/>
              <a:gd name="adj3" fmla="val 16667"/>
              <a:gd name="adj4" fmla="val 6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A = 0</a:t>
            </a:r>
          </a:p>
          <a:p>
            <a:pPr algn="ctr" eaLnBrk="1" hangingPunct="1"/>
            <a:endParaRPr lang="en-US" sz="2000">
              <a:solidFill>
                <a:schemeClr val="tx1"/>
              </a:solidFill>
              <a:latin typeface="Times New Roman" charset="0"/>
            </a:endParaRPr>
          </a:p>
          <a:p>
            <a:pPr algn="ctr" eaLnBrk="1" hangingPunct="1"/>
            <a:endParaRPr lang="en-US" sz="2000">
              <a:solidFill>
                <a:schemeClr val="tx1"/>
              </a:solidFill>
              <a:latin typeface="Times New Roman" charset="0"/>
            </a:endParaRPr>
          </a:p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B = 0</a:t>
            </a:r>
          </a:p>
        </p:txBody>
      </p:sp>
      <p:sp>
        <p:nvSpPr>
          <p:cNvPr id="48140" name="Rectangle 1036"/>
          <p:cNvSpPr>
            <a:spLocks noChangeArrowheads="1"/>
          </p:cNvSpPr>
          <p:nvPr/>
        </p:nvSpPr>
        <p:spPr bwMode="auto">
          <a:xfrm>
            <a:off x="4267200" y="2971800"/>
            <a:ext cx="4114800" cy="5334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ANS:  Sum=0, Carry out=0</a:t>
            </a:r>
          </a:p>
        </p:txBody>
      </p:sp>
      <p:sp>
        <p:nvSpPr>
          <p:cNvPr id="48141" name="Rectangle 1037"/>
          <p:cNvSpPr>
            <a:spLocks noChangeArrowheads="1"/>
          </p:cNvSpPr>
          <p:nvPr/>
        </p:nvSpPr>
        <p:spPr bwMode="auto">
          <a:xfrm>
            <a:off x="1371600" y="1752600"/>
            <a:ext cx="6324600" cy="76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Q#3-  What are the sum and carry out outputs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from the half adder circuit?</a:t>
            </a:r>
          </a:p>
        </p:txBody>
      </p:sp>
      <p:sp>
        <p:nvSpPr>
          <p:cNvPr id="48142" name="AutoShape 1038"/>
          <p:cNvSpPr>
            <a:spLocks noChangeArrowheads="1"/>
          </p:cNvSpPr>
          <p:nvPr/>
        </p:nvSpPr>
        <p:spPr bwMode="auto">
          <a:xfrm>
            <a:off x="1295400" y="4114800"/>
            <a:ext cx="1905000" cy="2057400"/>
          </a:xfrm>
          <a:prstGeom prst="rightArrowCallout">
            <a:avLst>
              <a:gd name="adj1" fmla="val 27000"/>
              <a:gd name="adj2" fmla="val 27000"/>
              <a:gd name="adj3" fmla="val 16667"/>
              <a:gd name="adj4" fmla="val 6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A = 0</a:t>
            </a:r>
          </a:p>
          <a:p>
            <a:pPr algn="ctr" eaLnBrk="1" hangingPunct="1"/>
            <a:endParaRPr lang="en-US" sz="2000">
              <a:solidFill>
                <a:schemeClr val="tx1"/>
              </a:solidFill>
              <a:latin typeface="Times New Roman" charset="0"/>
            </a:endParaRPr>
          </a:p>
          <a:p>
            <a:pPr algn="ctr" eaLnBrk="1" hangingPunct="1"/>
            <a:endParaRPr lang="en-US" sz="2000">
              <a:solidFill>
                <a:schemeClr val="tx1"/>
              </a:solidFill>
              <a:latin typeface="Times New Roman" charset="0"/>
            </a:endParaRPr>
          </a:p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B = 1</a:t>
            </a:r>
          </a:p>
        </p:txBody>
      </p:sp>
      <p:sp>
        <p:nvSpPr>
          <p:cNvPr id="48143" name="Rectangle 1039"/>
          <p:cNvSpPr>
            <a:spLocks noChangeArrowheads="1"/>
          </p:cNvSpPr>
          <p:nvPr/>
        </p:nvSpPr>
        <p:spPr bwMode="auto">
          <a:xfrm>
            <a:off x="4343400" y="3048000"/>
            <a:ext cx="41148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ANS:  Sum=1, Carry out=0</a:t>
            </a:r>
          </a:p>
        </p:txBody>
      </p:sp>
      <p:sp>
        <p:nvSpPr>
          <p:cNvPr id="48144" name="Rectangle 1040"/>
          <p:cNvSpPr>
            <a:spLocks noChangeArrowheads="1"/>
          </p:cNvSpPr>
          <p:nvPr/>
        </p:nvSpPr>
        <p:spPr bwMode="auto">
          <a:xfrm>
            <a:off x="1447800" y="1828800"/>
            <a:ext cx="6324600" cy="762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Q#4-  What are the sum and carry out outputs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from the half adder circuit?</a:t>
            </a:r>
          </a:p>
        </p:txBody>
      </p:sp>
      <p:sp>
        <p:nvSpPr>
          <p:cNvPr id="48145" name="AutoShape 1041"/>
          <p:cNvSpPr>
            <a:spLocks noChangeArrowheads="1"/>
          </p:cNvSpPr>
          <p:nvPr/>
        </p:nvSpPr>
        <p:spPr bwMode="auto">
          <a:xfrm>
            <a:off x="1371600" y="4191000"/>
            <a:ext cx="1905000" cy="2057400"/>
          </a:xfrm>
          <a:prstGeom prst="rightArrowCallout">
            <a:avLst>
              <a:gd name="adj1" fmla="val 27000"/>
              <a:gd name="adj2" fmla="val 27000"/>
              <a:gd name="adj3" fmla="val 16667"/>
              <a:gd name="adj4" fmla="val 66667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A = 1</a:t>
            </a:r>
          </a:p>
          <a:p>
            <a:pPr algn="ctr" eaLnBrk="1" hangingPunct="1"/>
            <a:endParaRPr lang="en-US" sz="2000">
              <a:solidFill>
                <a:schemeClr val="tx1"/>
              </a:solidFill>
              <a:latin typeface="Times New Roman" charset="0"/>
            </a:endParaRPr>
          </a:p>
          <a:p>
            <a:pPr algn="ctr" eaLnBrk="1" hangingPunct="1"/>
            <a:endParaRPr lang="en-US" sz="2000">
              <a:solidFill>
                <a:schemeClr val="tx1"/>
              </a:solidFill>
              <a:latin typeface="Times New Roman" charset="0"/>
            </a:endParaRPr>
          </a:p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B = 1</a:t>
            </a:r>
          </a:p>
        </p:txBody>
      </p:sp>
      <p:sp>
        <p:nvSpPr>
          <p:cNvPr id="48146" name="Rectangle 1042"/>
          <p:cNvSpPr>
            <a:spLocks noChangeArrowheads="1"/>
          </p:cNvSpPr>
          <p:nvPr/>
        </p:nvSpPr>
        <p:spPr bwMode="auto">
          <a:xfrm>
            <a:off x="4419600" y="3124200"/>
            <a:ext cx="411480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ANS:  Sum=0, Carry out=1</a:t>
            </a:r>
          </a:p>
        </p:txBody>
      </p:sp>
      <p:sp>
        <p:nvSpPr>
          <p:cNvPr id="48147" name="Rectangle 1043"/>
          <p:cNvSpPr>
            <a:spLocks noChangeArrowheads="1"/>
          </p:cNvSpPr>
          <p:nvPr/>
        </p:nvSpPr>
        <p:spPr bwMode="auto">
          <a:xfrm>
            <a:off x="1524000" y="1905000"/>
            <a:ext cx="6324600" cy="76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Q#5-  What are the sum and carry out outputs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from the half adder circuit?</a:t>
            </a:r>
          </a:p>
        </p:txBody>
      </p:sp>
      <p:sp>
        <p:nvSpPr>
          <p:cNvPr id="48148" name="AutoShape 1044"/>
          <p:cNvSpPr>
            <a:spLocks noChangeArrowheads="1"/>
          </p:cNvSpPr>
          <p:nvPr/>
        </p:nvSpPr>
        <p:spPr bwMode="auto">
          <a:xfrm>
            <a:off x="1447800" y="4267200"/>
            <a:ext cx="1905000" cy="2057400"/>
          </a:xfrm>
          <a:prstGeom prst="rightArrowCallout">
            <a:avLst>
              <a:gd name="adj1" fmla="val 27000"/>
              <a:gd name="adj2" fmla="val 27000"/>
              <a:gd name="adj3" fmla="val 16667"/>
              <a:gd name="adj4" fmla="val 6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A = 1</a:t>
            </a:r>
          </a:p>
          <a:p>
            <a:pPr algn="ctr" eaLnBrk="1" hangingPunct="1"/>
            <a:endParaRPr lang="en-US" sz="2000">
              <a:solidFill>
                <a:schemeClr val="tx1"/>
              </a:solidFill>
              <a:latin typeface="Times New Roman" charset="0"/>
            </a:endParaRPr>
          </a:p>
          <a:p>
            <a:pPr algn="ctr" eaLnBrk="1" hangingPunct="1"/>
            <a:endParaRPr lang="en-US" sz="2000">
              <a:solidFill>
                <a:schemeClr val="tx1"/>
              </a:solidFill>
              <a:latin typeface="Times New Roman" charset="0"/>
            </a:endParaRPr>
          </a:p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B = 0</a:t>
            </a:r>
          </a:p>
        </p:txBody>
      </p:sp>
      <p:sp>
        <p:nvSpPr>
          <p:cNvPr id="48149" name="Rectangle 1045"/>
          <p:cNvSpPr>
            <a:spLocks noChangeArrowheads="1"/>
          </p:cNvSpPr>
          <p:nvPr/>
        </p:nvSpPr>
        <p:spPr bwMode="auto">
          <a:xfrm>
            <a:off x="4495800" y="3200400"/>
            <a:ext cx="41148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ANS:  Sum=1, Carry out=0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8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8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8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8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8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8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8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 animBg="1" autoUpdateAnimBg="0"/>
      <p:bldP spid="48137" grpId="0" animBg="1" autoUpdateAnimBg="0"/>
      <p:bldP spid="48138" grpId="0" animBg="1" autoUpdateAnimBg="0"/>
      <p:bldP spid="48139" grpId="0" animBg="1" autoUpdateAnimBg="0"/>
      <p:bldP spid="48140" grpId="0" animBg="1" autoUpdateAnimBg="0"/>
      <p:bldP spid="48141" grpId="0" animBg="1" autoUpdateAnimBg="0"/>
      <p:bldP spid="48142" grpId="0" animBg="1" autoUpdateAnimBg="0"/>
      <p:bldP spid="48143" grpId="0" animBg="1" autoUpdateAnimBg="0"/>
      <p:bldP spid="48144" grpId="0" animBg="1" autoUpdateAnimBg="0"/>
      <p:bldP spid="48145" grpId="0" animBg="1" autoUpdateAnimBg="0"/>
      <p:bldP spid="48146" grpId="0" animBg="1" autoUpdateAnimBg="0"/>
      <p:bldP spid="48147" grpId="0" animBg="1" autoUpdateAnimBg="0"/>
      <p:bldP spid="48148" grpId="0" animBg="1" autoUpdateAnimBg="0"/>
      <p:bldP spid="4814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133600" y="1143000"/>
            <a:ext cx="4800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Aft>
                <a:spcPct val="55000"/>
              </a:spcAft>
            </a:pP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Used for adding binary place values other than the 1s place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255963" y="269875"/>
            <a:ext cx="25685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charset="0"/>
              </a:rPr>
              <a:t>Full Adder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1219200" y="2971800"/>
            <a:ext cx="1447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latin typeface="Times New Roman" charset="0"/>
              </a:rPr>
              <a:t>Logic Symbol: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1371600" y="4968875"/>
            <a:ext cx="1676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latin typeface="Times New Roman" charset="0"/>
              </a:rPr>
              <a:t>Logic Diagram:</a:t>
            </a:r>
          </a:p>
        </p:txBody>
      </p:sp>
      <p:grpSp>
        <p:nvGrpSpPr>
          <p:cNvPr id="25625" name="Group 25"/>
          <p:cNvGrpSpPr>
            <a:grpSpLocks/>
          </p:cNvGrpSpPr>
          <p:nvPr/>
        </p:nvGrpSpPr>
        <p:grpSpPr bwMode="auto">
          <a:xfrm>
            <a:off x="2971800" y="2514600"/>
            <a:ext cx="4572000" cy="1676400"/>
            <a:chOff x="1872" y="1584"/>
            <a:chExt cx="2880" cy="1056"/>
          </a:xfrm>
        </p:grpSpPr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>
              <a:off x="2496" y="1968"/>
              <a:ext cx="816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>
              <a:off x="2208" y="211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2208" y="249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>
              <a:off x="3312" y="211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3312" y="249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12" name="Text Box 12"/>
            <p:cNvSpPr txBox="1">
              <a:spLocks noChangeArrowheads="1"/>
            </p:cNvSpPr>
            <p:nvPr/>
          </p:nvSpPr>
          <p:spPr bwMode="auto">
            <a:xfrm>
              <a:off x="1968" y="2169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Times New Roman" charset="0"/>
                </a:rPr>
                <a:t>A</a:t>
              </a:r>
            </a:p>
          </p:txBody>
        </p:sp>
        <p:sp>
          <p:nvSpPr>
            <p:cNvPr id="25613" name="Text Box 13"/>
            <p:cNvSpPr txBox="1">
              <a:spLocks noChangeArrowheads="1"/>
            </p:cNvSpPr>
            <p:nvPr/>
          </p:nvSpPr>
          <p:spPr bwMode="auto">
            <a:xfrm>
              <a:off x="1968" y="2361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Times New Roman" charset="0"/>
                </a:rPr>
                <a:t>B</a:t>
              </a:r>
            </a:p>
          </p:txBody>
        </p:sp>
        <p:sp>
          <p:nvSpPr>
            <p:cNvPr id="25614" name="Text Box 14"/>
            <p:cNvSpPr txBox="1">
              <a:spLocks noChangeArrowheads="1"/>
            </p:cNvSpPr>
            <p:nvPr/>
          </p:nvSpPr>
          <p:spPr bwMode="auto">
            <a:xfrm>
              <a:off x="3600" y="1977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Times New Roman" charset="0"/>
                  <a:sym typeface="Symbol" pitchFamily="18" charset="2"/>
                </a:rPr>
                <a:t>  (sum)</a:t>
              </a:r>
              <a:endParaRPr lang="en-US" sz="18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25615" name="Text Box 15"/>
            <p:cNvSpPr txBox="1">
              <a:spLocks noChangeArrowheads="1"/>
            </p:cNvSpPr>
            <p:nvPr/>
          </p:nvSpPr>
          <p:spPr bwMode="auto">
            <a:xfrm>
              <a:off x="3600" y="2361"/>
              <a:ext cx="1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Times New Roman" charset="0"/>
                </a:rPr>
                <a:t>C</a:t>
              </a:r>
              <a:r>
                <a:rPr lang="en-US" sz="1600" baseline="-20000" dirty="0">
                  <a:solidFill>
                    <a:schemeClr val="tx1"/>
                  </a:solidFill>
                  <a:latin typeface="Times New Roman" charset="0"/>
                </a:rPr>
                <a:t>0</a:t>
              </a:r>
              <a:r>
                <a:rPr lang="en-US" sz="1800" dirty="0">
                  <a:solidFill>
                    <a:schemeClr val="tx1"/>
                  </a:solidFill>
                  <a:latin typeface="Times New Roman" charset="0"/>
                </a:rPr>
                <a:t>  (carry out)</a:t>
              </a:r>
            </a:p>
          </p:txBody>
        </p:sp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2536" y="2024"/>
              <a:ext cx="71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charset="0"/>
                </a:rPr>
                <a:t>Full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charset="0"/>
                </a:rPr>
                <a:t>Adder</a:t>
              </a:r>
              <a:endParaRPr lang="en-US" sz="16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1872" y="1584"/>
              <a:ext cx="2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2400" dirty="0">
                  <a:solidFill>
                    <a:schemeClr val="tx1"/>
                  </a:solidFill>
                  <a:latin typeface="Times New Roman" charset="0"/>
                </a:rPr>
                <a:t>Input                          	Output</a:t>
              </a:r>
            </a:p>
          </p:txBody>
        </p:sp>
        <p:sp>
          <p:nvSpPr>
            <p:cNvPr id="25620" name="Line 20"/>
            <p:cNvSpPr>
              <a:spLocks noChangeShapeType="1"/>
            </p:cNvSpPr>
            <p:nvPr/>
          </p:nvSpPr>
          <p:spPr bwMode="auto">
            <a:xfrm>
              <a:off x="2208" y="230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21" name="Text Box 21"/>
            <p:cNvSpPr txBox="1">
              <a:spLocks noChangeArrowheads="1"/>
            </p:cNvSpPr>
            <p:nvPr/>
          </p:nvSpPr>
          <p:spPr bwMode="auto">
            <a:xfrm>
              <a:off x="1968" y="1977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1800" dirty="0" err="1">
                  <a:solidFill>
                    <a:schemeClr val="tx1"/>
                  </a:solidFill>
                  <a:latin typeface="Times New Roman" charset="0"/>
                </a:rPr>
                <a:t>C</a:t>
              </a:r>
              <a:r>
                <a:rPr lang="en-US" sz="1600" baseline="-20000" dirty="0" err="1">
                  <a:solidFill>
                    <a:schemeClr val="tx1"/>
                  </a:solidFill>
                  <a:latin typeface="Times New Roman" charset="0"/>
                </a:rPr>
                <a:t>in</a:t>
              </a:r>
              <a:endParaRPr lang="en-US" sz="1600" baseline="-20000" dirty="0">
                <a:solidFill>
                  <a:schemeClr val="tx1"/>
                </a:solidFill>
                <a:latin typeface="Times New Roman" charset="0"/>
              </a:endParaRPr>
            </a:p>
          </p:txBody>
        </p:sp>
      </p:grpSp>
      <p:pic>
        <p:nvPicPr>
          <p:cNvPr id="25623" name="Picture 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800600"/>
            <a:ext cx="3352800" cy="16002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 autoUpdateAnimBg="0" advAuto="0"/>
      <p:bldP spid="25618" grpId="0" autoUpdateAnimBg="0"/>
      <p:bldP spid="2561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2" name="Object 0"/>
          <p:cNvGraphicFramePr>
            <a:graphicFrameLocks noChangeAspect="1"/>
          </p:cNvGraphicFramePr>
          <p:nvPr/>
        </p:nvGraphicFramePr>
        <p:xfrm>
          <a:off x="246063" y="228600"/>
          <a:ext cx="592137" cy="1066800"/>
        </p:xfrm>
        <a:graphic>
          <a:graphicData uri="http://schemas.openxmlformats.org/presentationml/2006/ole">
            <p:oleObj spid="_x0000_s59392" name="Clip" r:id="rId3" imgW="2033280" imgH="3390840" progId="">
              <p:embed/>
            </p:oleObj>
          </a:graphicData>
        </a:graphic>
      </p:graphicFrame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819400" y="365125"/>
            <a:ext cx="342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sz="4000">
                <a:solidFill>
                  <a:srgbClr val="FF0000"/>
                </a:solidFill>
                <a:latin typeface="Times New Roman" charset="0"/>
              </a:rPr>
              <a:t>QUIZ</a:t>
            </a:r>
          </a:p>
        </p:txBody>
      </p:sp>
      <p:grpSp>
        <p:nvGrpSpPr>
          <p:cNvPr id="49157" name="Group 5"/>
          <p:cNvGrpSpPr>
            <a:grpSpLocks/>
          </p:cNvGrpSpPr>
          <p:nvPr/>
        </p:nvGrpSpPr>
        <p:grpSpPr bwMode="auto">
          <a:xfrm>
            <a:off x="2533650" y="4191000"/>
            <a:ext cx="5848350" cy="2381250"/>
            <a:chOff x="1344" y="2196"/>
            <a:chExt cx="3684" cy="1500"/>
          </a:xfrm>
        </p:grpSpPr>
        <p:pic>
          <p:nvPicPr>
            <p:cNvPr id="49158" name="Picture 6" descr="FA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44" y="2196"/>
              <a:ext cx="3533" cy="1500"/>
            </a:xfrm>
            <a:prstGeom prst="rect">
              <a:avLst/>
            </a:prstGeom>
            <a:noFill/>
          </p:spPr>
        </p:pic>
        <p:sp>
          <p:nvSpPr>
            <p:cNvPr id="49159" name="Line 7"/>
            <p:cNvSpPr>
              <a:spLocks noChangeShapeType="1"/>
            </p:cNvSpPr>
            <p:nvPr/>
          </p:nvSpPr>
          <p:spPr bwMode="auto">
            <a:xfrm>
              <a:off x="1392" y="3660"/>
              <a:ext cx="3456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60" name="Line 8"/>
            <p:cNvSpPr>
              <a:spLocks noChangeShapeType="1"/>
            </p:cNvSpPr>
            <p:nvPr/>
          </p:nvSpPr>
          <p:spPr bwMode="auto">
            <a:xfrm>
              <a:off x="1392" y="2208"/>
              <a:ext cx="3456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61" name="Text Box 9"/>
            <p:cNvSpPr txBox="1">
              <a:spLocks noChangeArrowheads="1"/>
            </p:cNvSpPr>
            <p:nvPr/>
          </p:nvSpPr>
          <p:spPr bwMode="auto">
            <a:xfrm>
              <a:off x="4790" y="229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2800">
                  <a:solidFill>
                    <a:srgbClr val="0033CC"/>
                  </a:solidFill>
                  <a:latin typeface="Times New Roman" charset="0"/>
                </a:rPr>
                <a:t>?</a:t>
              </a:r>
            </a:p>
          </p:txBody>
        </p:sp>
        <p:sp>
          <p:nvSpPr>
            <p:cNvPr id="49162" name="Text Box 10"/>
            <p:cNvSpPr txBox="1">
              <a:spLocks noChangeArrowheads="1"/>
            </p:cNvSpPr>
            <p:nvPr/>
          </p:nvSpPr>
          <p:spPr bwMode="auto">
            <a:xfrm>
              <a:off x="4800" y="322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2800">
                  <a:solidFill>
                    <a:srgbClr val="0033CC"/>
                  </a:solidFill>
                  <a:latin typeface="Times New Roman" charset="0"/>
                </a:rPr>
                <a:t>?</a:t>
              </a:r>
            </a:p>
          </p:txBody>
        </p:sp>
      </p:grp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1066800" y="1371600"/>
            <a:ext cx="7086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Q#1-  This combinational logic circuit is described as a(n) ___.</a:t>
            </a: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4191000" y="2743200"/>
            <a:ext cx="3962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ANS:  full-adder</a:t>
            </a:r>
          </a:p>
        </p:txBody>
      </p:sp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1143000" y="1447800"/>
            <a:ext cx="7086600" cy="914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Q#2-  What are the sum and carry out outputs of this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full-adder circuit?</a:t>
            </a:r>
          </a:p>
        </p:txBody>
      </p:sp>
      <p:sp>
        <p:nvSpPr>
          <p:cNvPr id="49166" name="AutoShape 14"/>
          <p:cNvSpPr>
            <a:spLocks noChangeArrowheads="1"/>
          </p:cNvSpPr>
          <p:nvPr/>
        </p:nvSpPr>
        <p:spPr bwMode="auto">
          <a:xfrm>
            <a:off x="533400" y="3962400"/>
            <a:ext cx="1828800" cy="2362200"/>
          </a:xfrm>
          <a:prstGeom prst="rightArrowCallout">
            <a:avLst>
              <a:gd name="adj1" fmla="val 32292"/>
              <a:gd name="adj2" fmla="val 32292"/>
              <a:gd name="adj3" fmla="val 16667"/>
              <a:gd name="adj4" fmla="val 6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Cin = 0</a:t>
            </a:r>
          </a:p>
          <a:p>
            <a:pPr algn="ctr" eaLnBrk="1" hangingPunct="1"/>
            <a:endParaRPr lang="en-US" sz="2000">
              <a:solidFill>
                <a:schemeClr val="tx1"/>
              </a:solidFill>
              <a:latin typeface="Times New Roman" charset="0"/>
            </a:endParaRPr>
          </a:p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A = 0</a:t>
            </a:r>
          </a:p>
          <a:p>
            <a:pPr algn="ctr" eaLnBrk="1" hangingPunct="1"/>
            <a:endParaRPr lang="en-US" sz="2000">
              <a:solidFill>
                <a:schemeClr val="tx1"/>
              </a:solidFill>
              <a:latin typeface="Times New Roman" charset="0"/>
            </a:endParaRPr>
          </a:p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B = 0</a:t>
            </a:r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4267200" y="2819400"/>
            <a:ext cx="3962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ANS:  Sum=0, Carry out=0</a:t>
            </a:r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1219200" y="1524000"/>
            <a:ext cx="7086600" cy="914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Q#3-  What are the sum and carry out outputs of this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full-adder circuit?</a:t>
            </a:r>
          </a:p>
        </p:txBody>
      </p:sp>
      <p:sp>
        <p:nvSpPr>
          <p:cNvPr id="49169" name="AutoShape 17"/>
          <p:cNvSpPr>
            <a:spLocks noChangeArrowheads="1"/>
          </p:cNvSpPr>
          <p:nvPr/>
        </p:nvSpPr>
        <p:spPr bwMode="auto">
          <a:xfrm>
            <a:off x="609600" y="4038600"/>
            <a:ext cx="1828800" cy="2362200"/>
          </a:xfrm>
          <a:prstGeom prst="rightArrowCallout">
            <a:avLst>
              <a:gd name="adj1" fmla="val 32292"/>
              <a:gd name="adj2" fmla="val 32292"/>
              <a:gd name="adj3" fmla="val 16667"/>
              <a:gd name="adj4" fmla="val 6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Cin = 0</a:t>
            </a:r>
          </a:p>
          <a:p>
            <a:pPr algn="ctr" eaLnBrk="1" hangingPunct="1"/>
            <a:endParaRPr lang="en-US" sz="2000">
              <a:solidFill>
                <a:schemeClr val="tx1"/>
              </a:solidFill>
              <a:latin typeface="Times New Roman" charset="0"/>
            </a:endParaRPr>
          </a:p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A = 0</a:t>
            </a:r>
          </a:p>
          <a:p>
            <a:pPr algn="ctr" eaLnBrk="1" hangingPunct="1"/>
            <a:endParaRPr lang="en-US" sz="2000">
              <a:solidFill>
                <a:schemeClr val="tx1"/>
              </a:solidFill>
              <a:latin typeface="Times New Roman" charset="0"/>
            </a:endParaRPr>
          </a:p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B = 1</a:t>
            </a:r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4343400" y="2895600"/>
            <a:ext cx="39624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ANS:  Sum=1, Carry out=0</a:t>
            </a:r>
          </a:p>
        </p:txBody>
      </p:sp>
      <p:sp>
        <p:nvSpPr>
          <p:cNvPr id="49171" name="Rectangle 19"/>
          <p:cNvSpPr>
            <a:spLocks noChangeArrowheads="1"/>
          </p:cNvSpPr>
          <p:nvPr/>
        </p:nvSpPr>
        <p:spPr bwMode="auto">
          <a:xfrm>
            <a:off x="1295400" y="1600200"/>
            <a:ext cx="7086600" cy="9144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Q#4-  What are the sum and carry out outputs of this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full-adder circuit?</a:t>
            </a:r>
          </a:p>
        </p:txBody>
      </p:sp>
      <p:sp>
        <p:nvSpPr>
          <p:cNvPr id="49172" name="AutoShape 20"/>
          <p:cNvSpPr>
            <a:spLocks noChangeArrowheads="1"/>
          </p:cNvSpPr>
          <p:nvPr/>
        </p:nvSpPr>
        <p:spPr bwMode="auto">
          <a:xfrm>
            <a:off x="685800" y="4114800"/>
            <a:ext cx="1828800" cy="2362200"/>
          </a:xfrm>
          <a:prstGeom prst="rightArrowCallout">
            <a:avLst>
              <a:gd name="adj1" fmla="val 32292"/>
              <a:gd name="adj2" fmla="val 32292"/>
              <a:gd name="adj3" fmla="val 16667"/>
              <a:gd name="adj4" fmla="val 6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Cin = 1</a:t>
            </a:r>
          </a:p>
          <a:p>
            <a:pPr algn="ctr" eaLnBrk="1" hangingPunct="1"/>
            <a:endParaRPr lang="en-US" sz="2000">
              <a:solidFill>
                <a:schemeClr val="tx1"/>
              </a:solidFill>
              <a:latin typeface="Times New Roman" charset="0"/>
            </a:endParaRPr>
          </a:p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A = 0</a:t>
            </a:r>
          </a:p>
          <a:p>
            <a:pPr algn="ctr" eaLnBrk="1" hangingPunct="1"/>
            <a:endParaRPr lang="en-US" sz="2000">
              <a:solidFill>
                <a:schemeClr val="tx1"/>
              </a:solidFill>
              <a:latin typeface="Times New Roman" charset="0"/>
            </a:endParaRPr>
          </a:p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B = 1</a:t>
            </a:r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4419600" y="2971800"/>
            <a:ext cx="3962400" cy="5334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ANS:  Sum=0, Carry out=1</a:t>
            </a: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1371600" y="1676400"/>
            <a:ext cx="7086600" cy="914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Q#5-  What are the sum and carry out outputs of this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full-adder circuit?</a:t>
            </a:r>
          </a:p>
        </p:txBody>
      </p:sp>
      <p:sp>
        <p:nvSpPr>
          <p:cNvPr id="49175" name="AutoShape 23"/>
          <p:cNvSpPr>
            <a:spLocks noChangeArrowheads="1"/>
          </p:cNvSpPr>
          <p:nvPr/>
        </p:nvSpPr>
        <p:spPr bwMode="auto">
          <a:xfrm>
            <a:off x="762000" y="4191000"/>
            <a:ext cx="1828800" cy="2362200"/>
          </a:xfrm>
          <a:prstGeom prst="rightArrowCallout">
            <a:avLst>
              <a:gd name="adj1" fmla="val 32292"/>
              <a:gd name="adj2" fmla="val 32292"/>
              <a:gd name="adj3" fmla="val 16667"/>
              <a:gd name="adj4" fmla="val 66667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Cin = 1</a:t>
            </a:r>
          </a:p>
          <a:p>
            <a:pPr algn="ctr" eaLnBrk="1" hangingPunct="1"/>
            <a:endParaRPr lang="en-US" sz="2000">
              <a:solidFill>
                <a:schemeClr val="tx1"/>
              </a:solidFill>
              <a:latin typeface="Times New Roman" charset="0"/>
            </a:endParaRPr>
          </a:p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A = 1</a:t>
            </a:r>
          </a:p>
          <a:p>
            <a:pPr algn="ctr" eaLnBrk="1" hangingPunct="1"/>
            <a:endParaRPr lang="en-US" sz="2000">
              <a:solidFill>
                <a:schemeClr val="tx1"/>
              </a:solidFill>
              <a:latin typeface="Times New Roman" charset="0"/>
            </a:endParaRPr>
          </a:p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B = 1</a:t>
            </a:r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4495800" y="3048000"/>
            <a:ext cx="396240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ANS:  Sum=1, Carry out=1</a:t>
            </a:r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1447800" y="1752600"/>
            <a:ext cx="70866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Q#6-  What are the sum and carry out outputs of this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full-adder circuit?</a:t>
            </a:r>
          </a:p>
        </p:txBody>
      </p:sp>
      <p:sp>
        <p:nvSpPr>
          <p:cNvPr id="49178" name="AutoShape 26"/>
          <p:cNvSpPr>
            <a:spLocks noChangeArrowheads="1"/>
          </p:cNvSpPr>
          <p:nvPr/>
        </p:nvSpPr>
        <p:spPr bwMode="auto">
          <a:xfrm>
            <a:off x="838200" y="4267200"/>
            <a:ext cx="1828800" cy="2362200"/>
          </a:xfrm>
          <a:prstGeom prst="rightArrowCallout">
            <a:avLst>
              <a:gd name="adj1" fmla="val 32292"/>
              <a:gd name="adj2" fmla="val 32292"/>
              <a:gd name="adj3" fmla="val 16667"/>
              <a:gd name="adj4" fmla="val 6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Cin = 0</a:t>
            </a:r>
          </a:p>
          <a:p>
            <a:pPr algn="ctr" eaLnBrk="1" hangingPunct="1"/>
            <a:endParaRPr lang="en-US" sz="2000">
              <a:solidFill>
                <a:schemeClr val="tx1"/>
              </a:solidFill>
              <a:latin typeface="Times New Roman" charset="0"/>
            </a:endParaRPr>
          </a:p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A = 1</a:t>
            </a:r>
          </a:p>
          <a:p>
            <a:pPr algn="ctr" eaLnBrk="1" hangingPunct="1"/>
            <a:endParaRPr lang="en-US" sz="2000">
              <a:solidFill>
                <a:schemeClr val="tx1"/>
              </a:solidFill>
              <a:latin typeface="Times New Roman" charset="0"/>
            </a:endParaRPr>
          </a:p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B = 1</a:t>
            </a:r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4572000" y="3124200"/>
            <a:ext cx="3962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1"/>
                </a:solidFill>
                <a:latin typeface="Times New Roman" charset="0"/>
              </a:rPr>
              <a:t>ANS:  Sum=0, Carry out=1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9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9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9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9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9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9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9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9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9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9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9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9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9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9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9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9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9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9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9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3" grpId="0" animBg="1" autoUpdateAnimBg="0"/>
      <p:bldP spid="49164" grpId="0" animBg="1" autoUpdateAnimBg="0"/>
      <p:bldP spid="49165" grpId="0" animBg="1" autoUpdateAnimBg="0"/>
      <p:bldP spid="49166" grpId="0" animBg="1" autoUpdateAnimBg="0"/>
      <p:bldP spid="49167" grpId="0" animBg="1" autoUpdateAnimBg="0"/>
      <p:bldP spid="49168" grpId="0" animBg="1" autoUpdateAnimBg="0"/>
      <p:bldP spid="49169" grpId="0" animBg="1" autoUpdateAnimBg="0"/>
      <p:bldP spid="49170" grpId="0" animBg="1" autoUpdateAnimBg="0"/>
      <p:bldP spid="49171" grpId="0" animBg="1" autoUpdateAnimBg="0"/>
      <p:bldP spid="49172" grpId="0" animBg="1" autoUpdateAnimBg="0"/>
      <p:bldP spid="49173" grpId="0" animBg="1" autoUpdateAnimBg="0"/>
      <p:bldP spid="49174" grpId="0" animBg="1" autoUpdateAnimBg="0"/>
      <p:bldP spid="49175" grpId="0" animBg="1" autoUpdateAnimBg="0"/>
      <p:bldP spid="49176" grpId="0" animBg="1" autoUpdateAnimBg="0"/>
      <p:bldP spid="49177" grpId="0" animBg="1" autoUpdateAnimBg="0"/>
      <p:bldP spid="49178" grpId="0" animBg="1" autoUpdateAnimBg="0"/>
      <p:bldP spid="4917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048000" y="1371600"/>
            <a:ext cx="5791200" cy="106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Aft>
                <a:spcPct val="55000"/>
              </a:spcAft>
              <a:buFontTx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charset="0"/>
              </a:rPr>
              <a:t> Use half adder for LSD</a:t>
            </a:r>
          </a:p>
          <a:p>
            <a:pPr algn="l">
              <a:lnSpc>
                <a:spcPct val="70000"/>
              </a:lnSpc>
              <a:spcAft>
                <a:spcPct val="55000"/>
              </a:spcAft>
              <a:buFontTx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charset="0"/>
              </a:rPr>
              <a:t> Use full adder for other digits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711450" y="288925"/>
            <a:ext cx="3613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  <a:latin typeface="Times New Roman" charset="0"/>
              </a:rPr>
              <a:t>Parallel Adding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0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1850" y="3067050"/>
            <a:ext cx="2784475" cy="333375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</p:pic>
      <p:grpSp>
        <p:nvGrpSpPr>
          <p:cNvPr id="30750" name="Group 30"/>
          <p:cNvGrpSpPr>
            <a:grpSpLocks/>
          </p:cNvGrpSpPr>
          <p:nvPr/>
        </p:nvGrpSpPr>
        <p:grpSpPr bwMode="auto">
          <a:xfrm>
            <a:off x="381000" y="2286001"/>
            <a:ext cx="2743200" cy="1560513"/>
            <a:chOff x="730" y="1536"/>
            <a:chExt cx="1728" cy="983"/>
          </a:xfrm>
        </p:grpSpPr>
        <p:sp>
          <p:nvSpPr>
            <p:cNvPr id="30741" name="Text Box 21"/>
            <p:cNvSpPr txBox="1">
              <a:spLocks noChangeArrowheads="1"/>
            </p:cNvSpPr>
            <p:nvPr/>
          </p:nvSpPr>
          <p:spPr bwMode="auto">
            <a:xfrm>
              <a:off x="730" y="1536"/>
              <a:ext cx="11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</a:rPr>
                <a:t>A</a:t>
              </a:r>
              <a:r>
                <a:rPr lang="en-US" sz="1400" baseline="-20000">
                  <a:solidFill>
                    <a:schemeClr val="tx1"/>
                  </a:solidFill>
                </a:rPr>
                <a:t>2</a:t>
              </a:r>
              <a:r>
                <a:rPr lang="en-US" sz="1800">
                  <a:solidFill>
                    <a:schemeClr val="tx1"/>
                  </a:solidFill>
                </a:rPr>
                <a:t>   A</a:t>
              </a:r>
              <a:r>
                <a:rPr lang="en-US" sz="1400" baseline="-20000">
                  <a:solidFill>
                    <a:schemeClr val="tx1"/>
                  </a:solidFill>
                </a:rPr>
                <a:t>1</a:t>
              </a:r>
              <a:r>
                <a:rPr lang="en-US" sz="1800">
                  <a:solidFill>
                    <a:schemeClr val="tx1"/>
                  </a:solidFill>
                </a:rPr>
                <a:t>   A</a:t>
              </a:r>
              <a:r>
                <a:rPr lang="en-US" sz="1400" baseline="-20000">
                  <a:solidFill>
                    <a:schemeClr val="tx1"/>
                  </a:solidFill>
                </a:rPr>
                <a:t>0</a:t>
              </a:r>
              <a:endParaRPr lang="en-US" sz="1800">
                <a:solidFill>
                  <a:schemeClr val="tx1"/>
                </a:solidFill>
              </a:endParaRPr>
            </a:p>
            <a:p>
              <a:r>
                <a:rPr lang="en-US" sz="1800">
                  <a:solidFill>
                    <a:schemeClr val="tx1"/>
                  </a:solidFill>
                </a:rPr>
                <a:t>  + B</a:t>
              </a:r>
              <a:r>
                <a:rPr lang="en-US" sz="1400" baseline="-20000">
                  <a:solidFill>
                    <a:schemeClr val="tx1"/>
                  </a:solidFill>
                </a:rPr>
                <a:t>2</a:t>
              </a:r>
              <a:r>
                <a:rPr lang="en-US" sz="1800">
                  <a:solidFill>
                    <a:schemeClr val="tx1"/>
                  </a:solidFill>
                </a:rPr>
                <a:t>   B</a:t>
              </a:r>
              <a:r>
                <a:rPr lang="en-US" sz="1400" baseline="-20000">
                  <a:solidFill>
                    <a:schemeClr val="tx1"/>
                  </a:solidFill>
                </a:rPr>
                <a:t>1</a:t>
              </a:r>
              <a:r>
                <a:rPr lang="en-US" sz="1800">
                  <a:solidFill>
                    <a:schemeClr val="tx1"/>
                  </a:solidFill>
                </a:rPr>
                <a:t>   B</a:t>
              </a:r>
              <a:r>
                <a:rPr lang="en-US" sz="1400" baseline="-20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742" name="Line 22"/>
            <p:cNvSpPr>
              <a:spLocks noChangeShapeType="1"/>
            </p:cNvSpPr>
            <p:nvPr/>
          </p:nvSpPr>
          <p:spPr bwMode="auto">
            <a:xfrm>
              <a:off x="970" y="1968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746" name="Freeform 26"/>
            <p:cNvSpPr>
              <a:spLocks/>
            </p:cNvSpPr>
            <p:nvPr/>
          </p:nvSpPr>
          <p:spPr bwMode="auto">
            <a:xfrm>
              <a:off x="1690" y="2112"/>
              <a:ext cx="768" cy="4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768" y="192"/>
                </a:cxn>
              </a:cxnLst>
              <a:rect l="0" t="0" r="r" b="b"/>
              <a:pathLst>
                <a:path w="768" h="192">
                  <a:moveTo>
                    <a:pt x="0" y="0"/>
                  </a:moveTo>
                  <a:lnTo>
                    <a:pt x="0" y="192"/>
                  </a:lnTo>
                  <a:lnTo>
                    <a:pt x="768" y="19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747" name="Freeform 27"/>
            <p:cNvSpPr>
              <a:spLocks/>
            </p:cNvSpPr>
            <p:nvPr/>
          </p:nvSpPr>
          <p:spPr bwMode="auto">
            <a:xfrm>
              <a:off x="1450" y="2112"/>
              <a:ext cx="1008" cy="4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768" y="192"/>
                </a:cxn>
              </a:cxnLst>
              <a:rect l="0" t="0" r="r" b="b"/>
              <a:pathLst>
                <a:path w="768" h="192">
                  <a:moveTo>
                    <a:pt x="0" y="0"/>
                  </a:moveTo>
                  <a:lnTo>
                    <a:pt x="0" y="192"/>
                  </a:lnTo>
                  <a:lnTo>
                    <a:pt x="768" y="19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748" name="Freeform 28"/>
            <p:cNvSpPr>
              <a:spLocks/>
            </p:cNvSpPr>
            <p:nvPr/>
          </p:nvSpPr>
          <p:spPr bwMode="auto">
            <a:xfrm>
              <a:off x="1162" y="2112"/>
              <a:ext cx="1296" cy="4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768" y="192"/>
                </a:cxn>
              </a:cxnLst>
              <a:rect l="0" t="0" r="r" b="b"/>
              <a:pathLst>
                <a:path w="768" h="192">
                  <a:moveTo>
                    <a:pt x="0" y="0"/>
                  </a:moveTo>
                  <a:lnTo>
                    <a:pt x="0" y="192"/>
                  </a:lnTo>
                  <a:lnTo>
                    <a:pt x="768" y="19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228600"/>
            <a:ext cx="5257800" cy="685800"/>
          </a:xfrm>
        </p:spPr>
        <p:txBody>
          <a:bodyPr/>
          <a:lstStyle/>
          <a:p>
            <a:r>
              <a:rPr lang="en-US" sz="4000" b="1">
                <a:solidFill>
                  <a:srgbClr val="0000CC"/>
                </a:solidFill>
              </a:rPr>
              <a:t>Parallel Adder</a:t>
            </a:r>
            <a:endParaRPr lang="en-US">
              <a:solidFill>
                <a:srgbClr val="0000CC"/>
              </a:solidFill>
            </a:endParaRP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828800"/>
            <a:ext cx="6019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990" name="AutoShape 6"/>
          <p:cNvSpPr>
            <a:spLocks noChangeArrowheads="1"/>
          </p:cNvSpPr>
          <p:nvPr/>
        </p:nvSpPr>
        <p:spPr bwMode="auto">
          <a:xfrm>
            <a:off x="3962400" y="5308600"/>
            <a:ext cx="3581400" cy="1487488"/>
          </a:xfrm>
          <a:prstGeom prst="upArrowCallout">
            <a:avLst>
              <a:gd name="adj1" fmla="val 60192"/>
              <a:gd name="adj2" fmla="val 60192"/>
              <a:gd name="adj3" fmla="val 16667"/>
              <a:gd name="adj4" fmla="val 66667"/>
            </a:avLst>
          </a:prstGeom>
          <a:solidFill>
            <a:srgbClr val="0000CC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Aft>
                <a:spcPct val="90000"/>
              </a:spcAft>
            </a:pPr>
            <a:r>
              <a:rPr lang="en-US" sz="1600">
                <a:solidFill>
                  <a:schemeClr val="bg1"/>
                </a:solidFill>
              </a:rPr>
              <a:t>1s place uses half-adder</a:t>
            </a:r>
          </a:p>
          <a:p>
            <a:pPr algn="ctr">
              <a:spcAft>
                <a:spcPct val="90000"/>
              </a:spcAft>
            </a:pPr>
            <a:r>
              <a:rPr lang="en-US" sz="1600">
                <a:solidFill>
                  <a:schemeClr val="bg1"/>
                </a:solidFill>
              </a:rPr>
              <a:t>2s, 4s, 8s places use full adders</a:t>
            </a:r>
            <a:endParaRPr lang="en-US" sz="1600" b="0">
              <a:solidFill>
                <a:schemeClr val="bg1"/>
              </a:solidFill>
            </a:endParaRPr>
          </a:p>
        </p:txBody>
      </p:sp>
      <p:sp>
        <p:nvSpPr>
          <p:cNvPr id="41992" name="AutoShape 8"/>
          <p:cNvSpPr>
            <a:spLocks noChangeArrowheads="1"/>
          </p:cNvSpPr>
          <p:nvPr/>
        </p:nvSpPr>
        <p:spPr bwMode="auto">
          <a:xfrm>
            <a:off x="4724400" y="5029200"/>
            <a:ext cx="3048000" cy="790575"/>
          </a:xfrm>
          <a:prstGeom prst="upArrowCallout">
            <a:avLst>
              <a:gd name="adj1" fmla="val 96386"/>
              <a:gd name="adj2" fmla="val 96386"/>
              <a:gd name="adj3" fmla="val 16667"/>
              <a:gd name="adj4" fmla="val 66667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Aft>
                <a:spcPct val="90000"/>
              </a:spcAft>
            </a:pPr>
            <a:r>
              <a:rPr lang="en-US" sz="1600"/>
              <a:t>SUM appears here</a:t>
            </a:r>
          </a:p>
        </p:txBody>
      </p:sp>
      <p:sp>
        <p:nvSpPr>
          <p:cNvPr id="41993" name="AutoShape 9"/>
          <p:cNvSpPr>
            <a:spLocks noChangeArrowheads="1"/>
          </p:cNvSpPr>
          <p:nvPr/>
        </p:nvSpPr>
        <p:spPr bwMode="auto">
          <a:xfrm rot="1648266">
            <a:off x="546100" y="234950"/>
            <a:ext cx="2514600" cy="1711325"/>
          </a:xfrm>
          <a:prstGeom prst="rightArrow">
            <a:avLst>
              <a:gd name="adj1" fmla="val 50000"/>
              <a:gd name="adj2" fmla="val 36735"/>
            </a:avLst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Aft>
                <a:spcPct val="90000"/>
              </a:spcAft>
            </a:pPr>
            <a:r>
              <a:rPr lang="en-US" sz="1400">
                <a:solidFill>
                  <a:schemeClr val="bg1"/>
                </a:solidFill>
              </a:rPr>
              <a:t>Enter binary numbers</a:t>
            </a:r>
          </a:p>
          <a:p>
            <a:pPr algn="ctr">
              <a:spcAft>
                <a:spcPct val="90000"/>
              </a:spcAft>
            </a:pPr>
            <a:r>
              <a:rPr lang="en-US" sz="1400">
                <a:solidFill>
                  <a:schemeClr val="bg1"/>
                </a:solidFill>
              </a:rPr>
              <a:t>to be added here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1752600" y="1524000"/>
            <a:ext cx="2971800" cy="457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Aft>
                <a:spcPct val="90000"/>
              </a:spcAft>
            </a:pPr>
            <a:r>
              <a:rPr lang="en-US" sz="2400"/>
              <a:t>0 0 1 1 +  1 0 0 0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5334000" y="4876800"/>
            <a:ext cx="1863725" cy="457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Aft>
                <a:spcPct val="90000"/>
              </a:spcAft>
            </a:pPr>
            <a:r>
              <a:rPr lang="en-US" sz="2400"/>
              <a:t>0  1  0  1  1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1841500" y="1447800"/>
            <a:ext cx="2971800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Aft>
                <a:spcPct val="90000"/>
              </a:spcAft>
            </a:pPr>
            <a:r>
              <a:rPr lang="en-US" sz="2400"/>
              <a:t>1 1 0 0 +  1 1 1 1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5451475" y="4800600"/>
            <a:ext cx="1863725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Aft>
                <a:spcPct val="90000"/>
              </a:spcAft>
            </a:pPr>
            <a:r>
              <a:rPr lang="en-US" sz="2400"/>
              <a:t>1  1  0  1  1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5562600" y="4724400"/>
            <a:ext cx="1863725" cy="4572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Aft>
                <a:spcPct val="90000"/>
              </a:spcAft>
            </a:pPr>
            <a:r>
              <a:rPr lang="en-US" sz="2400"/>
              <a:t>1  0  1  0  0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1905000" y="1371600"/>
            <a:ext cx="2971800" cy="4572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Aft>
                <a:spcPct val="90000"/>
              </a:spcAft>
            </a:pPr>
            <a:r>
              <a:rPr lang="en-US" sz="2400"/>
              <a:t>1 1 1 0 +  0 1 1 0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1611313" y="5476875"/>
            <a:ext cx="63134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Aft>
                <a:spcPct val="90000"/>
              </a:spcAft>
            </a:pPr>
            <a:r>
              <a:rPr lang="en-US" sz="2800">
                <a:solidFill>
                  <a:srgbClr val="008000"/>
                </a:solidFill>
                <a:latin typeface="Times New Roman" charset="0"/>
              </a:rPr>
              <a:t>Parallel adders are available in IC form.</a:t>
            </a:r>
            <a:endParaRPr lang="en-US" sz="2400" b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5343525" y="6664325"/>
            <a:ext cx="3876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 i="1">
                <a:solidFill>
                  <a:schemeClr val="tx1"/>
                </a:solidFill>
                <a:latin typeface="Book Antiqua" pitchFamily="18" charset="0"/>
                <a:cs typeface="Times New Roman" charset="0"/>
              </a:rPr>
              <a:t>©2008 The McGraw-Hill Companies, Inc. All rights reserved.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23" presetClass="entr" presetSubtype="52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2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2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2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1990" grpId="0" animBg="1" autoUpdateAnimBg="0"/>
      <p:bldP spid="41992" grpId="0" animBg="1" autoUpdateAnimBg="0"/>
      <p:bldP spid="41993" grpId="0" animBg="1" autoUpdateAnimBg="0"/>
      <p:bldP spid="41997" grpId="0" animBg="1" autoUpdateAnimBg="0"/>
      <p:bldP spid="41998" grpId="0" animBg="1" autoUpdateAnimBg="0"/>
      <p:bldP spid="41999" grpId="0" animBg="1" autoUpdateAnimBg="0"/>
      <p:bldP spid="42000" grpId="0" animBg="1" autoUpdateAnimBg="0"/>
      <p:bldP spid="42001" grpId="0" animBg="1" autoUpdateAnimBg="0"/>
      <p:bldP spid="42002" grpId="0" animBg="1" autoUpdateAnimBg="0"/>
      <p:bldP spid="42003" grpId="0" autoUpdateAnimBg="0"/>
      <p:bldP spid="42004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2575</TotalTime>
  <Words>715</Words>
  <Application>Microsoft Office PowerPoint</Application>
  <PresentationFormat>On-screen Show (4:3)</PresentationFormat>
  <Paragraphs>175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Blank Presentation</vt:lpstr>
      <vt:lpstr>Clip</vt:lpstr>
      <vt:lpstr>INTRODUCTION</vt:lpstr>
      <vt:lpstr>Slide 2</vt:lpstr>
      <vt:lpstr>Slide 3</vt:lpstr>
      <vt:lpstr>Slide 4</vt:lpstr>
      <vt:lpstr>Slide 5</vt:lpstr>
      <vt:lpstr>Slide 6</vt:lpstr>
      <vt:lpstr>Slide 7</vt:lpstr>
      <vt:lpstr>Slide 8</vt:lpstr>
      <vt:lpstr>Parallel Adder</vt:lpstr>
      <vt:lpstr>Slide 10</vt:lpstr>
    </vt:vector>
  </TitlesOfParts>
  <Company>ISD 197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</dc:title>
  <dc:creator>Roger Tokheim</dc:creator>
  <cp:lastModifiedBy>ALopez</cp:lastModifiedBy>
  <cp:revision>173</cp:revision>
  <cp:lastPrinted>1998-08-02T21:52:54Z</cp:lastPrinted>
  <dcterms:created xsi:type="dcterms:W3CDTF">1998-04-05T02:11:34Z</dcterms:created>
  <dcterms:modified xsi:type="dcterms:W3CDTF">2015-12-09T18:33:19Z</dcterms:modified>
</cp:coreProperties>
</file>