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handoutMasterIdLst>
    <p:handoutMasterId r:id="rId32"/>
  </p:handoutMasterIdLst>
  <p:sldIdLst>
    <p:sldId id="283" r:id="rId2"/>
    <p:sldId id="257" r:id="rId3"/>
    <p:sldId id="258" r:id="rId4"/>
    <p:sldId id="259" r:id="rId5"/>
    <p:sldId id="276" r:id="rId6"/>
    <p:sldId id="260" r:id="rId7"/>
    <p:sldId id="261" r:id="rId8"/>
    <p:sldId id="277" r:id="rId9"/>
    <p:sldId id="284" r:id="rId10"/>
    <p:sldId id="285" r:id="rId11"/>
    <p:sldId id="263" r:id="rId12"/>
    <p:sldId id="264" r:id="rId13"/>
    <p:sldId id="278" r:id="rId14"/>
    <p:sldId id="265" r:id="rId15"/>
    <p:sldId id="266" r:id="rId16"/>
    <p:sldId id="279" r:id="rId17"/>
    <p:sldId id="267" r:id="rId18"/>
    <p:sldId id="268" r:id="rId19"/>
    <p:sldId id="280" r:id="rId20"/>
    <p:sldId id="269" r:id="rId21"/>
    <p:sldId id="281" r:id="rId22"/>
    <p:sldId id="282" r:id="rId23"/>
    <p:sldId id="271" r:id="rId24"/>
    <p:sldId id="288" r:id="rId25"/>
    <p:sldId id="272" r:id="rId26"/>
    <p:sldId id="289" r:id="rId27"/>
    <p:sldId id="273" r:id="rId28"/>
    <p:sldId id="286" r:id="rId29"/>
    <p:sldId id="274" r:id="rId30"/>
    <p:sldId id="28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200" kern="1200">
        <a:solidFill>
          <a:srgbClr val="FFFF00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00FF"/>
    <a:srgbClr val="996633"/>
    <a:srgbClr val="FFFFFF"/>
    <a:srgbClr val="008000"/>
    <a:srgbClr val="0000CC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85" d="100"/>
          <a:sy n="85" d="100"/>
        </p:scale>
        <p:origin x="-6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Monotype Sorts" pitchFamily="2" charset="2"/>
              <a:buChar char="n"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Monotype Sorts" pitchFamily="2" charset="2"/>
              <a:buChar char="n"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Monotype Sorts" pitchFamily="2" charset="2"/>
              <a:buChar char="n"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Monotype Sorts" pitchFamily="2" charset="2"/>
              <a:buChar char="n"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8183AAC9-AA40-4019-A59B-DE0421F97E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6C77CBA4-13B2-4A94-B9D3-C589D41C3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E5EA1-C6FC-437C-8A79-FB6BBEB66A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445B4-92C5-4DDF-8A85-FE25DEB144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A2AA34C-B766-4DDA-8F81-84CA9C9DEA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1A94E-6C43-4C77-B407-B7F1CE4F2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1F8A5-7F2C-4937-B06F-B4DD07EDC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ABCC2-DE0C-440C-8F70-36087CBB88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DFF67-05C6-4D51-9D1A-29290D1EB2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66307-3B16-4FE8-BA99-19A46F0E00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C15B-1296-46E4-8987-926689492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79863-E9BA-4008-AE73-E6B4DBCD8E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B8709-3B56-453C-A9A1-4E23D0C129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055341C9-EFE1-4FF3-A2D5-2360E44FD8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5343525" y="6664325"/>
            <a:ext cx="3876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000" b="1" i="1">
                <a:solidFill>
                  <a:schemeClr val="tx1"/>
                </a:solidFill>
                <a:latin typeface="Book Antiqua" pitchFamily="18" charset="0"/>
                <a:cs typeface="Times New Roman" charset="0"/>
              </a:rPr>
              <a:t>©2008 The McGraw-Hill Companies,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ChangeArrowheads="1"/>
          </p:cNvSpPr>
          <p:nvPr/>
        </p:nvSpPr>
        <p:spPr bwMode="auto">
          <a:xfrm>
            <a:off x="485775" y="287338"/>
            <a:ext cx="8110538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Digital Electronics</a:t>
            </a:r>
            <a:r>
              <a:rPr kumimoji="0"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Principles &amp; Applications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Seventh Edition</a:t>
            </a:r>
          </a:p>
        </p:txBody>
      </p:sp>
      <p:sp>
        <p:nvSpPr>
          <p:cNvPr id="53251" name="Rectangle 1027"/>
          <p:cNvSpPr>
            <a:spLocks noChangeArrowheads="1"/>
          </p:cNvSpPr>
          <p:nvPr/>
        </p:nvSpPr>
        <p:spPr bwMode="auto">
          <a:xfrm>
            <a:off x="1992313" y="3879850"/>
            <a:ext cx="5143500" cy="922338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6600"/>
                </a:solidFill>
                <a:latin typeface="Times New Roman" charset="0"/>
              </a:rPr>
              <a:t>Chapter  3</a:t>
            </a:r>
            <a:endParaRPr kumimoji="0" lang="en-US" sz="3600" b="1">
              <a:solidFill>
                <a:srgbClr val="006600"/>
              </a:solidFill>
              <a:latin typeface="Times New Roman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006600"/>
                </a:solidFill>
                <a:latin typeface="Times New Roman" charset="0"/>
              </a:rPr>
              <a:t>Logic Gates</a:t>
            </a:r>
            <a:endParaRPr kumimoji="0" lang="en-US" sz="2800" b="1">
              <a:solidFill>
                <a:srgbClr val="A50021"/>
              </a:solidFill>
              <a:latin typeface="Times New Roman" charset="0"/>
            </a:endParaRPr>
          </a:p>
        </p:txBody>
      </p:sp>
      <p:grpSp>
        <p:nvGrpSpPr>
          <p:cNvPr id="53253" name="Group 1029"/>
          <p:cNvGrpSpPr>
            <a:grpSpLocks/>
          </p:cNvGrpSpPr>
          <p:nvPr/>
        </p:nvGrpSpPr>
        <p:grpSpPr bwMode="auto">
          <a:xfrm>
            <a:off x="1255713" y="5378450"/>
            <a:ext cx="6757987" cy="1076325"/>
            <a:chOff x="228" y="2817"/>
            <a:chExt cx="5284" cy="678"/>
          </a:xfrm>
        </p:grpSpPr>
        <p:grpSp>
          <p:nvGrpSpPr>
            <p:cNvPr id="53254" name="Group 1030"/>
            <p:cNvGrpSpPr>
              <a:grpSpLocks/>
            </p:cNvGrpSpPr>
            <p:nvPr/>
          </p:nvGrpSpPr>
          <p:grpSpPr bwMode="auto">
            <a:xfrm>
              <a:off x="228" y="3285"/>
              <a:ext cx="3981" cy="109"/>
              <a:chOff x="228" y="3285"/>
              <a:chExt cx="3981" cy="109"/>
            </a:xfrm>
          </p:grpSpPr>
          <p:sp>
            <p:nvSpPr>
              <p:cNvPr id="53255" name="Line 1031"/>
              <p:cNvSpPr>
                <a:spLocks noChangeShapeType="1"/>
              </p:cNvSpPr>
              <p:nvPr/>
            </p:nvSpPr>
            <p:spPr bwMode="auto">
              <a:xfrm>
                <a:off x="228" y="3285"/>
                <a:ext cx="39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6" name="Line 1032"/>
              <p:cNvSpPr>
                <a:spLocks noChangeShapeType="1"/>
              </p:cNvSpPr>
              <p:nvPr/>
            </p:nvSpPr>
            <p:spPr bwMode="auto">
              <a:xfrm>
                <a:off x="230" y="3323"/>
                <a:ext cx="3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7" name="Line 1033"/>
              <p:cNvSpPr>
                <a:spLocks noChangeShapeType="1"/>
              </p:cNvSpPr>
              <p:nvPr/>
            </p:nvSpPr>
            <p:spPr bwMode="auto">
              <a:xfrm>
                <a:off x="230" y="3359"/>
                <a:ext cx="3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8" name="Line 1034"/>
              <p:cNvSpPr>
                <a:spLocks noChangeShapeType="1"/>
              </p:cNvSpPr>
              <p:nvPr/>
            </p:nvSpPr>
            <p:spPr bwMode="auto">
              <a:xfrm>
                <a:off x="230" y="3394"/>
                <a:ext cx="3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9" name="AutoShape 1035"/>
            <p:cNvSpPr>
              <a:spLocks noChangeArrowheads="1"/>
            </p:cNvSpPr>
            <p:nvPr/>
          </p:nvSpPr>
          <p:spPr bwMode="auto">
            <a:xfrm rot="5400000">
              <a:off x="4807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EBEB1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AutoShape 1036"/>
            <p:cNvSpPr>
              <a:spLocks noChangeArrowheads="1"/>
            </p:cNvSpPr>
            <p:nvPr/>
          </p:nvSpPr>
          <p:spPr bwMode="auto">
            <a:xfrm rot="5400000">
              <a:off x="5187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AutoShape 1037"/>
            <p:cNvSpPr>
              <a:spLocks noChangeArrowheads="1"/>
            </p:cNvSpPr>
            <p:nvPr/>
          </p:nvSpPr>
          <p:spPr bwMode="auto">
            <a:xfrm rot="5400000">
              <a:off x="5000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AutoShape 1038"/>
            <p:cNvSpPr>
              <a:spLocks noChangeArrowheads="1"/>
            </p:cNvSpPr>
            <p:nvPr/>
          </p:nvSpPr>
          <p:spPr bwMode="auto">
            <a:xfrm rot="5400000">
              <a:off x="4615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AutoShape 1039"/>
            <p:cNvSpPr>
              <a:spLocks noChangeArrowheads="1"/>
            </p:cNvSpPr>
            <p:nvPr/>
          </p:nvSpPr>
          <p:spPr bwMode="auto">
            <a:xfrm>
              <a:off x="4079" y="3220"/>
              <a:ext cx="345" cy="27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264" name="Line 1040"/>
            <p:cNvSpPr>
              <a:spLocks noChangeShapeType="1"/>
            </p:cNvSpPr>
            <p:nvPr/>
          </p:nvSpPr>
          <p:spPr bwMode="auto">
            <a:xfrm flipV="1">
              <a:off x="4381" y="2946"/>
              <a:ext cx="857" cy="384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Line 1041"/>
            <p:cNvSpPr>
              <a:spLocks noChangeShapeType="1"/>
            </p:cNvSpPr>
            <p:nvPr/>
          </p:nvSpPr>
          <p:spPr bwMode="auto">
            <a:xfrm flipV="1">
              <a:off x="4406" y="3015"/>
              <a:ext cx="1004" cy="35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042"/>
            <p:cNvSpPr>
              <a:spLocks noChangeShapeType="1"/>
            </p:cNvSpPr>
            <p:nvPr/>
          </p:nvSpPr>
          <p:spPr bwMode="auto">
            <a:xfrm flipV="1">
              <a:off x="4355" y="2905"/>
              <a:ext cx="670" cy="378"/>
            </a:xfrm>
            <a:prstGeom prst="line">
              <a:avLst/>
            </a:prstGeom>
            <a:noFill/>
            <a:ln w="57150">
              <a:solidFill>
                <a:srgbClr val="EBEB1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1043"/>
            <p:cNvSpPr>
              <a:spLocks noChangeShapeType="1"/>
            </p:cNvSpPr>
            <p:nvPr/>
          </p:nvSpPr>
          <p:spPr bwMode="auto">
            <a:xfrm flipV="1">
              <a:off x="4328" y="2899"/>
              <a:ext cx="484" cy="34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8" name="Rectangle 1044"/>
          <p:cNvSpPr>
            <a:spLocks noChangeArrowheads="1"/>
          </p:cNvSpPr>
          <p:nvPr/>
        </p:nvSpPr>
        <p:spPr bwMode="auto">
          <a:xfrm>
            <a:off x="0" y="0"/>
            <a:ext cx="487363" cy="68580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Rectangle 1045"/>
          <p:cNvSpPr>
            <a:spLocks noChangeArrowheads="1"/>
          </p:cNvSpPr>
          <p:nvPr/>
        </p:nvSpPr>
        <p:spPr bwMode="auto">
          <a:xfrm>
            <a:off x="8656638" y="0"/>
            <a:ext cx="487362" cy="68580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FF071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2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53270" name="Text Box 1046"/>
          <p:cNvSpPr txBox="1">
            <a:spLocks noChangeArrowheads="1"/>
          </p:cNvSpPr>
          <p:nvPr/>
        </p:nvSpPr>
        <p:spPr bwMode="auto">
          <a:xfrm>
            <a:off x="2517775" y="2670175"/>
            <a:ext cx="425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3600" b="1">
                <a:solidFill>
                  <a:srgbClr val="0000CC"/>
                </a:solidFill>
                <a:latin typeface="Times New Roman" charset="0"/>
              </a:rPr>
              <a:t>Roger L. Tokheim</a:t>
            </a:r>
          </a:p>
        </p:txBody>
      </p:sp>
      <p:sp>
        <p:nvSpPr>
          <p:cNvPr id="53271" name="Text Box 1047"/>
          <p:cNvSpPr txBox="1">
            <a:spLocks noChangeArrowheads="1"/>
          </p:cNvSpPr>
          <p:nvPr/>
        </p:nvSpPr>
        <p:spPr bwMode="auto">
          <a:xfrm>
            <a:off x="5343525" y="6664325"/>
            <a:ext cx="3876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000" b="1" i="1">
                <a:solidFill>
                  <a:schemeClr val="tx1"/>
                </a:solidFill>
                <a:latin typeface="Book Antiqua" pitchFamily="18" charset="0"/>
                <a:cs typeface="Times New Roman" charset="0"/>
              </a:rPr>
              <a:t>©2008 The McGraw-Hill Companies, Inc. All rights reserved.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utoUpdateAnimBg="0"/>
      <p:bldP spid="532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56322" name="Clip" r:id="rId3" imgW="2033280" imgH="3390840" progId="">
              <p:embed/>
            </p:oleObj>
          </a:graphicData>
        </a:graphic>
      </p:graphicFrame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819400" y="2889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6553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kumimoji="0" lang="en-US" sz="2600" b="1">
                <a:solidFill>
                  <a:srgbClr val="0000CC"/>
                </a:solidFill>
                <a:latin typeface="Times New Roman" charset="0"/>
              </a:rPr>
              <a:t>If  the input to an inverter is LOW, the output will be __________.	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81000" y="2695575"/>
            <a:ext cx="6553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600" b="1">
                <a:solidFill>
                  <a:srgbClr val="0000CC"/>
                </a:solidFill>
                <a:latin typeface="Times New Roman" charset="0"/>
              </a:rPr>
              <a:t>2.   If  the input to an inverter is HIGH, the output will be __________.	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696200" y="1905000"/>
            <a:ext cx="10842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600" b="1">
                <a:solidFill>
                  <a:srgbClr val="FF0000"/>
                </a:solidFill>
                <a:latin typeface="Times New Roman" charset="0"/>
              </a:rPr>
              <a:t>HIGH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772400" y="3048000"/>
            <a:ext cx="9921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600" b="1">
                <a:solidFill>
                  <a:srgbClr val="FF0000"/>
                </a:solidFill>
                <a:latin typeface="Times New Roman" charset="0"/>
              </a:rPr>
              <a:t>LOW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81000" y="3914775"/>
            <a:ext cx="6553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Clr>
                <a:srgbClr val="0000CC"/>
              </a:buClr>
              <a:buSzPts val="2000"/>
              <a:buFont typeface="Times New Roman" charset="0"/>
              <a:buNone/>
            </a:pPr>
            <a:r>
              <a:rPr kumimoji="0" lang="en-US" sz="2600" b="1">
                <a:solidFill>
                  <a:srgbClr val="0000CC"/>
                </a:solidFill>
                <a:latin typeface="Times New Roman" charset="0"/>
              </a:rPr>
              <a:t>3.  A NOT gate is said to invert, to negate or to complement the input.  (True or False)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810500" y="4273550"/>
            <a:ext cx="8810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600" b="1">
                <a:solidFill>
                  <a:srgbClr val="FF0000"/>
                </a:solidFill>
                <a:latin typeface="Times New Roman" charset="0"/>
              </a:rPr>
              <a:t>True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81000" y="5133975"/>
            <a:ext cx="65532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Clr>
                <a:srgbClr val="0000CC"/>
              </a:buClr>
              <a:buSzPts val="2000"/>
              <a:buFont typeface="Times New Roman" charset="0"/>
              <a:buNone/>
            </a:pPr>
            <a:r>
              <a:rPr kumimoji="0" lang="en-US" sz="2600" b="1">
                <a:solidFill>
                  <a:srgbClr val="0000CC"/>
                </a:solidFill>
                <a:latin typeface="Times New Roman" charset="0"/>
              </a:rPr>
              <a:t>4.  A NOT gate is also called commonly called a(n) __________ (AND gate, inverter).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7620000" y="5530850"/>
            <a:ext cx="1319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solidFill>
                  <a:srgbClr val="FF0000"/>
                </a:solidFill>
                <a:latin typeface="Times New Roman" charset="0"/>
              </a:rPr>
              <a:t>inverter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6" grpId="0" autoUpdateAnimBg="0"/>
      <p:bldP spid="56327" grpId="0" autoUpdateAnimBg="0"/>
      <p:bldP spid="56328" grpId="0" autoUpdateAnimBg="0"/>
      <p:bldP spid="56329" grpId="0" autoUpdateAnimBg="0"/>
      <p:bldP spid="56330" grpId="0" autoUpdateAnimBg="0"/>
      <p:bldP spid="56331" grpId="0" autoUpdateAnimBg="0"/>
      <p:bldP spid="563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971800" y="4267200"/>
            <a:ext cx="0" cy="609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971800" y="42672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752600" y="228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0000CC"/>
              </a:buClr>
              <a:buSzPct val="50000"/>
              <a:buFontTx/>
              <a:buChar char="•"/>
            </a:pPr>
            <a:endParaRPr lang="en-US" b="1">
              <a:solidFill>
                <a:srgbClr val="CC0000"/>
              </a:solidFill>
              <a:latin typeface="Times New Roman" charset="0"/>
            </a:endParaRPr>
          </a:p>
          <a:p>
            <a:pPr marL="342900" indent="-342900"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NOT AND or inverted AND function.</a:t>
            </a:r>
          </a:p>
          <a:p>
            <a:pPr marL="342900" indent="-342900"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endParaRPr lang="en-US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Boolean Expression:     	A  ·  B  =  Y </a:t>
            </a:r>
          </a:p>
          <a:p>
            <a:pPr marL="342900" indent="-342900">
              <a:lnSpc>
                <a:spcPct val="90000"/>
              </a:lnSpc>
              <a:buClr>
                <a:srgbClr val="0000CC"/>
              </a:buClr>
              <a:buSzTx/>
              <a:buFontTx/>
              <a:buNone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					or     (A · B)</a:t>
            </a:r>
            <a:r>
              <a:rPr lang="en-US" b="1">
                <a:solidFill>
                  <a:srgbClr val="FF0000"/>
                </a:solidFill>
                <a:latin typeface="Times New Roman" charset="0"/>
                <a:sym typeface="Bookshelf Symbol 1" pitchFamily="34" charset="0"/>
              </a:rPr>
              <a:t>'</a:t>
            </a:r>
            <a:r>
              <a:rPr lang="en-US" b="1">
                <a:solidFill>
                  <a:srgbClr val="FF0000"/>
                </a:solidFill>
                <a:latin typeface="Times New Roman" charset="0"/>
              </a:rPr>
              <a:t> = Y</a:t>
            </a:r>
          </a:p>
          <a:p>
            <a:pPr marL="342900" indent="-342900"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endParaRPr lang="en-US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Truth Table (</a:t>
            </a:r>
            <a:r>
              <a:rPr lang="en-US" b="1" i="1">
                <a:solidFill>
                  <a:srgbClr val="FF0000"/>
                </a:solidFill>
                <a:latin typeface="Times New Roman" charset="0"/>
              </a:rPr>
              <a:t>See next slide)</a:t>
            </a:r>
            <a:r>
              <a:rPr lang="en-US" b="1">
                <a:solidFill>
                  <a:srgbClr val="FF0000"/>
                </a:solidFill>
                <a:latin typeface="Times New Roman" charset="0"/>
              </a:rPr>
              <a:t>  </a:t>
            </a:r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3048000" cy="1828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532563" y="188436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WordArt 16"/>
          <p:cNvSpPr>
            <a:spLocks noChangeArrowheads="1" noChangeShapeType="1" noTextEdit="1"/>
          </p:cNvSpPr>
          <p:nvPr/>
        </p:nvSpPr>
        <p:spPr bwMode="auto">
          <a:xfrm rot="5400000">
            <a:off x="-2590800" y="3048000"/>
            <a:ext cx="6324600" cy="685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latin typeface="Times New Roman"/>
                <a:cs typeface="Times New Roman"/>
              </a:rPr>
              <a:t>The  NAND 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build="p" autoUpdateAnimBg="0" advAuto="0"/>
      <p:bldP spid="16398" grpId="0" animBg="1"/>
      <p:bldP spid="164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ln/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  <a:effectLst/>
                <a:latin typeface="Times New Roman" charset="0"/>
              </a:rPr>
              <a:t>Truth Table - NAND Gate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200400" y="1981200"/>
          <a:ext cx="9086850" cy="8553450"/>
        </p:xfrm>
        <a:graphic>
          <a:graphicData uri="http://schemas.openxmlformats.org/presentationml/2006/ole">
            <p:oleObj spid="_x0000_s17415" name="Document" r:id="rId3" imgW="8271360" imgH="7777080" progId="Word.Document.8">
              <p:embed/>
            </p:oleObj>
          </a:graphicData>
        </a:graphic>
      </p:graphicFrame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3657600" y="2667000"/>
            <a:ext cx="5181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019800" y="1981200"/>
            <a:ext cx="0" cy="3657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0"/>
            <a:ext cx="2895600" cy="1828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6" grpId="0" animBg="1"/>
      <p:bldP spid="174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9" name="Group 1027"/>
          <p:cNvGrpSpPr>
            <a:grpSpLocks/>
          </p:cNvGrpSpPr>
          <p:nvPr/>
        </p:nvGrpSpPr>
        <p:grpSpPr bwMode="auto">
          <a:xfrm>
            <a:off x="1447800" y="1828800"/>
            <a:ext cx="2047875" cy="1393825"/>
            <a:chOff x="912" y="802"/>
            <a:chExt cx="1290" cy="878"/>
          </a:xfrm>
        </p:grpSpPr>
        <p:pic>
          <p:nvPicPr>
            <p:cNvPr id="45060" name="Picture 10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" y="816"/>
              <a:ext cx="100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061" name="Text Box 1029"/>
            <p:cNvSpPr txBox="1">
              <a:spLocks noChangeArrowheads="1"/>
            </p:cNvSpPr>
            <p:nvPr/>
          </p:nvSpPr>
          <p:spPr bwMode="auto">
            <a:xfrm>
              <a:off x="912" y="802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latin typeface="Times New Roman" charset="0"/>
                </a:rPr>
                <a:t> </a:t>
              </a:r>
            </a:p>
          </p:txBody>
        </p:sp>
        <p:sp>
          <p:nvSpPr>
            <p:cNvPr id="45062" name="Text Box 1030"/>
            <p:cNvSpPr txBox="1">
              <a:spLocks noChangeArrowheads="1"/>
            </p:cNvSpPr>
            <p:nvPr/>
          </p:nvSpPr>
          <p:spPr bwMode="auto">
            <a:xfrm>
              <a:off x="1958" y="102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5063" name="Rectangle 1031" descr="90%"/>
          <p:cNvSpPr>
            <a:spLocks noChangeArrowheads="1"/>
          </p:cNvSpPr>
          <p:nvPr/>
        </p:nvSpPr>
        <p:spPr bwMode="auto">
          <a:xfrm>
            <a:off x="3200400" y="21336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grpSp>
        <p:nvGrpSpPr>
          <p:cNvPr id="45064" name="Group 1032"/>
          <p:cNvGrpSpPr>
            <a:grpSpLocks/>
          </p:cNvGrpSpPr>
          <p:nvPr/>
        </p:nvGrpSpPr>
        <p:grpSpPr bwMode="auto">
          <a:xfrm>
            <a:off x="5257800" y="1828800"/>
            <a:ext cx="2047875" cy="1393825"/>
            <a:chOff x="3312" y="850"/>
            <a:chExt cx="1290" cy="878"/>
          </a:xfrm>
        </p:grpSpPr>
        <p:pic>
          <p:nvPicPr>
            <p:cNvPr id="45065" name="Picture 103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8" y="864"/>
              <a:ext cx="100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066" name="Text Box 1034"/>
            <p:cNvSpPr txBox="1">
              <a:spLocks noChangeArrowheads="1"/>
            </p:cNvSpPr>
            <p:nvPr/>
          </p:nvSpPr>
          <p:spPr bwMode="auto">
            <a:xfrm>
              <a:off x="3312" y="850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latin typeface="Times New Roman" charset="0"/>
                </a:rPr>
                <a:t> </a:t>
              </a:r>
            </a:p>
          </p:txBody>
        </p:sp>
        <p:sp>
          <p:nvSpPr>
            <p:cNvPr id="45067" name="Text Box 1035"/>
            <p:cNvSpPr txBox="1">
              <a:spLocks noChangeArrowheads="1"/>
            </p:cNvSpPr>
            <p:nvPr/>
          </p:nvSpPr>
          <p:spPr bwMode="auto">
            <a:xfrm>
              <a:off x="4358" y="106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5068" name="Rectangle 1036" descr="90%"/>
          <p:cNvSpPr>
            <a:spLocks noChangeArrowheads="1"/>
          </p:cNvSpPr>
          <p:nvPr/>
        </p:nvSpPr>
        <p:spPr bwMode="auto">
          <a:xfrm>
            <a:off x="7010400" y="21336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grpSp>
        <p:nvGrpSpPr>
          <p:cNvPr id="45069" name="Group 1037"/>
          <p:cNvGrpSpPr>
            <a:grpSpLocks/>
          </p:cNvGrpSpPr>
          <p:nvPr/>
        </p:nvGrpSpPr>
        <p:grpSpPr bwMode="auto">
          <a:xfrm>
            <a:off x="1447800" y="3863975"/>
            <a:ext cx="2049463" cy="1393825"/>
            <a:chOff x="864" y="2002"/>
            <a:chExt cx="1291" cy="878"/>
          </a:xfrm>
        </p:grpSpPr>
        <p:pic>
          <p:nvPicPr>
            <p:cNvPr id="4507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2016"/>
              <a:ext cx="100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071" name="Text Box 1039"/>
            <p:cNvSpPr txBox="1">
              <a:spLocks noChangeArrowheads="1"/>
            </p:cNvSpPr>
            <p:nvPr/>
          </p:nvSpPr>
          <p:spPr bwMode="auto">
            <a:xfrm>
              <a:off x="864" y="2002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1">
                <a:latin typeface="Times New Roman" charset="0"/>
              </a:endParaRPr>
            </a:p>
          </p:txBody>
        </p:sp>
        <p:sp>
          <p:nvSpPr>
            <p:cNvPr id="45072" name="Text Box 1040"/>
            <p:cNvSpPr txBox="1">
              <a:spLocks noChangeArrowheads="1"/>
            </p:cNvSpPr>
            <p:nvPr/>
          </p:nvSpPr>
          <p:spPr bwMode="auto">
            <a:xfrm>
              <a:off x="1911" y="222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5073" name="Rectangle 1041"/>
          <p:cNvSpPr>
            <a:spLocks noChangeArrowheads="1"/>
          </p:cNvSpPr>
          <p:nvPr/>
        </p:nvSpPr>
        <p:spPr bwMode="auto">
          <a:xfrm>
            <a:off x="3200400" y="4191000"/>
            <a:ext cx="990600" cy="7620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grpSp>
        <p:nvGrpSpPr>
          <p:cNvPr id="45074" name="Group 1042"/>
          <p:cNvGrpSpPr>
            <a:grpSpLocks/>
          </p:cNvGrpSpPr>
          <p:nvPr/>
        </p:nvGrpSpPr>
        <p:grpSpPr bwMode="auto">
          <a:xfrm>
            <a:off x="5257800" y="3863975"/>
            <a:ext cx="2124075" cy="1393825"/>
            <a:chOff x="3312" y="2098"/>
            <a:chExt cx="1338" cy="878"/>
          </a:xfrm>
        </p:grpSpPr>
        <p:pic>
          <p:nvPicPr>
            <p:cNvPr id="45075" name="Picture 10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8" y="2112"/>
              <a:ext cx="105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076" name="Text Box 1044"/>
            <p:cNvSpPr txBox="1">
              <a:spLocks noChangeArrowheads="1"/>
            </p:cNvSpPr>
            <p:nvPr/>
          </p:nvSpPr>
          <p:spPr bwMode="auto">
            <a:xfrm>
              <a:off x="3312" y="2098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latin typeface="Times New Roman" charset="0"/>
                </a:rPr>
                <a:t> </a:t>
              </a:r>
            </a:p>
          </p:txBody>
        </p:sp>
        <p:sp>
          <p:nvSpPr>
            <p:cNvPr id="45077" name="Text Box 1045"/>
            <p:cNvSpPr txBox="1">
              <a:spLocks noChangeArrowheads="1"/>
            </p:cNvSpPr>
            <p:nvPr/>
          </p:nvSpPr>
          <p:spPr bwMode="auto">
            <a:xfrm>
              <a:off x="4406" y="231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5078" name="Rectangle 1046" descr="90%"/>
          <p:cNvSpPr>
            <a:spLocks noChangeArrowheads="1"/>
          </p:cNvSpPr>
          <p:nvPr/>
        </p:nvSpPr>
        <p:spPr bwMode="auto">
          <a:xfrm>
            <a:off x="7086600" y="41910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sp>
        <p:nvSpPr>
          <p:cNvPr id="45079" name="Text Box 1047"/>
          <p:cNvSpPr txBox="1">
            <a:spLocks noChangeArrowheads="1"/>
          </p:cNvSpPr>
          <p:nvPr/>
        </p:nvSpPr>
        <p:spPr bwMode="auto">
          <a:xfrm>
            <a:off x="381000" y="5981700"/>
            <a:ext cx="8394700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Unique Output:  Output LOW only when all inputs are HIGH.</a:t>
            </a:r>
            <a:endParaRPr kumimoji="0" lang="en-US" sz="20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5080" name="Rectangle 1048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772400" cy="762000"/>
          </a:xfrm>
        </p:spPr>
        <p:txBody>
          <a:bodyPr/>
          <a:lstStyle/>
          <a:p>
            <a:r>
              <a:rPr lang="en-US" sz="3400" b="1">
                <a:solidFill>
                  <a:srgbClr val="FF0000"/>
                </a:solidFill>
                <a:effectLst/>
                <a:latin typeface="Times New Roman" charset="0"/>
              </a:rPr>
              <a:t>What is the output of the NAND gate?</a:t>
            </a:r>
          </a:p>
        </p:txBody>
      </p:sp>
      <p:sp>
        <p:nvSpPr>
          <p:cNvPr id="45081" name="Text Box 1049"/>
          <p:cNvSpPr txBox="1">
            <a:spLocks noChangeArrowheads="1"/>
          </p:cNvSpPr>
          <p:nvPr/>
        </p:nvSpPr>
        <p:spPr bwMode="auto">
          <a:xfrm>
            <a:off x="3200400" y="2286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45083" name="Rectangle 1051"/>
          <p:cNvSpPr>
            <a:spLocks noChangeArrowheads="1"/>
          </p:cNvSpPr>
          <p:nvPr/>
        </p:nvSpPr>
        <p:spPr bwMode="auto">
          <a:xfrm>
            <a:off x="5041900" y="3940175"/>
            <a:ext cx="4206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  <a:endParaRPr kumimoji="0" lang="en-US" sz="2400" b="1">
              <a:latin typeface="Times New Roman" charset="0"/>
            </a:endParaRPr>
          </a:p>
        </p:txBody>
      </p:sp>
      <p:sp>
        <p:nvSpPr>
          <p:cNvPr id="45084" name="Rectangle 1052"/>
          <p:cNvSpPr>
            <a:spLocks noChangeArrowheads="1"/>
          </p:cNvSpPr>
          <p:nvPr/>
        </p:nvSpPr>
        <p:spPr bwMode="auto">
          <a:xfrm>
            <a:off x="5065713" y="1905000"/>
            <a:ext cx="4206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  <a:endParaRPr kumimoji="0" lang="en-US" sz="2400" b="1">
              <a:latin typeface="Times New Roman" charset="0"/>
            </a:endParaRPr>
          </a:p>
        </p:txBody>
      </p:sp>
      <p:sp>
        <p:nvSpPr>
          <p:cNvPr id="45085" name="Rectangle 1053"/>
          <p:cNvSpPr>
            <a:spLocks noChangeArrowheads="1"/>
          </p:cNvSpPr>
          <p:nvPr/>
        </p:nvSpPr>
        <p:spPr bwMode="auto">
          <a:xfrm>
            <a:off x="1266825" y="1905000"/>
            <a:ext cx="38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</p:txBody>
      </p:sp>
      <p:sp>
        <p:nvSpPr>
          <p:cNvPr id="45086" name="Rectangle 1054"/>
          <p:cNvSpPr>
            <a:spLocks noChangeArrowheads="1"/>
          </p:cNvSpPr>
          <p:nvPr/>
        </p:nvSpPr>
        <p:spPr bwMode="auto">
          <a:xfrm>
            <a:off x="1179513" y="4016375"/>
            <a:ext cx="4968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 </a:t>
            </a: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 H</a:t>
            </a:r>
          </a:p>
        </p:txBody>
      </p:sp>
      <p:graphicFrame>
        <p:nvGraphicFramePr>
          <p:cNvPr id="45089" name="Object 1057"/>
          <p:cNvGraphicFramePr>
            <a:graphicFrameLocks noChangeAspect="1"/>
          </p:cNvGraphicFramePr>
          <p:nvPr/>
        </p:nvGraphicFramePr>
        <p:xfrm>
          <a:off x="228600" y="152400"/>
          <a:ext cx="550863" cy="990600"/>
        </p:xfrm>
        <a:graphic>
          <a:graphicData uri="http://schemas.openxmlformats.org/presentationml/2006/ole">
            <p:oleObj spid="_x0000_s45089" name="Clip" r:id="rId4" imgW="2033280" imgH="33908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 autoUpdateAnimBg="0"/>
      <p:bldP spid="45068" grpId="0" animBg="1" autoUpdateAnimBg="0"/>
      <p:bldP spid="45073" grpId="0" animBg="1" autoUpdateAnimBg="0"/>
      <p:bldP spid="45078" grpId="0" animBg="1" autoUpdateAnimBg="0"/>
      <p:bldP spid="45079" grpId="0" animBg="1" autoUpdateAnimBg="0"/>
      <p:bldP spid="45080" grpId="0" autoUpdateAnimBg="0"/>
      <p:bldP spid="45083" grpId="0" autoUpdateAnimBg="0"/>
      <p:bldP spid="45084" grpId="0" autoUpdateAnimBg="0"/>
      <p:bldP spid="45085" grpId="0" autoUpdateAnimBg="0"/>
      <p:bldP spid="4508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971800" y="4267200"/>
            <a:ext cx="1588" cy="609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971800" y="4267200"/>
            <a:ext cx="1588" cy="685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524000" y="3810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buClr>
                <a:srgbClr val="FFFF00"/>
              </a:buClr>
              <a:buSzPct val="50000"/>
            </a:pPr>
            <a:endParaRPr lang="en-US" sz="3600">
              <a:latin typeface="Arial Narrow" pitchFamily="34" charset="0"/>
            </a:endParaRPr>
          </a:p>
          <a:p>
            <a:pPr marL="342900" indent="-342900">
              <a:lnSpc>
                <a:spcPct val="7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NOT OR or Inverted OR </a:t>
            </a:r>
          </a:p>
          <a:p>
            <a:pPr marL="342900" indent="-342900">
              <a:lnSpc>
                <a:spcPct val="70000"/>
              </a:lnSpc>
              <a:buClr>
                <a:srgbClr val="0000CC"/>
              </a:buClr>
              <a:buSzTx/>
              <a:buFontTx/>
              <a:buChar char="•"/>
            </a:pPr>
            <a:endParaRPr lang="en-US" sz="3600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7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Boolean Expression: A  +  B  =  Y</a:t>
            </a:r>
          </a:p>
          <a:p>
            <a:pPr marL="342900" indent="-342900">
              <a:lnSpc>
                <a:spcPct val="70000"/>
              </a:lnSpc>
              <a:buClr>
                <a:srgbClr val="0000CC"/>
              </a:buClr>
              <a:buSzTx/>
              <a:buFontTx/>
              <a:buNone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					or  (A  +  B)</a:t>
            </a:r>
            <a:r>
              <a:rPr lang="en-US" sz="3600" b="1">
                <a:solidFill>
                  <a:srgbClr val="FF0000"/>
                </a:solidFill>
                <a:latin typeface="Times New Roman" charset="0"/>
                <a:sym typeface="Bookshelf Symbol 1" pitchFamily="34" charset="0"/>
              </a:rPr>
              <a:t>'</a:t>
            </a: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 = Y</a:t>
            </a:r>
          </a:p>
          <a:p>
            <a:pPr marL="342900" indent="-342900">
              <a:lnSpc>
                <a:spcPct val="70000"/>
              </a:lnSpc>
              <a:buClr>
                <a:srgbClr val="0000CC"/>
              </a:buClr>
              <a:buSzTx/>
              <a:buFontTx/>
              <a:buChar char="•"/>
            </a:pPr>
            <a:endParaRPr lang="en-US" sz="3600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7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Truth Table (</a:t>
            </a:r>
            <a:r>
              <a:rPr lang="en-US" sz="3600" b="1" i="1">
                <a:solidFill>
                  <a:srgbClr val="FF0000"/>
                </a:solidFill>
                <a:latin typeface="Times New Roman" charset="0"/>
              </a:rPr>
              <a:t>See next slide)</a:t>
            </a: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  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6110288" y="1828800"/>
            <a:ext cx="12811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114800"/>
            <a:ext cx="3276600" cy="20478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18449" name="WordArt 17"/>
          <p:cNvSpPr>
            <a:spLocks noChangeArrowheads="1" noChangeShapeType="1" noTextEdit="1"/>
          </p:cNvSpPr>
          <p:nvPr/>
        </p:nvSpPr>
        <p:spPr bwMode="auto">
          <a:xfrm rot="5400000">
            <a:off x="-2628900" y="3086100"/>
            <a:ext cx="6248400" cy="685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latin typeface="Times New Roman"/>
                <a:cs typeface="Times New Roman"/>
              </a:rPr>
              <a:t>The  NOR 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uild="p" autoUpdateAnimBg="0" advAuto="0"/>
      <p:bldP spid="18445" grpId="0" animBg="1"/>
      <p:bldP spid="184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0000CC"/>
                </a:solidFill>
                <a:latin typeface="Times New Roman" charset="0"/>
              </a:rPr>
              <a:t>Truth Table - NOR Gate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895600" y="2065338"/>
          <a:ext cx="9677400" cy="9364662"/>
        </p:xfrm>
        <a:graphic>
          <a:graphicData uri="http://schemas.openxmlformats.org/presentationml/2006/ole">
            <p:oleObj spid="_x0000_s21507" name="Document" r:id="rId3" imgW="8816400" imgH="8535960" progId="Word.Document.8">
              <p:embed/>
            </p:oleObj>
          </a:graphicData>
        </a:graphic>
      </p:graphicFrame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352800" y="2609850"/>
            <a:ext cx="5181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791200" y="1981200"/>
            <a:ext cx="0" cy="3657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067050"/>
            <a:ext cx="2895600" cy="180975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nimBg="1"/>
      <p:bldP spid="21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95400" y="1096963"/>
            <a:ext cx="6535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1">
                <a:solidFill>
                  <a:srgbClr val="FF0000"/>
                </a:solidFill>
                <a:latin typeface="Times New Roman" charset="0"/>
              </a:rPr>
              <a:t>What is the output of the NOR gate?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295400" y="1785938"/>
            <a:ext cx="2200275" cy="1262062"/>
            <a:chOff x="816" y="720"/>
            <a:chExt cx="1386" cy="795"/>
          </a:xfrm>
        </p:grpSpPr>
        <p:pic>
          <p:nvPicPr>
            <p:cNvPr id="4710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720"/>
              <a:ext cx="969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816" y="74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latin typeface="Times New Roman" charset="0"/>
              </a:endParaRP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958" y="87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  <a:endParaRPr kumimoji="0" lang="en-US" sz="240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47111" name="Rectangle 7" descr="90%"/>
          <p:cNvSpPr>
            <a:spLocks noChangeArrowheads="1"/>
          </p:cNvSpPr>
          <p:nvPr/>
        </p:nvSpPr>
        <p:spPr bwMode="auto">
          <a:xfrm>
            <a:off x="3124200" y="1981200"/>
            <a:ext cx="11430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  <a:endParaRPr kumimoji="0" lang="en-US" sz="2400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5257800" y="1785938"/>
            <a:ext cx="2200275" cy="1262062"/>
            <a:chOff x="3456" y="816"/>
            <a:chExt cx="1386" cy="795"/>
          </a:xfrm>
        </p:grpSpPr>
        <p:pic>
          <p:nvPicPr>
            <p:cNvPr id="4711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816"/>
              <a:ext cx="969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3456" y="83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latin typeface="Times New Roman" charset="0"/>
              </a:endParaRP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4598" y="97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  <a:endParaRPr kumimoji="0" lang="en-US" sz="240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7086600" y="1981200"/>
            <a:ext cx="1066800" cy="7620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1295400" y="3767138"/>
            <a:ext cx="2200275" cy="1262062"/>
            <a:chOff x="912" y="2496"/>
            <a:chExt cx="1386" cy="795"/>
          </a:xfrm>
        </p:grpSpPr>
        <p:pic>
          <p:nvPicPr>
            <p:cNvPr id="47118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6" y="2496"/>
              <a:ext cx="969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912" y="251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latin typeface="Times New Roman" charset="0"/>
              </a:endParaRP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2054" y="26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  <a:endParaRPr kumimoji="0" lang="en-US" sz="240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3124200" y="3962400"/>
            <a:ext cx="1066800" cy="7620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5254625" y="3767138"/>
            <a:ext cx="2205038" cy="1262062"/>
            <a:chOff x="3213" y="2112"/>
            <a:chExt cx="1389" cy="795"/>
          </a:xfrm>
        </p:grpSpPr>
        <p:pic>
          <p:nvPicPr>
            <p:cNvPr id="47123" name="Picture 1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0" y="2112"/>
              <a:ext cx="969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3213" y="213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latin typeface="Times New Roman" charset="0"/>
              </a:endParaRPr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4358" y="226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7086600" y="3962400"/>
            <a:ext cx="1066800" cy="7620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631825" y="5838825"/>
            <a:ext cx="7835900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CC0000"/>
                </a:solidFill>
                <a:latin typeface="Times New Roman" charset="0"/>
              </a:rPr>
              <a:t> </a:t>
            </a: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Unique Output: Output HIGH when all inputs are LOW.</a:t>
            </a:r>
            <a:r>
              <a:rPr kumimoji="0" lang="en-US" sz="2400" b="1">
                <a:solidFill>
                  <a:srgbClr val="CC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5105400" y="3767138"/>
            <a:ext cx="4206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  <a:endParaRPr kumimoji="0" lang="en-US" sz="2400">
              <a:latin typeface="Times New Roman" charset="0"/>
            </a:endParaRP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105400" y="1752600"/>
            <a:ext cx="4206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143000" y="1785938"/>
            <a:ext cx="38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  <a:endParaRPr kumimoji="0" lang="en-US" sz="240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143000" y="3810000"/>
            <a:ext cx="4206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2971800" y="2286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graphicFrame>
        <p:nvGraphicFramePr>
          <p:cNvPr id="47137" name="Object 33"/>
          <p:cNvGraphicFramePr>
            <a:graphicFrameLocks noChangeAspect="1"/>
          </p:cNvGraphicFramePr>
          <p:nvPr/>
        </p:nvGraphicFramePr>
        <p:xfrm>
          <a:off x="228600" y="152400"/>
          <a:ext cx="550863" cy="990600"/>
        </p:xfrm>
        <a:graphic>
          <a:graphicData uri="http://schemas.openxmlformats.org/presentationml/2006/ole">
            <p:oleObj spid="_x0000_s47137" name="Clip" r:id="rId4" imgW="2033280" imgH="33908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1" grpId="0" animBg="1" autoUpdateAnimBg="0"/>
      <p:bldP spid="47116" grpId="0" animBg="1" autoUpdateAnimBg="0"/>
      <p:bldP spid="47121" grpId="0" animBg="1" autoUpdateAnimBg="0"/>
      <p:bldP spid="47126" grpId="0" animBg="1" autoUpdateAnimBg="0"/>
      <p:bldP spid="47127" grpId="0" animBg="1" autoUpdateAnimBg="0"/>
      <p:bldP spid="47128" grpId="0" autoUpdateAnimBg="0"/>
      <p:bldP spid="47129" grpId="0" autoUpdateAnimBg="0"/>
      <p:bldP spid="47130" grpId="0" autoUpdateAnimBg="0"/>
      <p:bldP spid="471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971800" y="4267200"/>
            <a:ext cx="0" cy="609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971800" y="42672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Known as “Exclusive OR” Gate</a:t>
            </a:r>
          </a:p>
          <a:p>
            <a:pPr marL="342900" indent="-342900">
              <a:lnSpc>
                <a:spcPct val="13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 “Anything but not all” Gate</a:t>
            </a:r>
          </a:p>
          <a:p>
            <a:pPr marL="342900" indent="-342900">
              <a:lnSpc>
                <a:spcPct val="13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Boolean Expression:     A  </a:t>
            </a:r>
            <a:r>
              <a:rPr lang="en-US" sz="3600" b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</a:t>
            </a: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  B = Y </a:t>
            </a:r>
          </a:p>
          <a:p>
            <a:pPr marL="342900" indent="-342900">
              <a:lnSpc>
                <a:spcPct val="13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Truth Table (</a:t>
            </a:r>
            <a:r>
              <a:rPr lang="en-US" sz="3600" b="1" i="1">
                <a:solidFill>
                  <a:srgbClr val="FF0000"/>
                </a:solidFill>
                <a:latin typeface="Times New Roman" charset="0"/>
              </a:rPr>
              <a:t>See next slide)</a:t>
            </a:r>
            <a:r>
              <a:rPr lang="en-US" sz="3600" b="1">
                <a:solidFill>
                  <a:srgbClr val="FF0000"/>
                </a:solidFill>
                <a:latin typeface="Times New Roman" charset="0"/>
              </a:rPr>
              <a:t>  </a:t>
            </a:r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267200"/>
            <a:ext cx="3276600" cy="20478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22538" name="WordArt 10"/>
          <p:cNvSpPr>
            <a:spLocks noChangeArrowheads="1" noChangeShapeType="1" noTextEdit="1"/>
          </p:cNvSpPr>
          <p:nvPr/>
        </p:nvSpPr>
        <p:spPr bwMode="auto">
          <a:xfrm rot="5400000">
            <a:off x="-2590800" y="3048000"/>
            <a:ext cx="6096000" cy="6096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latin typeface="Times New Roman"/>
                <a:cs typeface="Times New Roman"/>
              </a:rPr>
              <a:t>The  XOR 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 autoUpdateAnimBg="0" advAuto="0"/>
      <p:bldP spid="225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0000CC"/>
                </a:solidFill>
                <a:latin typeface="Times New Roman" charset="0"/>
              </a:rPr>
              <a:t>  Truth Table - XOR Gate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238500" y="2076450"/>
          <a:ext cx="8801100" cy="8515350"/>
        </p:xfrm>
        <a:graphic>
          <a:graphicData uri="http://schemas.openxmlformats.org/presentationml/2006/ole">
            <p:oleObj spid="_x0000_s23555" name="Document" r:id="rId3" imgW="8806680" imgH="8515440" progId="Word.Document.8">
              <p:embed/>
            </p:oleObj>
          </a:graphicData>
        </a:graphic>
      </p:graphicFrame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3352800" y="2590800"/>
            <a:ext cx="5181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791200" y="1981200"/>
            <a:ext cx="0" cy="3657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19425"/>
            <a:ext cx="2743200" cy="18573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6" grpId="0" animBg="1"/>
      <p:bldP spid="235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52400" y="5857875"/>
            <a:ext cx="8810625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XOR output is HIGH only when odd number of inputs are HIGH</a:t>
            </a:r>
            <a:r>
              <a:rPr kumimoji="0" lang="en-US" sz="2400">
                <a:solidFill>
                  <a:srgbClr val="FF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49180" name="Rectangle 28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  <a:noFill/>
        </p:spPr>
        <p:txBody>
          <a:bodyPr/>
          <a:lstStyle/>
          <a:p>
            <a: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  <a:t>What is the output from the XOR gate?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3124200" y="288925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grpSp>
        <p:nvGrpSpPr>
          <p:cNvPr id="49200" name="Group 48"/>
          <p:cNvGrpSpPr>
            <a:grpSpLocks/>
          </p:cNvGrpSpPr>
          <p:nvPr/>
        </p:nvGrpSpPr>
        <p:grpSpPr bwMode="auto">
          <a:xfrm>
            <a:off x="1143000" y="4191000"/>
            <a:ext cx="2124075" cy="1295400"/>
            <a:chOff x="720" y="2640"/>
            <a:chExt cx="1338" cy="816"/>
          </a:xfrm>
        </p:grpSpPr>
        <p:grpSp>
          <p:nvGrpSpPr>
            <p:cNvPr id="49166" name="Group 14"/>
            <p:cNvGrpSpPr>
              <a:grpSpLocks/>
            </p:cNvGrpSpPr>
            <p:nvPr/>
          </p:nvGrpSpPr>
          <p:grpSpPr bwMode="auto">
            <a:xfrm>
              <a:off x="720" y="2640"/>
              <a:ext cx="1338" cy="816"/>
              <a:chOff x="720" y="1728"/>
              <a:chExt cx="1338" cy="816"/>
            </a:xfrm>
          </p:grpSpPr>
          <p:pic>
            <p:nvPicPr>
              <p:cNvPr id="49167" name="Picture 1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60" y="1728"/>
                <a:ext cx="912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720" y="1793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sz="2400" b="1">
                  <a:latin typeface="Times New Roman" charset="0"/>
                </a:endParaRPr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1814" y="1932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b="1">
                    <a:solidFill>
                      <a:srgbClr val="FF0000"/>
                    </a:solidFill>
                    <a:latin typeface="Times New Roman" charset="0"/>
                  </a:rPr>
                  <a:t>?</a:t>
                </a:r>
              </a:p>
            </p:txBody>
          </p:sp>
        </p:grpSp>
        <p:sp>
          <p:nvSpPr>
            <p:cNvPr id="49183" name="Rectangle 31"/>
            <p:cNvSpPr>
              <a:spLocks noChangeArrowheads="1"/>
            </p:cNvSpPr>
            <p:nvPr/>
          </p:nvSpPr>
          <p:spPr bwMode="auto">
            <a:xfrm>
              <a:off x="768" y="2726"/>
              <a:ext cx="24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H</a:t>
              </a:r>
              <a:endParaRPr kumimoji="0" lang="en-US" sz="2000">
                <a:latin typeface="Times New Roman" charset="0"/>
              </a:endParaRPr>
            </a:p>
          </p:txBody>
        </p:sp>
      </p:grpSp>
      <p:grpSp>
        <p:nvGrpSpPr>
          <p:cNvPr id="49201" name="Group 49"/>
          <p:cNvGrpSpPr>
            <a:grpSpLocks/>
          </p:cNvGrpSpPr>
          <p:nvPr/>
        </p:nvGrpSpPr>
        <p:grpSpPr bwMode="auto">
          <a:xfrm>
            <a:off x="4876800" y="4191000"/>
            <a:ext cx="2111375" cy="1295400"/>
            <a:chOff x="3072" y="2640"/>
            <a:chExt cx="1330" cy="816"/>
          </a:xfrm>
        </p:grpSpPr>
        <p:grpSp>
          <p:nvGrpSpPr>
            <p:cNvPr id="49171" name="Group 19"/>
            <p:cNvGrpSpPr>
              <a:grpSpLocks/>
            </p:cNvGrpSpPr>
            <p:nvPr/>
          </p:nvGrpSpPr>
          <p:grpSpPr bwMode="auto">
            <a:xfrm>
              <a:off x="3072" y="2640"/>
              <a:ext cx="1330" cy="816"/>
              <a:chOff x="3032" y="1680"/>
              <a:chExt cx="1330" cy="816"/>
            </a:xfrm>
          </p:grpSpPr>
          <p:pic>
            <p:nvPicPr>
              <p:cNvPr id="49172" name="Picture 2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64" y="1680"/>
                <a:ext cx="912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9173" name="Text Box 21"/>
              <p:cNvSpPr txBox="1">
                <a:spLocks noChangeArrowheads="1"/>
              </p:cNvSpPr>
              <p:nvPr/>
            </p:nvSpPr>
            <p:spPr bwMode="auto">
              <a:xfrm>
                <a:off x="3032" y="1745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sz="2400" b="1">
                  <a:latin typeface="Times New Roman" charset="0"/>
                </a:endParaRPr>
              </a:p>
            </p:txBody>
          </p:sp>
          <p:sp>
            <p:nvSpPr>
              <p:cNvPr id="49174" name="Text Box 22"/>
              <p:cNvSpPr txBox="1">
                <a:spLocks noChangeArrowheads="1"/>
              </p:cNvSpPr>
              <p:nvPr/>
            </p:nvSpPr>
            <p:spPr bwMode="auto">
              <a:xfrm>
                <a:off x="4118" y="1858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b="1">
                    <a:solidFill>
                      <a:srgbClr val="FF0000"/>
                    </a:solidFill>
                    <a:latin typeface="Times New Roman" charset="0"/>
                  </a:rPr>
                  <a:t>?</a:t>
                </a:r>
              </a:p>
            </p:txBody>
          </p:sp>
        </p:grpSp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3120" y="2726"/>
              <a:ext cx="24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L</a:t>
              </a:r>
            </a:p>
          </p:txBody>
        </p:sp>
      </p:grpSp>
      <p:grpSp>
        <p:nvGrpSpPr>
          <p:cNvPr id="49199" name="Group 47"/>
          <p:cNvGrpSpPr>
            <a:grpSpLocks/>
          </p:cNvGrpSpPr>
          <p:nvPr/>
        </p:nvGrpSpPr>
        <p:grpSpPr bwMode="auto">
          <a:xfrm>
            <a:off x="4953000" y="1981200"/>
            <a:ext cx="2063750" cy="1295400"/>
            <a:chOff x="3120" y="1248"/>
            <a:chExt cx="1300" cy="816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>
              <a:off x="3120" y="1248"/>
              <a:ext cx="1300" cy="816"/>
              <a:chOff x="3302" y="768"/>
              <a:chExt cx="1300" cy="816"/>
            </a:xfrm>
          </p:grpSpPr>
          <p:pic>
            <p:nvPicPr>
              <p:cNvPr id="49162" name="Picture 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4" y="768"/>
                <a:ext cx="912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9163" name="Text Box 11"/>
              <p:cNvSpPr txBox="1">
                <a:spLocks noChangeArrowheads="1"/>
              </p:cNvSpPr>
              <p:nvPr/>
            </p:nvSpPr>
            <p:spPr bwMode="auto">
              <a:xfrm>
                <a:off x="3302" y="84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sz="2400" b="1">
                  <a:latin typeface="Times New Roman" charset="0"/>
                </a:endParaRPr>
              </a:p>
            </p:txBody>
          </p:sp>
          <p:sp>
            <p:nvSpPr>
              <p:cNvPr id="49164" name="Text Box 12"/>
              <p:cNvSpPr txBox="1">
                <a:spLocks noChangeArrowheads="1"/>
              </p:cNvSpPr>
              <p:nvPr/>
            </p:nvSpPr>
            <p:spPr bwMode="auto">
              <a:xfrm>
                <a:off x="4358" y="924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b="1">
                    <a:solidFill>
                      <a:srgbClr val="FF0000"/>
                    </a:solidFill>
                    <a:latin typeface="Times New Roman" charset="0"/>
                  </a:rPr>
                  <a:t>?</a:t>
                </a:r>
              </a:p>
            </p:txBody>
          </p:sp>
        </p:grpSp>
        <p:sp>
          <p:nvSpPr>
            <p:cNvPr id="49185" name="Rectangle 33"/>
            <p:cNvSpPr>
              <a:spLocks noChangeArrowheads="1"/>
            </p:cNvSpPr>
            <p:nvPr/>
          </p:nvSpPr>
          <p:spPr bwMode="auto">
            <a:xfrm>
              <a:off x="3128" y="1334"/>
              <a:ext cx="24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H</a:t>
              </a:r>
              <a:endParaRPr kumimoji="0" lang="en-US" sz="2000">
                <a:solidFill>
                  <a:srgbClr val="0000CC"/>
                </a:solidFill>
                <a:latin typeface="Times New Roman" charset="0"/>
              </a:endParaRPr>
            </a:p>
          </p:txBody>
        </p:sp>
      </p:grpSp>
      <p:grpSp>
        <p:nvGrpSpPr>
          <p:cNvPr id="49198" name="Group 46"/>
          <p:cNvGrpSpPr>
            <a:grpSpLocks/>
          </p:cNvGrpSpPr>
          <p:nvPr/>
        </p:nvGrpSpPr>
        <p:grpSpPr bwMode="auto">
          <a:xfrm>
            <a:off x="1336675" y="1981200"/>
            <a:ext cx="2098675" cy="1295400"/>
            <a:chOff x="842" y="1248"/>
            <a:chExt cx="1322" cy="816"/>
          </a:xfrm>
        </p:grpSpPr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" y="1248"/>
              <a:ext cx="91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842" y="1334"/>
              <a:ext cx="22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1">
                  <a:solidFill>
                    <a:srgbClr val="0000CC"/>
                  </a:solidFill>
                  <a:latin typeface="Times New Roman" charset="0"/>
                </a:rPr>
                <a:t>L</a:t>
              </a:r>
            </a:p>
          </p:txBody>
        </p:sp>
        <p:sp>
          <p:nvSpPr>
            <p:cNvPr id="49195" name="Text Box 43"/>
            <p:cNvSpPr txBox="1">
              <a:spLocks noChangeArrowheads="1"/>
            </p:cNvSpPr>
            <p:nvPr/>
          </p:nvSpPr>
          <p:spPr bwMode="auto">
            <a:xfrm>
              <a:off x="1920" y="14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  <a:endParaRPr kumimoji="0" lang="en-US" sz="2400" b="1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68608" name="Object 0"/>
          <p:cNvGraphicFramePr>
            <a:graphicFrameLocks noChangeAspect="1"/>
          </p:cNvGraphicFramePr>
          <p:nvPr/>
        </p:nvGraphicFramePr>
        <p:xfrm>
          <a:off x="228600" y="152400"/>
          <a:ext cx="550863" cy="990600"/>
        </p:xfrm>
        <a:graphic>
          <a:graphicData uri="http://schemas.openxmlformats.org/presentationml/2006/ole">
            <p:oleObj spid="_x0000_s68608" name="Clip" r:id="rId4" imgW="2033280" imgH="3390840" progId="">
              <p:embed/>
            </p:oleObj>
          </a:graphicData>
        </a:graphic>
      </p:graphicFrame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3048000" y="2209800"/>
            <a:ext cx="990600" cy="762000"/>
            <a:chOff x="1872" y="864"/>
            <a:chExt cx="624" cy="480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910" y="938"/>
              <a:ext cx="201" cy="288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400">
                  <a:solidFill>
                    <a:srgbClr val="0000FF"/>
                  </a:solidFill>
                  <a:latin typeface="Times New Roman" charset="0"/>
                </a:rPr>
                <a:t>?</a:t>
              </a:r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1872" y="864"/>
              <a:ext cx="624" cy="480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1968" y="960"/>
              <a:ext cx="479" cy="288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400" b="1">
                  <a:latin typeface="Times New Roman" charset="0"/>
                </a:rPr>
                <a:t>Low</a:t>
              </a:r>
            </a:p>
          </p:txBody>
        </p:sp>
      </p:grpSp>
      <p:sp>
        <p:nvSpPr>
          <p:cNvPr id="49196" name="Rectangle 44" descr="90%"/>
          <p:cNvSpPr>
            <a:spLocks noChangeArrowheads="1"/>
          </p:cNvSpPr>
          <p:nvPr/>
        </p:nvSpPr>
        <p:spPr bwMode="auto">
          <a:xfrm>
            <a:off x="6781800" y="22098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sp>
        <p:nvSpPr>
          <p:cNvPr id="49197" name="Rectangle 45" descr="90%"/>
          <p:cNvSpPr>
            <a:spLocks noChangeArrowheads="1"/>
          </p:cNvSpPr>
          <p:nvPr/>
        </p:nvSpPr>
        <p:spPr bwMode="auto">
          <a:xfrm>
            <a:off x="2971800" y="44196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6705600" y="4419600"/>
            <a:ext cx="990600" cy="762000"/>
            <a:chOff x="1872" y="864"/>
            <a:chExt cx="624" cy="480"/>
          </a:xfrm>
        </p:grpSpPr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1910" y="938"/>
              <a:ext cx="201" cy="288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400">
                  <a:solidFill>
                    <a:srgbClr val="0000FF"/>
                  </a:solidFill>
                  <a:latin typeface="Times New Roman" charset="0"/>
                </a:rPr>
                <a:t>?</a:t>
              </a:r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1872" y="864"/>
              <a:ext cx="624" cy="480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1968" y="960"/>
              <a:ext cx="479" cy="288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400" b="1">
                  <a:latin typeface="Times New Roman" charset="0"/>
                </a:rPr>
                <a:t>Low</a:t>
              </a:r>
              <a:endParaRPr kumimoji="0" lang="en-US" sz="2400" b="1">
                <a:solidFill>
                  <a:srgbClr val="0000FF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9" grpId="0" animBg="1" autoUpdateAnimBg="0"/>
      <p:bldP spid="49180" grpId="0" autoUpdateAnimBg="0"/>
      <p:bldP spid="49181" grpId="0" autoUpdateAnimBg="0"/>
      <p:bldP spid="49196" grpId="0" animBg="1" autoUpdateAnimBg="0"/>
      <p:bldP spid="4919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  <a:effectLst/>
                <a:latin typeface="Times New Roman" charset="0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90650"/>
            <a:ext cx="4800600" cy="4724400"/>
          </a:xfrm>
          <a:ln/>
        </p:spPr>
        <p:txBody>
          <a:bodyPr/>
          <a:lstStyle/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The AND Gate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The OR Gate	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The Inverter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The NAND Gate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The NOR Gate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The XOR Gate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The XNOR Gate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effectLst/>
                <a:latin typeface="Times New Roman" charset="0"/>
              </a:rPr>
              <a:t>NAND as Universal Gate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4495800" cy="4724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charset="0"/>
              </a:rPr>
              <a:t>Gates with More Than Two Inputs 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charset="0"/>
              </a:rPr>
              <a:t>Using Inverters to Convert Gates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charset="0"/>
              </a:rPr>
              <a:t>TTL &amp; CMOS Gates 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charset="0"/>
              </a:rPr>
              <a:t>Troubleshooting Gating Circuits 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charset="0"/>
              </a:rPr>
              <a:t>IEEE Logic Symbols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charset="0"/>
              </a:rPr>
              <a:t>Logic Functions using 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 advAuto="0"/>
      <p:bldP spid="5124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971800" y="4267200"/>
            <a:ext cx="0" cy="609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971800" y="42672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600200" y="152400"/>
            <a:ext cx="716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Known as the Exclusive NOR Gate</a:t>
            </a:r>
          </a:p>
          <a:p>
            <a:pPr marL="342900" indent="-342900">
              <a:lnSpc>
                <a:spcPct val="15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The Inverted XOR</a:t>
            </a:r>
          </a:p>
          <a:p>
            <a:pPr marL="342900" indent="-342900">
              <a:lnSpc>
                <a:spcPct val="15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Boolean Expression:      A  </a:t>
            </a:r>
            <a:r>
              <a:rPr lang="en-US" b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</a:t>
            </a:r>
            <a:r>
              <a:rPr lang="en-US" b="1">
                <a:solidFill>
                  <a:srgbClr val="FF0000"/>
                </a:solidFill>
                <a:latin typeface="Times New Roman" charset="0"/>
              </a:rPr>
              <a:t>  B = Y </a:t>
            </a:r>
          </a:p>
          <a:p>
            <a:pPr marL="742950" lvl="1" indent="-285750">
              <a:lnSpc>
                <a:spcPct val="150000"/>
              </a:lnSpc>
              <a:buClr>
                <a:srgbClr val="0000CC"/>
              </a:buClr>
              <a:buSzTx/>
              <a:buFontTx/>
              <a:buNone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					or  (A  </a:t>
            </a:r>
            <a:r>
              <a:rPr lang="en-US" b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</a:t>
            </a:r>
            <a:r>
              <a:rPr lang="en-US" b="1">
                <a:solidFill>
                  <a:srgbClr val="FF0000"/>
                </a:solidFill>
                <a:latin typeface="Times New Roman" charset="0"/>
              </a:rPr>
              <a:t>  B)</a:t>
            </a:r>
            <a:r>
              <a:rPr lang="en-US" b="1">
                <a:solidFill>
                  <a:srgbClr val="FF0000"/>
                </a:solidFill>
                <a:latin typeface="Times New Roman" charset="0"/>
                <a:sym typeface="Bookshelf Symbol 1" pitchFamily="34" charset="0"/>
              </a:rPr>
              <a:t>'</a:t>
            </a:r>
            <a:r>
              <a:rPr lang="en-US" b="1">
                <a:solidFill>
                  <a:srgbClr val="FF0000"/>
                </a:solidFill>
                <a:latin typeface="Times New Roman" charset="0"/>
              </a:rPr>
              <a:t> = Y </a:t>
            </a:r>
          </a:p>
          <a:p>
            <a:pPr marL="342900" indent="-342900">
              <a:lnSpc>
                <a:spcPct val="15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Truth Table (</a:t>
            </a:r>
            <a:r>
              <a:rPr lang="en-US" b="1" i="1">
                <a:solidFill>
                  <a:srgbClr val="FF0000"/>
                </a:solidFill>
                <a:latin typeface="Times New Roman" charset="0"/>
              </a:rPr>
              <a:t>See next slide)</a:t>
            </a:r>
            <a:r>
              <a:rPr lang="en-US" b="1">
                <a:solidFill>
                  <a:srgbClr val="FF0000"/>
                </a:solidFill>
                <a:latin typeface="Times New Roman" charset="0"/>
              </a:rPr>
              <a:t>  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572000"/>
            <a:ext cx="3048000" cy="1905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6248400" y="20955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WordArt 10"/>
          <p:cNvSpPr>
            <a:spLocks noChangeArrowheads="1" noChangeShapeType="1" noTextEdit="1"/>
          </p:cNvSpPr>
          <p:nvPr/>
        </p:nvSpPr>
        <p:spPr bwMode="auto">
          <a:xfrm rot="5400000">
            <a:off x="-2628900" y="3162300"/>
            <a:ext cx="6172200" cy="4572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latin typeface="Times New Roman"/>
                <a:cs typeface="Times New Roman"/>
              </a:rPr>
              <a:t>The  XNOR 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autoUpdateAnimBg="0" advAuto="0"/>
      <p:bldP spid="24585" grpId="0" animBg="1"/>
      <p:bldP spid="245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0000CC"/>
                </a:solidFill>
                <a:latin typeface="Times New Roman" charset="0"/>
              </a:rPr>
              <a:t>Truth Table - XNOR Gate</a:t>
            </a:r>
          </a:p>
        </p:txBody>
      </p:sp>
      <p:graphicFrame>
        <p:nvGraphicFramePr>
          <p:cNvPr id="69632" name="Object 0"/>
          <p:cNvGraphicFramePr>
            <a:graphicFrameLocks noChangeAspect="1"/>
          </p:cNvGraphicFramePr>
          <p:nvPr/>
        </p:nvGraphicFramePr>
        <p:xfrm>
          <a:off x="3143250" y="2133600"/>
          <a:ext cx="11277600" cy="10915650"/>
        </p:xfrm>
        <a:graphic>
          <a:graphicData uri="http://schemas.openxmlformats.org/presentationml/2006/ole">
            <p:oleObj spid="_x0000_s69632" name="Document" r:id="rId3" imgW="10645200" imgH="10306080" progId="Word.Document.8">
              <p:embed/>
            </p:oleObj>
          </a:graphicData>
        </a:graphic>
      </p:graphicFrame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3200400" y="2667000"/>
            <a:ext cx="5791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5791200" y="1981200"/>
            <a:ext cx="0" cy="3657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0"/>
            <a:ext cx="2667000" cy="1905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4" grpId="0" animBg="1"/>
      <p:bldP spid="512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36550" y="1263650"/>
            <a:ext cx="835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3600" b="1">
                <a:solidFill>
                  <a:srgbClr val="FF0000"/>
                </a:solidFill>
                <a:latin typeface="Times New Roman" charset="0"/>
              </a:rPr>
              <a:t>What is the output from this XNOR gate?</a:t>
            </a:r>
            <a:endParaRPr kumimoji="0" lang="en-US" sz="2400" b="1">
              <a:solidFill>
                <a:srgbClr val="FF0000"/>
              </a:solidFill>
              <a:latin typeface="Times New Roman" charset="0"/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00263"/>
            <a:ext cx="1671638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354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L</a:t>
            </a:r>
            <a:endParaRPr kumimoji="0" lang="en-US" sz="2000">
              <a:latin typeface="Times New Roman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048000" y="23399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1">
                <a:solidFill>
                  <a:srgbClr val="FF0000"/>
                </a:solidFill>
                <a:latin typeface="Times New Roman" charset="0"/>
              </a:rPr>
              <a:t>?</a:t>
            </a:r>
            <a:endParaRPr kumimoji="0" lang="en-US" sz="2400" b="1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5105400" y="2100263"/>
            <a:ext cx="2060575" cy="1328737"/>
            <a:chOff x="3128" y="912"/>
            <a:chExt cx="1298" cy="837"/>
          </a:xfrm>
        </p:grpSpPr>
        <p:pic>
          <p:nvPicPr>
            <p:cNvPr id="522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2" y="912"/>
              <a:ext cx="1053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3128" y="99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4310" y="117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1066800" y="3929063"/>
            <a:ext cx="2012950" cy="1328737"/>
            <a:chOff x="662" y="2112"/>
            <a:chExt cx="1268" cy="837"/>
          </a:xfrm>
        </p:grpSpPr>
        <p:pic>
          <p:nvPicPr>
            <p:cNvPr id="5223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112"/>
              <a:ext cx="1053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662" y="2217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814" y="233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5105400" y="3929063"/>
            <a:ext cx="1963738" cy="1328737"/>
            <a:chOff x="3224" y="2064"/>
            <a:chExt cx="1237" cy="837"/>
          </a:xfrm>
        </p:grpSpPr>
        <p:pic>
          <p:nvPicPr>
            <p:cNvPr id="52242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8" y="2064"/>
              <a:ext cx="1053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224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310" y="233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52400" y="6067425"/>
            <a:ext cx="8870950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XNOR output is HIGH only when odd number of inputs are LOW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2895600" y="279400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7086600" y="428783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  <a:latin typeface="Times New Roman" charset="0"/>
              </a:rPr>
              <a:t>?</a:t>
            </a:r>
            <a:endParaRPr kumimoji="0" lang="en-US" sz="24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3048000" y="4310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?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7054850" y="238283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  <a:latin typeface="Times New Roman" charset="0"/>
              </a:rPr>
              <a:t>?</a:t>
            </a:r>
            <a:endParaRPr kumimoji="0" 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1079500" y="4038600"/>
            <a:ext cx="381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L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5041900" y="2252663"/>
            <a:ext cx="381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L</a:t>
            </a:r>
            <a:endParaRPr kumimoji="0" lang="en-US" sz="2000">
              <a:latin typeface="Times New Roman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5041900" y="4038600"/>
            <a:ext cx="381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1">
                <a:solidFill>
                  <a:srgbClr val="0000CC"/>
                </a:solidFill>
                <a:latin typeface="Times New Roman" charset="0"/>
              </a:rPr>
              <a:t>H</a:t>
            </a:r>
            <a:endParaRPr kumimoji="0" lang="en-US" sz="2000">
              <a:latin typeface="Times New Roman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7010400" y="2362200"/>
            <a:ext cx="914400" cy="6858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  <a:endParaRPr kumimoji="0" lang="en-US" sz="24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7086600" y="4191000"/>
            <a:ext cx="914400" cy="6858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  <a:endParaRPr kumimoji="0" lang="en-US" sz="2400">
              <a:solidFill>
                <a:srgbClr val="0000FF"/>
              </a:solidFill>
              <a:latin typeface="Times New Roman" charset="0"/>
            </a:endParaRPr>
          </a:p>
        </p:txBody>
      </p:sp>
      <p:graphicFrame>
        <p:nvGraphicFramePr>
          <p:cNvPr id="70656" name="Object 0"/>
          <p:cNvGraphicFramePr>
            <a:graphicFrameLocks noChangeAspect="1"/>
          </p:cNvGraphicFramePr>
          <p:nvPr/>
        </p:nvGraphicFramePr>
        <p:xfrm>
          <a:off x="228600" y="152400"/>
          <a:ext cx="550863" cy="990600"/>
        </p:xfrm>
        <a:graphic>
          <a:graphicData uri="http://schemas.openxmlformats.org/presentationml/2006/ole">
            <p:oleObj spid="_x0000_s70656" name="Clip" r:id="rId4" imgW="2033280" imgH="3390840" progId="">
              <p:embed/>
            </p:oleObj>
          </a:graphicData>
        </a:graphic>
      </p:graphicFrame>
      <p:sp>
        <p:nvSpPr>
          <p:cNvPr id="52257" name="Rectangle 33" descr="90%"/>
          <p:cNvSpPr>
            <a:spLocks noChangeArrowheads="1"/>
          </p:cNvSpPr>
          <p:nvPr/>
        </p:nvSpPr>
        <p:spPr bwMode="auto">
          <a:xfrm>
            <a:off x="3048000" y="41910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sp>
        <p:nvSpPr>
          <p:cNvPr id="52258" name="Rectangle 34" descr="90%"/>
          <p:cNvSpPr>
            <a:spLocks noChangeArrowheads="1"/>
          </p:cNvSpPr>
          <p:nvPr/>
        </p:nvSpPr>
        <p:spPr bwMode="auto">
          <a:xfrm>
            <a:off x="3048000" y="22860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8" grpId="0" autoUpdateAnimBg="0"/>
      <p:bldP spid="52229" grpId="0" autoUpdateAnimBg="0"/>
      <p:bldP spid="52246" grpId="0" animBg="1" autoUpdateAnimBg="0"/>
      <p:bldP spid="52247" grpId="0" autoUpdateAnimBg="0"/>
      <p:bldP spid="52250" grpId="0" autoUpdateAnimBg="0"/>
      <p:bldP spid="52251" grpId="0" autoUpdateAnimBg="0"/>
      <p:bldP spid="52252" grpId="0" autoUpdateAnimBg="0"/>
      <p:bldP spid="52253" grpId="0" autoUpdateAnimBg="0"/>
      <p:bldP spid="52254" grpId="0" autoUpdateAnimBg="0"/>
      <p:bldP spid="52255" grpId="0" autoUpdateAnimBg="0"/>
      <p:bldP spid="52235" grpId="0" animBg="1" autoUpdateAnimBg="0"/>
      <p:bldP spid="52245" grpId="0" animBg="1" autoUpdateAnimBg="0"/>
      <p:bldP spid="52257" grpId="0" animBg="1" autoUpdateAnimBg="0"/>
      <p:bldP spid="5225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b="1">
                <a:solidFill>
                  <a:srgbClr val="0000CC"/>
                </a:solidFill>
                <a:effectLst/>
                <a:latin typeface="Times New Roman" charset="0"/>
              </a:rPr>
              <a:t>The NAND as a Universal Gate</a:t>
            </a:r>
            <a:endParaRPr lang="en-US" sz="3600" b="1">
              <a:solidFill>
                <a:srgbClr val="FFFF00"/>
              </a:solidFill>
              <a:effectLst/>
              <a:latin typeface="Times New Roman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2743200"/>
          </a:xfrm>
        </p:spPr>
        <p:txBody>
          <a:bodyPr/>
          <a:lstStyle/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  <a:t>“Universal gate” can be used in combination to create any other logic function.</a:t>
            </a:r>
            <a:b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</a:br>
            <a:endParaRPr lang="en-US" sz="2000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sz="3600" b="1" i="1">
                <a:solidFill>
                  <a:srgbClr val="FF0000"/>
                </a:solidFill>
                <a:effectLst/>
                <a:latin typeface="Times New Roman" charset="0"/>
              </a:rPr>
              <a:t>Example:</a:t>
            </a:r>
            <a:endParaRPr lang="en-US" sz="3600"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2514600" cy="1773238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733800" y="5181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</a:rPr>
              <a:t>A + B</a:t>
            </a:r>
            <a:endParaRPr lang="en-US" sz="2000"/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76200" y="2971800"/>
            <a:ext cx="3429000" cy="1752600"/>
          </a:xfrm>
          <a:prstGeom prst="downArrowCallout">
            <a:avLst>
              <a:gd name="adj1" fmla="val 48913"/>
              <a:gd name="adj2" fmla="val 48913"/>
              <a:gd name="adj3" fmla="val 16667"/>
              <a:gd name="adj4" fmla="val 66667"/>
            </a:avLst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CC"/>
                </a:solidFill>
              </a:rPr>
              <a:t>Shorting NAND inputs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Yields the NOT logic function</a:t>
            </a:r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 flipH="1">
            <a:off x="5181600" y="4419600"/>
            <a:ext cx="3276600" cy="1905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8F7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600" b="1">
                <a:solidFill>
                  <a:schemeClr val="tx1"/>
                </a:solidFill>
              </a:rPr>
              <a:t>Equal to the</a:t>
            </a:r>
          </a:p>
          <a:p>
            <a:pPr algn="r"/>
            <a:r>
              <a:rPr lang="en-US" sz="1600" b="1">
                <a:solidFill>
                  <a:schemeClr val="tx1"/>
                </a:solidFill>
              </a:rPr>
              <a:t>OR logic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build="p" autoUpdateAnimBg="0" advAuto="0"/>
      <p:bldP spid="27656" grpId="0" autoUpdateAnimBg="0"/>
      <p:bldP spid="27659" grpId="0" animBg="1" autoUpdateAnimBg="0"/>
      <p:bldP spid="2766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71680" name="Clip" r:id="rId3" imgW="2033280" imgH="3390840" progId="">
              <p:embed/>
            </p:oleObj>
          </a:graphicData>
        </a:graphic>
      </p:graphicFrame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2819400" y="3651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pic>
        <p:nvPicPr>
          <p:cNvPr id="59397" name="Picture 1029" descr="Nan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425" y="5151438"/>
            <a:ext cx="3457575" cy="1249362"/>
          </a:xfrm>
          <a:prstGeom prst="rect">
            <a:avLst/>
          </a:prstGeom>
          <a:noFill/>
        </p:spPr>
      </p:pic>
      <p:sp>
        <p:nvSpPr>
          <p:cNvPr id="59398" name="Text Box 1030"/>
          <p:cNvSpPr txBox="1">
            <a:spLocks noChangeArrowheads="1"/>
          </p:cNvSpPr>
          <p:nvPr/>
        </p:nvSpPr>
        <p:spPr bwMode="auto">
          <a:xfrm>
            <a:off x="698500" y="1965325"/>
            <a:ext cx="6083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0033CC"/>
                </a:solidFill>
                <a:latin typeface="Times New Roman" charset="0"/>
              </a:rPr>
              <a:t>1.  NAND gates can be wired together to convert to other logic functions (True or False).</a:t>
            </a:r>
          </a:p>
        </p:txBody>
      </p:sp>
      <p:sp>
        <p:nvSpPr>
          <p:cNvPr id="59399" name="Text Box 1031"/>
          <p:cNvSpPr txBox="1">
            <a:spLocks noChangeArrowheads="1"/>
          </p:cNvSpPr>
          <p:nvPr/>
        </p:nvSpPr>
        <p:spPr bwMode="auto">
          <a:xfrm>
            <a:off x="7337425" y="2833688"/>
            <a:ext cx="933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FF0000"/>
                </a:solidFill>
                <a:latin typeface="Times New Roman" charset="0"/>
              </a:rPr>
              <a:t>True</a:t>
            </a:r>
          </a:p>
        </p:txBody>
      </p:sp>
      <p:sp>
        <p:nvSpPr>
          <p:cNvPr id="59400" name="Text Box 1032"/>
          <p:cNvSpPr txBox="1">
            <a:spLocks noChangeArrowheads="1"/>
          </p:cNvSpPr>
          <p:nvPr/>
        </p:nvSpPr>
        <p:spPr bwMode="auto">
          <a:xfrm>
            <a:off x="685800" y="3702050"/>
            <a:ext cx="6248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0033CC"/>
                </a:solidFill>
                <a:latin typeface="Times New Roman" charset="0"/>
              </a:rPr>
              <a:t>2.  These two NAND gates wired together will produce the ______ (AND, XOR) logic function.</a:t>
            </a:r>
          </a:p>
        </p:txBody>
      </p:sp>
      <p:sp>
        <p:nvSpPr>
          <p:cNvPr id="59401" name="Text Box 1033"/>
          <p:cNvSpPr txBox="1">
            <a:spLocks noChangeArrowheads="1"/>
          </p:cNvSpPr>
          <p:nvPr/>
        </p:nvSpPr>
        <p:spPr bwMode="auto">
          <a:xfrm>
            <a:off x="7315200" y="4117975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FF0000"/>
                </a:solidFill>
                <a:latin typeface="Times New Roman" charset="0"/>
              </a:rPr>
              <a:t>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8" grpId="0" autoUpdateAnimBg="0"/>
      <p:bldP spid="59399" grpId="0" autoUpdateAnimBg="0"/>
      <p:bldP spid="59400" grpId="0" autoUpdateAnimBg="0"/>
      <p:bldP spid="5940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29000"/>
            <a:ext cx="8586788" cy="21336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505200" y="4114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3200400" y="4419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581400" y="3733800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733800" y="3886200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791200" y="4343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791200" y="4648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28600" y="441325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 b="1">
                <a:solidFill>
                  <a:srgbClr val="0000CC"/>
                </a:solidFill>
                <a:latin typeface="Times New Roman" charset="0"/>
              </a:rPr>
              <a:t>Using Inverters to Convert Gates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838200" y="2000250"/>
            <a:ext cx="2497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FF00"/>
              </a:buClr>
              <a:buSzPct val="50000"/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For example:</a:t>
            </a:r>
            <a:endParaRPr 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8" grpId="0" animBg="1"/>
      <p:bldP spid="30729" grpId="0" animBg="1"/>
      <p:bldP spid="30730" grpId="0" autoUpdateAnimBg="0"/>
      <p:bldP spid="307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4" name="Object 0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72704" name="Clip" r:id="rId3" imgW="2033280" imgH="3390840" progId="">
              <p:embed/>
            </p:oleObj>
          </a:graphicData>
        </a:graphic>
      </p:graphicFrame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819400" y="2889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81000" y="1624013"/>
            <a:ext cx="693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0033CC"/>
                </a:solidFill>
                <a:latin typeface="Times New Roman" charset="0"/>
              </a:rPr>
              <a:t>1.  This combination of gates will generate the ______ (NAND, OR) logic function.</a:t>
            </a:r>
          </a:p>
        </p:txBody>
      </p:sp>
      <p:pic>
        <p:nvPicPr>
          <p:cNvPr id="61446" name="Picture 6" descr="Inv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590800"/>
            <a:ext cx="2362200" cy="1160463"/>
          </a:xfrm>
          <a:prstGeom prst="rect">
            <a:avLst/>
          </a:prstGeom>
          <a:noFill/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7461250" y="2033588"/>
            <a:ext cx="121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FF0000"/>
                </a:solidFill>
                <a:latin typeface="Times New Roman" charset="0"/>
              </a:rPr>
              <a:t>NAND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81000" y="4114800"/>
            <a:ext cx="693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0033CC"/>
                </a:solidFill>
                <a:latin typeface="Times New Roman" charset="0"/>
              </a:rPr>
              <a:t>2.  This combination of gates will generate the ______ (AND, OR) logic function.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7620000" y="4510088"/>
            <a:ext cx="95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1">
                <a:solidFill>
                  <a:srgbClr val="FF0000"/>
                </a:solidFill>
                <a:latin typeface="Times New Roman" charset="0"/>
              </a:rPr>
              <a:t>AND</a:t>
            </a:r>
          </a:p>
        </p:txBody>
      </p:sp>
      <p:pic>
        <p:nvPicPr>
          <p:cNvPr id="61450" name="Picture 10" descr="Inv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5105400"/>
            <a:ext cx="2973388" cy="14239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utoUpdateAnimBg="0"/>
      <p:bldP spid="61447" grpId="0" autoUpdateAnimBg="0"/>
      <p:bldP spid="61448" grpId="0" autoUpdateAnimBg="0"/>
      <p:bldP spid="6144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4800"/>
            <a:ext cx="7772400" cy="8382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  <a:effectLst/>
                <a:latin typeface="Times New Roman" charset="0"/>
              </a:rPr>
              <a:t>Practical Logic Gates</a:t>
            </a:r>
            <a:endParaRPr lang="en-US" sz="4000">
              <a:solidFill>
                <a:srgbClr val="FFFF00"/>
              </a:solidFill>
              <a:effectLst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67818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ICs - Integrated Circuit Form </a:t>
            </a: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endParaRPr lang="en-US" sz="2800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TTL Family of ICs</a:t>
            </a: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endParaRPr lang="en-US" sz="2800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CMOS Family of ICs</a:t>
            </a: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endParaRPr lang="en-US" sz="2800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TTL = Transistor-Transistor Logic</a:t>
            </a: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endParaRPr lang="en-US" sz="2800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lnSpc>
                <a:spcPct val="90000"/>
              </a:lnSpc>
              <a:buClr>
                <a:srgbClr val="0000CC"/>
              </a:buClr>
              <a:buSzTx/>
              <a:buFontTx/>
              <a:buChar char="•"/>
            </a:pP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CMOS = Complementary Metal Oxide			Semiconductor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" name="Object 0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73728" name="Clip" r:id="rId3" imgW="2033280" imgH="3390840" progId="">
              <p:embed/>
            </p:oleObj>
          </a:graphicData>
        </a:graphic>
      </p:graphicFrame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819400" y="30480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5791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33CC"/>
                </a:solidFill>
                <a:latin typeface="Times New Roman" charset="0"/>
              </a:rPr>
              <a:t>1.  Practical logic gates (AND-, OR-, NAND-, NOT-gates) are packaged in __________ form.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57200" y="2838450"/>
            <a:ext cx="533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33CC"/>
                </a:solidFill>
                <a:latin typeface="Times New Roman" charset="0"/>
              </a:rPr>
              <a:t>2.  Two popular families of ICs used to manufacture logic gate ICs are __________.	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57200" y="4095750"/>
            <a:ext cx="5486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33CC"/>
                </a:solidFill>
                <a:latin typeface="Times New Roman" charset="0"/>
              </a:rPr>
              <a:t>3.  In digital electronics, TTL commonly refers to a family of ICs.  TTL stands for __________.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57200" y="532130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33CC"/>
                </a:solidFill>
                <a:latin typeface="Times New Roman" charset="0"/>
              </a:rPr>
              <a:t>4.  In digital electronics, logic gates are manufactured using either TTL or __________ technology.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315200" y="2368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IC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410325" y="3473450"/>
            <a:ext cx="235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TTL and CMOS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956300" y="4479925"/>
            <a:ext cx="31877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transistor-transistor logic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010400" y="59880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CMOS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0" grpId="0" autoUpdateAnimBg="0"/>
      <p:bldP spid="57351" grpId="0" autoUpdateAnimBg="0"/>
      <p:bldP spid="57352" grpId="0" autoUpdateAnimBg="0"/>
      <p:bldP spid="57353" grpId="0" autoUpdateAnimBg="0"/>
      <p:bldP spid="57354" grpId="0" autoUpdateAnimBg="0"/>
      <p:bldP spid="57355" grpId="0" autoUpdateAnimBg="0"/>
      <p:bldP spid="573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12954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  <a:effectLst/>
                <a:latin typeface="Times New Roman" charset="0"/>
              </a:rPr>
              <a:t>Troubleshooting</a:t>
            </a:r>
            <a:br>
              <a:rPr lang="en-US" sz="4000" b="1">
                <a:solidFill>
                  <a:srgbClr val="0000CC"/>
                </a:solidFill>
                <a:effectLst/>
                <a:latin typeface="Times New Roman" charset="0"/>
              </a:rPr>
            </a:br>
            <a:r>
              <a:rPr lang="en-US" sz="4000" b="1">
                <a:solidFill>
                  <a:srgbClr val="0000CC"/>
                </a:solidFill>
                <a:effectLst/>
                <a:latin typeface="Times New Roman" charset="0"/>
              </a:rPr>
              <a:t>Simple Gate Circuits</a:t>
            </a:r>
            <a:endParaRPr lang="en-US" sz="4000">
              <a:solidFill>
                <a:srgbClr val="FFFF00"/>
              </a:solidFill>
              <a:effectLst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44958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Logic probe - equipment used to test circuits</a:t>
            </a:r>
            <a:r>
              <a:rPr lang="en-US" sz="2800" b="1">
                <a:solidFill>
                  <a:srgbClr val="CC0000"/>
                </a:solidFill>
                <a:effectLst/>
                <a:latin typeface="Times New Roman" charset="0"/>
              </a:rPr>
              <a:t> </a:t>
            </a:r>
          </a:p>
          <a:p>
            <a:pPr>
              <a:lnSpc>
                <a:spcPct val="140000"/>
              </a:lnSpc>
              <a:spcBef>
                <a:spcPct val="50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800" b="1" i="1">
                <a:solidFill>
                  <a:srgbClr val="008000"/>
                </a:solidFill>
                <a:effectLst/>
                <a:latin typeface="Times New Roman" charset="0"/>
              </a:rPr>
              <a:t>Feel</a:t>
            </a:r>
            <a:r>
              <a:rPr lang="en-US" sz="2800" b="1">
                <a:solidFill>
                  <a:srgbClr val="CC0000"/>
                </a:solidFill>
                <a:effectLst/>
                <a:latin typeface="Times New Roman" charset="0"/>
              </a:rPr>
              <a:t> </a:t>
            </a: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top of IC to determine if it is hot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800" b="1" i="1">
                <a:solidFill>
                  <a:srgbClr val="008000"/>
                </a:solidFill>
                <a:effectLst/>
                <a:latin typeface="Times New Roman" charset="0"/>
              </a:rPr>
              <a:t>Look</a:t>
            </a:r>
            <a:r>
              <a:rPr lang="en-US" sz="2800" b="1">
                <a:solidFill>
                  <a:srgbClr val="CC0000"/>
                </a:solidFill>
                <a:effectLst/>
                <a:latin typeface="Times New Roman" charset="0"/>
              </a:rPr>
              <a:t> </a:t>
            </a: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for broken connections, signs of excessive heat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800" b="1" i="1">
                <a:solidFill>
                  <a:srgbClr val="008000"/>
                </a:solidFill>
                <a:effectLst/>
                <a:latin typeface="Times New Roman" charset="0"/>
              </a:rPr>
              <a:t>Smell</a:t>
            </a:r>
            <a:r>
              <a:rPr lang="en-US" sz="2800" b="1">
                <a:solidFill>
                  <a:srgbClr val="CC0000"/>
                </a:solidFill>
                <a:effectLst/>
                <a:latin typeface="Times New Roman" charset="0"/>
              </a:rPr>
              <a:t> </a:t>
            </a: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for overheating 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800" b="1" i="1">
                <a:solidFill>
                  <a:srgbClr val="008000"/>
                </a:solidFill>
                <a:effectLst/>
                <a:latin typeface="Times New Roman" charset="0"/>
              </a:rPr>
              <a:t>Check</a:t>
            </a:r>
            <a:r>
              <a:rPr lang="en-US" sz="2800" b="1">
                <a:solidFill>
                  <a:srgbClr val="CC0000"/>
                </a:solidFill>
                <a:effectLst/>
                <a:latin typeface="Times New Roman" charset="0"/>
              </a:rPr>
              <a:t> </a:t>
            </a: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power source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00CC"/>
              </a:buClr>
              <a:buSzTx/>
              <a:buFontTx/>
              <a:buChar char="•"/>
            </a:pPr>
            <a:r>
              <a:rPr lang="en-US" sz="2800" b="1" i="1">
                <a:solidFill>
                  <a:srgbClr val="008000"/>
                </a:solidFill>
                <a:effectLst/>
                <a:latin typeface="Times New Roman" charset="0"/>
              </a:rPr>
              <a:t>Trace</a:t>
            </a:r>
            <a:r>
              <a:rPr lang="en-US" sz="2800" b="1">
                <a:solidFill>
                  <a:srgbClr val="CC0000"/>
                </a:solidFill>
                <a:effectLst/>
                <a:latin typeface="Times New Roman" charset="0"/>
              </a:rPr>
              <a:t> </a:t>
            </a:r>
            <a:r>
              <a:rPr lang="en-US" sz="2800" b="1">
                <a:solidFill>
                  <a:srgbClr val="FF0000"/>
                </a:solidFill>
                <a:effectLst/>
                <a:latin typeface="Times New Roman" charset="0"/>
              </a:rPr>
              <a:t>path of logic through circuit</a:t>
            </a:r>
            <a:endParaRPr lang="en-US" sz="2800" b="1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"/>
            <a:ext cx="7467600" cy="4114800"/>
          </a:xfrm>
        </p:spPr>
        <p:txBody>
          <a:bodyPr/>
          <a:lstStyle/>
          <a:p>
            <a:pPr>
              <a:buClr>
                <a:srgbClr val="0000CC"/>
              </a:buClr>
              <a:buSzTx/>
              <a:buFontTx/>
              <a:buChar char="•"/>
            </a:pPr>
            <a:endParaRPr lang="en-US" sz="3600" b="1">
              <a:solidFill>
                <a:srgbClr val="CC0000"/>
              </a:solidFill>
              <a:effectLst/>
              <a:latin typeface="Times New Roman" charset="0"/>
            </a:endParaRPr>
          </a:p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  <a:t>“All or Nothing Gate”</a:t>
            </a:r>
            <a:b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</a:br>
            <a:endParaRPr lang="en-US" sz="3600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  <a:t>Boolean Expression:     A  ·  B  =  Y</a:t>
            </a:r>
          </a:p>
          <a:p>
            <a:pPr>
              <a:buClr>
                <a:srgbClr val="0000CC"/>
              </a:buClr>
              <a:buSzTx/>
              <a:buFontTx/>
              <a:buChar char="•"/>
            </a:pPr>
            <a:endParaRPr lang="en-US" sz="3600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  <a:t>Truth Table (</a:t>
            </a:r>
            <a:r>
              <a:rPr lang="en-US" sz="3600" b="1" i="1">
                <a:solidFill>
                  <a:srgbClr val="FF0000"/>
                </a:solidFill>
                <a:effectLst/>
                <a:latin typeface="Times New Roman" charset="0"/>
              </a:rPr>
              <a:t>See next slide)</a:t>
            </a:r>
            <a:r>
              <a:rPr lang="en-US" sz="3600" b="1">
                <a:solidFill>
                  <a:srgbClr val="FF0000"/>
                </a:solidFill>
                <a:effectLst/>
                <a:latin typeface="Times New Roman" charset="0"/>
              </a:rPr>
              <a:t>  </a:t>
            </a:r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389438"/>
            <a:ext cx="2819400" cy="1858962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6160" name="WordArt 16"/>
          <p:cNvSpPr>
            <a:spLocks noChangeArrowheads="1" noChangeShapeType="1" noTextEdit="1"/>
          </p:cNvSpPr>
          <p:nvPr/>
        </p:nvSpPr>
        <p:spPr bwMode="auto">
          <a:xfrm rot="5400000">
            <a:off x="-2419350" y="3067050"/>
            <a:ext cx="6019800" cy="6477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49954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latin typeface="Times New Roman"/>
                <a:cs typeface="Times New Roman"/>
              </a:rPr>
              <a:t>The  AND 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 advAuto="0"/>
      <p:bldP spid="61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2" name="Object 0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p:oleObj spid="_x0000_s74752" name="Clip" r:id="rId3" imgW="2033280" imgH="3390840" progId="">
              <p:embed/>
            </p:oleObj>
          </a:graphicData>
        </a:graphic>
      </p:graphicFrame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819400" y="2889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81000" y="1635125"/>
            <a:ext cx="6400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5138" indent="-465138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33CC"/>
                </a:solidFill>
                <a:latin typeface="Times New Roman" charset="0"/>
              </a:rPr>
              <a:t>1.   A simple hand-held instrument called a __________ (logic probe, oscilloscope) can be used for troubleshooting simple logic gate circuits.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81000" y="3278188"/>
            <a:ext cx="6477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5138" indent="-465138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33CC"/>
                </a:solidFill>
                <a:latin typeface="Times New Roman" charset="0"/>
              </a:rPr>
              <a:t>2.   The first three steps in troubleshooting are to use your senses to (1) feel the top of the ICs for overheating, (2) look for broken connections, and (3) __________ for signs of overheating. 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81000" y="5248275"/>
            <a:ext cx="640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5138" indent="-465138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33CC"/>
                </a:solidFill>
                <a:latin typeface="Times New Roman" charset="0"/>
              </a:rPr>
              <a:t>3.   The fourth step in troubleshooting is to use a logic probe to check the power sources.  (True or False)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208838" y="2022475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logic probe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620000" y="4398963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smell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675563" y="5943600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4" grpId="0" autoUpdateAnimBg="0"/>
      <p:bldP spid="58375" grpId="0" autoUpdateAnimBg="0"/>
      <p:bldP spid="58376" grpId="0" autoUpdateAnimBg="0"/>
      <p:bldP spid="58377" grpId="0" autoUpdateAnimBg="0"/>
      <p:bldP spid="58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  <a:effectLst/>
                <a:latin typeface="Times New Roman" charset="0"/>
              </a:rPr>
              <a:t>Truth Table  -  AND  Gate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>
            <p:ph type="tbl" idx="1"/>
          </p:nvPr>
        </p:nvGraphicFramePr>
        <p:xfrm>
          <a:off x="4648200" y="1885950"/>
          <a:ext cx="9902825" cy="9620250"/>
        </p:xfrm>
        <a:graphic>
          <a:graphicData uri="http://schemas.openxmlformats.org/presentationml/2006/ole">
            <p:oleObj spid="_x0000_s7180" name="Document" r:id="rId3" imgW="7397280" imgH="7186680" progId="Word.Document.8">
              <p:embed/>
            </p:oleObj>
          </a:graphicData>
        </a:graphic>
      </p:graphicFrame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419600" y="2514600"/>
            <a:ext cx="4191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7391400" y="1828800"/>
            <a:ext cx="0" cy="411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971800"/>
            <a:ext cx="28194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2" grpId="0" animBg="1"/>
      <p:bldP spid="7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61950" y="5991225"/>
            <a:ext cx="8478838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Unique Output:  Output HIGH only when all inputs are HIGH.</a:t>
            </a:r>
            <a:endParaRPr kumimoji="0" lang="en-US" sz="2000" b="1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143000" y="1965325"/>
            <a:ext cx="2184400" cy="1371600"/>
            <a:chOff x="960" y="768"/>
            <a:chExt cx="1376" cy="864"/>
          </a:xfrm>
        </p:grpSpPr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6" y="768"/>
              <a:ext cx="105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960" y="779"/>
              <a:ext cx="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1">
                <a:latin typeface="Times New Roman" charset="0"/>
              </a:endParaRP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150" y="972"/>
              <a:ext cx="1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048000" y="2209800"/>
            <a:ext cx="990600" cy="7620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1062038" y="4160838"/>
            <a:ext cx="2459037" cy="1554162"/>
            <a:chOff x="2990" y="759"/>
            <a:chExt cx="1549" cy="979"/>
          </a:xfrm>
        </p:grpSpPr>
        <p:pic>
          <p:nvPicPr>
            <p:cNvPr id="38922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8" y="768"/>
              <a:ext cx="105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923" name="Group 11"/>
            <p:cNvGrpSpPr>
              <a:grpSpLocks/>
            </p:cNvGrpSpPr>
            <p:nvPr/>
          </p:nvGrpSpPr>
          <p:grpSpPr bwMode="auto">
            <a:xfrm>
              <a:off x="2990" y="759"/>
              <a:ext cx="1549" cy="979"/>
              <a:chOff x="2990" y="759"/>
              <a:chExt cx="1549" cy="979"/>
            </a:xfrm>
          </p:grpSpPr>
          <p:sp>
            <p:nvSpPr>
              <p:cNvPr id="38924" name="Text Box 12"/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16" cy="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b="1">
                  <a:latin typeface="Times New Roman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b="1">
                  <a:latin typeface="Times New Roman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b="1">
                  <a:latin typeface="Times New Roman" charset="0"/>
                </a:endParaRPr>
              </a:p>
            </p:txBody>
          </p:sp>
          <p:sp>
            <p:nvSpPr>
              <p:cNvPr id="38925" name="Text Box 13"/>
              <p:cNvSpPr txBox="1">
                <a:spLocks noChangeArrowheads="1"/>
              </p:cNvSpPr>
              <p:nvPr/>
            </p:nvSpPr>
            <p:spPr bwMode="auto">
              <a:xfrm>
                <a:off x="4295" y="972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b="1">
                    <a:solidFill>
                      <a:srgbClr val="FF0000"/>
                    </a:solidFill>
                    <a:latin typeface="Times New Roman" charset="0"/>
                  </a:rPr>
                  <a:t>?</a:t>
                </a:r>
              </a:p>
            </p:txBody>
          </p:sp>
        </p:grpSp>
      </p:grp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048000" y="4419600"/>
            <a:ext cx="990600" cy="7620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5029200" y="1951038"/>
            <a:ext cx="2454275" cy="1385887"/>
            <a:chOff x="3168" y="807"/>
            <a:chExt cx="1546" cy="873"/>
          </a:xfrm>
        </p:grpSpPr>
        <p:pic>
          <p:nvPicPr>
            <p:cNvPr id="38928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3" y="816"/>
              <a:ext cx="105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929" name="Group 17"/>
            <p:cNvGrpSpPr>
              <a:grpSpLocks/>
            </p:cNvGrpSpPr>
            <p:nvPr/>
          </p:nvGrpSpPr>
          <p:grpSpPr bwMode="auto">
            <a:xfrm>
              <a:off x="3168" y="807"/>
              <a:ext cx="1546" cy="578"/>
              <a:chOff x="2993" y="759"/>
              <a:chExt cx="1546" cy="578"/>
            </a:xfrm>
          </p:grpSpPr>
          <p:sp>
            <p:nvSpPr>
              <p:cNvPr id="38930" name="Text Box 18"/>
              <p:cNvSpPr txBox="1">
                <a:spLocks noChangeArrowheads="1"/>
              </p:cNvSpPr>
              <p:nvPr/>
            </p:nvSpPr>
            <p:spPr bwMode="auto">
              <a:xfrm>
                <a:off x="2993" y="759"/>
                <a:ext cx="1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b="1">
                  <a:latin typeface="Times New Roman" charset="0"/>
                </a:endParaRPr>
              </a:p>
            </p:txBody>
          </p:sp>
          <p:sp>
            <p:nvSpPr>
              <p:cNvPr id="38931" name="Text Box 19"/>
              <p:cNvSpPr txBox="1">
                <a:spLocks noChangeArrowheads="1"/>
              </p:cNvSpPr>
              <p:nvPr/>
            </p:nvSpPr>
            <p:spPr bwMode="auto">
              <a:xfrm>
                <a:off x="4295" y="972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b="1">
                    <a:solidFill>
                      <a:srgbClr val="FF0000"/>
                    </a:solidFill>
                    <a:latin typeface="Times New Roman" charset="0"/>
                  </a:rPr>
                  <a:t>?</a:t>
                </a:r>
              </a:p>
            </p:txBody>
          </p:sp>
        </p:grpSp>
      </p:grpSp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5024438" y="4160838"/>
            <a:ext cx="2459037" cy="1385887"/>
            <a:chOff x="2973" y="2295"/>
            <a:chExt cx="1549" cy="873"/>
          </a:xfrm>
        </p:grpSpPr>
        <p:pic>
          <p:nvPicPr>
            <p:cNvPr id="38934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1" y="2304"/>
              <a:ext cx="105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>
              <a:off x="2973" y="2295"/>
              <a:ext cx="1549" cy="578"/>
              <a:chOff x="2990" y="759"/>
              <a:chExt cx="1549" cy="578"/>
            </a:xfrm>
          </p:grpSpPr>
          <p:sp>
            <p:nvSpPr>
              <p:cNvPr id="38936" name="Text Box 24"/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b="1">
                  <a:latin typeface="Times New Roman" charset="0"/>
                </a:endParaRPr>
              </a:p>
            </p:txBody>
          </p:sp>
          <p:sp>
            <p:nvSpPr>
              <p:cNvPr id="38937" name="Text Box 25"/>
              <p:cNvSpPr txBox="1">
                <a:spLocks noChangeArrowheads="1"/>
              </p:cNvSpPr>
              <p:nvPr/>
            </p:nvSpPr>
            <p:spPr bwMode="auto">
              <a:xfrm>
                <a:off x="4295" y="972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b="1">
                    <a:solidFill>
                      <a:srgbClr val="FF0000"/>
                    </a:solidFill>
                    <a:latin typeface="Times New Roman" charset="0"/>
                  </a:rPr>
                  <a:t>?</a:t>
                </a:r>
              </a:p>
            </p:txBody>
          </p:sp>
        </p:grpSp>
      </p:grp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7010400" y="4419600"/>
            <a:ext cx="990600" cy="7620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sp>
        <p:nvSpPr>
          <p:cNvPr id="38939" name="Rectangle 27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sz="3200" b="1">
                <a:solidFill>
                  <a:srgbClr val="FF0000"/>
                </a:solidFill>
                <a:effectLst/>
                <a:latin typeface="Times New Roman" charset="0"/>
              </a:rPr>
              <a:t>What is the output of the AND gate?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958850" y="1903413"/>
            <a:ext cx="387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4953000" y="4267200"/>
            <a:ext cx="4206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953000" y="1938338"/>
            <a:ext cx="4206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990600" y="4148138"/>
            <a:ext cx="4206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3124200" y="2286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graphicFrame>
        <p:nvGraphicFramePr>
          <p:cNvPr id="38947" name="Object 35"/>
          <p:cNvGraphicFramePr>
            <a:graphicFrameLocks noChangeAspect="1"/>
          </p:cNvGraphicFramePr>
          <p:nvPr/>
        </p:nvGraphicFramePr>
        <p:xfrm>
          <a:off x="228600" y="76200"/>
          <a:ext cx="550863" cy="990600"/>
        </p:xfrm>
        <a:graphic>
          <a:graphicData uri="http://schemas.openxmlformats.org/presentationml/2006/ole">
            <p:oleObj spid="_x0000_s38947" name="Clip" r:id="rId4" imgW="2033280" imgH="3390840" progId="">
              <p:embed/>
            </p:oleObj>
          </a:graphicData>
        </a:graphic>
      </p:graphicFrame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7467600" y="228600"/>
            <a:ext cx="121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7010400" y="2209800"/>
            <a:ext cx="1066800" cy="838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96078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96078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High</a:t>
            </a:r>
            <a:endParaRPr kumimoji="0" lang="en-US" sz="2400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 autoUpdateAnimBg="0"/>
      <p:bldP spid="38920" grpId="0" animBg="1" autoUpdateAnimBg="0"/>
      <p:bldP spid="38926" grpId="0" animBg="1" autoUpdateAnimBg="0"/>
      <p:bldP spid="38938" grpId="0" animBg="1" autoUpdateAnimBg="0"/>
      <p:bldP spid="38939" grpId="0" autoUpdateAnimBg="0"/>
      <p:bldP spid="38940" grpId="0" autoUpdateAnimBg="0"/>
      <p:bldP spid="38941" grpId="0" autoUpdateAnimBg="0"/>
      <p:bldP spid="38942" grpId="0" autoUpdateAnimBg="0"/>
      <p:bldP spid="38943" grpId="0" autoUpdateAnimBg="0"/>
      <p:bldP spid="3895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  <a:effectLst/>
                <a:latin typeface="Times New Roman" charset="0"/>
              </a:rPr>
              <a:t> </a:t>
            </a:r>
            <a:endParaRPr lang="en-US" b="1">
              <a:effectLst/>
              <a:latin typeface="Times New Roman" charset="0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971800" y="4267200"/>
            <a:ext cx="0" cy="609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971800" y="42672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"/>
            <a:ext cx="7772400" cy="3505200"/>
          </a:xfrm>
          <a:noFill/>
          <a:ln/>
        </p:spPr>
        <p:txBody>
          <a:bodyPr/>
          <a:lstStyle/>
          <a:p>
            <a:pPr>
              <a:buClr>
                <a:srgbClr val="FFFF00"/>
              </a:buClr>
              <a:buSzPct val="50000"/>
              <a:buFont typeface="Monotype Sorts" pitchFamily="2" charset="2"/>
              <a:buNone/>
            </a:pPr>
            <a:endParaRPr lang="en-US" b="1">
              <a:solidFill>
                <a:srgbClr val="FFFF00"/>
              </a:solidFill>
              <a:effectLst/>
              <a:latin typeface="Times New Roman" charset="0"/>
            </a:endParaRPr>
          </a:p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effectLst/>
                <a:latin typeface="Times New Roman" charset="0"/>
              </a:rPr>
              <a:t>“Any or All Gate”</a:t>
            </a:r>
            <a:br>
              <a:rPr lang="en-US" b="1">
                <a:solidFill>
                  <a:srgbClr val="FF0000"/>
                </a:solidFill>
                <a:effectLst/>
                <a:latin typeface="Times New Roman" charset="0"/>
              </a:rPr>
            </a:br>
            <a:endParaRPr lang="en-US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effectLst/>
                <a:latin typeface="Times New Roman" charset="0"/>
              </a:rPr>
              <a:t>Boolean Expression:     A  +  B  =  Y</a:t>
            </a:r>
          </a:p>
          <a:p>
            <a:pPr>
              <a:buClr>
                <a:srgbClr val="0000CC"/>
              </a:buClr>
              <a:buSzTx/>
              <a:buFontTx/>
              <a:buChar char="•"/>
            </a:pPr>
            <a:endParaRPr lang="en-US" b="1">
              <a:solidFill>
                <a:srgbClr val="FF0000"/>
              </a:solidFill>
              <a:effectLst/>
              <a:latin typeface="Times New Roman" charset="0"/>
            </a:endParaRPr>
          </a:p>
          <a:p>
            <a:pPr>
              <a:buClr>
                <a:srgbClr val="0000CC"/>
              </a:buClr>
              <a:buSzTx/>
              <a:buFontTx/>
              <a:buChar char="•"/>
            </a:pPr>
            <a:r>
              <a:rPr lang="en-US" b="1">
                <a:solidFill>
                  <a:srgbClr val="FF0000"/>
                </a:solidFill>
                <a:effectLst/>
                <a:latin typeface="Times New Roman" charset="0"/>
              </a:rPr>
              <a:t>Truth Table (</a:t>
            </a:r>
            <a:r>
              <a:rPr lang="en-US" b="1" i="1">
                <a:solidFill>
                  <a:srgbClr val="FF0000"/>
                </a:solidFill>
                <a:effectLst/>
                <a:latin typeface="Times New Roman" charset="0"/>
              </a:rPr>
              <a:t>See next slide)</a:t>
            </a:r>
            <a:r>
              <a:rPr lang="en-US" b="1">
                <a:solidFill>
                  <a:srgbClr val="FF0000"/>
                </a:solidFill>
                <a:effectLst/>
                <a:latin typeface="Times New Roman" charset="0"/>
              </a:rPr>
              <a:t>  </a:t>
            </a:r>
          </a:p>
        </p:txBody>
      </p:sp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295775"/>
            <a:ext cx="3124200" cy="19526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8208" name="WordArt 16"/>
          <p:cNvSpPr>
            <a:spLocks noChangeArrowheads="1" noChangeShapeType="1" noTextEdit="1"/>
          </p:cNvSpPr>
          <p:nvPr/>
        </p:nvSpPr>
        <p:spPr bwMode="auto">
          <a:xfrm rot="5400000">
            <a:off x="-2552700" y="3009900"/>
            <a:ext cx="6172200" cy="6096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latin typeface="Times New Roman"/>
                <a:cs typeface="Times New Roman"/>
              </a:rPr>
              <a:t>The  OR 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build="p" autoUpdateAnimBg="0" advAuto="0"/>
      <p:bldP spid="82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0000CC"/>
                </a:solidFill>
                <a:latin typeface="Times New Roman" charset="0"/>
              </a:rPr>
              <a:t>Truth Table - OR Gate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267200" y="1905000"/>
          <a:ext cx="14249400" cy="13882688"/>
        </p:xfrm>
        <a:graphic>
          <a:graphicData uri="http://schemas.openxmlformats.org/presentationml/2006/ole">
            <p:oleObj spid="_x0000_s13327" name="Document" r:id="rId3" imgW="11102400" imgH="10826640" progId="Word.Document.8">
              <p:embed/>
            </p:oleObj>
          </a:graphicData>
        </a:graphic>
      </p:graphicFrame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4267200" y="2590800"/>
            <a:ext cx="3810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6858000" y="1905000"/>
            <a:ext cx="0" cy="3733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048000"/>
            <a:ext cx="2743200" cy="16002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utoUpdateAnimBg="0"/>
      <p:bldP spid="13328" grpId="0" animBg="1"/>
      <p:bldP spid="133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214438" y="1685925"/>
            <a:ext cx="2128837" cy="1362075"/>
            <a:chOff x="813" y="966"/>
            <a:chExt cx="1341" cy="858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1008"/>
              <a:ext cx="96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813" y="966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1">
                <a:latin typeface="Times New Roman" charset="0"/>
              </a:endParaRP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910" y="12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4784725" y="1695450"/>
            <a:ext cx="2859088" cy="1352550"/>
            <a:chOff x="2860" y="1068"/>
            <a:chExt cx="1801" cy="852"/>
          </a:xfrm>
        </p:grpSpPr>
        <p:pic>
          <p:nvPicPr>
            <p:cNvPr id="4096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6" y="1104"/>
              <a:ext cx="96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2860" y="1068"/>
              <a:ext cx="5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152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1">
                <a:latin typeface="Times New Roman" charset="0"/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014" y="1308"/>
              <a:ext cx="64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152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1271588" y="3752850"/>
            <a:ext cx="2073275" cy="1352550"/>
            <a:chOff x="1712" y="2172"/>
            <a:chExt cx="1306" cy="852"/>
          </a:xfrm>
        </p:grpSpPr>
        <p:pic>
          <p:nvPicPr>
            <p:cNvPr id="40972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4" y="2208"/>
              <a:ext cx="96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1712" y="2172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1">
                <a:latin typeface="Times New Roman" charset="0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2774" y="236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0975" name="Rectangle 15" descr="90%"/>
          <p:cNvSpPr>
            <a:spLocks noChangeArrowheads="1"/>
          </p:cNvSpPr>
          <p:nvPr/>
        </p:nvSpPr>
        <p:spPr bwMode="auto">
          <a:xfrm>
            <a:off x="3048000" y="19812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sp>
        <p:nvSpPr>
          <p:cNvPr id="40976" name="Rectangle 16" descr="90%"/>
          <p:cNvSpPr>
            <a:spLocks noChangeArrowheads="1"/>
          </p:cNvSpPr>
          <p:nvPr/>
        </p:nvSpPr>
        <p:spPr bwMode="auto">
          <a:xfrm>
            <a:off x="7315200" y="19812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048000" y="3962400"/>
            <a:ext cx="914400" cy="8382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latin typeface="Times New Roman" charset="0"/>
              </a:rPr>
              <a:t>Low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5543550" y="3752850"/>
            <a:ext cx="2068513" cy="1352550"/>
            <a:chOff x="3261" y="2722"/>
            <a:chExt cx="1303" cy="852"/>
          </a:xfrm>
        </p:grpSpPr>
        <p:pic>
          <p:nvPicPr>
            <p:cNvPr id="40979" name="Picture 1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0" y="2758"/>
              <a:ext cx="96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3261" y="2722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1">
                <a:latin typeface="Times New Roman" charset="0"/>
              </a:endParaRPr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4320" y="296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  <p:sp>
        <p:nvSpPr>
          <p:cNvPr id="40982" name="Rectangle 22" descr="90%"/>
          <p:cNvSpPr>
            <a:spLocks noChangeArrowheads="1"/>
          </p:cNvSpPr>
          <p:nvPr/>
        </p:nvSpPr>
        <p:spPr bwMode="auto">
          <a:xfrm>
            <a:off x="7315200" y="4038600"/>
            <a:ext cx="1066800" cy="762000"/>
          </a:xfrm>
          <a:prstGeom prst="rect">
            <a:avLst/>
          </a:prstGeom>
          <a:pattFill prst="pct90">
            <a:fgClr>
              <a:srgbClr val="FFFF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FF"/>
                </a:solidFill>
                <a:latin typeface="Times New Roman" charset="0"/>
              </a:rPr>
              <a:t>High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457200" y="5915025"/>
            <a:ext cx="8234363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FF0000"/>
                </a:solidFill>
                <a:latin typeface="Times New Roman" charset="0"/>
              </a:rPr>
              <a:t>Unique Output: Output LOW only when all inputs are LOW.</a:t>
            </a:r>
          </a:p>
        </p:txBody>
      </p:sp>
      <p:sp>
        <p:nvSpPr>
          <p:cNvPr id="40984" name="Rectangle 24"/>
          <p:cNvSpPr>
            <a:spLocks noGrp="1" noChangeArrowheads="1"/>
          </p:cNvSpPr>
          <p:nvPr>
            <p:ph type="title"/>
          </p:nvPr>
        </p:nvSpPr>
        <p:spPr>
          <a:xfrm>
            <a:off x="762000" y="1143000"/>
            <a:ext cx="7772400" cy="609600"/>
          </a:xfrm>
        </p:spPr>
        <p:txBody>
          <a:bodyPr/>
          <a:lstStyle/>
          <a:p>
            <a:r>
              <a:rPr lang="en-US" sz="3200" b="1">
                <a:solidFill>
                  <a:srgbClr val="FF0000"/>
                </a:solidFill>
                <a:effectLst/>
                <a:latin typeface="Times New Roman" charset="0"/>
              </a:rPr>
              <a:t>What is the output of the OR gate?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410200" y="3841750"/>
            <a:ext cx="4206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  <a:endParaRPr kumimoji="0" lang="en-US" sz="2400" b="1">
              <a:latin typeface="Times New Roman" charset="0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5410200" y="1828800"/>
            <a:ext cx="4206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  <a:endParaRPr kumimoji="0" lang="en-US" sz="2400" b="1">
              <a:latin typeface="Times New Roman" charset="0"/>
            </a:endParaRP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119188" y="1828800"/>
            <a:ext cx="4206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H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1143000" y="3875088"/>
            <a:ext cx="3873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1">
              <a:solidFill>
                <a:srgbClr val="0000CC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CC"/>
                </a:solidFill>
                <a:latin typeface="Times New Roman" charset="0"/>
              </a:rPr>
              <a:t>L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3124200" y="203200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Times New Roman" charset="0"/>
              </a:rPr>
              <a:t>QUIZ</a:t>
            </a:r>
          </a:p>
        </p:txBody>
      </p:sp>
      <p:graphicFrame>
        <p:nvGraphicFramePr>
          <p:cNvPr id="40994" name="Object 34"/>
          <p:cNvGraphicFramePr>
            <a:graphicFrameLocks noChangeAspect="1"/>
          </p:cNvGraphicFramePr>
          <p:nvPr/>
        </p:nvGraphicFramePr>
        <p:xfrm>
          <a:off x="228600" y="152400"/>
          <a:ext cx="550863" cy="990600"/>
        </p:xfrm>
        <a:graphic>
          <a:graphicData uri="http://schemas.openxmlformats.org/presentationml/2006/ole">
            <p:oleObj spid="_x0000_s40994" name="Clip" r:id="rId4" imgW="2033280" imgH="33908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 autoUpdateAnimBg="0"/>
      <p:bldP spid="40976" grpId="0" animBg="1" autoUpdateAnimBg="0"/>
      <p:bldP spid="40977" grpId="0" animBg="1" autoUpdateAnimBg="0"/>
      <p:bldP spid="40982" grpId="0" animBg="1" autoUpdateAnimBg="0"/>
      <p:bldP spid="40983" grpId="0" animBg="1" autoUpdateAnimBg="0"/>
      <p:bldP spid="40984" grpId="0" autoUpdateAnimBg="0"/>
      <p:bldP spid="40985" grpId="0" autoUpdateAnimBg="0"/>
      <p:bldP spid="40986" grpId="0" autoUpdateAnimBg="0"/>
      <p:bldP spid="40987" grpId="0" autoUpdateAnimBg="0"/>
      <p:bldP spid="4098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2743200" y="4267200"/>
            <a:ext cx="0" cy="609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2743200" y="42672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66800" y="533400"/>
            <a:ext cx="701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NOT Circuit</a:t>
            </a: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endParaRPr lang="en-US" sz="2400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Gives output that is not the same as  the input.</a:t>
            </a: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endParaRPr lang="en-US" sz="2400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Boolean Expression:  Y  =  </a:t>
            </a:r>
            <a:r>
              <a:rPr lang="en-US" sz="2400" b="1">
                <a:solidFill>
                  <a:srgbClr val="FF0000"/>
                </a:solidFill>
                <a:latin typeface="Times New Roman" charset="0"/>
                <a:sym typeface="Bookshelf Symbol 1" pitchFamily="34" charset="0"/>
              </a:rPr>
              <a:t>A  or  Y = A‘</a:t>
            </a: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endParaRPr lang="en-US" sz="2400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Double inverting:   A  =  A</a:t>
            </a: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endParaRPr lang="en-US" sz="2400" b="1">
              <a:solidFill>
                <a:srgbClr val="FF0000"/>
              </a:solidFill>
              <a:latin typeface="Times New Roman" charset="0"/>
            </a:endParaRPr>
          </a:p>
          <a:p>
            <a:pPr marL="342900" indent="-342900">
              <a:lnSpc>
                <a:spcPct val="80000"/>
              </a:lnSpc>
              <a:buClr>
                <a:srgbClr val="0000CC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NOT gate inverts, or complements, or negates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495800"/>
            <a:ext cx="2819400" cy="1828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54278" name="WordArt 6"/>
          <p:cNvSpPr>
            <a:spLocks noChangeArrowheads="1" noChangeShapeType="1" noTextEdit="1"/>
          </p:cNvSpPr>
          <p:nvPr/>
        </p:nvSpPr>
        <p:spPr bwMode="auto">
          <a:xfrm rot="5400000">
            <a:off x="-2667000" y="3048000"/>
            <a:ext cx="6248400" cy="6096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latin typeface="Times New Roman"/>
                <a:cs typeface="Times New Roman"/>
              </a:rPr>
              <a:t>The  Inverter</a:t>
            </a:r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3962400" y="2667000"/>
            <a:ext cx="304800" cy="76200"/>
            <a:chOff x="3120" y="2256"/>
            <a:chExt cx="192" cy="48"/>
          </a:xfrm>
        </p:grpSpPr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3120" y="2304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3120" y="225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029200" y="19812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 advAuto="0"/>
      <p:bldP spid="54278" grpId="0" animBg="1"/>
      <p:bldP spid="54282" grpId="0" animBg="1"/>
    </p:bldLst>
  </p:timing>
</p:sld>
</file>

<file path=ppt/theme/theme1.xml><?xml version="1.0" encoding="utf-8"?>
<a:theme xmlns:a="http://schemas.openxmlformats.org/drawingml/2006/main" name="Whirlpool">
  <a:themeElements>
    <a:clrScheme name="Whirlpool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Exchange\Templates\Presentation Designs\Whirlpool.pot</Template>
  <TotalTime>2378</TotalTime>
  <Words>922</Words>
  <Application>Microsoft Office PowerPoint</Application>
  <PresentationFormat>On-screen Show (4:3)</PresentationFormat>
  <Paragraphs>600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Whirlpool</vt:lpstr>
      <vt:lpstr>Document</vt:lpstr>
      <vt:lpstr>Clip</vt:lpstr>
      <vt:lpstr>Slide 1</vt:lpstr>
      <vt:lpstr>INTRODUCTION</vt:lpstr>
      <vt:lpstr>Slide 3</vt:lpstr>
      <vt:lpstr>Truth Table  -  AND  Gate</vt:lpstr>
      <vt:lpstr>What is the output of the AND gate?</vt:lpstr>
      <vt:lpstr> </vt:lpstr>
      <vt:lpstr>Slide 7</vt:lpstr>
      <vt:lpstr>What is the output of the OR gate?</vt:lpstr>
      <vt:lpstr>Slide 9</vt:lpstr>
      <vt:lpstr>Slide 10</vt:lpstr>
      <vt:lpstr>Slide 11</vt:lpstr>
      <vt:lpstr>Truth Table - NAND Gate</vt:lpstr>
      <vt:lpstr>What is the output of the NAND gate?</vt:lpstr>
      <vt:lpstr>Slide 14</vt:lpstr>
      <vt:lpstr>Slide 15</vt:lpstr>
      <vt:lpstr>Slide 16</vt:lpstr>
      <vt:lpstr>Slide 17</vt:lpstr>
      <vt:lpstr>Slide 18</vt:lpstr>
      <vt:lpstr>What is the output from the XOR gate?</vt:lpstr>
      <vt:lpstr>Slide 20</vt:lpstr>
      <vt:lpstr>Slide 21</vt:lpstr>
      <vt:lpstr>Slide 22</vt:lpstr>
      <vt:lpstr>The NAND as a Universal Gate</vt:lpstr>
      <vt:lpstr>Slide 24</vt:lpstr>
      <vt:lpstr>Slide 25</vt:lpstr>
      <vt:lpstr>Slide 26</vt:lpstr>
      <vt:lpstr>Practical Logic Gates</vt:lpstr>
      <vt:lpstr>Slide 28</vt:lpstr>
      <vt:lpstr>Troubleshooting Simple Gate Circuits</vt:lpstr>
      <vt:lpstr>Slide 30</vt:lpstr>
    </vt:vector>
  </TitlesOfParts>
  <Company>ISD 197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</dc:title>
  <dc:creator>Roger Tokheim</dc:creator>
  <cp:lastModifiedBy>Administrator</cp:lastModifiedBy>
  <cp:revision>170</cp:revision>
  <cp:lastPrinted>1998-02-14T17:26:35Z</cp:lastPrinted>
  <dcterms:created xsi:type="dcterms:W3CDTF">1998-02-14T15:51:14Z</dcterms:created>
  <dcterms:modified xsi:type="dcterms:W3CDTF">2013-02-26T22:57:42Z</dcterms:modified>
</cp:coreProperties>
</file>