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73" r:id="rId2"/>
    <p:sldId id="274" r:id="rId3"/>
    <p:sldId id="276" r:id="rId4"/>
    <p:sldId id="258" r:id="rId5"/>
    <p:sldId id="259" r:id="rId6"/>
    <p:sldId id="260" r:id="rId7"/>
    <p:sldId id="261" r:id="rId8"/>
    <p:sldId id="277" r:id="rId9"/>
    <p:sldId id="275" r:id="rId10"/>
    <p:sldId id="263" r:id="rId11"/>
    <p:sldId id="279" r:id="rId12"/>
    <p:sldId id="264" r:id="rId13"/>
    <p:sldId id="278" r:id="rId14"/>
    <p:sldId id="266" r:id="rId15"/>
    <p:sldId id="267" r:id="rId16"/>
    <p:sldId id="268" r:id="rId17"/>
    <p:sldId id="269" r:id="rId18"/>
    <p:sldId id="286" r:id="rId19"/>
    <p:sldId id="287" r:id="rId20"/>
    <p:sldId id="288" r:id="rId21"/>
    <p:sldId id="290" r:id="rId22"/>
    <p:sldId id="28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3300"/>
    <a:srgbClr val="009900"/>
    <a:srgbClr val="DDDDDD"/>
    <a:srgbClr val="FF0000"/>
    <a:srgbClr val="CC0000"/>
    <a:srgbClr val="FF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704" y="54"/>
      </p:cViewPr>
      <p:guideLst>
        <p:guide orient="horz" pos="403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11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ia Elattar" userId="bc1917142d35a18d" providerId="LiveId" clId="{5D4DDA08-1E48-4CAA-A320-F30BD546EC6A}"/>
    <pc:docChg chg="delSld modSld">
      <pc:chgData name="Rania Elattar" userId="bc1917142d35a18d" providerId="LiveId" clId="{5D4DDA08-1E48-4CAA-A320-F30BD546EC6A}" dt="2021-09-27T02:53:12.862" v="3" actId="2696"/>
      <pc:docMkLst>
        <pc:docMk/>
      </pc:docMkLst>
      <pc:sldChg chg="del">
        <pc:chgData name="Rania Elattar" userId="bc1917142d35a18d" providerId="LiveId" clId="{5D4DDA08-1E48-4CAA-A320-F30BD546EC6A}" dt="2021-09-27T02:37:12.451" v="0" actId="2696"/>
        <pc:sldMkLst>
          <pc:docMk/>
          <pc:sldMk cId="0" sldId="265"/>
        </pc:sldMkLst>
      </pc:sldChg>
      <pc:sldChg chg="del mod modShow">
        <pc:chgData name="Rania Elattar" userId="bc1917142d35a18d" providerId="LiveId" clId="{5D4DDA08-1E48-4CAA-A320-F30BD546EC6A}" dt="2021-09-27T02:37:33.481" v="2" actId="2696"/>
        <pc:sldMkLst>
          <pc:docMk/>
          <pc:sldMk cId="0" sldId="280"/>
        </pc:sldMkLst>
      </pc:sldChg>
      <pc:sldChg chg="del">
        <pc:chgData name="Rania Elattar" userId="bc1917142d35a18d" providerId="LiveId" clId="{5D4DDA08-1E48-4CAA-A320-F30BD546EC6A}" dt="2021-09-27T02:53:12.862" v="3" actId="2696"/>
        <pc:sldMkLst>
          <pc:docMk/>
          <pc:sldMk cId="0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68E1D9-EDA9-435F-BB9B-58FC476D64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F46DB3AC-B5EE-4E70-80BE-8CE8AC125F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B910A-85F0-4940-87AE-91B2299A24FE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AA7C7-9735-492A-90EB-38D213C2C9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81F08-723A-4E6C-A2D7-D072633AEA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32BE2-E446-43AB-9F83-DF10E2D95B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A2A32-CD29-4EB6-B5A0-9A9758ADB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2CC26-55B9-467B-9CD7-0386AE06F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2283-6E01-47AF-B53C-CEA2BEE5A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4F166-D9CB-4873-BB9E-BFE3146EA5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6EAA0-E5BA-40E4-9F65-E916F7B3F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133A-D28B-425F-9F9B-EB279269AB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CA589-CFD9-42D0-9C5F-AA512B2B59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F4C11-DD44-454A-A781-3F18830A8B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4B2A95A2-F49F-40AD-8AD8-094B321591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 userDrawn="1"/>
        </p:nvSpPr>
        <p:spPr bwMode="auto">
          <a:xfrm>
            <a:off x="5343525" y="6664325"/>
            <a:ext cx="3876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1">
                <a:latin typeface="Book Antiqua" pitchFamily="18" charset="0"/>
                <a:cs typeface="Times New Roman" charset="0"/>
              </a:rPr>
              <a:t>©2008 The McGraw-Hill Companies,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85775" y="287338"/>
            <a:ext cx="8110538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Digital Electronics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ctr">
              <a:spcBef>
                <a:spcPct val="0"/>
              </a:spcBef>
            </a:pP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Principles &amp; Applications</a:t>
            </a:r>
          </a:p>
          <a:p>
            <a:pPr algn="ctr"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Seventh Edition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992313" y="3879850"/>
            <a:ext cx="5143500" cy="922338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>
                <a:solidFill>
                  <a:srgbClr val="006600"/>
                </a:solidFill>
              </a:rPr>
              <a:t>Chapter  4</a:t>
            </a:r>
            <a:endParaRPr lang="en-US" sz="3600" b="1">
              <a:solidFill>
                <a:srgbClr val="0066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sz="2800" b="1">
                <a:solidFill>
                  <a:srgbClr val="006600"/>
                </a:solidFill>
              </a:rPr>
              <a:t>Using Logic Gates</a:t>
            </a:r>
            <a:endParaRPr lang="en-US" sz="2800" b="1">
              <a:solidFill>
                <a:srgbClr val="A50021"/>
              </a:solidFill>
            </a:endParaRP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1255713" y="5378450"/>
            <a:ext cx="6757987" cy="1076325"/>
            <a:chOff x="228" y="2817"/>
            <a:chExt cx="5284" cy="678"/>
          </a:xfrm>
        </p:grpSpPr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228" y="3285"/>
              <a:ext cx="3981" cy="109"/>
              <a:chOff x="228" y="3285"/>
              <a:chExt cx="3981" cy="109"/>
            </a:xfrm>
          </p:grpSpPr>
          <p:sp>
            <p:nvSpPr>
              <p:cNvPr id="24583" name="Line 7"/>
              <p:cNvSpPr>
                <a:spLocks noChangeShapeType="1"/>
              </p:cNvSpPr>
              <p:nvPr/>
            </p:nvSpPr>
            <p:spPr bwMode="auto">
              <a:xfrm>
                <a:off x="228" y="3285"/>
                <a:ext cx="39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Line 8"/>
              <p:cNvSpPr>
                <a:spLocks noChangeShapeType="1"/>
              </p:cNvSpPr>
              <p:nvPr/>
            </p:nvSpPr>
            <p:spPr bwMode="auto">
              <a:xfrm>
                <a:off x="230" y="3323"/>
                <a:ext cx="3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Line 9"/>
              <p:cNvSpPr>
                <a:spLocks noChangeShapeType="1"/>
              </p:cNvSpPr>
              <p:nvPr/>
            </p:nvSpPr>
            <p:spPr bwMode="auto">
              <a:xfrm>
                <a:off x="230" y="3359"/>
                <a:ext cx="3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230" y="3394"/>
                <a:ext cx="3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7" name="AutoShape 11"/>
            <p:cNvSpPr>
              <a:spLocks noChangeArrowheads="1"/>
            </p:cNvSpPr>
            <p:nvPr/>
          </p:nvSpPr>
          <p:spPr bwMode="auto">
            <a:xfrm rot="5400000">
              <a:off x="4807" y="2883"/>
              <a:ext cx="391" cy="259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EBEB1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AutoShape 12"/>
            <p:cNvSpPr>
              <a:spLocks noChangeArrowheads="1"/>
            </p:cNvSpPr>
            <p:nvPr/>
          </p:nvSpPr>
          <p:spPr bwMode="auto">
            <a:xfrm rot="5400000">
              <a:off x="5187" y="2883"/>
              <a:ext cx="391" cy="259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AutoShape 13"/>
            <p:cNvSpPr>
              <a:spLocks noChangeArrowheads="1"/>
            </p:cNvSpPr>
            <p:nvPr/>
          </p:nvSpPr>
          <p:spPr bwMode="auto">
            <a:xfrm rot="5400000">
              <a:off x="5000" y="2883"/>
              <a:ext cx="391" cy="259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AutoShape 14"/>
            <p:cNvSpPr>
              <a:spLocks noChangeArrowheads="1"/>
            </p:cNvSpPr>
            <p:nvPr/>
          </p:nvSpPr>
          <p:spPr bwMode="auto">
            <a:xfrm rot="5400000">
              <a:off x="4615" y="2883"/>
              <a:ext cx="391" cy="259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AutoShape 15"/>
            <p:cNvSpPr>
              <a:spLocks noChangeArrowheads="1"/>
            </p:cNvSpPr>
            <p:nvPr/>
          </p:nvSpPr>
          <p:spPr bwMode="auto">
            <a:xfrm>
              <a:off x="4079" y="3220"/>
              <a:ext cx="345" cy="27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V="1">
              <a:off x="4381" y="2946"/>
              <a:ext cx="857" cy="384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V="1">
              <a:off x="4406" y="3015"/>
              <a:ext cx="1004" cy="35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V="1">
              <a:off x="4355" y="2905"/>
              <a:ext cx="670" cy="378"/>
            </a:xfrm>
            <a:prstGeom prst="line">
              <a:avLst/>
            </a:prstGeom>
            <a:noFill/>
            <a:ln w="57150">
              <a:solidFill>
                <a:srgbClr val="EBEB1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 flipV="1">
              <a:off x="4328" y="2899"/>
              <a:ext cx="484" cy="34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0"/>
            <a:ext cx="487363" cy="6858000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8656638" y="0"/>
            <a:ext cx="487362" cy="6858000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1"/>
          </a:gradFill>
          <a:ln w="9525">
            <a:solidFill>
              <a:srgbClr val="FF071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517775" y="2670175"/>
            <a:ext cx="425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accent2"/>
                </a:solidFill>
              </a:rPr>
              <a:t>Roger L. Tokheim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5343525" y="6664325"/>
            <a:ext cx="3876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1">
                <a:latin typeface="Book Antiqua" pitchFamily="18" charset="0"/>
                <a:cs typeface="Times New Roman" charset="0"/>
              </a:rPr>
              <a:t>©2008 The McGraw-Hill Companies, Inc. All rights reserved.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 autoUpdateAnimBg="0"/>
      <p:bldP spid="245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3" name="Group 65"/>
          <p:cNvGrpSpPr>
            <a:grpSpLocks/>
          </p:cNvGrpSpPr>
          <p:nvPr/>
        </p:nvGrpSpPr>
        <p:grpSpPr bwMode="auto">
          <a:xfrm>
            <a:off x="660400" y="1346200"/>
            <a:ext cx="2103438" cy="4435475"/>
            <a:chOff x="416" y="848"/>
            <a:chExt cx="1325" cy="2794"/>
          </a:xfrm>
        </p:grpSpPr>
        <p:sp>
          <p:nvSpPr>
            <p:cNvPr id="12290" name="Text Box 2"/>
            <p:cNvSpPr txBox="1">
              <a:spLocks noChangeArrowheads="1"/>
            </p:cNvSpPr>
            <p:nvPr/>
          </p:nvSpPr>
          <p:spPr bwMode="auto">
            <a:xfrm>
              <a:off x="423" y="848"/>
              <a:ext cx="131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  </a:t>
              </a:r>
              <a:r>
                <a:rPr lang="en-US" sz="2400" b="1">
                  <a:solidFill>
                    <a:srgbClr val="FF0000"/>
                  </a:solidFill>
                </a:rPr>
                <a:t>Truth Table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00CC"/>
                  </a:solidFill>
                </a:rPr>
                <a:t>Input   Output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00CC"/>
                  </a:solidFill>
                </a:rPr>
                <a:t>ABC          Y</a:t>
              </a:r>
              <a:endParaRPr 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416" y="1584"/>
              <a:ext cx="1156" cy="2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600" b="1">
                  <a:solidFill>
                    <a:srgbClr val="008000"/>
                  </a:solidFill>
                </a:rPr>
                <a:t>0 0 0         1</a:t>
              </a:r>
            </a:p>
            <a:p>
              <a:pPr>
                <a:spcBef>
                  <a:spcPct val="0"/>
                </a:spcBef>
              </a:pPr>
              <a:r>
                <a:rPr lang="en-US" sz="2600" b="1">
                  <a:solidFill>
                    <a:srgbClr val="008000"/>
                  </a:solidFill>
                </a:rPr>
                <a:t>0 0 1         0</a:t>
              </a:r>
            </a:p>
            <a:p>
              <a:pPr>
                <a:spcBef>
                  <a:spcPct val="0"/>
                </a:spcBef>
              </a:pPr>
              <a:r>
                <a:rPr lang="en-US" sz="2600" b="1">
                  <a:solidFill>
                    <a:srgbClr val="008000"/>
                  </a:solidFill>
                </a:rPr>
                <a:t>0 1 0         0</a:t>
              </a:r>
            </a:p>
            <a:p>
              <a:pPr>
                <a:spcBef>
                  <a:spcPct val="0"/>
                </a:spcBef>
              </a:pPr>
              <a:r>
                <a:rPr lang="en-US" sz="2600" b="1" u="sng">
                  <a:solidFill>
                    <a:srgbClr val="008000"/>
                  </a:solidFill>
                </a:rPr>
                <a:t>0 1 1         0</a:t>
              </a:r>
              <a:endParaRPr lang="en-US" sz="2600" b="1">
                <a:solidFill>
                  <a:srgbClr val="008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2600" b="1">
                  <a:solidFill>
                    <a:srgbClr val="008000"/>
                  </a:solidFill>
                </a:rPr>
                <a:t>1 0 0         0</a:t>
              </a:r>
            </a:p>
            <a:p>
              <a:pPr>
                <a:spcBef>
                  <a:spcPct val="0"/>
                </a:spcBef>
              </a:pPr>
              <a:r>
                <a:rPr lang="en-US" sz="2600" b="1">
                  <a:solidFill>
                    <a:srgbClr val="008000"/>
                  </a:solidFill>
                </a:rPr>
                <a:t>1 0 1         0</a:t>
              </a:r>
            </a:p>
            <a:p>
              <a:pPr>
                <a:spcBef>
                  <a:spcPct val="0"/>
                </a:spcBef>
              </a:pPr>
              <a:r>
                <a:rPr lang="en-US" sz="2600" b="1">
                  <a:solidFill>
                    <a:srgbClr val="008000"/>
                  </a:solidFill>
                </a:rPr>
                <a:t>1 1 0         0 </a:t>
              </a:r>
            </a:p>
            <a:p>
              <a:pPr>
                <a:spcBef>
                  <a:spcPct val="0"/>
                </a:spcBef>
              </a:pPr>
              <a:r>
                <a:rPr lang="en-US" sz="2600" b="1">
                  <a:solidFill>
                    <a:srgbClr val="008000"/>
                  </a:solidFill>
                </a:rPr>
                <a:t>1 1 1         1</a:t>
              </a:r>
              <a:r>
                <a:rPr lang="en-US" sz="2600" b="1">
                  <a:solidFill>
                    <a:srgbClr val="FFFF00"/>
                  </a:solidFill>
                </a:rPr>
                <a:t> </a:t>
              </a:r>
            </a:p>
          </p:txBody>
        </p:sp>
      </p:grp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733800" y="1311275"/>
            <a:ext cx="518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u="sng">
                <a:solidFill>
                  <a:srgbClr val="0000CC"/>
                </a:solidFill>
              </a:rPr>
              <a:t>Write the Boolean expression that describes the logic in this truth table</a:t>
            </a:r>
            <a:r>
              <a:rPr lang="en-US" sz="2400" b="1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371600" y="6259513"/>
            <a:ext cx="402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Minterm Boolean expression: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2352" name="Group 64"/>
          <p:cNvGrpSpPr>
            <a:grpSpLocks/>
          </p:cNvGrpSpPr>
          <p:nvPr/>
        </p:nvGrpSpPr>
        <p:grpSpPr bwMode="auto">
          <a:xfrm>
            <a:off x="2057400" y="2590800"/>
            <a:ext cx="304800" cy="3124200"/>
            <a:chOff x="1392" y="1632"/>
            <a:chExt cx="192" cy="1968"/>
          </a:xfrm>
        </p:grpSpPr>
        <p:sp>
          <p:nvSpPr>
            <p:cNvPr id="12334" name="Rectangle 46"/>
            <p:cNvSpPr>
              <a:spLocks noChangeArrowheads="1"/>
            </p:cNvSpPr>
            <p:nvPr/>
          </p:nvSpPr>
          <p:spPr bwMode="auto">
            <a:xfrm>
              <a:off x="1392" y="1632"/>
              <a:ext cx="192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337" name="Rectangle 49"/>
            <p:cNvSpPr>
              <a:spLocks noChangeArrowheads="1"/>
            </p:cNvSpPr>
            <p:nvPr/>
          </p:nvSpPr>
          <p:spPr bwMode="auto">
            <a:xfrm>
              <a:off x="1392" y="3360"/>
              <a:ext cx="192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2338" name="AutoShape 50"/>
          <p:cNvCxnSpPr>
            <a:cxnSpLocks noChangeShapeType="1"/>
            <a:stCxn id="12334" idx="3"/>
            <a:endCxn id="12298" idx="2"/>
          </p:cNvCxnSpPr>
          <p:nvPr/>
        </p:nvCxnSpPr>
        <p:spPr bwMode="auto">
          <a:xfrm>
            <a:off x="2376488" y="2781300"/>
            <a:ext cx="2805112" cy="647700"/>
          </a:xfrm>
          <a:prstGeom prst="bentConnector4">
            <a:avLst>
              <a:gd name="adj1" fmla="val 37745"/>
              <a:gd name="adj2" fmla="val 13529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339" name="AutoShape 51"/>
          <p:cNvCxnSpPr>
            <a:cxnSpLocks noChangeShapeType="1"/>
            <a:stCxn id="12337" idx="3"/>
            <a:endCxn id="12299" idx="2"/>
          </p:cNvCxnSpPr>
          <p:nvPr/>
        </p:nvCxnSpPr>
        <p:spPr bwMode="auto">
          <a:xfrm flipV="1">
            <a:off x="2376488" y="3429000"/>
            <a:ext cx="4830762" cy="20955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2359" name="Group 71"/>
          <p:cNvGrpSpPr>
            <a:grpSpLocks/>
          </p:cNvGrpSpPr>
          <p:nvPr/>
        </p:nvGrpSpPr>
        <p:grpSpPr bwMode="auto">
          <a:xfrm>
            <a:off x="4508500" y="2971800"/>
            <a:ext cx="3644900" cy="457200"/>
            <a:chOff x="2832" y="1872"/>
            <a:chExt cx="2296" cy="288"/>
          </a:xfrm>
        </p:grpSpPr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2832" y="1872"/>
              <a:ext cx="8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A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/>
                <a:t>• </a:t>
              </a:r>
              <a:r>
                <a:rPr lang="en-US" sz="2400" b="1">
                  <a:solidFill>
                    <a:srgbClr val="008000"/>
                  </a:solidFill>
                </a:rPr>
                <a:t>B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/>
                <a:t>•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>
                  <a:solidFill>
                    <a:srgbClr val="008000"/>
                  </a:solidFill>
                </a:rPr>
                <a:t>C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3936" y="1872"/>
              <a:ext cx="1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A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/>
                <a:t>•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>
                  <a:solidFill>
                    <a:srgbClr val="008000"/>
                  </a:solidFill>
                </a:rPr>
                <a:t>B </a:t>
              </a:r>
              <a:r>
                <a:rPr lang="en-US" sz="2400" b="1"/>
                <a:t>•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>
                  <a:solidFill>
                    <a:srgbClr val="008000"/>
                  </a:solidFill>
                </a:rPr>
                <a:t>C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/>
                <a:t>=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>
                  <a:solidFill>
                    <a:srgbClr val="008000"/>
                  </a:solidFill>
                </a:rPr>
                <a:t>Y</a:t>
              </a:r>
              <a:endParaRPr lang="en-US" sz="2400">
                <a:solidFill>
                  <a:srgbClr val="008000"/>
                </a:solidFill>
              </a:endParaRP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3696" y="187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/>
                <a:t>+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>
              <a:off x="2880" y="19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53"/>
            <p:cNvSpPr>
              <a:spLocks noChangeShapeType="1"/>
            </p:cNvSpPr>
            <p:nvPr/>
          </p:nvSpPr>
          <p:spPr bwMode="auto">
            <a:xfrm>
              <a:off x="3168" y="192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Freeform 54"/>
            <p:cNvSpPr>
              <a:spLocks/>
            </p:cNvSpPr>
            <p:nvPr/>
          </p:nvSpPr>
          <p:spPr bwMode="auto">
            <a:xfrm>
              <a:off x="3480" y="1912"/>
              <a:ext cx="1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0"/>
                </a:cxn>
              </a:cxnLst>
              <a:rect l="0" t="0" r="r" b="b"/>
              <a:pathLst>
                <a:path w="136" h="1">
                  <a:moveTo>
                    <a:pt x="0" y="0"/>
                  </a:moveTo>
                  <a:lnTo>
                    <a:pt x="13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355" name="Object 67"/>
          <p:cNvGraphicFramePr>
            <a:graphicFrameLocks noChangeAspect="1"/>
          </p:cNvGraphicFramePr>
          <p:nvPr/>
        </p:nvGraphicFramePr>
        <p:xfrm>
          <a:off x="228600" y="76200"/>
          <a:ext cx="592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033280" imgH="3390840" progId="">
                  <p:embed/>
                </p:oleObj>
              </mc:Choice>
              <mc:Fallback>
                <p:oleObj name="Clip" r:id="rId2" imgW="2033280" imgH="3390840" progId="">
                  <p:embed/>
                  <p:pic>
                    <p:nvPicPr>
                      <p:cNvPr id="1235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"/>
                        <a:ext cx="5921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6" name="Text Box 68"/>
          <p:cNvSpPr txBox="1">
            <a:spLocks noChangeArrowheads="1"/>
          </p:cNvSpPr>
          <p:nvPr/>
        </p:nvSpPr>
        <p:spPr bwMode="auto">
          <a:xfrm>
            <a:off x="3048000" y="228600"/>
            <a:ext cx="320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 b="1">
                <a:solidFill>
                  <a:srgbClr val="FF0000"/>
                </a:solidFill>
              </a:rPr>
              <a:t>QUIZ</a:t>
            </a:r>
          </a:p>
        </p:txBody>
      </p:sp>
      <p:grpSp>
        <p:nvGrpSpPr>
          <p:cNvPr id="12358" name="Group 70"/>
          <p:cNvGrpSpPr>
            <a:grpSpLocks/>
          </p:cNvGrpSpPr>
          <p:nvPr/>
        </p:nvGrpSpPr>
        <p:grpSpPr bwMode="auto">
          <a:xfrm>
            <a:off x="5334000" y="6248400"/>
            <a:ext cx="2643188" cy="457200"/>
            <a:chOff x="3360" y="3936"/>
            <a:chExt cx="1665" cy="288"/>
          </a:xfrm>
        </p:grpSpPr>
        <p:sp>
          <p:nvSpPr>
            <p:cNvPr id="12345" name="Text Box 57"/>
            <p:cNvSpPr txBox="1">
              <a:spLocks noChangeArrowheads="1"/>
            </p:cNvSpPr>
            <p:nvPr/>
          </p:nvSpPr>
          <p:spPr bwMode="auto">
            <a:xfrm>
              <a:off x="3360" y="3936"/>
              <a:ext cx="6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A B C</a:t>
              </a:r>
            </a:p>
          </p:txBody>
        </p:sp>
        <p:sp>
          <p:nvSpPr>
            <p:cNvPr id="12346" name="Text Box 58"/>
            <p:cNvSpPr txBox="1">
              <a:spLocks noChangeArrowheads="1"/>
            </p:cNvSpPr>
            <p:nvPr/>
          </p:nvSpPr>
          <p:spPr bwMode="auto">
            <a:xfrm>
              <a:off x="4063" y="3936"/>
              <a:ext cx="9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A B C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/>
                <a:t>=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>
                  <a:solidFill>
                    <a:srgbClr val="008000"/>
                  </a:solidFill>
                </a:rPr>
                <a:t>Y</a:t>
              </a:r>
            </a:p>
          </p:txBody>
        </p:sp>
        <p:sp>
          <p:nvSpPr>
            <p:cNvPr id="12347" name="Text Box 59"/>
            <p:cNvSpPr txBox="1">
              <a:spLocks noChangeArrowheads="1"/>
            </p:cNvSpPr>
            <p:nvPr/>
          </p:nvSpPr>
          <p:spPr bwMode="auto">
            <a:xfrm>
              <a:off x="3919" y="3936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/>
                <a:t>+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3589" y="39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Freeform 62"/>
            <p:cNvSpPr>
              <a:spLocks/>
            </p:cNvSpPr>
            <p:nvPr/>
          </p:nvSpPr>
          <p:spPr bwMode="auto">
            <a:xfrm>
              <a:off x="3775" y="3983"/>
              <a:ext cx="1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0"/>
                </a:cxn>
              </a:cxnLst>
              <a:rect l="0" t="0" r="r" b="b"/>
              <a:pathLst>
                <a:path w="136" h="1">
                  <a:moveTo>
                    <a:pt x="0" y="0"/>
                  </a:moveTo>
                  <a:lnTo>
                    <a:pt x="13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3408" y="39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9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32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033280" imgH="3390840" progId="">
                  <p:embed/>
                </p:oleObj>
              </mc:Choice>
              <mc:Fallback>
                <p:oleObj name="Clip" r:id="rId2" imgW="2033280" imgH="3390840" progId="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28600"/>
                        <a:ext cx="59213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819400" y="288925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 b="1">
                <a:solidFill>
                  <a:srgbClr val="FF0000"/>
                </a:solidFill>
              </a:rPr>
              <a:t>QUIZ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609600" y="1701800"/>
            <a:ext cx="1770063" cy="3703638"/>
            <a:chOff x="2304" y="1533"/>
            <a:chExt cx="1115" cy="2333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304" y="1533"/>
              <a:ext cx="111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FF00"/>
                  </a:solidFill>
                </a:rPr>
                <a:t> </a:t>
              </a:r>
              <a:r>
                <a:rPr lang="en-US" b="1">
                  <a:solidFill>
                    <a:srgbClr val="FF0000"/>
                  </a:solidFill>
                </a:rPr>
                <a:t>Truth Table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CC"/>
                  </a:solidFill>
                </a:rPr>
                <a:t>Input   Output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CC"/>
                  </a:solidFill>
                </a:rPr>
                <a:t>ABC        Y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304" y="2272"/>
              <a:ext cx="91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0 0 0          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0 0 1          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0 1 0          </a:t>
              </a:r>
            </a:p>
            <a:p>
              <a:pPr>
                <a:spcBef>
                  <a:spcPct val="0"/>
                </a:spcBef>
              </a:pPr>
              <a:r>
                <a:rPr lang="en-US" b="1" u="sng">
                  <a:solidFill>
                    <a:srgbClr val="008000"/>
                  </a:solidFill>
                </a:rPr>
                <a:t>0 1 1            </a:t>
              </a:r>
              <a:endParaRPr lang="en-US" b="1">
                <a:solidFill>
                  <a:srgbClr val="008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1 0 0          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1 0 1          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1 1 0          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1 1 1           </a:t>
              </a:r>
            </a:p>
          </p:txBody>
        </p:sp>
      </p:grp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676400" y="2895600"/>
            <a:ext cx="3111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819400" y="1752600"/>
            <a:ext cx="556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 b="1">
                <a:solidFill>
                  <a:srgbClr val="0033CC"/>
                </a:solidFill>
              </a:rPr>
              <a:t>1.   Write the sum-of-products Boolean expression for this truth table.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276600" y="259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</a:rPr>
              <a:t>______________________________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343400" y="2590800"/>
            <a:ext cx="2446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A’BC + ABC = Y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819400" y="3505200"/>
            <a:ext cx="556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 b="1">
                <a:solidFill>
                  <a:srgbClr val="0033CC"/>
                </a:solidFill>
              </a:rPr>
              <a:t>2.   Write the minterm Boolean expression for this truth table.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76600" y="42672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</a:rPr>
              <a:t>______________________________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343400" y="4267200"/>
            <a:ext cx="2446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A’BC + ABC = 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  <p:bldP spid="33800" grpId="0" autoUpdateAnimBg="0"/>
      <p:bldP spid="33801" grpId="0" autoUpdateAnimBg="0"/>
      <p:bldP spid="33802" grpId="0" autoUpdateAnimBg="0"/>
      <p:bldP spid="33803" grpId="0" autoUpdateAnimBg="0"/>
      <p:bldP spid="33804" grpId="0" autoUpdateAnimBg="0"/>
      <p:bldP spid="3380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9685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>
                <a:solidFill>
                  <a:srgbClr val="0000CC"/>
                </a:solidFill>
              </a:rPr>
              <a:t>Truth Table From Boolean Expressions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2088" y="914400"/>
            <a:ext cx="8758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u="sng">
                <a:solidFill>
                  <a:srgbClr val="FF0000"/>
                </a:solidFill>
              </a:rPr>
              <a:t>Fill in a truth table from a minterm Boolean Expression</a:t>
            </a:r>
            <a:r>
              <a:rPr lang="en-US" sz="28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057400" y="1882775"/>
            <a:ext cx="3382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0000CC"/>
                </a:solidFill>
              </a:rPr>
              <a:t>Minterm Boolean expression:</a:t>
            </a:r>
            <a:endParaRPr lang="en-US" b="1">
              <a:solidFill>
                <a:srgbClr val="FFFF00"/>
              </a:solidFill>
            </a:endParaRPr>
          </a:p>
        </p:txBody>
      </p:sp>
      <p:grpSp>
        <p:nvGrpSpPr>
          <p:cNvPr id="13354" name="Group 42"/>
          <p:cNvGrpSpPr>
            <a:grpSpLocks/>
          </p:cNvGrpSpPr>
          <p:nvPr/>
        </p:nvGrpSpPr>
        <p:grpSpPr bwMode="auto">
          <a:xfrm>
            <a:off x="3657600" y="2720975"/>
            <a:ext cx="1933575" cy="3944938"/>
            <a:chOff x="2304" y="1517"/>
            <a:chExt cx="1218" cy="2485"/>
          </a:xfrm>
        </p:grpSpPr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304" y="1517"/>
              <a:ext cx="1218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FF00"/>
                  </a:solidFill>
                </a:rPr>
                <a:t>  </a:t>
              </a:r>
              <a:r>
                <a:rPr lang="en-US" sz="2200" b="1">
                  <a:solidFill>
                    <a:srgbClr val="FF0000"/>
                  </a:solidFill>
                </a:rPr>
                <a:t>Truth Table</a:t>
              </a:r>
            </a:p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CC"/>
                  </a:solidFill>
                </a:rPr>
                <a:t>Input   Output</a:t>
              </a:r>
            </a:p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CC"/>
                  </a:solidFill>
                </a:rPr>
                <a:t>ABC        Y</a:t>
              </a: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2304" y="2256"/>
              <a:ext cx="996" cy="1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0 0 0          </a:t>
              </a:r>
            </a:p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0 0 1          </a:t>
              </a:r>
            </a:p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0 1 0          </a:t>
              </a:r>
            </a:p>
            <a:p>
              <a:pPr>
                <a:spcBef>
                  <a:spcPct val="0"/>
                </a:spcBef>
              </a:pPr>
              <a:r>
                <a:rPr lang="en-US" sz="2200" b="1" u="sng">
                  <a:solidFill>
                    <a:srgbClr val="008000"/>
                  </a:solidFill>
                </a:rPr>
                <a:t>0 1 1            </a:t>
              </a:r>
              <a:endParaRPr lang="en-US" sz="2200" b="1">
                <a:solidFill>
                  <a:srgbClr val="008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1 0 0          </a:t>
              </a:r>
            </a:p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1 0 1          </a:t>
              </a:r>
            </a:p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1 1 0          </a:t>
              </a:r>
            </a:p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1 1 1           </a:t>
              </a:r>
            </a:p>
          </p:txBody>
        </p:sp>
      </p:grp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879975" y="4884738"/>
            <a:ext cx="3238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2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879975" y="3886200"/>
            <a:ext cx="3238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2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879975" y="5943600"/>
            <a:ext cx="3238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2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3353" name="Group 41"/>
          <p:cNvGrpSpPr>
            <a:grpSpLocks/>
          </p:cNvGrpSpPr>
          <p:nvPr/>
        </p:nvGrpSpPr>
        <p:grpSpPr bwMode="auto">
          <a:xfrm>
            <a:off x="4876800" y="4237038"/>
            <a:ext cx="334963" cy="2468562"/>
            <a:chOff x="3072" y="2472"/>
            <a:chExt cx="211" cy="1555"/>
          </a:xfrm>
        </p:grpSpPr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074" y="2683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3072" y="3134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3074" y="2472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3074" y="3326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3079" y="3758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8000"/>
                  </a:solidFill>
                </a:rPr>
                <a:t>0</a:t>
              </a:r>
            </a:p>
          </p:txBody>
        </p:sp>
      </p:grpSp>
      <p:cxnSp>
        <p:nvCxnSpPr>
          <p:cNvPr id="13339" name="AutoShape 27"/>
          <p:cNvCxnSpPr>
            <a:cxnSpLocks noChangeShapeType="1"/>
            <a:stCxn id="13332" idx="2"/>
            <a:endCxn id="13324" idx="3"/>
          </p:cNvCxnSpPr>
          <p:nvPr/>
        </p:nvCxnSpPr>
        <p:spPr bwMode="auto">
          <a:xfrm rot="5400000">
            <a:off x="4591050" y="2906713"/>
            <a:ext cx="1806575" cy="58102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341" name="AutoShape 29"/>
          <p:cNvCxnSpPr>
            <a:cxnSpLocks noChangeShapeType="1"/>
            <a:stCxn id="13321" idx="2"/>
            <a:endCxn id="13323" idx="3"/>
          </p:cNvCxnSpPr>
          <p:nvPr/>
        </p:nvCxnSpPr>
        <p:spPr bwMode="auto">
          <a:xfrm rot="5400000">
            <a:off x="4587082" y="2910681"/>
            <a:ext cx="2805112" cy="157162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228600" y="3436938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1:  </a:t>
            </a:r>
            <a:r>
              <a:rPr lang="en-US" b="1">
                <a:solidFill>
                  <a:srgbClr val="0000CC"/>
                </a:solidFill>
              </a:rPr>
              <a:t>Place three 1s 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rgbClr val="0000CC"/>
                </a:solidFill>
              </a:rPr>
              <a:t>in output column.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28600" y="4808538"/>
            <a:ext cx="2971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2:</a:t>
            </a:r>
            <a:r>
              <a:rPr lang="en-US" b="1">
                <a:solidFill>
                  <a:srgbClr val="FFFF00"/>
                </a:solidFill>
              </a:rPr>
              <a:t> </a:t>
            </a:r>
            <a:r>
              <a:rPr lang="en-US" b="1">
                <a:solidFill>
                  <a:srgbClr val="0000CC"/>
                </a:solidFill>
              </a:rPr>
              <a:t> Place five 0s in blanks in output column of truth table.</a:t>
            </a:r>
          </a:p>
        </p:txBody>
      </p:sp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5334000" y="1881188"/>
            <a:ext cx="3325813" cy="412750"/>
            <a:chOff x="3360" y="988"/>
            <a:chExt cx="2095" cy="260"/>
          </a:xfrm>
        </p:grpSpPr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3984" y="998"/>
              <a:ext cx="5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A</a:t>
              </a:r>
              <a:r>
                <a:rPr lang="en-US" b="1"/>
                <a:t>•</a:t>
              </a:r>
              <a:r>
                <a:rPr lang="en-US" b="1">
                  <a:solidFill>
                    <a:srgbClr val="008000"/>
                  </a:solidFill>
                </a:rPr>
                <a:t>B</a:t>
              </a:r>
              <a:r>
                <a:rPr lang="en-US" b="1"/>
                <a:t>•</a:t>
              </a:r>
              <a:r>
                <a:rPr lang="en-US" b="1">
                  <a:solidFill>
                    <a:srgbClr val="008000"/>
                  </a:solidFill>
                </a:rPr>
                <a:t>C</a:t>
              </a: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4608" y="998"/>
              <a:ext cx="5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A</a:t>
              </a:r>
              <a:r>
                <a:rPr lang="en-US" b="1">
                  <a:solidFill>
                    <a:srgbClr val="006600"/>
                  </a:solidFill>
                </a:rPr>
                <a:t>•</a:t>
              </a:r>
              <a:r>
                <a:rPr lang="en-US" b="1">
                  <a:solidFill>
                    <a:srgbClr val="008000"/>
                  </a:solidFill>
                </a:rPr>
                <a:t>B</a:t>
              </a:r>
              <a:r>
                <a:rPr lang="en-US" b="1"/>
                <a:t>•</a:t>
              </a:r>
              <a:r>
                <a:rPr lang="en-US" b="1">
                  <a:solidFill>
                    <a:srgbClr val="008000"/>
                  </a:solidFill>
                </a:rPr>
                <a:t>C</a:t>
              </a:r>
            </a:p>
          </p:txBody>
        </p:sp>
        <p:sp>
          <p:nvSpPr>
            <p:cNvPr id="13332" name="Rectangle 20"/>
            <p:cNvSpPr>
              <a:spLocks noChangeArrowheads="1"/>
            </p:cNvSpPr>
            <p:nvPr/>
          </p:nvSpPr>
          <p:spPr bwMode="auto">
            <a:xfrm>
              <a:off x="3360" y="998"/>
              <a:ext cx="5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A</a:t>
              </a:r>
              <a:r>
                <a:rPr lang="en-US" b="1"/>
                <a:t>•</a:t>
              </a:r>
              <a:r>
                <a:rPr lang="en-US" b="1">
                  <a:solidFill>
                    <a:srgbClr val="008000"/>
                  </a:solidFill>
                </a:rPr>
                <a:t>B</a:t>
              </a:r>
              <a:r>
                <a:rPr lang="en-US" b="1"/>
                <a:t>•</a:t>
              </a:r>
              <a:r>
                <a:rPr lang="en-US" b="1">
                  <a:solidFill>
                    <a:srgbClr val="008000"/>
                  </a:solidFill>
                </a:rPr>
                <a:t>C</a:t>
              </a: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5092" y="998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/>
                <a:t>=</a:t>
              </a:r>
              <a:r>
                <a:rPr lang="en-US" b="1">
                  <a:solidFill>
                    <a:srgbClr val="006600"/>
                  </a:solidFill>
                </a:rPr>
                <a:t> </a:t>
              </a:r>
              <a:r>
                <a:rPr lang="en-US" b="1">
                  <a:solidFill>
                    <a:srgbClr val="008000"/>
                  </a:solidFill>
                </a:rPr>
                <a:t>Y</a:t>
              </a:r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4480" y="998"/>
              <a:ext cx="2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/>
                <a:t>+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3856" y="988"/>
              <a:ext cx="2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/>
                <a:t>+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13345" name="Freeform 33"/>
            <p:cNvSpPr>
              <a:spLocks/>
            </p:cNvSpPr>
            <p:nvPr/>
          </p:nvSpPr>
          <p:spPr bwMode="auto">
            <a:xfrm>
              <a:off x="3438" y="1039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Freeform 34"/>
            <p:cNvSpPr>
              <a:spLocks/>
            </p:cNvSpPr>
            <p:nvPr/>
          </p:nvSpPr>
          <p:spPr bwMode="auto">
            <a:xfrm>
              <a:off x="3598" y="1039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Freeform 35"/>
            <p:cNvSpPr>
              <a:spLocks/>
            </p:cNvSpPr>
            <p:nvPr/>
          </p:nvSpPr>
          <p:spPr bwMode="auto">
            <a:xfrm>
              <a:off x="3774" y="1039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Freeform 36"/>
            <p:cNvSpPr>
              <a:spLocks/>
            </p:cNvSpPr>
            <p:nvPr/>
          </p:nvSpPr>
          <p:spPr bwMode="auto">
            <a:xfrm>
              <a:off x="4062" y="1039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Freeform 37"/>
            <p:cNvSpPr>
              <a:spLocks/>
            </p:cNvSpPr>
            <p:nvPr/>
          </p:nvSpPr>
          <p:spPr bwMode="auto">
            <a:xfrm>
              <a:off x="5022" y="1039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350" name="AutoShape 38"/>
          <p:cNvCxnSpPr>
            <a:cxnSpLocks noChangeShapeType="1"/>
            <a:stCxn id="13322" idx="2"/>
            <a:endCxn id="13325" idx="3"/>
          </p:cNvCxnSpPr>
          <p:nvPr/>
        </p:nvCxnSpPr>
        <p:spPr bwMode="auto">
          <a:xfrm rot="5400000">
            <a:off x="4552950" y="2944813"/>
            <a:ext cx="3863975" cy="256222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23" grpId="0" autoUpdateAnimBg="0"/>
      <p:bldP spid="13324" grpId="0" autoUpdateAnimBg="0"/>
      <p:bldP spid="13325" grpId="0" autoUpdateAnimBg="0"/>
      <p:bldP spid="13343" grpId="0" autoUpdateAnimBg="0"/>
      <p:bldP spid="133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033280" imgH="3390840" progId="">
                  <p:embed/>
                </p:oleObj>
              </mc:Choice>
              <mc:Fallback>
                <p:oleObj name="Clip" r:id="rId2" imgW="2033280" imgH="3390840" progId="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28600"/>
                        <a:ext cx="59213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819400" y="288925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 b="1">
                <a:solidFill>
                  <a:srgbClr val="FF0000"/>
                </a:solidFill>
              </a:rPr>
              <a:t>QUIZ</a:t>
            </a: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457200" y="2216150"/>
            <a:ext cx="1770063" cy="3703638"/>
            <a:chOff x="2304" y="1533"/>
            <a:chExt cx="1115" cy="2333"/>
          </a:xfrm>
        </p:grpSpPr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304" y="1533"/>
              <a:ext cx="111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FF00"/>
                  </a:solidFill>
                </a:rPr>
                <a:t>  </a:t>
              </a:r>
              <a:r>
                <a:rPr lang="en-US" b="1">
                  <a:solidFill>
                    <a:srgbClr val="FF0000"/>
                  </a:solidFill>
                </a:rPr>
                <a:t>Truth Table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CC"/>
                  </a:solidFill>
                </a:rPr>
                <a:t>Input   Output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CC"/>
                  </a:solidFill>
                </a:rPr>
                <a:t>ABC        Y</a:t>
              </a: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2304" y="2272"/>
              <a:ext cx="916" cy="1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0 0 0          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0 0 1          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0 1 0          </a:t>
              </a:r>
            </a:p>
            <a:p>
              <a:pPr>
                <a:spcBef>
                  <a:spcPct val="0"/>
                </a:spcBef>
              </a:pPr>
              <a:r>
                <a:rPr lang="en-US" b="1" u="sng">
                  <a:solidFill>
                    <a:srgbClr val="008000"/>
                  </a:solidFill>
                </a:rPr>
                <a:t>0 1 1            </a:t>
              </a:r>
              <a:endParaRPr lang="en-US" b="1">
                <a:solidFill>
                  <a:srgbClr val="008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1 0 0          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1 0 1          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1 1 0          </a:t>
              </a:r>
            </a:p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1 1 1           </a:t>
              </a:r>
            </a:p>
          </p:txBody>
        </p:sp>
      </p:grp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743200" y="1447800"/>
            <a:ext cx="6172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5138" indent="-465138" eaLnBrk="1" hangingPunct="1"/>
            <a:r>
              <a:rPr lang="en-US" sz="2800" b="1">
                <a:solidFill>
                  <a:srgbClr val="0033CC"/>
                </a:solidFill>
              </a:rPr>
              <a:t>1.  Fill in the output column of the truth table for the Boolean expression A’B’C’ + ABC’ = Y.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524000" y="3413125"/>
            <a:ext cx="311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</a:pP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utoUpdateAnimBg="0"/>
      <p:bldP spid="3277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7" name="AutoShape 107"/>
          <p:cNvSpPr>
            <a:spLocks noChangeArrowheads="1"/>
          </p:cNvSpPr>
          <p:nvPr/>
        </p:nvSpPr>
        <p:spPr bwMode="auto">
          <a:xfrm>
            <a:off x="457200" y="4064000"/>
            <a:ext cx="7391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                               </a:t>
            </a:r>
            <a:r>
              <a:rPr lang="en-US" sz="2400"/>
              <a:t>This line is not to be considered in the loop.</a:t>
            </a:r>
            <a:endParaRPr lang="en-US"/>
          </a:p>
        </p:txBody>
      </p:sp>
      <p:sp>
        <p:nvSpPr>
          <p:cNvPr id="15466" name="AutoShape 106"/>
          <p:cNvSpPr>
            <a:spLocks noChangeArrowheads="1"/>
          </p:cNvSpPr>
          <p:nvPr/>
        </p:nvSpPr>
        <p:spPr bwMode="auto">
          <a:xfrm>
            <a:off x="457200" y="4064000"/>
            <a:ext cx="7391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                               </a:t>
            </a:r>
            <a:r>
              <a:rPr lang="en-US" sz="2400"/>
              <a:t>This line is not to be considered in the loop.</a:t>
            </a:r>
            <a:endParaRPr lang="en-US"/>
          </a:p>
        </p:txBody>
      </p:sp>
      <p:sp>
        <p:nvSpPr>
          <p:cNvPr id="15465" name="AutoShape 105"/>
          <p:cNvSpPr>
            <a:spLocks noChangeArrowheads="1"/>
          </p:cNvSpPr>
          <p:nvPr/>
        </p:nvSpPr>
        <p:spPr bwMode="auto">
          <a:xfrm>
            <a:off x="457200" y="4064000"/>
            <a:ext cx="7391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                                </a:t>
            </a:r>
            <a:r>
              <a:rPr lang="en-US" sz="2400"/>
              <a:t>This line is not to be considered in the loop.</a:t>
            </a:r>
            <a:endParaRPr lang="en-US"/>
          </a:p>
        </p:txBody>
      </p:sp>
      <p:sp>
        <p:nvSpPr>
          <p:cNvPr id="15462" name="AutoShape 102"/>
          <p:cNvSpPr>
            <a:spLocks noChangeArrowheads="1"/>
          </p:cNvSpPr>
          <p:nvPr/>
        </p:nvSpPr>
        <p:spPr bwMode="auto">
          <a:xfrm>
            <a:off x="457200" y="4038600"/>
            <a:ext cx="7772400" cy="406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                                </a:t>
            </a:r>
            <a:r>
              <a:rPr lang="en-US" sz="2400"/>
              <a:t>This line is not to be considered in the loop.</a:t>
            </a:r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030663" y="1066800"/>
            <a:ext cx="41417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200" b="1">
                <a:solidFill>
                  <a:srgbClr val="FF0000"/>
                </a:solidFill>
              </a:rPr>
              <a:t>Unsimplified Boolean Expression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263650" y="196850"/>
            <a:ext cx="658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>
                <a:solidFill>
                  <a:srgbClr val="0000CC"/>
                </a:solidFill>
              </a:rPr>
              <a:t>Simplifying Boolean Expressions</a:t>
            </a:r>
            <a:endParaRPr lang="en-US" sz="3600" b="1">
              <a:solidFill>
                <a:srgbClr val="FFFF00"/>
              </a:solidFill>
            </a:endParaRPr>
          </a:p>
        </p:txBody>
      </p:sp>
      <p:grpSp>
        <p:nvGrpSpPr>
          <p:cNvPr id="15443" name="Group 83"/>
          <p:cNvGrpSpPr>
            <a:grpSpLocks/>
          </p:cNvGrpSpPr>
          <p:nvPr/>
        </p:nvGrpSpPr>
        <p:grpSpPr bwMode="auto">
          <a:xfrm>
            <a:off x="677863" y="1006475"/>
            <a:ext cx="1933575" cy="4192588"/>
            <a:chOff x="427" y="634"/>
            <a:chExt cx="1218" cy="2641"/>
          </a:xfrm>
        </p:grpSpPr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427" y="634"/>
              <a:ext cx="1218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FF00"/>
                  </a:solidFill>
                </a:rPr>
                <a:t>  </a:t>
              </a:r>
              <a:r>
                <a:rPr lang="en-US" sz="2200" b="1">
                  <a:solidFill>
                    <a:srgbClr val="FF0000"/>
                  </a:solidFill>
                </a:rPr>
                <a:t>Truth Table</a:t>
              </a:r>
            </a:p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</a:rPr>
                <a:t>Input   Output</a:t>
              </a:r>
            </a:p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CC"/>
                  </a:solidFill>
                </a:rPr>
                <a:t>ABC         Y</a:t>
              </a: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432" y="1377"/>
              <a:ext cx="1028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0 0 0          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0 0 1          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0 1 0          </a:t>
              </a:r>
            </a:p>
            <a:p>
              <a:pPr>
                <a:spcBef>
                  <a:spcPct val="0"/>
                </a:spcBef>
              </a:pPr>
              <a:r>
                <a:rPr lang="en-US" sz="2400" b="1" u="sng">
                  <a:solidFill>
                    <a:srgbClr val="008000"/>
                  </a:solidFill>
                </a:rPr>
                <a:t>0 1 1           </a:t>
              </a:r>
              <a:endParaRPr lang="en-US" sz="2400" b="1">
                <a:solidFill>
                  <a:srgbClr val="008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1 0 0          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1 0 1          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1 1 0          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1 1 1           </a:t>
              </a:r>
            </a:p>
          </p:txBody>
        </p:sp>
      </p:grpSp>
      <p:grpSp>
        <p:nvGrpSpPr>
          <p:cNvPr id="15452" name="Group 92"/>
          <p:cNvGrpSpPr>
            <a:grpSpLocks/>
          </p:cNvGrpSpPr>
          <p:nvPr/>
        </p:nvGrpSpPr>
        <p:grpSpPr bwMode="auto">
          <a:xfrm>
            <a:off x="1897063" y="2209800"/>
            <a:ext cx="352425" cy="2971800"/>
            <a:chOff x="1195" y="1392"/>
            <a:chExt cx="222" cy="1872"/>
          </a:xfrm>
        </p:grpSpPr>
        <p:grpSp>
          <p:nvGrpSpPr>
            <p:cNvPr id="15440" name="Group 80"/>
            <p:cNvGrpSpPr>
              <a:grpSpLocks/>
            </p:cNvGrpSpPr>
            <p:nvPr/>
          </p:nvGrpSpPr>
          <p:grpSpPr bwMode="auto">
            <a:xfrm>
              <a:off x="1195" y="1824"/>
              <a:ext cx="212" cy="1440"/>
              <a:chOff x="1195" y="1824"/>
              <a:chExt cx="212" cy="1440"/>
            </a:xfrm>
          </p:grpSpPr>
          <p:grpSp>
            <p:nvGrpSpPr>
              <p:cNvPr id="15439" name="Group 79"/>
              <p:cNvGrpSpPr>
                <a:grpSpLocks/>
              </p:cNvGrpSpPr>
              <p:nvPr/>
            </p:nvGrpSpPr>
            <p:grpSpPr bwMode="auto">
              <a:xfrm>
                <a:off x="1195" y="1824"/>
                <a:ext cx="212" cy="1008"/>
                <a:chOff x="1195" y="1824"/>
                <a:chExt cx="212" cy="1008"/>
              </a:xfrm>
            </p:grpSpPr>
            <p:sp>
              <p:nvSpPr>
                <p:cNvPr id="1538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195" y="1824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2400" b="1">
                      <a:solidFill>
                        <a:srgbClr val="008000"/>
                      </a:solidFill>
                    </a:rPr>
                    <a:t>0</a:t>
                  </a:r>
                </a:p>
              </p:txBody>
            </p:sp>
            <p:sp>
              <p:nvSpPr>
                <p:cNvPr id="1539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195" y="2064"/>
                  <a:ext cx="20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2400" b="1">
                      <a:solidFill>
                        <a:srgbClr val="008000"/>
                      </a:solidFill>
                    </a:rPr>
                    <a:t>0</a:t>
                  </a:r>
                </a:p>
              </p:txBody>
            </p:sp>
            <p:sp>
              <p:nvSpPr>
                <p:cNvPr id="1539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195" y="2544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2400" b="1">
                      <a:solidFill>
                        <a:srgbClr val="008000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5393" name="Text Box 33"/>
              <p:cNvSpPr txBox="1">
                <a:spLocks noChangeArrowheads="1"/>
              </p:cNvSpPr>
              <p:nvPr/>
            </p:nvSpPr>
            <p:spPr bwMode="auto">
              <a:xfrm>
                <a:off x="1200" y="2976"/>
                <a:ext cx="2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b="1">
                    <a:solidFill>
                      <a:srgbClr val="008000"/>
                    </a:solidFill>
                  </a:rPr>
                  <a:t>0</a:t>
                </a:r>
              </a:p>
            </p:txBody>
          </p:sp>
        </p:grpSp>
        <p:grpSp>
          <p:nvGrpSpPr>
            <p:cNvPr id="15438" name="Group 78"/>
            <p:cNvGrpSpPr>
              <a:grpSpLocks/>
            </p:cNvGrpSpPr>
            <p:nvPr/>
          </p:nvGrpSpPr>
          <p:grpSpPr bwMode="auto">
            <a:xfrm>
              <a:off x="1200" y="1392"/>
              <a:ext cx="217" cy="1647"/>
              <a:chOff x="1195" y="1377"/>
              <a:chExt cx="217" cy="1647"/>
            </a:xfrm>
          </p:grpSpPr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auto">
              <a:xfrm>
                <a:off x="1200" y="158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5387" name="Text Box 27"/>
              <p:cNvSpPr txBox="1">
                <a:spLocks noChangeArrowheads="1"/>
              </p:cNvSpPr>
              <p:nvPr/>
            </p:nvSpPr>
            <p:spPr bwMode="auto">
              <a:xfrm>
                <a:off x="1195" y="137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5388" name="Text Box 28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5394" name="Text Box 34"/>
              <p:cNvSpPr txBox="1">
                <a:spLocks noChangeArrowheads="1"/>
              </p:cNvSpPr>
              <p:nvPr/>
            </p:nvSpPr>
            <p:spPr bwMode="auto">
              <a:xfrm>
                <a:off x="1200" y="230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414338" y="5943600"/>
            <a:ext cx="83486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200" b="1">
                <a:solidFill>
                  <a:srgbClr val="FF0000"/>
                </a:solidFill>
              </a:rPr>
              <a:t>RULE:  </a:t>
            </a:r>
          </a:p>
          <a:p>
            <a:pPr>
              <a:spcBef>
                <a:spcPct val="0"/>
              </a:spcBef>
            </a:pPr>
            <a:r>
              <a:rPr lang="en-US" sz="2200" b="1">
                <a:solidFill>
                  <a:srgbClr val="0000CC"/>
                </a:solidFill>
              </a:rPr>
              <a:t>Eliminate term within loop that contains a term and its complement.</a:t>
            </a:r>
          </a:p>
        </p:txBody>
      </p:sp>
      <p:grpSp>
        <p:nvGrpSpPr>
          <p:cNvPr id="15461" name="Group 101"/>
          <p:cNvGrpSpPr>
            <a:grpSpLocks/>
          </p:cNvGrpSpPr>
          <p:nvPr/>
        </p:nvGrpSpPr>
        <p:grpSpPr bwMode="auto">
          <a:xfrm>
            <a:off x="3914775" y="1570038"/>
            <a:ext cx="4281488" cy="427037"/>
            <a:chOff x="2466" y="989"/>
            <a:chExt cx="2697" cy="269"/>
          </a:xfrm>
        </p:grpSpPr>
        <p:grpSp>
          <p:nvGrpSpPr>
            <p:cNvPr id="15437" name="Group 77"/>
            <p:cNvGrpSpPr>
              <a:grpSpLocks/>
            </p:cNvGrpSpPr>
            <p:nvPr/>
          </p:nvGrpSpPr>
          <p:grpSpPr bwMode="auto">
            <a:xfrm>
              <a:off x="2466" y="989"/>
              <a:ext cx="2697" cy="269"/>
              <a:chOff x="2466" y="989"/>
              <a:chExt cx="2697" cy="269"/>
            </a:xfrm>
          </p:grpSpPr>
          <p:sp>
            <p:nvSpPr>
              <p:cNvPr id="15364" name="Rectangle 4"/>
              <p:cNvSpPr>
                <a:spLocks noChangeArrowheads="1"/>
              </p:cNvSpPr>
              <p:nvPr/>
            </p:nvSpPr>
            <p:spPr bwMode="auto">
              <a:xfrm>
                <a:off x="3714" y="989"/>
                <a:ext cx="5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B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C</a:t>
                </a:r>
              </a:p>
            </p:txBody>
          </p:sp>
          <p:sp>
            <p:nvSpPr>
              <p:cNvPr id="15365" name="Rectangle 5"/>
              <p:cNvSpPr>
                <a:spLocks noChangeArrowheads="1"/>
              </p:cNvSpPr>
              <p:nvPr/>
            </p:nvSpPr>
            <p:spPr bwMode="auto">
              <a:xfrm>
                <a:off x="4338" y="989"/>
                <a:ext cx="5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B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C</a:t>
                </a:r>
              </a:p>
            </p:txBody>
          </p:sp>
          <p:sp>
            <p:nvSpPr>
              <p:cNvPr id="15366" name="Rectangle 6"/>
              <p:cNvSpPr>
                <a:spLocks noChangeArrowheads="1"/>
              </p:cNvSpPr>
              <p:nvPr/>
            </p:nvSpPr>
            <p:spPr bwMode="auto">
              <a:xfrm>
                <a:off x="3090" y="989"/>
                <a:ext cx="5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B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C</a:t>
                </a:r>
              </a:p>
            </p:txBody>
          </p:sp>
          <p:sp>
            <p:nvSpPr>
              <p:cNvPr id="15367" name="Text Box 7"/>
              <p:cNvSpPr txBox="1">
                <a:spLocks noChangeArrowheads="1"/>
              </p:cNvSpPr>
              <p:nvPr/>
            </p:nvSpPr>
            <p:spPr bwMode="auto">
              <a:xfrm>
                <a:off x="4800" y="1008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=</a:t>
                </a:r>
                <a:r>
                  <a:rPr lang="en-US" b="1">
                    <a:solidFill>
                      <a:srgbClr val="006600"/>
                    </a:solidFill>
                  </a:rPr>
                  <a:t> </a:t>
                </a:r>
                <a:r>
                  <a:rPr lang="en-US" b="1">
                    <a:solidFill>
                      <a:srgbClr val="008000"/>
                    </a:solidFill>
                  </a:rPr>
                  <a:t>Y</a:t>
                </a:r>
              </a:p>
            </p:txBody>
          </p:sp>
          <p:sp>
            <p:nvSpPr>
              <p:cNvPr id="15368" name="Text Box 8"/>
              <p:cNvSpPr txBox="1">
                <a:spLocks noChangeArrowheads="1"/>
              </p:cNvSpPr>
              <p:nvPr/>
            </p:nvSpPr>
            <p:spPr bwMode="auto">
              <a:xfrm>
                <a:off x="3564" y="998"/>
                <a:ext cx="2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+</a:t>
                </a:r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5369" name="Text Box 9"/>
              <p:cNvSpPr txBox="1">
                <a:spLocks noChangeArrowheads="1"/>
              </p:cNvSpPr>
              <p:nvPr/>
            </p:nvSpPr>
            <p:spPr bwMode="auto">
              <a:xfrm>
                <a:off x="2954" y="1008"/>
                <a:ext cx="2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+</a:t>
                </a:r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5370" name="Rectangle 10"/>
              <p:cNvSpPr>
                <a:spLocks noChangeArrowheads="1"/>
              </p:cNvSpPr>
              <p:nvPr/>
            </p:nvSpPr>
            <p:spPr bwMode="auto">
              <a:xfrm>
                <a:off x="2466" y="998"/>
                <a:ext cx="5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B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C</a:t>
                </a:r>
              </a:p>
            </p:txBody>
          </p:sp>
          <p:sp>
            <p:nvSpPr>
              <p:cNvPr id="15371" name="Text Box 11"/>
              <p:cNvSpPr txBox="1">
                <a:spLocks noChangeArrowheads="1"/>
              </p:cNvSpPr>
              <p:nvPr/>
            </p:nvSpPr>
            <p:spPr bwMode="auto">
              <a:xfrm>
                <a:off x="4188" y="998"/>
                <a:ext cx="2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+</a:t>
                </a:r>
                <a:endParaRPr lang="en-US" b="1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5417" name="Freeform 57"/>
            <p:cNvSpPr>
              <a:spLocks/>
            </p:cNvSpPr>
            <p:nvPr/>
          </p:nvSpPr>
          <p:spPr bwMode="auto">
            <a:xfrm>
              <a:off x="3168" y="1030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Freeform 58"/>
            <p:cNvSpPr>
              <a:spLocks/>
            </p:cNvSpPr>
            <p:nvPr/>
          </p:nvSpPr>
          <p:spPr bwMode="auto">
            <a:xfrm>
              <a:off x="2544" y="1030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9" name="Freeform 59"/>
            <p:cNvSpPr>
              <a:spLocks/>
            </p:cNvSpPr>
            <p:nvPr/>
          </p:nvSpPr>
          <p:spPr bwMode="auto">
            <a:xfrm>
              <a:off x="2704" y="1030"/>
              <a:ext cx="8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</a:cxnLst>
              <a:rect l="0" t="0" r="r" b="b"/>
              <a:pathLst>
                <a:path w="88" h="1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Freeform 60"/>
            <p:cNvSpPr>
              <a:spLocks/>
            </p:cNvSpPr>
            <p:nvPr/>
          </p:nvSpPr>
          <p:spPr bwMode="auto">
            <a:xfrm>
              <a:off x="2880" y="1030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Freeform 61"/>
            <p:cNvSpPr>
              <a:spLocks/>
            </p:cNvSpPr>
            <p:nvPr/>
          </p:nvSpPr>
          <p:spPr bwMode="auto">
            <a:xfrm>
              <a:off x="3328" y="1030"/>
              <a:ext cx="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2"/>
                </a:cxn>
              </a:cxnLst>
              <a:rect l="0" t="0" r="r" b="b"/>
              <a:pathLst>
                <a:path w="80" h="2">
                  <a:moveTo>
                    <a:pt x="0" y="0"/>
                  </a:moveTo>
                  <a:lnTo>
                    <a:pt x="80" y="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Freeform 62"/>
            <p:cNvSpPr>
              <a:spLocks/>
            </p:cNvSpPr>
            <p:nvPr/>
          </p:nvSpPr>
          <p:spPr bwMode="auto">
            <a:xfrm>
              <a:off x="3952" y="1030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Freeform 63"/>
            <p:cNvSpPr>
              <a:spLocks/>
            </p:cNvSpPr>
            <p:nvPr/>
          </p:nvSpPr>
          <p:spPr bwMode="auto">
            <a:xfrm>
              <a:off x="4128" y="1030"/>
              <a:ext cx="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2"/>
                </a:cxn>
              </a:cxnLst>
              <a:rect l="0" t="0" r="r" b="b"/>
              <a:pathLst>
                <a:path w="80" h="2">
                  <a:moveTo>
                    <a:pt x="0" y="0"/>
                  </a:moveTo>
                  <a:lnTo>
                    <a:pt x="80" y="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Freeform 64"/>
            <p:cNvSpPr>
              <a:spLocks/>
            </p:cNvSpPr>
            <p:nvPr/>
          </p:nvSpPr>
          <p:spPr bwMode="auto">
            <a:xfrm>
              <a:off x="4760" y="1030"/>
              <a:ext cx="7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</a:cxnLst>
              <a:rect l="0" t="0" r="r" b="b"/>
              <a:pathLst>
                <a:path w="72" h="1">
                  <a:moveTo>
                    <a:pt x="0" y="0"/>
                  </a:moveTo>
                  <a:lnTo>
                    <a:pt x="7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60" name="Group 100"/>
          <p:cNvGrpSpPr>
            <a:grpSpLocks/>
          </p:cNvGrpSpPr>
          <p:nvPr/>
        </p:nvGrpSpPr>
        <p:grpSpPr bwMode="auto">
          <a:xfrm>
            <a:off x="3124200" y="5257800"/>
            <a:ext cx="4564063" cy="412750"/>
            <a:chOff x="1968" y="3312"/>
            <a:chExt cx="2875" cy="260"/>
          </a:xfrm>
        </p:grpSpPr>
        <p:grpSp>
          <p:nvGrpSpPr>
            <p:cNvPr id="15442" name="Group 82"/>
            <p:cNvGrpSpPr>
              <a:grpSpLocks/>
            </p:cNvGrpSpPr>
            <p:nvPr/>
          </p:nvGrpSpPr>
          <p:grpSpPr bwMode="auto">
            <a:xfrm>
              <a:off x="1968" y="3312"/>
              <a:ext cx="2875" cy="260"/>
              <a:chOff x="2016" y="3302"/>
              <a:chExt cx="2827" cy="270"/>
            </a:xfrm>
          </p:grpSpPr>
          <p:sp>
            <p:nvSpPr>
              <p:cNvPr id="15377" name="Text Box 17"/>
              <p:cNvSpPr txBox="1">
                <a:spLocks noChangeArrowheads="1"/>
              </p:cNvSpPr>
              <p:nvPr/>
            </p:nvSpPr>
            <p:spPr bwMode="auto">
              <a:xfrm>
                <a:off x="2016" y="3312"/>
                <a:ext cx="1636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00CC"/>
                    </a:solidFill>
                  </a:rPr>
                  <a:t>Simplified Expression:</a:t>
                </a:r>
                <a:endParaRPr lang="en-US" b="1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15441" name="Group 81"/>
              <p:cNvGrpSpPr>
                <a:grpSpLocks/>
              </p:cNvGrpSpPr>
              <p:nvPr/>
            </p:nvGrpSpPr>
            <p:grpSpPr bwMode="auto">
              <a:xfrm>
                <a:off x="3552" y="3302"/>
                <a:ext cx="1291" cy="260"/>
                <a:chOff x="3552" y="3302"/>
                <a:chExt cx="1291" cy="260"/>
              </a:xfrm>
            </p:grpSpPr>
            <p:sp>
              <p:nvSpPr>
                <p:cNvPr id="15378" name="Rectangle 18"/>
                <p:cNvSpPr>
                  <a:spLocks noChangeArrowheads="1"/>
                </p:cNvSpPr>
                <p:nvPr/>
              </p:nvSpPr>
              <p:spPr bwMode="auto">
                <a:xfrm>
                  <a:off x="4128" y="3302"/>
                  <a:ext cx="38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b="1">
                      <a:solidFill>
                        <a:srgbClr val="008000"/>
                      </a:solidFill>
                    </a:rPr>
                    <a:t>A</a:t>
                  </a:r>
                  <a:r>
                    <a:rPr lang="en-US" b="1"/>
                    <a:t>•</a:t>
                  </a:r>
                  <a:r>
                    <a:rPr lang="en-US" b="1">
                      <a:solidFill>
                        <a:srgbClr val="008000"/>
                      </a:solidFill>
                    </a:rPr>
                    <a:t>B</a:t>
                  </a:r>
                </a:p>
              </p:txBody>
            </p:sp>
            <p:sp>
              <p:nvSpPr>
                <p:cNvPr id="1537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2" y="3302"/>
                  <a:ext cx="397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b="1">
                      <a:solidFill>
                        <a:srgbClr val="008000"/>
                      </a:solidFill>
                    </a:rPr>
                    <a:t>A</a:t>
                  </a:r>
                  <a:r>
                    <a:rPr lang="en-US" b="1"/>
                    <a:t>•</a:t>
                  </a:r>
                  <a:r>
                    <a:rPr lang="en-US" b="1">
                      <a:solidFill>
                        <a:srgbClr val="008000"/>
                      </a:solidFill>
                    </a:rPr>
                    <a:t>C</a:t>
                  </a:r>
                </a:p>
              </p:txBody>
            </p:sp>
            <p:sp>
              <p:nvSpPr>
                <p:cNvPr id="1538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486" y="3302"/>
                  <a:ext cx="357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b="1"/>
                    <a:t>=</a:t>
                  </a:r>
                  <a:r>
                    <a:rPr lang="en-US" b="1">
                      <a:solidFill>
                        <a:srgbClr val="FFFF00"/>
                      </a:solidFill>
                    </a:rPr>
                    <a:t> </a:t>
                  </a:r>
                  <a:r>
                    <a:rPr lang="en-US" b="1">
                      <a:solidFill>
                        <a:srgbClr val="008000"/>
                      </a:solidFill>
                    </a:rPr>
                    <a:t>Y</a:t>
                  </a:r>
                </a:p>
              </p:txBody>
            </p:sp>
            <p:sp>
              <p:nvSpPr>
                <p:cNvPr id="153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936" y="3302"/>
                  <a:ext cx="206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b="1"/>
                    <a:t>+</a:t>
                  </a:r>
                  <a:endParaRPr lang="en-US" b="1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5425" name="Freeform 65"/>
            <p:cNvSpPr>
              <a:spLocks/>
            </p:cNvSpPr>
            <p:nvPr/>
          </p:nvSpPr>
          <p:spPr bwMode="auto">
            <a:xfrm>
              <a:off x="3782" y="3345"/>
              <a:ext cx="8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3"/>
                </a:cxn>
              </a:cxnLst>
              <a:rect l="0" t="0" r="r" b="b"/>
              <a:pathLst>
                <a:path w="80" h="3">
                  <a:moveTo>
                    <a:pt x="0" y="0"/>
                  </a:moveTo>
                  <a:lnTo>
                    <a:pt x="80" y="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Freeform 66"/>
            <p:cNvSpPr>
              <a:spLocks/>
            </p:cNvSpPr>
            <p:nvPr/>
          </p:nvSpPr>
          <p:spPr bwMode="auto">
            <a:xfrm>
              <a:off x="4205" y="3348"/>
              <a:ext cx="7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0"/>
                </a:cxn>
              </a:cxnLst>
              <a:rect l="0" t="0" r="r" b="b"/>
              <a:pathLst>
                <a:path w="72" h="1">
                  <a:moveTo>
                    <a:pt x="0" y="0"/>
                  </a:moveTo>
                  <a:lnTo>
                    <a:pt x="7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7" name="Freeform 67"/>
            <p:cNvSpPr>
              <a:spLocks/>
            </p:cNvSpPr>
            <p:nvPr/>
          </p:nvSpPr>
          <p:spPr bwMode="auto">
            <a:xfrm>
              <a:off x="4352" y="3345"/>
              <a:ext cx="8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</a:cxnLst>
              <a:rect l="0" t="0" r="r" b="b"/>
              <a:pathLst>
                <a:path w="88" h="1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432" name="AutoShape 72"/>
          <p:cNvCxnSpPr>
            <a:cxnSpLocks noChangeShapeType="1"/>
            <a:stCxn id="15387" idx="3"/>
            <a:endCxn id="15378" idx="0"/>
          </p:cNvCxnSpPr>
          <p:nvPr/>
        </p:nvCxnSpPr>
        <p:spPr bwMode="auto">
          <a:xfrm>
            <a:off x="2241550" y="2438400"/>
            <a:ext cx="4606925" cy="2819400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33" name="AutoShape 73"/>
          <p:cNvCxnSpPr>
            <a:cxnSpLocks noChangeShapeType="1"/>
            <a:stCxn id="15386" idx="3"/>
            <a:endCxn id="15378" idx="0"/>
          </p:cNvCxnSpPr>
          <p:nvPr/>
        </p:nvCxnSpPr>
        <p:spPr bwMode="auto">
          <a:xfrm>
            <a:off x="2249488" y="2767013"/>
            <a:ext cx="4598987" cy="2490787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35" name="AutoShape 75"/>
          <p:cNvCxnSpPr>
            <a:cxnSpLocks noChangeShapeType="1"/>
          </p:cNvCxnSpPr>
          <p:nvPr/>
        </p:nvCxnSpPr>
        <p:spPr bwMode="auto">
          <a:xfrm>
            <a:off x="2209800" y="4572000"/>
            <a:ext cx="3711575" cy="669925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36" name="AutoShape 76"/>
          <p:cNvCxnSpPr>
            <a:cxnSpLocks noChangeShapeType="1"/>
          </p:cNvCxnSpPr>
          <p:nvPr/>
        </p:nvCxnSpPr>
        <p:spPr bwMode="auto">
          <a:xfrm>
            <a:off x="2308225" y="3886200"/>
            <a:ext cx="3590925" cy="1355725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15454" name="Group 94"/>
          <p:cNvGrpSpPr>
            <a:grpSpLocks/>
          </p:cNvGrpSpPr>
          <p:nvPr/>
        </p:nvGrpSpPr>
        <p:grpSpPr bwMode="auto">
          <a:xfrm>
            <a:off x="893763" y="2189163"/>
            <a:ext cx="533400" cy="2590800"/>
            <a:chOff x="576" y="1392"/>
            <a:chExt cx="336" cy="1632"/>
          </a:xfrm>
        </p:grpSpPr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768" y="1392"/>
              <a:ext cx="144" cy="5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5449" name="Oval 89"/>
            <p:cNvSpPr>
              <a:spLocks noChangeArrowheads="1"/>
            </p:cNvSpPr>
            <p:nvPr/>
          </p:nvSpPr>
          <p:spPr bwMode="auto">
            <a:xfrm>
              <a:off x="576" y="2325"/>
              <a:ext cx="192" cy="69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456" name="AutoShape 96"/>
          <p:cNvCxnSpPr>
            <a:cxnSpLocks noChangeShapeType="1"/>
            <a:stCxn id="15366" idx="2"/>
          </p:cNvCxnSpPr>
          <p:nvPr/>
        </p:nvCxnSpPr>
        <p:spPr bwMode="auto">
          <a:xfrm rot="5400000">
            <a:off x="3475038" y="938213"/>
            <a:ext cx="852487" cy="2909887"/>
          </a:xfrm>
          <a:prstGeom prst="curvedConnector2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57" name="AutoShape 97"/>
          <p:cNvCxnSpPr>
            <a:cxnSpLocks noChangeShapeType="1"/>
            <a:stCxn id="15364" idx="2"/>
          </p:cNvCxnSpPr>
          <p:nvPr/>
        </p:nvCxnSpPr>
        <p:spPr bwMode="auto">
          <a:xfrm rot="5400000">
            <a:off x="3436938" y="976313"/>
            <a:ext cx="1919287" cy="3900487"/>
          </a:xfrm>
          <a:prstGeom prst="curvedConnector2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58" name="AutoShape 98"/>
          <p:cNvCxnSpPr>
            <a:cxnSpLocks noChangeShapeType="1"/>
            <a:stCxn id="15365" idx="2"/>
          </p:cNvCxnSpPr>
          <p:nvPr/>
        </p:nvCxnSpPr>
        <p:spPr bwMode="auto">
          <a:xfrm rot="5400000">
            <a:off x="3589338" y="823913"/>
            <a:ext cx="2605087" cy="4891087"/>
          </a:xfrm>
          <a:prstGeom prst="curvedConnector2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59" name="AutoShape 99"/>
          <p:cNvCxnSpPr>
            <a:cxnSpLocks noChangeShapeType="1"/>
            <a:stCxn id="15370" idx="2"/>
          </p:cNvCxnSpPr>
          <p:nvPr/>
        </p:nvCxnSpPr>
        <p:spPr bwMode="auto">
          <a:xfrm rot="5400000">
            <a:off x="3177382" y="1250156"/>
            <a:ext cx="457200" cy="1919287"/>
          </a:xfrm>
          <a:prstGeom prst="curvedConnector2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9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4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9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4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7" grpId="0" animBg="1" autoUpdateAnimBg="0"/>
      <p:bldP spid="15466" grpId="0" animBg="1" autoUpdateAnimBg="0"/>
      <p:bldP spid="15465" grpId="0" animBg="1" autoUpdateAnimBg="0"/>
      <p:bldP spid="15462" grpId="0" animBg="1" autoUpdateAnimBg="0"/>
      <p:bldP spid="15372" grpId="0" autoUpdateAnimBg="0"/>
      <p:bldP spid="1540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5100638" y="2832100"/>
            <a:ext cx="55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/>
              <a:t>_  _</a:t>
            </a:r>
          </a:p>
          <a:p>
            <a:pPr>
              <a:spcBef>
                <a:spcPct val="0"/>
              </a:spcBef>
            </a:pPr>
            <a:r>
              <a:rPr lang="en-US" sz="1800" b="1"/>
              <a:t>A B</a:t>
            </a:r>
          </a:p>
        </p:txBody>
      </p:sp>
      <p:sp>
        <p:nvSpPr>
          <p:cNvPr id="16437" name="Rectangle 53"/>
          <p:cNvSpPr>
            <a:spLocks noChangeArrowheads="1"/>
          </p:cNvSpPr>
          <p:nvPr/>
        </p:nvSpPr>
        <p:spPr bwMode="auto">
          <a:xfrm>
            <a:off x="5862638" y="2438400"/>
            <a:ext cx="1403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/>
              <a:t>    _               </a:t>
            </a:r>
          </a:p>
          <a:p>
            <a:pPr>
              <a:spcBef>
                <a:spcPct val="0"/>
              </a:spcBef>
            </a:pPr>
            <a:r>
              <a:rPr lang="en-US" sz="1800" b="1"/>
              <a:t>    C            C</a:t>
            </a:r>
          </a:p>
        </p:txBody>
      </p:sp>
      <p:sp>
        <p:nvSpPr>
          <p:cNvPr id="16439" name="Rectangle 55"/>
          <p:cNvSpPr>
            <a:spLocks noChangeArrowheads="1"/>
          </p:cNvSpPr>
          <p:nvPr/>
        </p:nvSpPr>
        <p:spPr bwMode="auto">
          <a:xfrm>
            <a:off x="5100638" y="3594100"/>
            <a:ext cx="55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/>
              <a:t>_   </a:t>
            </a:r>
          </a:p>
          <a:p>
            <a:pPr>
              <a:spcBef>
                <a:spcPct val="0"/>
              </a:spcBef>
            </a:pPr>
            <a:r>
              <a:rPr lang="en-US" sz="1800" b="1"/>
              <a:t>A B</a:t>
            </a: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5100638" y="4508500"/>
            <a:ext cx="55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/>
              <a:t>A B</a:t>
            </a:r>
          </a:p>
        </p:txBody>
      </p: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5100638" y="4440238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1400" b="1"/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5100638" y="49022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1400" b="1"/>
          </a:p>
        </p:txBody>
      </p:sp>
      <p:sp>
        <p:nvSpPr>
          <p:cNvPr id="16453" name="Rectangle 69"/>
          <p:cNvSpPr>
            <a:spLocks noChangeArrowheads="1"/>
          </p:cNvSpPr>
          <p:nvPr/>
        </p:nvSpPr>
        <p:spPr bwMode="auto">
          <a:xfrm>
            <a:off x="5100638" y="4965700"/>
            <a:ext cx="55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/>
              <a:t>    _</a:t>
            </a:r>
          </a:p>
          <a:p>
            <a:pPr>
              <a:spcBef>
                <a:spcPct val="0"/>
              </a:spcBef>
            </a:pPr>
            <a:r>
              <a:rPr lang="en-US" sz="1800" b="1"/>
              <a:t>A B</a:t>
            </a:r>
          </a:p>
        </p:txBody>
      </p:sp>
      <p:grpSp>
        <p:nvGrpSpPr>
          <p:cNvPr id="16447" name="Group 63"/>
          <p:cNvGrpSpPr>
            <a:grpSpLocks/>
          </p:cNvGrpSpPr>
          <p:nvPr/>
        </p:nvGrpSpPr>
        <p:grpSpPr bwMode="auto">
          <a:xfrm>
            <a:off x="5708650" y="3054350"/>
            <a:ext cx="1911350" cy="2540000"/>
            <a:chOff x="3312" y="672"/>
            <a:chExt cx="912" cy="1584"/>
          </a:xfrm>
        </p:grpSpPr>
        <p:sp>
          <p:nvSpPr>
            <p:cNvPr id="16448" name="Rectangle 64"/>
            <p:cNvSpPr>
              <a:spLocks noChangeArrowheads="1"/>
            </p:cNvSpPr>
            <p:nvPr/>
          </p:nvSpPr>
          <p:spPr bwMode="auto">
            <a:xfrm>
              <a:off x="3312" y="672"/>
              <a:ext cx="912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>
              <a:off x="3744" y="672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>
              <a:off x="3312" y="14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>
              <a:off x="3312" y="10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>
              <a:off x="3312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54" name="Text Box 70"/>
          <p:cNvSpPr txBox="1">
            <a:spLocks noChangeArrowheads="1"/>
          </p:cNvSpPr>
          <p:nvPr/>
        </p:nvSpPr>
        <p:spPr bwMode="auto">
          <a:xfrm>
            <a:off x="5943600" y="3200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FF00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1 </a:t>
            </a:r>
          </a:p>
        </p:txBody>
      </p:sp>
      <p:sp>
        <p:nvSpPr>
          <p:cNvPr id="16456" name="Text Box 72"/>
          <p:cNvSpPr txBox="1">
            <a:spLocks noChangeArrowheads="1"/>
          </p:cNvSpPr>
          <p:nvPr/>
        </p:nvSpPr>
        <p:spPr bwMode="auto">
          <a:xfrm>
            <a:off x="6934200" y="3200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6457" name="Text Box 73"/>
          <p:cNvSpPr txBox="1">
            <a:spLocks noChangeArrowheads="1"/>
          </p:cNvSpPr>
          <p:nvPr/>
        </p:nvSpPr>
        <p:spPr bwMode="auto">
          <a:xfrm>
            <a:off x="6035675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6458" name="Text Box 74"/>
          <p:cNvSpPr txBox="1">
            <a:spLocks noChangeArrowheads="1"/>
          </p:cNvSpPr>
          <p:nvPr/>
        </p:nvSpPr>
        <p:spPr bwMode="auto">
          <a:xfrm>
            <a:off x="6035675" y="5091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1</a:t>
            </a:r>
          </a:p>
        </p:txBody>
      </p:sp>
      <p:grpSp>
        <p:nvGrpSpPr>
          <p:cNvPr id="16532" name="Group 148"/>
          <p:cNvGrpSpPr>
            <a:grpSpLocks/>
          </p:cNvGrpSpPr>
          <p:nvPr/>
        </p:nvGrpSpPr>
        <p:grpSpPr bwMode="auto">
          <a:xfrm>
            <a:off x="5867400" y="3200400"/>
            <a:ext cx="1600200" cy="2362200"/>
            <a:chOff x="3696" y="2016"/>
            <a:chExt cx="1008" cy="1488"/>
          </a:xfrm>
        </p:grpSpPr>
        <p:sp>
          <p:nvSpPr>
            <p:cNvPr id="16491" name="Oval 107"/>
            <p:cNvSpPr>
              <a:spLocks noChangeArrowheads="1"/>
            </p:cNvSpPr>
            <p:nvPr/>
          </p:nvSpPr>
          <p:spPr bwMode="auto">
            <a:xfrm>
              <a:off x="3696" y="2016"/>
              <a:ext cx="1008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2" name="Oval 108"/>
            <p:cNvSpPr>
              <a:spLocks noChangeArrowheads="1"/>
            </p:cNvSpPr>
            <p:nvPr/>
          </p:nvSpPr>
          <p:spPr bwMode="auto">
            <a:xfrm rot="-5400000">
              <a:off x="3528" y="3000"/>
              <a:ext cx="768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6498" name="AutoShape 114"/>
          <p:cNvCxnSpPr>
            <a:cxnSpLocks noChangeShapeType="1"/>
          </p:cNvCxnSpPr>
          <p:nvPr/>
        </p:nvCxnSpPr>
        <p:spPr bwMode="auto">
          <a:xfrm rot="16200000" flipH="1">
            <a:off x="3117851" y="3298825"/>
            <a:ext cx="3046412" cy="928687"/>
          </a:xfrm>
          <a:prstGeom prst="curvedConnector2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</p:cxnSp>
      <p:sp>
        <p:nvSpPr>
          <p:cNvPr id="16517" name="Freeform 133"/>
          <p:cNvSpPr>
            <a:spLocks/>
          </p:cNvSpPr>
          <p:nvPr/>
        </p:nvSpPr>
        <p:spPr bwMode="auto">
          <a:xfrm>
            <a:off x="6096000" y="2209800"/>
            <a:ext cx="19431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6" y="528"/>
              </a:cxn>
              <a:cxn ang="0">
                <a:pos x="1008" y="720"/>
              </a:cxn>
            </a:cxnLst>
            <a:rect l="0" t="0" r="r" b="b"/>
            <a:pathLst>
              <a:path w="1224" h="720">
                <a:moveTo>
                  <a:pt x="0" y="0"/>
                </a:moveTo>
                <a:cubicBezTo>
                  <a:pt x="444" y="204"/>
                  <a:pt x="888" y="408"/>
                  <a:pt x="1056" y="528"/>
                </a:cubicBezTo>
                <a:cubicBezTo>
                  <a:pt x="1224" y="648"/>
                  <a:pt x="1116" y="684"/>
                  <a:pt x="1008" y="720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19" name="Freeform 135"/>
          <p:cNvSpPr>
            <a:spLocks/>
          </p:cNvSpPr>
          <p:nvPr/>
        </p:nvSpPr>
        <p:spPr bwMode="auto">
          <a:xfrm>
            <a:off x="4787900" y="2209800"/>
            <a:ext cx="393700" cy="11430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8" y="576"/>
              </a:cxn>
              <a:cxn ang="0">
                <a:pos x="200" y="720"/>
              </a:cxn>
            </a:cxnLst>
            <a:rect l="0" t="0" r="r" b="b"/>
            <a:pathLst>
              <a:path w="248" h="720">
                <a:moveTo>
                  <a:pt x="248" y="0"/>
                </a:moveTo>
                <a:cubicBezTo>
                  <a:pt x="132" y="228"/>
                  <a:pt x="16" y="456"/>
                  <a:pt x="8" y="576"/>
                </a:cubicBezTo>
                <a:cubicBezTo>
                  <a:pt x="0" y="696"/>
                  <a:pt x="100" y="708"/>
                  <a:pt x="200" y="720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21" name="Freeform 137"/>
          <p:cNvSpPr>
            <a:spLocks/>
          </p:cNvSpPr>
          <p:nvPr/>
        </p:nvSpPr>
        <p:spPr bwMode="auto">
          <a:xfrm>
            <a:off x="6705600" y="2209800"/>
            <a:ext cx="1866900" cy="236220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1008" y="624"/>
              </a:cxn>
              <a:cxn ang="0">
                <a:pos x="1104" y="1200"/>
              </a:cxn>
              <a:cxn ang="0">
                <a:pos x="0" y="1488"/>
              </a:cxn>
            </a:cxnLst>
            <a:rect l="0" t="0" r="r" b="b"/>
            <a:pathLst>
              <a:path w="1272" h="1488">
                <a:moveTo>
                  <a:pt x="336" y="0"/>
                </a:moveTo>
                <a:cubicBezTo>
                  <a:pt x="608" y="212"/>
                  <a:pt x="880" y="424"/>
                  <a:pt x="1008" y="624"/>
                </a:cubicBezTo>
                <a:cubicBezTo>
                  <a:pt x="1136" y="824"/>
                  <a:pt x="1272" y="1056"/>
                  <a:pt x="1104" y="1200"/>
                </a:cubicBezTo>
                <a:cubicBezTo>
                  <a:pt x="936" y="1344"/>
                  <a:pt x="468" y="1416"/>
                  <a:pt x="0" y="1488"/>
                </a:cubicBezTo>
              </a:path>
            </a:pathLst>
          </a:custGeom>
          <a:noFill/>
          <a:ln w="9525">
            <a:solidFill>
              <a:srgbClr val="0000CC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535" name="Group 151"/>
          <p:cNvGrpSpPr>
            <a:grpSpLocks/>
          </p:cNvGrpSpPr>
          <p:nvPr/>
        </p:nvGrpSpPr>
        <p:grpSpPr bwMode="auto">
          <a:xfrm>
            <a:off x="6248400" y="3581400"/>
            <a:ext cx="838200" cy="2590800"/>
            <a:chOff x="3936" y="2256"/>
            <a:chExt cx="528" cy="1632"/>
          </a:xfrm>
        </p:grpSpPr>
        <p:sp>
          <p:nvSpPr>
            <p:cNvPr id="16524" name="Line 140"/>
            <p:cNvSpPr>
              <a:spLocks noChangeShapeType="1"/>
            </p:cNvSpPr>
            <p:nvPr/>
          </p:nvSpPr>
          <p:spPr bwMode="auto">
            <a:xfrm>
              <a:off x="4464" y="2256"/>
              <a:ext cx="0" cy="153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5" name="Line 141"/>
            <p:cNvSpPr>
              <a:spLocks noChangeShapeType="1"/>
            </p:cNvSpPr>
            <p:nvPr/>
          </p:nvSpPr>
          <p:spPr bwMode="auto">
            <a:xfrm>
              <a:off x="3936" y="3515"/>
              <a:ext cx="0" cy="3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41" name="Rectangle 157"/>
          <p:cNvSpPr>
            <a:spLocks noChangeArrowheads="1"/>
          </p:cNvSpPr>
          <p:nvPr/>
        </p:nvSpPr>
        <p:spPr bwMode="auto">
          <a:xfrm>
            <a:off x="6870700" y="2705100"/>
            <a:ext cx="4635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b="1"/>
              <a:t> C </a:t>
            </a:r>
          </a:p>
        </p:txBody>
      </p:sp>
      <p:sp>
        <p:nvSpPr>
          <p:cNvPr id="16459" name="Text Box 75"/>
          <p:cNvSpPr txBox="1">
            <a:spLocks noChangeArrowheads="1"/>
          </p:cNvSpPr>
          <p:nvPr/>
        </p:nvSpPr>
        <p:spPr bwMode="auto">
          <a:xfrm>
            <a:off x="1368425" y="-3175"/>
            <a:ext cx="6424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>
                <a:solidFill>
                  <a:srgbClr val="0000CC"/>
                </a:solidFill>
              </a:rPr>
              <a:t>Simplify Boolean Expression</a:t>
            </a:r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2743200" y="635000"/>
            <a:ext cx="3706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600" b="1">
                <a:solidFill>
                  <a:srgbClr val="0000CC"/>
                </a:solidFill>
              </a:rPr>
              <a:t>(Karnaugh map method)</a:t>
            </a:r>
          </a:p>
        </p:txBody>
      </p:sp>
      <p:sp>
        <p:nvSpPr>
          <p:cNvPr id="16461" name="Text Box 77"/>
          <p:cNvSpPr txBox="1">
            <a:spLocks noChangeArrowheads="1"/>
          </p:cNvSpPr>
          <p:nvPr/>
        </p:nvSpPr>
        <p:spPr bwMode="auto">
          <a:xfrm>
            <a:off x="838200" y="1371600"/>
            <a:ext cx="521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Unsimplified Boolean expression (3 variables):</a:t>
            </a:r>
          </a:p>
        </p:txBody>
      </p:sp>
      <p:sp>
        <p:nvSpPr>
          <p:cNvPr id="16471" name="Text Box 87"/>
          <p:cNvSpPr txBox="1">
            <a:spLocks noChangeArrowheads="1"/>
          </p:cNvSpPr>
          <p:nvPr/>
        </p:nvSpPr>
        <p:spPr bwMode="auto">
          <a:xfrm>
            <a:off x="687388" y="2727325"/>
            <a:ext cx="179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1:  </a:t>
            </a:r>
            <a:r>
              <a:rPr lang="en-US" b="1">
                <a:solidFill>
                  <a:srgbClr val="0000CC"/>
                </a:solidFill>
              </a:rPr>
              <a:t>Plot 1s</a:t>
            </a:r>
          </a:p>
        </p:txBody>
      </p:sp>
      <p:sp>
        <p:nvSpPr>
          <p:cNvPr id="16472" name="Text Box 88"/>
          <p:cNvSpPr txBox="1">
            <a:spLocks noChangeArrowheads="1"/>
          </p:cNvSpPr>
          <p:nvPr/>
        </p:nvSpPr>
        <p:spPr bwMode="auto">
          <a:xfrm>
            <a:off x="703263" y="3336925"/>
            <a:ext cx="244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2:</a:t>
            </a:r>
            <a:r>
              <a:rPr lang="en-US" b="1">
                <a:solidFill>
                  <a:srgbClr val="FFFF00"/>
                </a:solidFill>
              </a:rPr>
              <a:t>  </a:t>
            </a:r>
            <a:r>
              <a:rPr lang="en-US" b="1">
                <a:solidFill>
                  <a:srgbClr val="0000CC"/>
                </a:solidFill>
              </a:rPr>
              <a:t>Loop groups</a:t>
            </a:r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16473" name="Text Box 89"/>
          <p:cNvSpPr txBox="1">
            <a:spLocks noChangeArrowheads="1"/>
          </p:cNvSpPr>
          <p:nvPr/>
        </p:nvSpPr>
        <p:spPr bwMode="auto">
          <a:xfrm>
            <a:off x="676275" y="3946525"/>
            <a:ext cx="3170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3: </a:t>
            </a:r>
            <a:r>
              <a:rPr lang="en-US" b="1">
                <a:solidFill>
                  <a:srgbClr val="0000CC"/>
                </a:solidFill>
              </a:rPr>
              <a:t> Eliminate variables</a:t>
            </a:r>
          </a:p>
        </p:txBody>
      </p:sp>
      <p:sp>
        <p:nvSpPr>
          <p:cNvPr id="16474" name="Text Box 90"/>
          <p:cNvSpPr txBox="1">
            <a:spLocks noChangeArrowheads="1"/>
          </p:cNvSpPr>
          <p:nvPr/>
        </p:nvSpPr>
        <p:spPr bwMode="auto">
          <a:xfrm>
            <a:off x="684213" y="4556125"/>
            <a:ext cx="3221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4:  </a:t>
            </a:r>
            <a:r>
              <a:rPr lang="en-US" b="1">
                <a:solidFill>
                  <a:srgbClr val="0000CC"/>
                </a:solidFill>
              </a:rPr>
              <a:t>Form simplified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rgbClr val="0000CC"/>
                </a:solidFill>
              </a:rPr>
              <a:t>              minterm expression</a:t>
            </a:r>
            <a:endParaRPr lang="en-US" b="1">
              <a:solidFill>
                <a:srgbClr val="FFFF00"/>
              </a:solidFill>
            </a:endParaRPr>
          </a:p>
        </p:txBody>
      </p:sp>
      <p:grpSp>
        <p:nvGrpSpPr>
          <p:cNvPr id="16540" name="Group 156"/>
          <p:cNvGrpSpPr>
            <a:grpSpLocks/>
          </p:cNvGrpSpPr>
          <p:nvPr/>
        </p:nvGrpSpPr>
        <p:grpSpPr bwMode="auto">
          <a:xfrm>
            <a:off x="3733800" y="1828800"/>
            <a:ext cx="4268788" cy="412750"/>
            <a:chOff x="2352" y="1152"/>
            <a:chExt cx="2689" cy="260"/>
          </a:xfrm>
        </p:grpSpPr>
        <p:grpSp>
          <p:nvGrpSpPr>
            <p:cNvPr id="16490" name="Group 106"/>
            <p:cNvGrpSpPr>
              <a:grpSpLocks/>
            </p:cNvGrpSpPr>
            <p:nvPr/>
          </p:nvGrpSpPr>
          <p:grpSpPr bwMode="auto">
            <a:xfrm>
              <a:off x="2352" y="1152"/>
              <a:ext cx="2689" cy="260"/>
              <a:chOff x="2304" y="1152"/>
              <a:chExt cx="2689" cy="234"/>
            </a:xfrm>
          </p:grpSpPr>
          <p:sp>
            <p:nvSpPr>
              <p:cNvPr id="16462" name="Rectangle 78"/>
              <p:cNvSpPr>
                <a:spLocks noChangeArrowheads="1"/>
              </p:cNvSpPr>
              <p:nvPr/>
            </p:nvSpPr>
            <p:spPr bwMode="auto">
              <a:xfrm>
                <a:off x="3522" y="1161"/>
                <a:ext cx="567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B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C</a:t>
                </a:r>
              </a:p>
            </p:txBody>
          </p:sp>
          <p:sp>
            <p:nvSpPr>
              <p:cNvPr id="16463" name="Rectangle 79"/>
              <p:cNvSpPr>
                <a:spLocks noChangeArrowheads="1"/>
              </p:cNvSpPr>
              <p:nvPr/>
            </p:nvSpPr>
            <p:spPr bwMode="auto">
              <a:xfrm>
                <a:off x="4146" y="1161"/>
                <a:ext cx="567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B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C</a:t>
                </a:r>
              </a:p>
            </p:txBody>
          </p:sp>
          <p:sp>
            <p:nvSpPr>
              <p:cNvPr id="16464" name="Rectangle 80"/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567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B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6600"/>
                    </a:solidFill>
                  </a:rPr>
                  <a:t>C</a:t>
                </a:r>
              </a:p>
            </p:txBody>
          </p:sp>
          <p:sp>
            <p:nvSpPr>
              <p:cNvPr id="16465" name="Text Box 81"/>
              <p:cNvSpPr txBox="1">
                <a:spLocks noChangeArrowheads="1"/>
              </p:cNvSpPr>
              <p:nvPr/>
            </p:nvSpPr>
            <p:spPr bwMode="auto">
              <a:xfrm>
                <a:off x="4630" y="1161"/>
                <a:ext cx="363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=</a:t>
                </a:r>
                <a:r>
                  <a:rPr lang="en-US" b="1">
                    <a:solidFill>
                      <a:srgbClr val="FFFF00"/>
                    </a:solidFill>
                  </a:rPr>
                  <a:t> </a:t>
                </a:r>
                <a:r>
                  <a:rPr lang="en-US" b="1">
                    <a:solidFill>
                      <a:srgbClr val="008000"/>
                    </a:solidFill>
                  </a:rPr>
                  <a:t>Y</a:t>
                </a:r>
              </a:p>
            </p:txBody>
          </p:sp>
          <p:sp>
            <p:nvSpPr>
              <p:cNvPr id="16466" name="Text Box 82"/>
              <p:cNvSpPr txBox="1">
                <a:spLocks noChangeArrowheads="1"/>
              </p:cNvSpPr>
              <p:nvPr/>
            </p:nvSpPr>
            <p:spPr bwMode="auto">
              <a:xfrm>
                <a:off x="3408" y="1161"/>
                <a:ext cx="207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+</a:t>
                </a:r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6467" name="Text Box 83"/>
              <p:cNvSpPr txBox="1">
                <a:spLocks noChangeArrowheads="1"/>
              </p:cNvSpPr>
              <p:nvPr/>
            </p:nvSpPr>
            <p:spPr bwMode="auto">
              <a:xfrm>
                <a:off x="2784" y="1161"/>
                <a:ext cx="206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+</a:t>
                </a:r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6468" name="Rectangle 84"/>
              <p:cNvSpPr>
                <a:spLocks noChangeArrowheads="1"/>
              </p:cNvSpPr>
              <p:nvPr/>
            </p:nvSpPr>
            <p:spPr bwMode="auto">
              <a:xfrm>
                <a:off x="2304" y="1161"/>
                <a:ext cx="567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B</a:t>
                </a:r>
                <a:r>
                  <a:rPr lang="en-US" b="1"/>
                  <a:t>•</a:t>
                </a:r>
                <a:r>
                  <a:rPr lang="en-US" b="1">
                    <a:solidFill>
                      <a:srgbClr val="008000"/>
                    </a:solidFill>
                  </a:rPr>
                  <a:t>C</a:t>
                </a:r>
              </a:p>
            </p:txBody>
          </p:sp>
          <p:sp>
            <p:nvSpPr>
              <p:cNvPr id="16469" name="Text Box 85"/>
              <p:cNvSpPr txBox="1">
                <a:spLocks noChangeArrowheads="1"/>
              </p:cNvSpPr>
              <p:nvPr/>
            </p:nvSpPr>
            <p:spPr bwMode="auto">
              <a:xfrm>
                <a:off x="4018" y="1161"/>
                <a:ext cx="207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+</a:t>
                </a:r>
                <a:endParaRPr lang="en-US" b="1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6506" name="Freeform 122"/>
            <p:cNvSpPr>
              <a:spLocks/>
            </p:cNvSpPr>
            <p:nvPr/>
          </p:nvSpPr>
          <p:spPr bwMode="auto">
            <a:xfrm>
              <a:off x="2584" y="1189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1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7" name="Freeform 123"/>
            <p:cNvSpPr>
              <a:spLocks/>
            </p:cNvSpPr>
            <p:nvPr/>
          </p:nvSpPr>
          <p:spPr bwMode="auto">
            <a:xfrm>
              <a:off x="2760" y="1190"/>
              <a:ext cx="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8" name="Freeform 124"/>
            <p:cNvSpPr>
              <a:spLocks/>
            </p:cNvSpPr>
            <p:nvPr/>
          </p:nvSpPr>
          <p:spPr bwMode="auto">
            <a:xfrm>
              <a:off x="3048" y="1190"/>
              <a:ext cx="88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</a:cxnLst>
              <a:rect l="0" t="0" r="r" b="b"/>
              <a:pathLst>
                <a:path w="88" h="1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9" name="Freeform 125"/>
            <p:cNvSpPr>
              <a:spLocks/>
            </p:cNvSpPr>
            <p:nvPr/>
          </p:nvSpPr>
          <p:spPr bwMode="auto">
            <a:xfrm>
              <a:off x="3216" y="1190"/>
              <a:ext cx="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0" name="Freeform 126"/>
            <p:cNvSpPr>
              <a:spLocks/>
            </p:cNvSpPr>
            <p:nvPr/>
          </p:nvSpPr>
          <p:spPr bwMode="auto">
            <a:xfrm>
              <a:off x="3384" y="1190"/>
              <a:ext cx="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1" name="Freeform 127"/>
            <p:cNvSpPr>
              <a:spLocks/>
            </p:cNvSpPr>
            <p:nvPr/>
          </p:nvSpPr>
          <p:spPr bwMode="auto">
            <a:xfrm>
              <a:off x="3640" y="1189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1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2" name="Freeform 128"/>
            <p:cNvSpPr>
              <a:spLocks/>
            </p:cNvSpPr>
            <p:nvPr/>
          </p:nvSpPr>
          <p:spPr bwMode="auto">
            <a:xfrm>
              <a:off x="3816" y="1189"/>
              <a:ext cx="7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"/>
                </a:cxn>
              </a:cxnLst>
              <a:rect l="0" t="0" r="r" b="b"/>
              <a:pathLst>
                <a:path w="72" h="1">
                  <a:moveTo>
                    <a:pt x="0" y="0"/>
                  </a:moveTo>
                  <a:lnTo>
                    <a:pt x="72" y="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3" name="Freeform 129"/>
            <p:cNvSpPr>
              <a:spLocks/>
            </p:cNvSpPr>
            <p:nvPr/>
          </p:nvSpPr>
          <p:spPr bwMode="auto">
            <a:xfrm>
              <a:off x="4608" y="1199"/>
              <a:ext cx="8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</a:cxnLst>
              <a:rect l="0" t="0" r="r" b="b"/>
              <a:pathLst>
                <a:path w="88" h="1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39" name="Group 155"/>
          <p:cNvGrpSpPr>
            <a:grpSpLocks/>
          </p:cNvGrpSpPr>
          <p:nvPr/>
        </p:nvGrpSpPr>
        <p:grpSpPr bwMode="auto">
          <a:xfrm>
            <a:off x="3505200" y="6156325"/>
            <a:ext cx="4324350" cy="396875"/>
            <a:chOff x="2208" y="3878"/>
            <a:chExt cx="2724" cy="250"/>
          </a:xfrm>
        </p:grpSpPr>
        <p:sp>
          <p:nvSpPr>
            <p:cNvPr id="16479" name="Rectangle 95"/>
            <p:cNvSpPr>
              <a:spLocks noChangeArrowheads="1"/>
            </p:cNvSpPr>
            <p:nvPr/>
          </p:nvSpPr>
          <p:spPr bwMode="auto">
            <a:xfrm>
              <a:off x="3800" y="3897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rgbClr val="008000"/>
                  </a:solidFill>
                </a:rPr>
                <a:t>A C</a:t>
              </a:r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4084" y="3878"/>
              <a:ext cx="2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/>
                <a:t>+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16481" name="Rectangle 97"/>
            <p:cNvSpPr>
              <a:spLocks noChangeArrowheads="1"/>
            </p:cNvSpPr>
            <p:nvPr/>
          </p:nvSpPr>
          <p:spPr bwMode="auto">
            <a:xfrm>
              <a:off x="4248" y="3897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rgbClr val="008000"/>
                  </a:solidFill>
                </a:rPr>
                <a:t>A B</a:t>
              </a:r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4569" y="3878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/>
                <a:t>=</a:t>
              </a:r>
              <a:r>
                <a:rPr lang="en-US" b="1">
                  <a:solidFill>
                    <a:srgbClr val="FFFF00"/>
                  </a:solidFill>
                </a:rPr>
                <a:t> </a:t>
              </a:r>
              <a:r>
                <a:rPr lang="en-US" b="1">
                  <a:solidFill>
                    <a:srgbClr val="008000"/>
                  </a:solidFill>
                </a:rPr>
                <a:t>Y</a:t>
              </a:r>
            </a:p>
          </p:txBody>
        </p:sp>
        <p:sp>
          <p:nvSpPr>
            <p:cNvPr id="16484" name="Text Box 100"/>
            <p:cNvSpPr txBox="1">
              <a:spLocks noChangeArrowheads="1"/>
            </p:cNvSpPr>
            <p:nvPr/>
          </p:nvSpPr>
          <p:spPr bwMode="auto">
            <a:xfrm>
              <a:off x="2208" y="3878"/>
              <a:ext cx="16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CC"/>
                  </a:solidFill>
                </a:rPr>
                <a:t>Simplified Expression:</a:t>
              </a:r>
            </a:p>
          </p:txBody>
        </p:sp>
        <p:sp>
          <p:nvSpPr>
            <p:cNvPr id="16536" name="Line 152"/>
            <p:cNvSpPr>
              <a:spLocks noChangeShapeType="1"/>
            </p:cNvSpPr>
            <p:nvPr/>
          </p:nvSpPr>
          <p:spPr bwMode="auto">
            <a:xfrm>
              <a:off x="4002" y="393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7" name="Line 153"/>
            <p:cNvSpPr>
              <a:spLocks noChangeShapeType="1"/>
            </p:cNvSpPr>
            <p:nvPr/>
          </p:nvSpPr>
          <p:spPr bwMode="auto">
            <a:xfrm>
              <a:off x="4312" y="393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8" name="Line 154"/>
            <p:cNvSpPr>
              <a:spLocks noChangeShapeType="1"/>
            </p:cNvSpPr>
            <p:nvPr/>
          </p:nvSpPr>
          <p:spPr bwMode="auto">
            <a:xfrm>
              <a:off x="4442" y="393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48" name="Group 164"/>
          <p:cNvGrpSpPr>
            <a:grpSpLocks/>
          </p:cNvGrpSpPr>
          <p:nvPr/>
        </p:nvGrpSpPr>
        <p:grpSpPr bwMode="auto">
          <a:xfrm>
            <a:off x="5911850" y="5638800"/>
            <a:ext cx="1143000" cy="381000"/>
            <a:chOff x="3724" y="3552"/>
            <a:chExt cx="720" cy="240"/>
          </a:xfrm>
        </p:grpSpPr>
        <p:sp>
          <p:nvSpPr>
            <p:cNvPr id="16544" name="Rectangle 160"/>
            <p:cNvSpPr>
              <a:spLocks noChangeArrowheads="1"/>
            </p:cNvSpPr>
            <p:nvPr/>
          </p:nvSpPr>
          <p:spPr bwMode="auto">
            <a:xfrm>
              <a:off x="3724" y="3552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B</a:t>
              </a:r>
            </a:p>
          </p:txBody>
        </p:sp>
        <p:sp>
          <p:nvSpPr>
            <p:cNvPr id="16545" name="Line 161"/>
            <p:cNvSpPr>
              <a:spLocks noChangeShapeType="1"/>
            </p:cNvSpPr>
            <p:nvPr/>
          </p:nvSpPr>
          <p:spPr bwMode="auto">
            <a:xfrm flipV="1">
              <a:off x="3724" y="3552"/>
              <a:ext cx="192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6" name="Rectangle 162"/>
            <p:cNvSpPr>
              <a:spLocks noChangeArrowheads="1"/>
            </p:cNvSpPr>
            <p:nvPr/>
          </p:nvSpPr>
          <p:spPr bwMode="auto">
            <a:xfrm>
              <a:off x="4224" y="355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C</a:t>
              </a:r>
            </a:p>
          </p:txBody>
        </p:sp>
        <p:sp>
          <p:nvSpPr>
            <p:cNvPr id="16547" name="Line 163"/>
            <p:cNvSpPr>
              <a:spLocks noChangeShapeType="1"/>
            </p:cNvSpPr>
            <p:nvPr/>
          </p:nvSpPr>
          <p:spPr bwMode="auto">
            <a:xfrm flipV="1">
              <a:off x="4224" y="3552"/>
              <a:ext cx="192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49" name="Group 165"/>
          <p:cNvGrpSpPr>
            <a:grpSpLocks/>
          </p:cNvGrpSpPr>
          <p:nvPr/>
        </p:nvGrpSpPr>
        <p:grpSpPr bwMode="auto">
          <a:xfrm>
            <a:off x="5905500" y="5638800"/>
            <a:ext cx="1143000" cy="381000"/>
            <a:chOff x="3724" y="3552"/>
            <a:chExt cx="720" cy="240"/>
          </a:xfrm>
        </p:grpSpPr>
        <p:sp>
          <p:nvSpPr>
            <p:cNvPr id="16550" name="Rectangle 166"/>
            <p:cNvSpPr>
              <a:spLocks noChangeArrowheads="1"/>
            </p:cNvSpPr>
            <p:nvPr/>
          </p:nvSpPr>
          <p:spPr bwMode="auto">
            <a:xfrm>
              <a:off x="3724" y="3552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B</a:t>
              </a:r>
            </a:p>
          </p:txBody>
        </p:sp>
        <p:sp>
          <p:nvSpPr>
            <p:cNvPr id="16551" name="Line 167"/>
            <p:cNvSpPr>
              <a:spLocks noChangeShapeType="1"/>
            </p:cNvSpPr>
            <p:nvPr/>
          </p:nvSpPr>
          <p:spPr bwMode="auto">
            <a:xfrm flipV="1">
              <a:off x="3724" y="3552"/>
              <a:ext cx="192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52" name="Rectangle 168"/>
            <p:cNvSpPr>
              <a:spLocks noChangeArrowheads="1"/>
            </p:cNvSpPr>
            <p:nvPr/>
          </p:nvSpPr>
          <p:spPr bwMode="auto">
            <a:xfrm>
              <a:off x="4224" y="355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C</a:t>
              </a:r>
            </a:p>
          </p:txBody>
        </p:sp>
        <p:sp>
          <p:nvSpPr>
            <p:cNvPr id="16553" name="Line 169"/>
            <p:cNvSpPr>
              <a:spLocks noChangeShapeType="1"/>
            </p:cNvSpPr>
            <p:nvPr/>
          </p:nvSpPr>
          <p:spPr bwMode="auto">
            <a:xfrm flipV="1">
              <a:off x="4224" y="3552"/>
              <a:ext cx="192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4" grpId="0" autoUpdateAnimBg="0"/>
      <p:bldP spid="16456" grpId="0" autoUpdateAnimBg="0"/>
      <p:bldP spid="16457" grpId="0" autoUpdateAnimBg="0"/>
      <p:bldP spid="16458" grpId="0" autoUpdateAnimBg="0"/>
      <p:bldP spid="16517" grpId="0" animBg="1"/>
      <p:bldP spid="16519" grpId="0" animBg="1"/>
      <p:bldP spid="16521" grpId="0" animBg="1"/>
      <p:bldP spid="16459" grpId="0" autoUpdateAnimBg="0"/>
      <p:bldP spid="16460" grpId="0" autoUpdateAnimBg="0"/>
      <p:bldP spid="16461" grpId="0" autoUpdateAnimBg="0"/>
      <p:bldP spid="16471" grpId="0" autoUpdateAnimBg="0"/>
      <p:bldP spid="16472" grpId="0" autoUpdateAnimBg="0"/>
      <p:bldP spid="16473" grpId="0" autoUpdateAnimBg="0"/>
      <p:bldP spid="1647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533400" y="852488"/>
            <a:ext cx="8031163" cy="519112"/>
            <a:chOff x="672" y="345"/>
            <a:chExt cx="5059" cy="327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672" y="345"/>
              <a:ext cx="30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CC"/>
                  </a:solidFill>
                </a:rPr>
                <a:t>Simplify Boolean Expression</a:t>
              </a: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3566" y="384"/>
              <a:ext cx="21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00CC"/>
                  </a:solidFill>
                </a:rPr>
                <a:t>(Karnaugh map method)</a:t>
              </a:r>
            </a:p>
          </p:txBody>
        </p:sp>
      </p:grp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42925" y="2787650"/>
            <a:ext cx="1790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1:  </a:t>
            </a:r>
            <a:r>
              <a:rPr lang="en-US" b="1">
                <a:solidFill>
                  <a:srgbClr val="0000CC"/>
                </a:solidFill>
              </a:rPr>
              <a:t>Plot 1s</a:t>
            </a:r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11175" y="3381375"/>
            <a:ext cx="244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2:</a:t>
            </a:r>
            <a:r>
              <a:rPr lang="en-US" b="1">
                <a:solidFill>
                  <a:srgbClr val="FFFF00"/>
                </a:solidFill>
              </a:rPr>
              <a:t> </a:t>
            </a:r>
            <a:r>
              <a:rPr lang="en-US" b="1">
                <a:solidFill>
                  <a:srgbClr val="0000CC"/>
                </a:solidFill>
              </a:rPr>
              <a:t> Loop groups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31813" y="3990975"/>
            <a:ext cx="317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3:</a:t>
            </a:r>
            <a:r>
              <a:rPr lang="en-US" b="1">
                <a:solidFill>
                  <a:srgbClr val="0000CC"/>
                </a:solidFill>
              </a:rPr>
              <a:t>  Eliminate variables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39750" y="4600575"/>
            <a:ext cx="3575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9638" indent="-909638"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4: </a:t>
            </a:r>
            <a:r>
              <a:rPr lang="en-US" b="1">
                <a:solidFill>
                  <a:srgbClr val="0000CC"/>
                </a:solidFill>
              </a:rPr>
              <a:t> Form simplified minterm expression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60413" y="1644650"/>
            <a:ext cx="5726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200" b="1">
                <a:solidFill>
                  <a:srgbClr val="FF0000"/>
                </a:solidFill>
              </a:rPr>
              <a:t>Unsimplified Boolean expression (4 variables):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484813" y="2816225"/>
            <a:ext cx="137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/>
              <a:t>    </a:t>
            </a:r>
            <a:r>
              <a:rPr lang="en-US" sz="1600" b="1"/>
              <a:t>_ _        _        </a:t>
            </a:r>
          </a:p>
          <a:p>
            <a:pPr>
              <a:spcBef>
                <a:spcPct val="0"/>
              </a:spcBef>
            </a:pPr>
            <a:r>
              <a:rPr lang="en-US" sz="1600" b="1"/>
              <a:t>   C D      C D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027613" y="3397250"/>
            <a:ext cx="533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/>
              <a:t>_  _</a:t>
            </a:r>
          </a:p>
          <a:p>
            <a:pPr>
              <a:spcBef>
                <a:spcPct val="0"/>
              </a:spcBef>
            </a:pPr>
            <a:r>
              <a:rPr lang="en-US" sz="1600" b="1"/>
              <a:t>A B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027613" y="3981450"/>
            <a:ext cx="5159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/>
              <a:t>_   </a:t>
            </a:r>
          </a:p>
          <a:p>
            <a:pPr>
              <a:spcBef>
                <a:spcPct val="0"/>
              </a:spcBef>
            </a:pPr>
            <a:r>
              <a:rPr lang="en-US" sz="1600" b="1"/>
              <a:t>A B</a:t>
            </a:r>
            <a:endParaRPr lang="en-US" sz="1400" b="1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027613" y="4743450"/>
            <a:ext cx="515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/>
              <a:t>A B</a:t>
            </a:r>
            <a:endParaRPr lang="en-US" sz="1400" b="1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027613" y="5200650"/>
            <a:ext cx="5159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/>
              <a:t>     </a:t>
            </a:r>
            <a:r>
              <a:rPr lang="en-US" sz="1600" b="1"/>
              <a:t>_</a:t>
            </a:r>
          </a:p>
          <a:p>
            <a:pPr>
              <a:spcBef>
                <a:spcPct val="0"/>
              </a:spcBef>
            </a:pPr>
            <a:r>
              <a:rPr lang="en-US" sz="1600" b="1"/>
              <a:t>A B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5484813" y="3397250"/>
            <a:ext cx="1447800" cy="2514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6208713" y="33972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5484813" y="46164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5484813" y="40068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5484813" y="52260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6932613" y="3397250"/>
            <a:ext cx="1447800" cy="2514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7618413" y="33972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6932613" y="46164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6932613" y="40068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6932613" y="52260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7161213" y="278765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1600" b="1">
              <a:solidFill>
                <a:srgbClr val="FFFF00"/>
              </a:solidFill>
            </a:endParaRP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6977063" y="2816225"/>
            <a:ext cx="1174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/>
              <a:t>                 _</a:t>
            </a:r>
          </a:p>
          <a:p>
            <a:pPr>
              <a:spcBef>
                <a:spcPct val="0"/>
              </a:spcBef>
            </a:pPr>
            <a:r>
              <a:rPr lang="en-US" sz="1600" b="1"/>
              <a:t>C D      C D</a:t>
            </a:r>
          </a:p>
        </p:txBody>
      </p:sp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7085013" y="3487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006600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7847013" y="34734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713413" y="47529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5707063" y="5362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008000"/>
                </a:solidFill>
              </a:rPr>
              <a:t>1</a:t>
            </a:r>
          </a:p>
        </p:txBody>
      </p:sp>
      <p:grpSp>
        <p:nvGrpSpPr>
          <p:cNvPr id="17515" name="Group 107"/>
          <p:cNvGrpSpPr>
            <a:grpSpLocks/>
          </p:cNvGrpSpPr>
          <p:nvPr/>
        </p:nvGrpSpPr>
        <p:grpSpPr bwMode="auto">
          <a:xfrm>
            <a:off x="5637213" y="3473450"/>
            <a:ext cx="2667000" cy="2362200"/>
            <a:chOff x="3408" y="1968"/>
            <a:chExt cx="1680" cy="1488"/>
          </a:xfrm>
        </p:grpSpPr>
        <p:sp>
          <p:nvSpPr>
            <p:cNvPr id="17468" name="Oval 60"/>
            <p:cNvSpPr>
              <a:spLocks noChangeArrowheads="1"/>
            </p:cNvSpPr>
            <p:nvPr/>
          </p:nvSpPr>
          <p:spPr bwMode="auto">
            <a:xfrm>
              <a:off x="3408" y="2736"/>
              <a:ext cx="288" cy="72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Oval 62"/>
            <p:cNvSpPr>
              <a:spLocks noChangeArrowheads="1"/>
            </p:cNvSpPr>
            <p:nvPr/>
          </p:nvSpPr>
          <p:spPr bwMode="auto">
            <a:xfrm>
              <a:off x="4272" y="1968"/>
              <a:ext cx="816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7" name="Group 109"/>
          <p:cNvGrpSpPr>
            <a:grpSpLocks/>
          </p:cNvGrpSpPr>
          <p:nvPr/>
        </p:nvGrpSpPr>
        <p:grpSpPr bwMode="auto">
          <a:xfrm>
            <a:off x="5865813" y="3854450"/>
            <a:ext cx="1905000" cy="2530475"/>
            <a:chOff x="3552" y="2208"/>
            <a:chExt cx="1200" cy="1594"/>
          </a:xfrm>
        </p:grpSpPr>
        <p:cxnSp>
          <p:nvCxnSpPr>
            <p:cNvPr id="17486" name="AutoShape 78"/>
            <p:cNvCxnSpPr>
              <a:cxnSpLocks noChangeShapeType="1"/>
              <a:stCxn id="17468" idx="4"/>
              <a:endCxn id="17477" idx="0"/>
            </p:cNvCxnSpPr>
            <p:nvPr/>
          </p:nvCxnSpPr>
          <p:spPr bwMode="auto">
            <a:xfrm rot="16200000" flipH="1">
              <a:off x="3705" y="3303"/>
              <a:ext cx="346" cy="65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487" name="AutoShape 79"/>
            <p:cNvCxnSpPr>
              <a:cxnSpLocks noChangeShapeType="1"/>
            </p:cNvCxnSpPr>
            <p:nvPr/>
          </p:nvCxnSpPr>
          <p:spPr bwMode="auto">
            <a:xfrm rot="5400000">
              <a:off x="3984" y="2976"/>
              <a:ext cx="1536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7488" name="AutoShape 80"/>
          <p:cNvCxnSpPr>
            <a:cxnSpLocks noChangeShapeType="1"/>
          </p:cNvCxnSpPr>
          <p:nvPr/>
        </p:nvCxnSpPr>
        <p:spPr bwMode="auto">
          <a:xfrm rot="16200000" flipH="1">
            <a:off x="3224212" y="3676651"/>
            <a:ext cx="3008313" cy="620712"/>
          </a:xfrm>
          <a:prstGeom prst="curvedConnector2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90" name="AutoShape 82"/>
          <p:cNvCxnSpPr>
            <a:cxnSpLocks noChangeShapeType="1"/>
            <a:stCxn id="17441" idx="2"/>
            <a:endCxn id="17463" idx="1"/>
          </p:cNvCxnSpPr>
          <p:nvPr/>
        </p:nvCxnSpPr>
        <p:spPr bwMode="auto">
          <a:xfrm rot="16200000" flipH="1">
            <a:off x="6320631" y="2450307"/>
            <a:ext cx="684213" cy="628650"/>
          </a:xfrm>
          <a:prstGeom prst="curvedConnector2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91" name="AutoShape 83"/>
          <p:cNvCxnSpPr>
            <a:cxnSpLocks noChangeShapeType="1"/>
            <a:stCxn id="17442" idx="2"/>
            <a:endCxn id="17470" idx="6"/>
          </p:cNvCxnSpPr>
          <p:nvPr/>
        </p:nvCxnSpPr>
        <p:spPr bwMode="auto">
          <a:xfrm rot="16200000" flipH="1">
            <a:off x="7200900" y="2560638"/>
            <a:ext cx="1241425" cy="965200"/>
          </a:xfrm>
          <a:prstGeom prst="curvedConnector4">
            <a:avLst>
              <a:gd name="adj1" fmla="val 42329"/>
              <a:gd name="adj2" fmla="val 123685"/>
            </a:avLst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92" name="AutoShape 84"/>
          <p:cNvCxnSpPr>
            <a:cxnSpLocks noChangeShapeType="1"/>
            <a:stCxn id="17443" idx="2"/>
            <a:endCxn id="17424" idx="1"/>
          </p:cNvCxnSpPr>
          <p:nvPr/>
        </p:nvCxnSpPr>
        <p:spPr bwMode="auto">
          <a:xfrm rot="5400000">
            <a:off x="3979863" y="3486150"/>
            <a:ext cx="2473325" cy="377825"/>
          </a:xfrm>
          <a:prstGeom prst="curvedConnector4">
            <a:avLst>
              <a:gd name="adj1" fmla="val 46597"/>
              <a:gd name="adj2" fmla="val 160505"/>
            </a:avLst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</p:spPr>
      </p:cxnSp>
      <p:grpSp>
        <p:nvGrpSpPr>
          <p:cNvPr id="17512" name="Group 104"/>
          <p:cNvGrpSpPr>
            <a:grpSpLocks/>
          </p:cNvGrpSpPr>
          <p:nvPr/>
        </p:nvGrpSpPr>
        <p:grpSpPr bwMode="auto">
          <a:xfrm>
            <a:off x="3960813" y="2025650"/>
            <a:ext cx="4268787" cy="412750"/>
            <a:chOff x="2352" y="1056"/>
            <a:chExt cx="2689" cy="260"/>
          </a:xfrm>
        </p:grpSpPr>
        <p:grpSp>
          <p:nvGrpSpPr>
            <p:cNvPr id="17494" name="Group 86"/>
            <p:cNvGrpSpPr>
              <a:grpSpLocks/>
            </p:cNvGrpSpPr>
            <p:nvPr/>
          </p:nvGrpSpPr>
          <p:grpSpPr bwMode="auto">
            <a:xfrm>
              <a:off x="2352" y="1056"/>
              <a:ext cx="2689" cy="260"/>
              <a:chOff x="2352" y="1094"/>
              <a:chExt cx="2689" cy="260"/>
            </a:xfrm>
          </p:grpSpPr>
          <p:sp>
            <p:nvSpPr>
              <p:cNvPr id="17441" name="Rectangle 33"/>
              <p:cNvSpPr>
                <a:spLocks noChangeArrowheads="1"/>
              </p:cNvSpPr>
              <p:nvPr/>
            </p:nvSpPr>
            <p:spPr bwMode="auto">
              <a:xfrm>
                <a:off x="3570" y="1094"/>
                <a:ext cx="57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ABCD</a:t>
                </a:r>
              </a:p>
            </p:txBody>
          </p:sp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4194" y="1094"/>
                <a:ext cx="57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ABCD</a:t>
                </a:r>
              </a:p>
            </p:txBody>
          </p:sp>
          <p:sp>
            <p:nvSpPr>
              <p:cNvPr id="17443" name="Rectangle 35"/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57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ABCD</a:t>
                </a:r>
              </a:p>
            </p:txBody>
          </p:sp>
          <p:sp>
            <p:nvSpPr>
              <p:cNvPr id="17444" name="Text Box 36"/>
              <p:cNvSpPr txBox="1">
                <a:spLocks noChangeArrowheads="1"/>
              </p:cNvSpPr>
              <p:nvPr/>
            </p:nvSpPr>
            <p:spPr bwMode="auto">
              <a:xfrm>
                <a:off x="4678" y="1094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=</a:t>
                </a:r>
                <a:r>
                  <a:rPr lang="en-US" b="1">
                    <a:solidFill>
                      <a:srgbClr val="FFFF00"/>
                    </a:solidFill>
                  </a:rPr>
                  <a:t> </a:t>
                </a:r>
                <a:r>
                  <a:rPr lang="en-US" b="1">
                    <a:solidFill>
                      <a:srgbClr val="006600"/>
                    </a:solidFill>
                  </a:rPr>
                  <a:t>Y</a:t>
                </a:r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7445" name="Text Box 37"/>
              <p:cNvSpPr txBox="1">
                <a:spLocks noChangeArrowheads="1"/>
              </p:cNvSpPr>
              <p:nvPr/>
            </p:nvSpPr>
            <p:spPr bwMode="auto">
              <a:xfrm>
                <a:off x="3456" y="1094"/>
                <a:ext cx="2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+</a:t>
                </a:r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7446" name="Text Box 38"/>
              <p:cNvSpPr txBox="1">
                <a:spLocks noChangeArrowheads="1"/>
              </p:cNvSpPr>
              <p:nvPr/>
            </p:nvSpPr>
            <p:spPr bwMode="auto">
              <a:xfrm>
                <a:off x="2832" y="1094"/>
                <a:ext cx="2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+</a:t>
                </a:r>
                <a:endParaRPr 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7447" name="Rectangle 39"/>
              <p:cNvSpPr>
                <a:spLocks noChangeArrowheads="1"/>
              </p:cNvSpPr>
              <p:nvPr/>
            </p:nvSpPr>
            <p:spPr bwMode="auto">
              <a:xfrm>
                <a:off x="2352" y="1094"/>
                <a:ext cx="57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>
                    <a:solidFill>
                      <a:srgbClr val="008000"/>
                    </a:solidFill>
                  </a:rPr>
                  <a:t>ABCD</a:t>
                </a:r>
              </a:p>
            </p:txBody>
          </p:sp>
          <p:sp>
            <p:nvSpPr>
              <p:cNvPr id="17448" name="Text Box 40"/>
              <p:cNvSpPr txBox="1">
                <a:spLocks noChangeArrowheads="1"/>
              </p:cNvSpPr>
              <p:nvPr/>
            </p:nvSpPr>
            <p:spPr bwMode="auto">
              <a:xfrm>
                <a:off x="4066" y="1094"/>
                <a:ext cx="2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b="1"/>
                  <a:t>+</a:t>
                </a:r>
                <a:endParaRPr lang="en-US" b="1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7449" name="Freeform 41"/>
            <p:cNvSpPr>
              <a:spLocks/>
            </p:cNvSpPr>
            <p:nvPr/>
          </p:nvSpPr>
          <p:spPr bwMode="auto">
            <a:xfrm>
              <a:off x="2648" y="1104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1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Freeform 42"/>
            <p:cNvSpPr>
              <a:spLocks/>
            </p:cNvSpPr>
            <p:nvPr/>
          </p:nvSpPr>
          <p:spPr bwMode="auto">
            <a:xfrm>
              <a:off x="2752" y="1105"/>
              <a:ext cx="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Freeform 44"/>
            <p:cNvSpPr>
              <a:spLocks/>
            </p:cNvSpPr>
            <p:nvPr/>
          </p:nvSpPr>
          <p:spPr bwMode="auto">
            <a:xfrm>
              <a:off x="2536" y="1105"/>
              <a:ext cx="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Freeform 45"/>
            <p:cNvSpPr>
              <a:spLocks/>
            </p:cNvSpPr>
            <p:nvPr/>
          </p:nvSpPr>
          <p:spPr bwMode="auto">
            <a:xfrm>
              <a:off x="3368" y="1105"/>
              <a:ext cx="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Freeform 46"/>
            <p:cNvSpPr>
              <a:spLocks/>
            </p:cNvSpPr>
            <p:nvPr/>
          </p:nvSpPr>
          <p:spPr bwMode="auto">
            <a:xfrm>
              <a:off x="3264" y="1104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1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Freeform 47"/>
            <p:cNvSpPr>
              <a:spLocks/>
            </p:cNvSpPr>
            <p:nvPr/>
          </p:nvSpPr>
          <p:spPr bwMode="auto">
            <a:xfrm>
              <a:off x="3648" y="1104"/>
              <a:ext cx="7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"/>
                </a:cxn>
              </a:cxnLst>
              <a:rect l="0" t="0" r="r" b="b"/>
              <a:pathLst>
                <a:path w="72" h="1">
                  <a:moveTo>
                    <a:pt x="0" y="0"/>
                  </a:moveTo>
                  <a:lnTo>
                    <a:pt x="72" y="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Freeform 48"/>
            <p:cNvSpPr>
              <a:spLocks/>
            </p:cNvSpPr>
            <p:nvPr/>
          </p:nvSpPr>
          <p:spPr bwMode="auto">
            <a:xfrm>
              <a:off x="3752" y="1104"/>
              <a:ext cx="8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</a:cxnLst>
              <a:rect l="0" t="0" r="r" b="b"/>
              <a:pathLst>
                <a:path w="88" h="1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Freeform 53"/>
            <p:cNvSpPr>
              <a:spLocks/>
            </p:cNvSpPr>
            <p:nvPr/>
          </p:nvSpPr>
          <p:spPr bwMode="auto">
            <a:xfrm>
              <a:off x="4272" y="1105"/>
              <a:ext cx="7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"/>
                </a:cxn>
              </a:cxnLst>
              <a:rect l="0" t="0" r="r" b="b"/>
              <a:pathLst>
                <a:path w="72" h="1">
                  <a:moveTo>
                    <a:pt x="0" y="0"/>
                  </a:moveTo>
                  <a:lnTo>
                    <a:pt x="72" y="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7" name="Freeform 89"/>
            <p:cNvSpPr>
              <a:spLocks/>
            </p:cNvSpPr>
            <p:nvPr/>
          </p:nvSpPr>
          <p:spPr bwMode="auto">
            <a:xfrm>
              <a:off x="4384" y="1104"/>
              <a:ext cx="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9" name="Freeform 91"/>
            <p:cNvSpPr>
              <a:spLocks/>
            </p:cNvSpPr>
            <p:nvPr/>
          </p:nvSpPr>
          <p:spPr bwMode="auto">
            <a:xfrm>
              <a:off x="4576" y="1104"/>
              <a:ext cx="8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3" name="Group 105"/>
          <p:cNvGrpSpPr>
            <a:grpSpLocks/>
          </p:cNvGrpSpPr>
          <p:nvPr/>
        </p:nvGrpSpPr>
        <p:grpSpPr bwMode="auto">
          <a:xfrm>
            <a:off x="4071938" y="6369050"/>
            <a:ext cx="4538662" cy="412750"/>
            <a:chOff x="2422" y="3792"/>
            <a:chExt cx="2859" cy="260"/>
          </a:xfrm>
        </p:grpSpPr>
        <p:sp>
          <p:nvSpPr>
            <p:cNvPr id="17504" name="Rectangle 96"/>
            <p:cNvSpPr>
              <a:spLocks noChangeArrowheads="1"/>
            </p:cNvSpPr>
            <p:nvPr/>
          </p:nvSpPr>
          <p:spPr bwMode="auto">
            <a:xfrm>
              <a:off x="4534" y="3792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8000"/>
                  </a:solidFill>
                </a:rPr>
                <a:t>ABC</a:t>
              </a:r>
            </a:p>
          </p:txBody>
        </p:sp>
        <p:sp>
          <p:nvSpPr>
            <p:cNvPr id="17477" name="Rectangle 69"/>
            <p:cNvSpPr>
              <a:spLocks noChangeArrowheads="1"/>
            </p:cNvSpPr>
            <p:nvPr/>
          </p:nvSpPr>
          <p:spPr bwMode="auto">
            <a:xfrm>
              <a:off x="3972" y="3802"/>
              <a:ext cx="5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/>
                <a:t> </a:t>
              </a:r>
              <a:r>
                <a:rPr lang="en-US" b="1">
                  <a:solidFill>
                    <a:srgbClr val="008000"/>
                  </a:solidFill>
                </a:rPr>
                <a:t>ACD</a:t>
              </a:r>
            </a:p>
          </p:txBody>
        </p:sp>
        <p:grpSp>
          <p:nvGrpSpPr>
            <p:cNvPr id="17500" name="Group 92"/>
            <p:cNvGrpSpPr>
              <a:grpSpLocks/>
            </p:cNvGrpSpPr>
            <p:nvPr/>
          </p:nvGrpSpPr>
          <p:grpSpPr bwMode="auto">
            <a:xfrm>
              <a:off x="4164" y="3837"/>
              <a:ext cx="192" cy="3"/>
              <a:chOff x="4094" y="3837"/>
              <a:chExt cx="192" cy="3"/>
            </a:xfrm>
          </p:grpSpPr>
          <p:sp>
            <p:nvSpPr>
              <p:cNvPr id="17478" name="Freeform 70"/>
              <p:cNvSpPr>
                <a:spLocks/>
              </p:cNvSpPr>
              <p:nvPr/>
            </p:nvSpPr>
            <p:spPr bwMode="auto">
              <a:xfrm>
                <a:off x="4206" y="3837"/>
                <a:ext cx="8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1"/>
                  </a:cxn>
                </a:cxnLst>
                <a:rect l="0" t="0" r="r" b="b"/>
                <a:pathLst>
                  <a:path w="80" h="1">
                    <a:moveTo>
                      <a:pt x="0" y="0"/>
                    </a:moveTo>
                    <a:lnTo>
                      <a:pt x="80" y="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" name="Freeform 72"/>
              <p:cNvSpPr>
                <a:spLocks/>
              </p:cNvSpPr>
              <p:nvPr/>
            </p:nvSpPr>
            <p:spPr bwMode="auto">
              <a:xfrm>
                <a:off x="4094" y="3838"/>
                <a:ext cx="80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0"/>
                  </a:cxn>
                </a:cxnLst>
                <a:rect l="0" t="0" r="r" b="b"/>
                <a:pathLst>
                  <a:path w="80" h="1">
                    <a:moveTo>
                      <a:pt x="0" y="0"/>
                    </a:moveTo>
                    <a:lnTo>
                      <a:pt x="8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83" name="Freeform 75"/>
            <p:cNvSpPr>
              <a:spLocks/>
            </p:cNvSpPr>
            <p:nvPr/>
          </p:nvSpPr>
          <p:spPr bwMode="auto">
            <a:xfrm>
              <a:off x="4608" y="3839"/>
              <a:ext cx="7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1"/>
                </a:cxn>
              </a:cxnLst>
              <a:rect l="0" t="0" r="r" b="b"/>
              <a:pathLst>
                <a:path w="72" h="1">
                  <a:moveTo>
                    <a:pt x="0" y="0"/>
                  </a:moveTo>
                  <a:lnTo>
                    <a:pt x="72" y="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4" name="Freeform 76"/>
            <p:cNvSpPr>
              <a:spLocks/>
            </p:cNvSpPr>
            <p:nvPr/>
          </p:nvSpPr>
          <p:spPr bwMode="auto">
            <a:xfrm>
              <a:off x="4712" y="3839"/>
              <a:ext cx="8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</a:cxnLst>
              <a:rect l="0" t="0" r="r" b="b"/>
              <a:pathLst>
                <a:path w="88" h="1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6" name="Rectangle 68"/>
            <p:cNvSpPr>
              <a:spLocks noChangeArrowheads="1"/>
            </p:cNvSpPr>
            <p:nvPr/>
          </p:nvSpPr>
          <p:spPr bwMode="auto">
            <a:xfrm>
              <a:off x="2422" y="3802"/>
              <a:ext cx="16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CC"/>
                  </a:solidFill>
                </a:rPr>
                <a:t>Simplified Expression: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17481" name="Text Box 73"/>
            <p:cNvSpPr txBox="1">
              <a:spLocks noChangeArrowheads="1"/>
            </p:cNvSpPr>
            <p:nvPr/>
          </p:nvSpPr>
          <p:spPr bwMode="auto">
            <a:xfrm>
              <a:off x="4376" y="3792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/>
                <a:t> +</a:t>
              </a:r>
            </a:p>
          </p:txBody>
        </p:sp>
        <p:sp>
          <p:nvSpPr>
            <p:cNvPr id="17485" name="Text Box 77"/>
            <p:cNvSpPr txBox="1">
              <a:spLocks noChangeArrowheads="1"/>
            </p:cNvSpPr>
            <p:nvPr/>
          </p:nvSpPr>
          <p:spPr bwMode="auto">
            <a:xfrm>
              <a:off x="4918" y="3802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/>
                <a:t>= </a:t>
              </a:r>
              <a:r>
                <a:rPr lang="en-US" b="1">
                  <a:solidFill>
                    <a:srgbClr val="008000"/>
                  </a:solidFill>
                </a:rPr>
                <a:t>Y</a:t>
              </a:r>
            </a:p>
          </p:txBody>
        </p:sp>
      </p:grpSp>
      <p:sp>
        <p:nvSpPr>
          <p:cNvPr id="17510" name="Text Box 102"/>
          <p:cNvSpPr txBox="1">
            <a:spLocks noChangeArrowheads="1"/>
          </p:cNvSpPr>
          <p:nvPr/>
        </p:nvSpPr>
        <p:spPr bwMode="auto">
          <a:xfrm>
            <a:off x="3124200" y="182563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 b="1">
                <a:solidFill>
                  <a:srgbClr val="FF0000"/>
                </a:solidFill>
              </a:rPr>
              <a:t>QUIZ</a:t>
            </a:r>
          </a:p>
        </p:txBody>
      </p:sp>
      <p:graphicFrame>
        <p:nvGraphicFramePr>
          <p:cNvPr id="17511" name="Object 103"/>
          <p:cNvGraphicFramePr>
            <a:graphicFrameLocks noChangeAspect="1"/>
          </p:cNvGraphicFramePr>
          <p:nvPr/>
        </p:nvGraphicFramePr>
        <p:xfrm>
          <a:off x="228600" y="76200"/>
          <a:ext cx="592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033280" imgH="3390840" progId="">
                  <p:embed/>
                </p:oleObj>
              </mc:Choice>
              <mc:Fallback>
                <p:oleObj name="Clip" r:id="rId2" imgW="2033280" imgH="3390840" progId="">
                  <p:embed/>
                  <p:pic>
                    <p:nvPicPr>
                      <p:cNvPr id="17511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"/>
                        <a:ext cx="5921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6" name="Line 108"/>
          <p:cNvSpPr>
            <a:spLocks noChangeShapeType="1"/>
          </p:cNvSpPr>
          <p:nvPr/>
        </p:nvSpPr>
        <p:spPr bwMode="auto">
          <a:xfrm>
            <a:off x="6932613" y="33972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23" name="Group 115"/>
          <p:cNvGrpSpPr>
            <a:grpSpLocks/>
          </p:cNvGrpSpPr>
          <p:nvPr/>
        </p:nvGrpSpPr>
        <p:grpSpPr bwMode="auto">
          <a:xfrm>
            <a:off x="5548313" y="5911850"/>
            <a:ext cx="2679700" cy="381000"/>
            <a:chOff x="3352" y="3504"/>
            <a:chExt cx="1688" cy="240"/>
          </a:xfrm>
        </p:grpSpPr>
        <p:sp>
          <p:nvSpPr>
            <p:cNvPr id="17519" name="Rectangle 111"/>
            <p:cNvSpPr>
              <a:spLocks noChangeArrowheads="1"/>
            </p:cNvSpPr>
            <p:nvPr/>
          </p:nvSpPr>
          <p:spPr bwMode="auto">
            <a:xfrm>
              <a:off x="3352" y="350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B</a:t>
              </a:r>
            </a:p>
          </p:txBody>
        </p:sp>
        <p:sp>
          <p:nvSpPr>
            <p:cNvPr id="17520" name="Line 112"/>
            <p:cNvSpPr>
              <a:spLocks noChangeShapeType="1"/>
            </p:cNvSpPr>
            <p:nvPr/>
          </p:nvSpPr>
          <p:spPr bwMode="auto">
            <a:xfrm flipV="1">
              <a:off x="3352" y="3504"/>
              <a:ext cx="192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1" name="Rectangle 113"/>
            <p:cNvSpPr>
              <a:spLocks noChangeArrowheads="1"/>
            </p:cNvSpPr>
            <p:nvPr/>
          </p:nvSpPr>
          <p:spPr bwMode="auto">
            <a:xfrm>
              <a:off x="4820" y="350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D</a:t>
              </a:r>
            </a:p>
          </p:txBody>
        </p:sp>
        <p:sp>
          <p:nvSpPr>
            <p:cNvPr id="17522" name="Line 114"/>
            <p:cNvSpPr>
              <a:spLocks noChangeShapeType="1"/>
            </p:cNvSpPr>
            <p:nvPr/>
          </p:nvSpPr>
          <p:spPr bwMode="auto">
            <a:xfrm flipV="1">
              <a:off x="4820" y="3504"/>
              <a:ext cx="192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4" name="Group 116"/>
          <p:cNvGrpSpPr>
            <a:grpSpLocks/>
          </p:cNvGrpSpPr>
          <p:nvPr/>
        </p:nvGrpSpPr>
        <p:grpSpPr bwMode="auto">
          <a:xfrm>
            <a:off x="5561013" y="5911850"/>
            <a:ext cx="2679700" cy="381000"/>
            <a:chOff x="3352" y="3504"/>
            <a:chExt cx="1688" cy="240"/>
          </a:xfrm>
        </p:grpSpPr>
        <p:sp>
          <p:nvSpPr>
            <p:cNvPr id="17525" name="Rectangle 117"/>
            <p:cNvSpPr>
              <a:spLocks noChangeArrowheads="1"/>
            </p:cNvSpPr>
            <p:nvPr/>
          </p:nvSpPr>
          <p:spPr bwMode="auto">
            <a:xfrm>
              <a:off x="3352" y="350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B</a:t>
              </a:r>
            </a:p>
          </p:txBody>
        </p:sp>
        <p:sp>
          <p:nvSpPr>
            <p:cNvPr id="17526" name="Line 118"/>
            <p:cNvSpPr>
              <a:spLocks noChangeShapeType="1"/>
            </p:cNvSpPr>
            <p:nvPr/>
          </p:nvSpPr>
          <p:spPr bwMode="auto">
            <a:xfrm flipV="1">
              <a:off x="3352" y="3504"/>
              <a:ext cx="192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7" name="Rectangle 119"/>
            <p:cNvSpPr>
              <a:spLocks noChangeArrowheads="1"/>
            </p:cNvSpPr>
            <p:nvPr/>
          </p:nvSpPr>
          <p:spPr bwMode="auto">
            <a:xfrm>
              <a:off x="4820" y="350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/>
                <a:t>D</a:t>
              </a:r>
            </a:p>
          </p:txBody>
        </p:sp>
        <p:sp>
          <p:nvSpPr>
            <p:cNvPr id="17528" name="Line 120"/>
            <p:cNvSpPr>
              <a:spLocks noChangeShapeType="1"/>
            </p:cNvSpPr>
            <p:nvPr/>
          </p:nvSpPr>
          <p:spPr bwMode="auto">
            <a:xfrm flipV="1">
              <a:off x="4820" y="3504"/>
              <a:ext cx="192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  <p:bldP spid="17416" grpId="0" autoUpdateAnimBg="0"/>
      <p:bldP spid="17417" grpId="0" autoUpdateAnimBg="0"/>
      <p:bldP spid="17418" grpId="0" autoUpdateAnimBg="0"/>
      <p:bldP spid="17419" grpId="0" autoUpdateAnimBg="0"/>
      <p:bldP spid="17464" grpId="0" autoUpdateAnimBg="0"/>
      <p:bldP spid="17465" grpId="0" autoUpdateAnimBg="0"/>
      <p:bldP spid="17466" grpId="0" autoUpdateAnimBg="0"/>
      <p:bldP spid="174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5" y="4267200"/>
            <a:ext cx="3305175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3913" y="2317750"/>
            <a:ext cx="3090862" cy="11874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990600" y="273050"/>
            <a:ext cx="719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>
                <a:solidFill>
                  <a:srgbClr val="0000CC"/>
                </a:solidFill>
              </a:rPr>
              <a:t>Developing a NAND Logic Diagram</a:t>
            </a:r>
          </a:p>
        </p:txBody>
      </p: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2209800" y="1143000"/>
            <a:ext cx="4848225" cy="457200"/>
            <a:chOff x="1392" y="720"/>
            <a:chExt cx="3054" cy="288"/>
          </a:xfrm>
        </p:grpSpPr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392" y="720"/>
              <a:ext cx="3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FF0000"/>
                  </a:solidFill>
                </a:rPr>
                <a:t>Minterm expression:</a:t>
              </a:r>
              <a:r>
                <a:rPr lang="en-US" sz="2400" b="1">
                  <a:solidFill>
                    <a:srgbClr val="FFFF00"/>
                  </a:solidFill>
                </a:rPr>
                <a:t>   </a:t>
              </a:r>
              <a:r>
                <a:rPr lang="en-US" sz="2400" b="1">
                  <a:solidFill>
                    <a:srgbClr val="008000"/>
                  </a:solidFill>
                </a:rPr>
                <a:t>AB</a:t>
              </a:r>
              <a:r>
                <a:rPr lang="en-US" sz="2400" b="1">
                  <a:solidFill>
                    <a:srgbClr val="FFFF00"/>
                  </a:solidFill>
                </a:rPr>
                <a:t> </a:t>
              </a:r>
              <a:r>
                <a:rPr lang="en-US" sz="2400" b="1"/>
                <a:t>+</a:t>
              </a:r>
              <a:r>
                <a:rPr lang="en-US" sz="2400" b="1">
                  <a:solidFill>
                    <a:srgbClr val="FFFF00"/>
                  </a:solidFill>
                </a:rPr>
                <a:t> </a:t>
              </a:r>
              <a:r>
                <a:rPr lang="en-US" sz="2400" b="1">
                  <a:solidFill>
                    <a:srgbClr val="008000"/>
                  </a:solidFill>
                </a:rPr>
                <a:t>AB</a:t>
              </a:r>
              <a:r>
                <a:rPr lang="en-US" sz="2400" b="1">
                  <a:solidFill>
                    <a:srgbClr val="FFFF00"/>
                  </a:solidFill>
                </a:rPr>
                <a:t> </a:t>
              </a:r>
              <a:r>
                <a:rPr lang="en-US" sz="2400" b="1"/>
                <a:t>=</a:t>
              </a:r>
              <a:r>
                <a:rPr lang="en-US" sz="2400" b="1">
                  <a:solidFill>
                    <a:srgbClr val="FFFF00"/>
                  </a:solidFill>
                </a:rPr>
                <a:t> </a:t>
              </a:r>
              <a:r>
                <a:rPr lang="en-US" sz="2400" b="1">
                  <a:solidFill>
                    <a:srgbClr val="008000"/>
                  </a:solidFill>
                </a:rPr>
                <a:t>Y</a:t>
              </a:r>
            </a:p>
          </p:txBody>
        </p:sp>
        <p:sp>
          <p:nvSpPr>
            <p:cNvPr id="19463" name="Freeform 7"/>
            <p:cNvSpPr>
              <a:spLocks/>
            </p:cNvSpPr>
            <p:nvPr/>
          </p:nvSpPr>
          <p:spPr bwMode="auto">
            <a:xfrm>
              <a:off x="3344" y="768"/>
              <a:ext cx="8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</a:cxnLst>
              <a:rect l="0" t="0" r="r" b="b"/>
              <a:pathLst>
                <a:path w="88" h="1">
                  <a:moveTo>
                    <a:pt x="0" y="0"/>
                  </a:moveTo>
                  <a:lnTo>
                    <a:pt x="8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3930" y="768"/>
              <a:ext cx="8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838200" y="2209800"/>
            <a:ext cx="320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1:</a:t>
            </a:r>
            <a:r>
              <a:rPr lang="en-US" b="1">
                <a:solidFill>
                  <a:srgbClr val="FFFF00"/>
                </a:solidFill>
              </a:rPr>
              <a:t>   </a:t>
            </a:r>
            <a:r>
              <a:rPr lang="en-US" b="1">
                <a:solidFill>
                  <a:srgbClr val="0000CC"/>
                </a:solidFill>
              </a:rPr>
              <a:t>Draw AND-OR logic diagram from minterm expression.</a:t>
            </a:r>
            <a:endParaRPr lang="en-US" sz="2400" b="1">
              <a:solidFill>
                <a:srgbClr val="0000CC"/>
              </a:solidFill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838200" y="4098925"/>
            <a:ext cx="3124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2:</a:t>
            </a:r>
            <a:r>
              <a:rPr lang="en-US" b="1">
                <a:solidFill>
                  <a:srgbClr val="FFFF00"/>
                </a:solidFill>
              </a:rPr>
              <a:t>   </a:t>
            </a:r>
            <a:r>
              <a:rPr lang="en-US" b="1">
                <a:solidFill>
                  <a:srgbClr val="0000CC"/>
                </a:solidFill>
              </a:rPr>
              <a:t>Substitute NAND gates for each inverter, AND, and OR gate.</a:t>
            </a:r>
            <a:endParaRPr lang="en-US" sz="2400" b="1">
              <a:solidFill>
                <a:srgbClr val="0000CC"/>
              </a:solidFill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20688" y="6019800"/>
            <a:ext cx="8342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NOTE:</a:t>
            </a:r>
            <a:r>
              <a:rPr lang="en-US" sz="2400" b="1">
                <a:solidFill>
                  <a:srgbClr val="FFFF00"/>
                </a:solidFill>
              </a:rPr>
              <a:t> </a:t>
            </a:r>
            <a:r>
              <a:rPr lang="en-US" sz="2400" b="1">
                <a:solidFill>
                  <a:srgbClr val="0000CC"/>
                </a:solidFill>
              </a:rPr>
              <a:t>Both logic diagrams will generate the same truth table.</a:t>
            </a:r>
            <a:endParaRPr lang="en-US"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66" grpId="0" autoUpdateAnimBg="0"/>
      <p:bldP spid="194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57238" y="303213"/>
            <a:ext cx="7624762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>
                <a:solidFill>
                  <a:schemeClr val="accent2"/>
                </a:solidFill>
              </a:rPr>
              <a:t>Variations in Boolean Expressions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319213" y="1314450"/>
            <a:ext cx="642620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8000"/>
                </a:solidFill>
              </a:rPr>
              <a:t>Boolean expression (textbook style):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339850" y="3948113"/>
            <a:ext cx="6562725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8000"/>
                </a:solidFill>
              </a:rPr>
              <a:t>Boolean expression (keyboard style):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057400" y="4876800"/>
            <a:ext cx="4876800" cy="1066800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 b="1">
                <a:solidFill>
                  <a:schemeClr val="bg2"/>
                </a:solidFill>
                <a:latin typeface="Tahoma" pitchFamily="34" charset="0"/>
              </a:rPr>
              <a:t>A’B + CD’ = Y</a:t>
            </a: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1981200" y="2286000"/>
            <a:ext cx="4876800" cy="1066800"/>
            <a:chOff x="1152" y="1440"/>
            <a:chExt cx="3072" cy="672"/>
          </a:xfrm>
        </p:grpSpPr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1152" y="1440"/>
              <a:ext cx="3072" cy="67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chemeClr val="bg2"/>
                  </a:solidFill>
                  <a:latin typeface="Tahoma" pitchFamily="34" charset="0"/>
                </a:rPr>
                <a:t>A B + C D = Y</a:t>
              </a:r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1920" y="1632"/>
              <a:ext cx="14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2832" y="1632"/>
              <a:ext cx="14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2209800" y="5029200"/>
            <a:ext cx="4876800" cy="1066800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 b="1">
                <a:solidFill>
                  <a:schemeClr val="bg2"/>
                </a:solidFill>
                <a:latin typeface="Tahoma" pitchFamily="34" charset="0"/>
              </a:rPr>
              <a:t>(A + B)’ = Y</a:t>
            </a:r>
          </a:p>
        </p:txBody>
      </p:sp>
      <p:grpSp>
        <p:nvGrpSpPr>
          <p:cNvPr id="40971" name="Group 11"/>
          <p:cNvGrpSpPr>
            <a:grpSpLocks/>
          </p:cNvGrpSpPr>
          <p:nvPr/>
        </p:nvGrpSpPr>
        <p:grpSpPr bwMode="auto">
          <a:xfrm>
            <a:off x="2133600" y="2438400"/>
            <a:ext cx="4876800" cy="1066800"/>
            <a:chOff x="1248" y="1536"/>
            <a:chExt cx="3072" cy="672"/>
          </a:xfrm>
        </p:grpSpPr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1248" y="1536"/>
              <a:ext cx="3072" cy="67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chemeClr val="bg2"/>
                  </a:solidFill>
                  <a:latin typeface="Tahoma" pitchFamily="34" charset="0"/>
                </a:rPr>
                <a:t>A + B = Y</a:t>
              </a:r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2208" y="1716"/>
              <a:ext cx="62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2286000" y="2590800"/>
            <a:ext cx="4876800" cy="1066800"/>
            <a:chOff x="1344" y="1632"/>
            <a:chExt cx="3072" cy="672"/>
          </a:xfrm>
        </p:grpSpPr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1344" y="1632"/>
              <a:ext cx="3072" cy="67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chemeClr val="bg2"/>
                  </a:solidFill>
                  <a:latin typeface="Tahoma" pitchFamily="34" charset="0"/>
                </a:rPr>
                <a:t>A   B = Y</a:t>
              </a:r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>
              <a:off x="2376" y="1824"/>
              <a:ext cx="19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>
              <a:off x="2724" y="1824"/>
              <a:ext cx="19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2362200" y="5181600"/>
            <a:ext cx="4876800" cy="1066800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 b="1">
                <a:solidFill>
                  <a:schemeClr val="bg2"/>
                </a:solidFill>
                <a:latin typeface="Tahoma" pitchFamily="34" charset="0"/>
              </a:rPr>
              <a:t>A’  B’ = 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5" grpId="0" animBg="1" autoUpdateAnimBg="0"/>
      <p:bldP spid="40970" grpId="0" animBg="1" autoUpdateAnimBg="0"/>
      <p:bldP spid="4097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033280" imgH="3390840" progId="">
                  <p:embed/>
                </p:oleObj>
              </mc:Choice>
              <mc:Fallback>
                <p:oleObj name="Clip" r:id="rId2" imgW="2033280" imgH="3390840" progId="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28600"/>
                        <a:ext cx="59213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71800" y="365125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 b="1">
                <a:solidFill>
                  <a:srgbClr val="FF0000"/>
                </a:solidFill>
              </a:rPr>
              <a:t>QUIZ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579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5138" indent="-465138" eaLnBrk="1" hangingPunct="1"/>
            <a:r>
              <a:rPr lang="en-US" sz="2400" b="1">
                <a:solidFill>
                  <a:schemeClr val="accent2"/>
                </a:solidFill>
              </a:rPr>
              <a:t>1.  The Boolean expression A B + C D = Y is written as _______ in keyboard style.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4378325" y="17526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4953000" y="17526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629400" y="2057400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A B’ + C’D = Y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57200" y="2987675"/>
            <a:ext cx="571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5138" indent="-465138" eaLnBrk="1" hangingPunct="1"/>
            <a:r>
              <a:rPr lang="en-US" sz="2400" b="1">
                <a:solidFill>
                  <a:schemeClr val="accent2"/>
                </a:solidFill>
              </a:rPr>
              <a:t>2.  The Boolean expression A+B+C = Y is written as _______ in keyboard style.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4059238" y="3048000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772275" y="3352800"/>
            <a:ext cx="202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(A+B+C)’ = Y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57200" y="4435475"/>
            <a:ext cx="579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65138" indent="-465138" eaLnBrk="1" hangingPunct="1"/>
            <a:r>
              <a:rPr lang="en-US" sz="2400" b="1">
                <a:solidFill>
                  <a:schemeClr val="accent2"/>
                </a:solidFill>
              </a:rPr>
              <a:t>3.  The Boolean expression A  B  C = Y is written as _______ in keyboard style.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079875" y="44958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460875" y="44958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4841875" y="44958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997700" y="4800600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A’ B’ C’ = 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0" grpId="0" animBg="1"/>
      <p:bldP spid="41991" grpId="0" animBg="1"/>
      <p:bldP spid="41992" grpId="0" autoUpdateAnimBg="0"/>
      <p:bldP spid="41993" grpId="0" autoUpdateAnimBg="0"/>
      <p:bldP spid="41994" grpId="0" animBg="1"/>
      <p:bldP spid="41995" grpId="0" autoUpdateAnimBg="0"/>
      <p:bldP spid="41996" grpId="0" autoUpdateAnimBg="0"/>
      <p:bldP spid="41997" grpId="0" animBg="1"/>
      <p:bldP spid="41998" grpId="0" animBg="1"/>
      <p:bldP spid="41999" grpId="0" animBg="1"/>
      <p:bldP spid="4200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000" b="1">
                <a:solidFill>
                  <a:srgbClr val="0000CC"/>
                </a:solidFill>
              </a:rPr>
              <a:t>INTRODUCTION</a:t>
            </a:r>
            <a:endParaRPr lang="en-US" sz="3200" b="1">
              <a:solidFill>
                <a:schemeClr val="tx2"/>
              </a:solidFill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62000" y="15240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75000"/>
              </a:lnSpc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sz="3000" b="1" dirty="0">
                <a:solidFill>
                  <a:srgbClr val="FF0000"/>
                </a:solidFill>
              </a:rPr>
              <a:t>Logic Circuit from a Boolean expression</a:t>
            </a:r>
          </a:p>
          <a:p>
            <a:pPr marL="457200" indent="-457200">
              <a:lnSpc>
                <a:spcPct val="75000"/>
              </a:lnSpc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sz="3000" b="1" dirty="0" err="1">
                <a:solidFill>
                  <a:srgbClr val="FF0000"/>
                </a:solidFill>
              </a:rPr>
              <a:t>Minterm</a:t>
            </a:r>
            <a:r>
              <a:rPr lang="en-US" sz="3000" b="1" dirty="0">
                <a:solidFill>
                  <a:srgbClr val="FF0000"/>
                </a:solidFill>
              </a:rPr>
              <a:t> and </a:t>
            </a:r>
            <a:r>
              <a:rPr lang="en-US" sz="3000" b="1" dirty="0" err="1">
                <a:solidFill>
                  <a:srgbClr val="FF0000"/>
                </a:solidFill>
              </a:rPr>
              <a:t>maxterm</a:t>
            </a:r>
            <a:r>
              <a:rPr lang="en-US" sz="3000" b="1" dirty="0">
                <a:solidFill>
                  <a:srgbClr val="FF0000"/>
                </a:solidFill>
              </a:rPr>
              <a:t> Boolean expressions</a:t>
            </a:r>
          </a:p>
          <a:p>
            <a:pPr marL="457200" indent="-457200">
              <a:lnSpc>
                <a:spcPct val="75000"/>
              </a:lnSpc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sz="3000" b="1" dirty="0">
                <a:solidFill>
                  <a:srgbClr val="FF0000"/>
                </a:solidFill>
              </a:rPr>
              <a:t>Boolean expression from a truth table</a:t>
            </a:r>
          </a:p>
          <a:p>
            <a:pPr marL="457200" indent="-457200">
              <a:lnSpc>
                <a:spcPct val="75000"/>
              </a:lnSpc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sz="3000" b="1" dirty="0">
                <a:solidFill>
                  <a:srgbClr val="FF0000"/>
                </a:solidFill>
              </a:rPr>
              <a:t>Truth table from a Boolean expression</a:t>
            </a:r>
          </a:p>
          <a:p>
            <a:pPr marL="457200" indent="-457200">
              <a:lnSpc>
                <a:spcPct val="75000"/>
              </a:lnSpc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sz="3000" b="1" dirty="0">
                <a:solidFill>
                  <a:srgbClr val="FF0000"/>
                </a:solidFill>
              </a:rPr>
              <a:t>Simplifying Boolean expressions</a:t>
            </a:r>
          </a:p>
          <a:p>
            <a:pPr marL="457200" indent="-457200">
              <a:lnSpc>
                <a:spcPct val="75000"/>
              </a:lnSpc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sz="3000" b="1" dirty="0" err="1">
                <a:solidFill>
                  <a:srgbClr val="FF0000"/>
                </a:solidFill>
              </a:rPr>
              <a:t>Karnaugh</a:t>
            </a:r>
            <a:r>
              <a:rPr lang="en-US" sz="3000" b="1" dirty="0">
                <a:solidFill>
                  <a:srgbClr val="FF0000"/>
                </a:solidFill>
              </a:rPr>
              <a:t> mapping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 advAuto="1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981200" y="301625"/>
            <a:ext cx="519430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>
                <a:solidFill>
                  <a:schemeClr val="accent2"/>
                </a:solidFill>
              </a:rPr>
              <a:t>DeMorgan’s Theorems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965325" y="1238250"/>
            <a:ext cx="2700338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8000"/>
                </a:solidFill>
              </a:rPr>
              <a:t>First theorem: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81200" y="3848100"/>
            <a:ext cx="3106738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8000"/>
                </a:solidFill>
              </a:rPr>
              <a:t>Second theorem:</a:t>
            </a: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3352800" y="2057400"/>
            <a:ext cx="4724400" cy="1143000"/>
            <a:chOff x="1344" y="1296"/>
            <a:chExt cx="2976" cy="720"/>
          </a:xfrm>
        </p:grpSpPr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1344" y="1296"/>
              <a:ext cx="2976" cy="7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chemeClr val="bg2"/>
                  </a:solidFill>
                  <a:latin typeface="Tahoma" pitchFamily="34" charset="0"/>
                </a:rPr>
                <a:t>A + B = A    B</a:t>
              </a:r>
              <a:r>
                <a:rPr lang="en-US" sz="2800">
                  <a:solidFill>
                    <a:schemeClr val="bg2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004" y="1500"/>
              <a:ext cx="67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2964" y="1500"/>
              <a:ext cx="19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3372" y="1500"/>
              <a:ext cx="19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8" name="Group 10"/>
          <p:cNvGrpSpPr>
            <a:grpSpLocks/>
          </p:cNvGrpSpPr>
          <p:nvPr/>
        </p:nvGrpSpPr>
        <p:grpSpPr bwMode="auto">
          <a:xfrm>
            <a:off x="3352800" y="4648200"/>
            <a:ext cx="4724400" cy="1143000"/>
            <a:chOff x="1392" y="2928"/>
            <a:chExt cx="2976" cy="720"/>
          </a:xfrm>
        </p:grpSpPr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1392" y="2928"/>
              <a:ext cx="2976" cy="7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chemeClr val="bg2"/>
                  </a:solidFill>
                  <a:latin typeface="Tahoma" pitchFamily="34" charset="0"/>
                </a:rPr>
                <a:t>A   B = A + B</a:t>
              </a:r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2160" y="3120"/>
              <a:ext cx="52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2964" y="3132"/>
              <a:ext cx="19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3408" y="3132"/>
              <a:ext cx="19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609600" y="2895600"/>
            <a:ext cx="2743200" cy="1676400"/>
          </a:xfrm>
          <a:prstGeom prst="homePlate">
            <a:avLst>
              <a:gd name="adj" fmla="val 40909"/>
            </a:avLst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5000"/>
              </a:spcBef>
            </a:pPr>
            <a:r>
              <a:rPr lang="en-US" sz="2400" b="1">
                <a:solidFill>
                  <a:schemeClr val="accent2"/>
                </a:solidFill>
              </a:rPr>
              <a:t>Both used </a:t>
            </a:r>
          </a:p>
          <a:p>
            <a:pPr algn="ctr">
              <a:spcBef>
                <a:spcPct val="25000"/>
              </a:spcBef>
            </a:pPr>
            <a:r>
              <a:rPr lang="en-US" sz="2400" b="1">
                <a:solidFill>
                  <a:schemeClr val="accent2"/>
                </a:solidFill>
              </a:rPr>
              <a:t>to eliminate</a:t>
            </a:r>
          </a:p>
          <a:p>
            <a:pPr algn="ctr">
              <a:spcBef>
                <a:spcPct val="25000"/>
              </a:spcBef>
            </a:pPr>
            <a:r>
              <a:rPr lang="en-US" sz="2400" b="1">
                <a:solidFill>
                  <a:schemeClr val="accent2"/>
                </a:solidFill>
              </a:rPr>
              <a:t>long overbars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2" grpId="0" autoUpdateAnimBg="0"/>
      <p:bldP spid="4302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981200" y="269875"/>
            <a:ext cx="519430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>
                <a:solidFill>
                  <a:schemeClr val="accent2"/>
                </a:solidFill>
              </a:rPr>
              <a:t>DeMorgan’s Theorems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85825" y="1495425"/>
            <a:ext cx="2700338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8000"/>
                </a:solidFill>
              </a:rPr>
              <a:t>First theorem: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85825" y="4105275"/>
            <a:ext cx="3106738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8000"/>
                </a:solidFill>
              </a:rPr>
              <a:t>Second theorem:</a:t>
            </a: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3781425" y="1552575"/>
            <a:ext cx="3429000" cy="609600"/>
            <a:chOff x="2304" y="720"/>
            <a:chExt cx="2160" cy="384"/>
          </a:xfrm>
        </p:grpSpPr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2304" y="720"/>
              <a:ext cx="2160" cy="3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chemeClr val="bg2"/>
                  </a:solidFill>
                  <a:latin typeface="Tahoma" pitchFamily="34" charset="0"/>
                </a:rPr>
                <a:t>A + B = A    B</a:t>
              </a:r>
              <a:r>
                <a:rPr lang="en-US" sz="2800">
                  <a:solidFill>
                    <a:schemeClr val="bg2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>
              <a:off x="2640" y="780"/>
              <a:ext cx="4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3545" y="780"/>
              <a:ext cx="139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3953" y="780"/>
              <a:ext cx="139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6" name="Group 10"/>
          <p:cNvGrpSpPr>
            <a:grpSpLocks/>
          </p:cNvGrpSpPr>
          <p:nvPr/>
        </p:nvGrpSpPr>
        <p:grpSpPr bwMode="auto">
          <a:xfrm>
            <a:off x="4772025" y="4143375"/>
            <a:ext cx="3429000" cy="609600"/>
            <a:chOff x="2640" y="2688"/>
            <a:chExt cx="2160" cy="384"/>
          </a:xfrm>
        </p:grpSpPr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2640" y="2688"/>
              <a:ext cx="2160" cy="3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chemeClr val="bg2"/>
                  </a:solidFill>
                  <a:latin typeface="Tahoma" pitchFamily="34" charset="0"/>
                </a:rPr>
                <a:t>A  B = A + B</a:t>
              </a:r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3060" y="2736"/>
              <a:ext cx="38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3805" y="2748"/>
              <a:ext cx="139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4247" y="2749"/>
              <a:ext cx="14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3343275" y="2466975"/>
          <a:ext cx="39052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3905795" imgH="1019048" progId="">
                  <p:embed/>
                </p:oleObj>
              </mc:Choice>
              <mc:Fallback>
                <p:oleObj name="Image" r:id="rId2" imgW="3905795" imgH="1019048" progId="">
                  <p:embed/>
                  <p:pic>
                    <p:nvPicPr>
                      <p:cNvPr id="450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466975"/>
                        <a:ext cx="39052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4352925" y="5057775"/>
          <a:ext cx="38766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3877216" imgH="1038370" progId="">
                  <p:embed/>
                </p:oleObj>
              </mc:Choice>
              <mc:Fallback>
                <p:oleObj name="Image" r:id="rId4" imgW="3877216" imgH="1038370" progId="">
                  <p:embed/>
                  <p:pic>
                    <p:nvPicPr>
                      <p:cNvPr id="450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5057775"/>
                        <a:ext cx="38766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033280" imgH="3390840" progId="">
                  <p:embed/>
                </p:oleObj>
              </mc:Choice>
              <mc:Fallback>
                <p:oleObj name="Clip" r:id="rId2" imgW="2033280" imgH="3390840" progId="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28600"/>
                        <a:ext cx="59213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819400" y="355600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 b="1">
                <a:solidFill>
                  <a:srgbClr val="FF0000"/>
                </a:solidFill>
              </a:rPr>
              <a:t>QUIZ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6553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2400" b="1">
                <a:solidFill>
                  <a:schemeClr val="accent2"/>
                </a:solidFill>
              </a:rPr>
              <a:t>The statement  A   B =  A + B  is DeMorgan’s __________ (first, second) theorem and suggests converting from a NAND to an OR situation.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57200" y="3841750"/>
            <a:ext cx="678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 b="1">
                <a:solidFill>
                  <a:schemeClr val="accent2"/>
                </a:solidFill>
              </a:rPr>
              <a:t>2.  The statement  A + B = A   B   is DeMorgan’s __________  (first, second) theorem and suggests converting from a NOR to an AND situation.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3048000" y="1828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2971800" y="3886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3962400" y="1828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4572000" y="1828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3886200" y="38862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419600" y="38862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7621588" y="2209800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second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7885113" y="4191000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  <p:bldP spid="44038" grpId="0" autoUpdateAnimBg="0"/>
      <p:bldP spid="44039" grpId="0" animBg="1"/>
      <p:bldP spid="44040" grpId="0" animBg="1"/>
      <p:bldP spid="44041" grpId="0" animBg="1"/>
      <p:bldP spid="44042" grpId="0" animBg="1"/>
      <p:bldP spid="44043" grpId="0" animBg="1"/>
      <p:bldP spid="44044" grpId="0" animBg="1"/>
      <p:bldP spid="44045" grpId="0" autoUpdateAnimBg="0"/>
      <p:bldP spid="440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000" b="1">
                <a:solidFill>
                  <a:srgbClr val="0000CC"/>
                </a:solidFill>
              </a:rPr>
              <a:t>INTRODUCTION (continued)</a:t>
            </a:r>
            <a:endParaRPr lang="en-US" sz="4000" b="1">
              <a:solidFill>
                <a:schemeClr val="tx2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90600" y="1447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75000"/>
              </a:lnSpc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sz="3000" b="1" dirty="0">
                <a:solidFill>
                  <a:srgbClr val="FF0000"/>
                </a:solidFill>
              </a:rPr>
              <a:t>Variations in Boolean expressions</a:t>
            </a:r>
          </a:p>
          <a:p>
            <a:pPr marL="457200" indent="-457200">
              <a:lnSpc>
                <a:spcPct val="75000"/>
              </a:lnSpc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sz="3000" b="1" dirty="0" err="1">
                <a:solidFill>
                  <a:srgbClr val="FF0000"/>
                </a:solidFill>
              </a:rPr>
              <a:t>DeMorgan’s</a:t>
            </a:r>
            <a:r>
              <a:rPr lang="en-US" sz="3000" b="1" dirty="0">
                <a:solidFill>
                  <a:srgbClr val="FF0000"/>
                </a:solidFill>
              </a:rPr>
              <a:t> theorem</a:t>
            </a:r>
          </a:p>
          <a:p>
            <a:pPr marL="457200" indent="-457200">
              <a:lnSpc>
                <a:spcPct val="75000"/>
              </a:lnSpc>
              <a:spcBef>
                <a:spcPct val="75000"/>
              </a:spcBef>
              <a:buClr>
                <a:schemeClr val="accent2"/>
              </a:buClr>
              <a:buFontTx/>
              <a:buChar char="•"/>
            </a:pPr>
            <a:r>
              <a:rPr lang="en-US" sz="3000" b="1" dirty="0">
                <a:solidFill>
                  <a:srgbClr val="FF0000"/>
                </a:solidFill>
              </a:rPr>
              <a:t>PLDs (programmable logic devices)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13100"/>
            <a:ext cx="2057400" cy="145732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3400" y="160338"/>
            <a:ext cx="8001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>
                <a:solidFill>
                  <a:srgbClr val="0000CC"/>
                </a:solidFill>
              </a:rPr>
              <a:t>“Tools of the Trade”</a:t>
            </a:r>
          </a:p>
          <a:p>
            <a:pPr algn="ctr">
              <a:spcBef>
                <a:spcPct val="0"/>
              </a:spcBef>
            </a:pPr>
            <a:r>
              <a:rPr lang="en-US" sz="3600" b="1">
                <a:solidFill>
                  <a:srgbClr val="0000CC"/>
                </a:solidFill>
              </a:rPr>
              <a:t>for Solving Logic Problems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486400" y="1516063"/>
            <a:ext cx="302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8600" indent="-228600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sz="2400" b="1">
                <a:solidFill>
                  <a:srgbClr val="FF0000"/>
                </a:solidFill>
              </a:rPr>
              <a:t>Gate symbols</a:t>
            </a:r>
          </a:p>
          <a:p>
            <a:pPr marL="228600" indent="-228600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sz="2400" b="1">
                <a:solidFill>
                  <a:srgbClr val="FF0000"/>
                </a:solidFill>
              </a:rPr>
              <a:t>Truth tables</a:t>
            </a:r>
          </a:p>
          <a:p>
            <a:pPr marL="228600" indent="-228600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sz="2400" b="1">
                <a:solidFill>
                  <a:srgbClr val="FF0000"/>
                </a:solidFill>
              </a:rPr>
              <a:t>Boolean expressions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2597150"/>
            <a:ext cx="4589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</a:rPr>
              <a:t>Combinational logic circuits: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05200" y="3676650"/>
            <a:ext cx="351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rgbClr val="008000"/>
                </a:solidFill>
              </a:rPr>
              <a:t>AND-OR pattern of gates</a:t>
            </a: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027613"/>
            <a:ext cx="2057400" cy="16287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581400" y="5478463"/>
            <a:ext cx="351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rgbClr val="008000"/>
                </a:solidFill>
              </a:rPr>
              <a:t>OR-AND pattern of gates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 flipH="1">
            <a:off x="3124200" y="3116263"/>
            <a:ext cx="5029200" cy="1628775"/>
          </a:xfrm>
          <a:prstGeom prst="homePlate">
            <a:avLst>
              <a:gd name="adj" fmla="val 77193"/>
            </a:avLst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accent2"/>
                </a:solidFill>
              </a:rPr>
              <a:t>AND-OR pattern of gates</a:t>
            </a:r>
          </a:p>
          <a:p>
            <a:pPr algn="ctr"/>
            <a:r>
              <a:rPr lang="en-US" sz="1600" b="1">
                <a:solidFill>
                  <a:schemeClr val="accent2"/>
                </a:solidFill>
              </a:rPr>
              <a:t>from</a:t>
            </a:r>
          </a:p>
          <a:p>
            <a:pPr algn="ctr"/>
            <a:r>
              <a:rPr lang="en-US" sz="1600" b="1">
                <a:solidFill>
                  <a:schemeClr val="accent2"/>
                </a:solidFill>
              </a:rPr>
              <a:t>Sum-of-products Boolean expression such as:</a:t>
            </a:r>
          </a:p>
          <a:p>
            <a:pPr algn="ctr"/>
            <a:r>
              <a:rPr lang="en-US" sz="1600" b="1">
                <a:solidFill>
                  <a:schemeClr val="accent2"/>
                </a:solidFill>
              </a:rPr>
              <a:t>AB + CD = Y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 flipH="1">
            <a:off x="3124200" y="4945063"/>
            <a:ext cx="5029200" cy="1600200"/>
          </a:xfrm>
          <a:prstGeom prst="homePlate">
            <a:avLst>
              <a:gd name="adj" fmla="val 78571"/>
            </a:avLst>
          </a:prstGeom>
          <a:solidFill>
            <a:srgbClr val="FFFF66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accent2"/>
                </a:solidFill>
              </a:rPr>
              <a:t>OR-AND pattern of gates</a:t>
            </a:r>
          </a:p>
          <a:p>
            <a:pPr algn="ctr"/>
            <a:r>
              <a:rPr lang="en-US" sz="1600" b="1">
                <a:solidFill>
                  <a:schemeClr val="accent2"/>
                </a:solidFill>
              </a:rPr>
              <a:t>from</a:t>
            </a:r>
          </a:p>
          <a:p>
            <a:pPr algn="ctr"/>
            <a:r>
              <a:rPr lang="en-US" sz="1600" b="1">
                <a:solidFill>
                  <a:schemeClr val="accent2"/>
                </a:solidFill>
              </a:rPr>
              <a:t>Product-of-sums Boolean expression such as:</a:t>
            </a:r>
          </a:p>
          <a:p>
            <a:pPr algn="ctr"/>
            <a:r>
              <a:rPr lang="en-US" sz="1600" b="1">
                <a:solidFill>
                  <a:schemeClr val="accent2"/>
                </a:solidFill>
              </a:rPr>
              <a:t>(A+B)  (C+D) = 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2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 advAuto="1000"/>
      <p:bldP spid="7173" grpId="0" autoUpdateAnimBg="0"/>
      <p:bldP spid="7174" grpId="0" autoUpdateAnimBg="0"/>
      <p:bldP spid="7176" grpId="0" build="p" autoUpdateAnimBg="0"/>
      <p:bldP spid="7178" grpId="0" animBg="1" autoUpdateAnimBg="0"/>
      <p:bldP spid="717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934200" cy="1066800"/>
          </a:xfrm>
        </p:spPr>
        <p:txBody>
          <a:bodyPr/>
          <a:lstStyle/>
          <a:p>
            <a:r>
              <a:rPr lang="en-US" sz="3600" b="1">
                <a:solidFill>
                  <a:srgbClr val="0000CC"/>
                </a:solidFill>
              </a:rPr>
              <a:t>Logic Circuit From</a:t>
            </a:r>
            <a:br>
              <a:rPr lang="en-US" sz="3600" b="1">
                <a:solidFill>
                  <a:srgbClr val="0000CC"/>
                </a:solidFill>
              </a:rPr>
            </a:br>
            <a:r>
              <a:rPr lang="en-US" sz="3600" b="1">
                <a:solidFill>
                  <a:srgbClr val="0000CC"/>
                </a:solidFill>
              </a:rPr>
              <a:t>Boolean Expression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366838"/>
            <a:ext cx="7620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i="1">
                <a:solidFill>
                  <a:srgbClr val="0000CC"/>
                </a:solidFill>
              </a:rPr>
              <a:t>Example:</a:t>
            </a:r>
          </a:p>
          <a:p>
            <a:pPr>
              <a:spcBef>
                <a:spcPct val="0"/>
              </a:spcBef>
            </a:pPr>
            <a:r>
              <a:rPr lang="en-US" sz="2800" b="1" u="sng">
                <a:solidFill>
                  <a:srgbClr val="FF0000"/>
                </a:solidFill>
              </a:rPr>
              <a:t>Draw the AND-OR logic diagram for the Boolean expression</a:t>
            </a:r>
            <a:r>
              <a:rPr lang="en-US" sz="2800" b="1">
                <a:solidFill>
                  <a:srgbClr val="FF0000"/>
                </a:solidFill>
              </a:rPr>
              <a:t>:</a:t>
            </a:r>
            <a:r>
              <a:rPr lang="en-US">
                <a:solidFill>
                  <a:srgbClr val="FF0000"/>
                </a:solidFill>
                <a:latin typeface="Tahoma" pitchFamily="34" charset="0"/>
              </a:rPr>
              <a:t>	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3950" y="2992438"/>
            <a:ext cx="1657350" cy="11414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85800" y="3302000"/>
            <a:ext cx="390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</a:rPr>
              <a:t>Step 1:</a:t>
            </a:r>
            <a:r>
              <a:rPr lang="en-US" sz="2800" b="1">
                <a:solidFill>
                  <a:srgbClr val="FFFF00"/>
                </a:solidFill>
              </a:rPr>
              <a:t>  </a:t>
            </a:r>
            <a:r>
              <a:rPr lang="en-US" sz="2800" b="1">
                <a:solidFill>
                  <a:srgbClr val="008000"/>
                </a:solidFill>
              </a:rPr>
              <a:t>OR AB with CD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1813" y="4170363"/>
            <a:ext cx="1809750" cy="12096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066800" y="4533900"/>
            <a:ext cx="4240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</a:rPr>
              <a:t>Step 2:</a:t>
            </a:r>
            <a:r>
              <a:rPr lang="en-US" sz="2800" b="1">
                <a:solidFill>
                  <a:srgbClr val="FFFF00"/>
                </a:solidFill>
              </a:rPr>
              <a:t>  </a:t>
            </a:r>
            <a:r>
              <a:rPr lang="en-US" sz="2800" b="1">
                <a:solidFill>
                  <a:srgbClr val="008000"/>
                </a:solidFill>
              </a:rPr>
              <a:t>Add top AND gate</a:t>
            </a:r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363" y="5389563"/>
            <a:ext cx="2343150" cy="141446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524000" y="5816600"/>
            <a:ext cx="4833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</a:rPr>
              <a:t>Step 3:</a:t>
            </a:r>
            <a:r>
              <a:rPr lang="en-US" sz="2800" b="1">
                <a:solidFill>
                  <a:srgbClr val="FFFF00"/>
                </a:solidFill>
              </a:rPr>
              <a:t>  </a:t>
            </a:r>
            <a:r>
              <a:rPr lang="en-US" sz="2800" b="1">
                <a:solidFill>
                  <a:srgbClr val="008000"/>
                </a:solidFill>
              </a:rPr>
              <a:t>Add bottom AND gate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910013" y="2224088"/>
            <a:ext cx="2566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</a:rPr>
              <a:t>AB</a:t>
            </a:r>
            <a:r>
              <a:rPr lang="en-US" sz="2800" b="1">
                <a:solidFill>
                  <a:srgbClr val="CC0000"/>
                </a:solidFill>
              </a:rPr>
              <a:t>  </a:t>
            </a:r>
            <a:r>
              <a:rPr lang="en-US" sz="2800" b="1"/>
              <a:t>+</a:t>
            </a:r>
            <a:r>
              <a:rPr lang="en-US" sz="2800" b="1">
                <a:solidFill>
                  <a:srgbClr val="CC0000"/>
                </a:solidFill>
              </a:rPr>
              <a:t>  </a:t>
            </a:r>
            <a:r>
              <a:rPr lang="en-US" sz="2800" b="1">
                <a:solidFill>
                  <a:srgbClr val="FF0000"/>
                </a:solidFill>
              </a:rPr>
              <a:t>CD</a:t>
            </a:r>
            <a:r>
              <a:rPr lang="en-US" sz="2800" b="1">
                <a:solidFill>
                  <a:srgbClr val="CC0000"/>
                </a:solidFill>
              </a:rPr>
              <a:t>  </a:t>
            </a:r>
            <a:r>
              <a:rPr lang="en-US" sz="2800" b="1"/>
              <a:t>=</a:t>
            </a:r>
            <a:r>
              <a:rPr lang="en-US" sz="2800" b="1">
                <a:solidFill>
                  <a:srgbClr val="CC0000"/>
                </a:solidFill>
              </a:rPr>
              <a:t>  </a:t>
            </a:r>
            <a:r>
              <a:rPr lang="en-US" sz="2800" b="1">
                <a:solidFill>
                  <a:srgbClr val="FF0000"/>
                </a:solidFill>
              </a:rPr>
              <a:t>Y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43525" y="6664325"/>
            <a:ext cx="3876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1">
                <a:latin typeface="Book Antiqua" pitchFamily="18" charset="0"/>
                <a:cs typeface="Times New Roman" charset="0"/>
              </a:rPr>
              <a:t>©2008 The McGraw-Hill Companies, Inc. All rights reserved.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7" grpId="0" autoUpdateAnimBg="0"/>
      <p:bldP spid="8200" grpId="0" autoUpdateAnimBg="0"/>
      <p:bldP spid="8202" grpId="0" autoUpdateAnimBg="0"/>
      <p:bldP spid="8203" grpId="0" autoUpdateAnimBg="0"/>
      <p:bldP spid="82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63588" y="1330325"/>
            <a:ext cx="83804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u="sng">
                <a:solidFill>
                  <a:srgbClr val="0000CC"/>
                </a:solidFill>
              </a:rPr>
              <a:t>Draw the OR-AND logic diagram for the Boolean expression</a:t>
            </a:r>
            <a:r>
              <a:rPr lang="en-US" sz="2800" b="1">
                <a:solidFill>
                  <a:srgbClr val="0000CC"/>
                </a:solidFill>
              </a:rPr>
              <a:t>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295400" y="2740025"/>
            <a:ext cx="1243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</a:rPr>
              <a:t>Step 1: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09800" y="4187825"/>
            <a:ext cx="1243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</a:rPr>
              <a:t>Step 2: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252788" y="5588000"/>
            <a:ext cx="1243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</a:rPr>
              <a:t>Step 3: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971800" y="228600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 b="1">
                <a:solidFill>
                  <a:srgbClr val="FF0000"/>
                </a:solidFill>
              </a:rPr>
              <a:t>QUIZ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228600" y="76200"/>
          <a:ext cx="592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033280" imgH="3390840" progId="">
                  <p:embed/>
                </p:oleObj>
              </mc:Choice>
              <mc:Fallback>
                <p:oleObj name="Clip" r:id="rId2" imgW="2033280" imgH="3390840" progId="">
                  <p:embed/>
                  <p:pic>
                    <p:nvPicPr>
                      <p:cNvPr id="9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"/>
                        <a:ext cx="5921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897188" y="174783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(A</a:t>
            </a:r>
            <a:r>
              <a:rPr lang="en-US" sz="2800" b="1"/>
              <a:t>+</a:t>
            </a:r>
            <a:r>
              <a:rPr lang="en-US" sz="2800" b="1">
                <a:solidFill>
                  <a:srgbClr val="FF0000"/>
                </a:solidFill>
              </a:rPr>
              <a:t>B)</a:t>
            </a:r>
            <a:r>
              <a:rPr lang="en-US" sz="2800" b="1">
                <a:solidFill>
                  <a:srgbClr val="CC0000"/>
                </a:solidFill>
              </a:rPr>
              <a:t> </a:t>
            </a:r>
            <a:r>
              <a:rPr lang="en-US" sz="2800" b="1"/>
              <a:t>•</a:t>
            </a:r>
            <a:r>
              <a:rPr lang="en-US" sz="2800" b="1">
                <a:solidFill>
                  <a:srgbClr val="CC0000"/>
                </a:solidFill>
              </a:rPr>
              <a:t> </a:t>
            </a:r>
            <a:r>
              <a:rPr lang="en-US" sz="2800" b="1">
                <a:solidFill>
                  <a:srgbClr val="FF0000"/>
                </a:solidFill>
              </a:rPr>
              <a:t>(C</a:t>
            </a:r>
            <a:r>
              <a:rPr lang="en-US" sz="2800" b="1"/>
              <a:t>+</a:t>
            </a:r>
            <a:r>
              <a:rPr lang="en-US" sz="2800" b="1">
                <a:solidFill>
                  <a:srgbClr val="FF0000"/>
                </a:solidFill>
              </a:rPr>
              <a:t>D)</a:t>
            </a:r>
            <a:r>
              <a:rPr lang="en-US" sz="2800" b="1">
                <a:solidFill>
                  <a:srgbClr val="CC0000"/>
                </a:solidFill>
              </a:rPr>
              <a:t>  </a:t>
            </a:r>
            <a:r>
              <a:rPr lang="en-US" sz="2800" b="1"/>
              <a:t>=</a:t>
            </a:r>
            <a:r>
              <a:rPr lang="en-US" sz="2800" b="1">
                <a:solidFill>
                  <a:srgbClr val="CC0000"/>
                </a:solidFill>
              </a:rPr>
              <a:t>  </a:t>
            </a:r>
            <a:r>
              <a:rPr lang="en-US" sz="2800" b="1">
                <a:solidFill>
                  <a:srgbClr val="FF0000"/>
                </a:solidFill>
              </a:rPr>
              <a:t>Y</a:t>
            </a:r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500313"/>
            <a:ext cx="1905000" cy="1027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857625"/>
            <a:ext cx="2438400" cy="11922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9234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10125" y="5181600"/>
            <a:ext cx="2962275" cy="13906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2" grpId="0" autoUpdateAnimBg="0"/>
      <p:bldP spid="9224" grpId="0" autoUpdateAnimBg="0"/>
      <p:bldP spid="9226" grpId="0" autoUpdateAnimBg="0"/>
      <p:bldP spid="92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38200" y="1654175"/>
            <a:ext cx="4210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u="sng">
                <a:solidFill>
                  <a:srgbClr val="0000CC"/>
                </a:solidFill>
              </a:rPr>
              <a:t>Sum-of-products form</a:t>
            </a:r>
            <a:r>
              <a:rPr lang="en-US" sz="3200" b="1">
                <a:solidFill>
                  <a:srgbClr val="0000CC"/>
                </a:solidFill>
              </a:rPr>
              <a:t>:</a:t>
            </a:r>
            <a:endParaRPr lang="en-US" sz="3200" b="1">
              <a:solidFill>
                <a:srgbClr val="FFFF00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910013" y="30622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</a:rPr>
              <a:t>Also called the minterm form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38200" y="3951288"/>
            <a:ext cx="416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u="sng">
                <a:solidFill>
                  <a:srgbClr val="0000CC"/>
                </a:solidFill>
              </a:rPr>
              <a:t>Product-of-sums form</a:t>
            </a:r>
            <a:r>
              <a:rPr lang="en-US" sz="3200" b="1">
                <a:solidFill>
                  <a:srgbClr val="0000CC"/>
                </a:solidFill>
              </a:rPr>
              <a:t>:</a:t>
            </a:r>
            <a:endParaRPr lang="en-US" sz="3200" b="1">
              <a:solidFill>
                <a:srgbClr val="FFFF00"/>
              </a:solidFill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971925" y="5511800"/>
            <a:ext cx="4706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FF0000"/>
                </a:solidFill>
              </a:rPr>
              <a:t>Also called the maxterm form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166938" y="365125"/>
            <a:ext cx="47863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>
                <a:solidFill>
                  <a:srgbClr val="0000CC"/>
                </a:solidFill>
              </a:rPr>
              <a:t>Boolean  Expressions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386013" y="2441575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008000"/>
                </a:solidFill>
              </a:rPr>
              <a:t>A</a:t>
            </a:r>
            <a:r>
              <a:rPr lang="en-US" sz="2800" b="1">
                <a:solidFill>
                  <a:srgbClr val="006600"/>
                </a:solidFill>
              </a:rPr>
              <a:t> </a:t>
            </a:r>
            <a:r>
              <a:rPr lang="en-US" sz="2800" b="1"/>
              <a:t>•</a:t>
            </a:r>
            <a:r>
              <a:rPr lang="en-US" sz="2800" b="1">
                <a:solidFill>
                  <a:srgbClr val="006600"/>
                </a:solidFill>
              </a:rPr>
              <a:t> </a:t>
            </a:r>
            <a:r>
              <a:rPr lang="en-US" sz="2800" b="1">
                <a:solidFill>
                  <a:srgbClr val="008000"/>
                </a:solidFill>
              </a:rPr>
              <a:t>B</a:t>
            </a:r>
            <a:r>
              <a:rPr lang="en-US" sz="2800" b="1">
                <a:solidFill>
                  <a:srgbClr val="006600"/>
                </a:solidFill>
              </a:rPr>
              <a:t>  </a:t>
            </a:r>
            <a:r>
              <a:rPr lang="en-US" sz="2800" b="1"/>
              <a:t>+</a:t>
            </a:r>
            <a:r>
              <a:rPr lang="en-US" sz="2800" b="1">
                <a:solidFill>
                  <a:srgbClr val="006600"/>
                </a:solidFill>
              </a:rPr>
              <a:t>  </a:t>
            </a:r>
            <a:r>
              <a:rPr lang="en-US" sz="2800" b="1">
                <a:solidFill>
                  <a:srgbClr val="008000"/>
                </a:solidFill>
              </a:rPr>
              <a:t>C</a:t>
            </a:r>
            <a:r>
              <a:rPr lang="en-US" sz="2800" b="1">
                <a:solidFill>
                  <a:srgbClr val="006600"/>
                </a:solidFill>
              </a:rPr>
              <a:t> </a:t>
            </a:r>
            <a:r>
              <a:rPr lang="en-US" sz="2800" b="1"/>
              <a:t>•</a:t>
            </a:r>
            <a:r>
              <a:rPr lang="en-US" sz="2800" b="1">
                <a:solidFill>
                  <a:srgbClr val="006600"/>
                </a:solidFill>
              </a:rPr>
              <a:t> </a:t>
            </a:r>
            <a:r>
              <a:rPr lang="en-US" sz="2800" b="1">
                <a:solidFill>
                  <a:srgbClr val="008000"/>
                </a:solidFill>
              </a:rPr>
              <a:t>D</a:t>
            </a:r>
            <a:r>
              <a:rPr lang="en-US" sz="2800" b="1">
                <a:solidFill>
                  <a:srgbClr val="006600"/>
                </a:solidFill>
              </a:rPr>
              <a:t>  </a:t>
            </a:r>
            <a:r>
              <a:rPr lang="en-US" sz="2800" b="1"/>
              <a:t>=</a:t>
            </a:r>
            <a:r>
              <a:rPr lang="en-US" sz="2800" b="1">
                <a:solidFill>
                  <a:srgbClr val="006600"/>
                </a:solidFill>
              </a:rPr>
              <a:t> </a:t>
            </a:r>
            <a:r>
              <a:rPr lang="en-US" sz="2800" b="1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371725" y="4700588"/>
            <a:ext cx="3636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rgbClr val="008000"/>
                </a:solidFill>
              </a:rPr>
              <a:t>(A</a:t>
            </a:r>
            <a:r>
              <a:rPr lang="en-US" sz="2800" b="1">
                <a:solidFill>
                  <a:srgbClr val="006600"/>
                </a:solidFill>
              </a:rPr>
              <a:t> </a:t>
            </a:r>
            <a:r>
              <a:rPr lang="en-US" sz="2800" b="1"/>
              <a:t>+</a:t>
            </a:r>
            <a:r>
              <a:rPr lang="en-US" sz="2800" b="1">
                <a:solidFill>
                  <a:srgbClr val="006600"/>
                </a:solidFill>
              </a:rPr>
              <a:t> </a:t>
            </a:r>
            <a:r>
              <a:rPr lang="en-US" sz="2800" b="1">
                <a:solidFill>
                  <a:srgbClr val="008000"/>
                </a:solidFill>
              </a:rPr>
              <a:t>B)</a:t>
            </a:r>
            <a:r>
              <a:rPr lang="en-US" sz="2800" b="1">
                <a:solidFill>
                  <a:srgbClr val="006600"/>
                </a:solidFill>
              </a:rPr>
              <a:t>  </a:t>
            </a:r>
            <a:r>
              <a:rPr lang="en-US" sz="2800" b="1"/>
              <a:t>•</a:t>
            </a:r>
            <a:r>
              <a:rPr lang="en-US" sz="2800" b="1">
                <a:solidFill>
                  <a:srgbClr val="006600"/>
                </a:solidFill>
              </a:rPr>
              <a:t>  </a:t>
            </a:r>
            <a:r>
              <a:rPr lang="en-US" sz="2800" b="1">
                <a:solidFill>
                  <a:srgbClr val="008000"/>
                </a:solidFill>
              </a:rPr>
              <a:t>(C</a:t>
            </a:r>
            <a:r>
              <a:rPr lang="en-US" sz="2800" b="1">
                <a:solidFill>
                  <a:srgbClr val="006600"/>
                </a:solidFill>
              </a:rPr>
              <a:t> </a:t>
            </a:r>
            <a:r>
              <a:rPr lang="en-US" sz="2800" b="1"/>
              <a:t>+</a:t>
            </a:r>
            <a:r>
              <a:rPr lang="en-US" sz="2800" b="1">
                <a:solidFill>
                  <a:srgbClr val="006600"/>
                </a:solidFill>
              </a:rPr>
              <a:t> </a:t>
            </a:r>
            <a:r>
              <a:rPr lang="en-US" sz="2800" b="1">
                <a:solidFill>
                  <a:srgbClr val="008000"/>
                </a:solidFill>
              </a:rPr>
              <a:t>D)</a:t>
            </a:r>
            <a:r>
              <a:rPr lang="en-US" sz="2800" b="1">
                <a:solidFill>
                  <a:srgbClr val="006600"/>
                </a:solidFill>
              </a:rPr>
              <a:t> </a:t>
            </a:r>
            <a:r>
              <a:rPr lang="en-US" sz="2800" b="1"/>
              <a:t> =</a:t>
            </a:r>
            <a:r>
              <a:rPr lang="en-US" sz="2800" b="1">
                <a:solidFill>
                  <a:srgbClr val="006600"/>
                </a:solidFill>
              </a:rPr>
              <a:t> </a:t>
            </a:r>
            <a:r>
              <a:rPr lang="en-US" sz="2800" b="1">
                <a:solidFill>
                  <a:srgbClr val="008000"/>
                </a:solidFill>
              </a:rPr>
              <a:t>Y</a:t>
            </a:r>
          </a:p>
        </p:txBody>
      </p:sp>
      <p:grpSp>
        <p:nvGrpSpPr>
          <p:cNvPr id="10258" name="Group 18"/>
          <p:cNvGrpSpPr>
            <a:grpSpLocks/>
          </p:cNvGrpSpPr>
          <p:nvPr/>
        </p:nvGrpSpPr>
        <p:grpSpPr bwMode="auto">
          <a:xfrm>
            <a:off x="3209925" y="4799013"/>
            <a:ext cx="1193800" cy="3175"/>
            <a:chOff x="2160" y="3023"/>
            <a:chExt cx="752" cy="2"/>
          </a:xfrm>
        </p:grpSpPr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2160" y="3023"/>
              <a:ext cx="12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0" t="0" r="r" b="b"/>
              <a:pathLst>
                <a:path w="128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28575" cmpd="sng">
              <a:solidFill>
                <a:srgbClr val="0066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2784" y="3024"/>
              <a:ext cx="12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0"/>
                </a:cxn>
              </a:cxnLst>
              <a:rect l="0" t="0" r="r" b="b"/>
              <a:pathLst>
                <a:path w="128" h="1">
                  <a:moveTo>
                    <a:pt x="0" y="0"/>
                  </a:moveTo>
                  <a:lnTo>
                    <a:pt x="128" y="0"/>
                  </a:lnTo>
                </a:path>
              </a:pathLst>
            </a:custGeom>
            <a:noFill/>
            <a:ln w="28575" cmpd="sng">
              <a:solidFill>
                <a:srgbClr val="0066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2500313" y="2503488"/>
            <a:ext cx="2095500" cy="1587"/>
            <a:chOff x="1704" y="1392"/>
            <a:chExt cx="1320" cy="1"/>
          </a:xfrm>
        </p:grpSpPr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2880" y="1392"/>
              <a:ext cx="144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1704" y="1392"/>
              <a:ext cx="12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</a:cxnLst>
              <a:rect l="0" t="0" r="r" b="b"/>
              <a:pathLst>
                <a:path w="120" h="1">
                  <a:moveTo>
                    <a:pt x="0" y="0"/>
                  </a:moveTo>
                  <a:lnTo>
                    <a:pt x="120" y="1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175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75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75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utoUpdateAnimBg="0"/>
      <p:bldP spid="10244" grpId="0" autoUpdateAnimBg="0"/>
      <p:bldP spid="10245" grpId="0" autoUpdateAnimBg="0"/>
      <p:bldP spid="10247" grpId="0" autoUpdateAnimBg="0"/>
      <p:bldP spid="1024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46063" y="228600"/>
          <a:ext cx="592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2033280" imgH="3390840" progId="">
                  <p:embed/>
                </p:oleObj>
              </mc:Choice>
              <mc:Fallback>
                <p:oleObj name="Clip" r:id="rId2" imgW="2033280" imgH="3390840" progId="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28600"/>
                        <a:ext cx="59213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819400" y="288925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kumimoji="1" lang="en-US" sz="4000" b="1">
                <a:solidFill>
                  <a:srgbClr val="FF0000"/>
                </a:solidFill>
              </a:rPr>
              <a:t>QUIZ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61950" y="1447800"/>
            <a:ext cx="6038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 b="1">
                <a:solidFill>
                  <a:srgbClr val="0033CC"/>
                </a:solidFill>
              </a:rPr>
              <a:t>1.   The Boolean expression AB + BC = Y is in __________ (product-of-sums, sum-of-products) form.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61950" y="2895600"/>
            <a:ext cx="5657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 b="1">
                <a:solidFill>
                  <a:srgbClr val="0033CC"/>
                </a:solidFill>
              </a:rPr>
              <a:t>2.   The Boolean expression (A+B) (B+C) + Y is in __________ (product-of-sums, sum-of-products) form.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61950" y="4419600"/>
            <a:ext cx="6343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 b="1">
                <a:solidFill>
                  <a:srgbClr val="0033CC"/>
                </a:solidFill>
              </a:rPr>
              <a:t>3.   The Boolean expression (A+B) (B+C) = Y is in __________ (maxterm, minterm) form.	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00050" y="5562600"/>
            <a:ext cx="6191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2400" b="1">
                <a:solidFill>
                  <a:srgbClr val="0033CC"/>
                </a:solidFill>
              </a:rPr>
              <a:t>4.  The Boolean expression AB + BC = Y is in __________ (maxterm, minterm) form.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654800" y="180975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sum-of-products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6654800" y="32766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product-of-sums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7315200" y="4779963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maxterm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7292975" y="5905500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minterm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0" grpId="0" autoUpdateAnimBg="0"/>
      <p:bldP spid="31751" grpId="0" autoUpdateAnimBg="0"/>
      <p:bldP spid="31752" grpId="0" autoUpdateAnimBg="0"/>
      <p:bldP spid="31753" grpId="0" autoUpdateAnimBg="0"/>
      <p:bldP spid="31754" grpId="0" autoUpdateAnimBg="0"/>
      <p:bldP spid="31755" grpId="0" autoUpdateAnimBg="0"/>
      <p:bldP spid="3175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66750" y="292100"/>
            <a:ext cx="771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>
                <a:solidFill>
                  <a:srgbClr val="0000CC"/>
                </a:solidFill>
              </a:rPr>
              <a:t>Boolean Expression from Truth Table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3350" y="1143000"/>
            <a:ext cx="8915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1" u="sng">
                <a:solidFill>
                  <a:srgbClr val="FF0000"/>
                </a:solidFill>
              </a:rPr>
              <a:t>Write the Boolean expression that describes the logic in this truth table</a:t>
            </a:r>
            <a:r>
              <a:rPr lang="en-US" sz="2200" b="1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09600" y="1752600"/>
            <a:ext cx="2092325" cy="4105275"/>
            <a:chOff x="384" y="1008"/>
            <a:chExt cx="1318" cy="2586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384" y="1008"/>
              <a:ext cx="131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FFFF00"/>
                  </a:solidFill>
                </a:rPr>
                <a:t>  </a:t>
              </a:r>
              <a:r>
                <a:rPr lang="en-US" sz="2400" b="1">
                  <a:solidFill>
                    <a:srgbClr val="0000CC"/>
                  </a:solidFill>
                </a:rPr>
                <a:t>Truth Table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FF0000"/>
                  </a:solidFill>
                </a:rPr>
                <a:t>Input   Output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FF0000"/>
                  </a:solidFill>
                </a:rPr>
                <a:t>ABC        Y</a:t>
              </a:r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384" y="1696"/>
              <a:ext cx="1076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0 0 0         0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0 0 1         0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0 1 0         1</a:t>
              </a:r>
            </a:p>
            <a:p>
              <a:pPr>
                <a:spcBef>
                  <a:spcPct val="0"/>
                </a:spcBef>
              </a:pPr>
              <a:r>
                <a:rPr lang="en-US" sz="2400" b="1" u="sng">
                  <a:solidFill>
                    <a:srgbClr val="008000"/>
                  </a:solidFill>
                </a:rPr>
                <a:t>0 1 1         0</a:t>
              </a:r>
              <a:endParaRPr lang="en-US" sz="2400" b="1">
                <a:solidFill>
                  <a:srgbClr val="008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1 0 0         0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1 0 1         0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1 1 0         0 </a:t>
              </a:r>
            </a:p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1 1 1         1 </a:t>
              </a:r>
            </a:p>
          </p:txBody>
        </p:sp>
      </p:grp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810000" y="2133600"/>
            <a:ext cx="4806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1:</a:t>
            </a:r>
            <a:r>
              <a:rPr lang="en-US" b="1">
                <a:solidFill>
                  <a:srgbClr val="FFFF00"/>
                </a:solidFill>
              </a:rPr>
              <a:t> </a:t>
            </a:r>
            <a:r>
              <a:rPr lang="en-US" b="1">
                <a:solidFill>
                  <a:srgbClr val="0000CC"/>
                </a:solidFill>
              </a:rPr>
              <a:t> Focus only on the truth table lines 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rgbClr val="0000CC"/>
                </a:solidFill>
              </a:rPr>
              <a:t>              with outputs of 1.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905000" y="3657600"/>
            <a:ext cx="381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905000" y="5486400"/>
            <a:ext cx="381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810000" y="3184525"/>
            <a:ext cx="50371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rgbClr val="FF0000"/>
                </a:solidFill>
              </a:rPr>
              <a:t>Step 2:</a:t>
            </a:r>
            <a:r>
              <a:rPr lang="en-US" b="1">
                <a:solidFill>
                  <a:srgbClr val="FFFF00"/>
                </a:solidFill>
              </a:rPr>
              <a:t> </a:t>
            </a:r>
            <a:r>
              <a:rPr lang="en-US" b="1">
                <a:solidFill>
                  <a:srgbClr val="0000CC"/>
                </a:solidFill>
              </a:rPr>
              <a:t> AND the inputs for these two lines 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rgbClr val="0000CC"/>
                </a:solidFill>
              </a:rPr>
              <a:t>              and logically OR the ANDed groups.</a:t>
            </a:r>
          </a:p>
        </p:txBody>
      </p:sp>
      <p:cxnSp>
        <p:nvCxnSpPr>
          <p:cNvPr id="28683" name="AutoShape 11"/>
          <p:cNvCxnSpPr>
            <a:cxnSpLocks noChangeShapeType="1"/>
            <a:endCxn id="28687" idx="2"/>
          </p:cNvCxnSpPr>
          <p:nvPr/>
        </p:nvCxnSpPr>
        <p:spPr bwMode="auto">
          <a:xfrm>
            <a:off x="2435225" y="3810000"/>
            <a:ext cx="2765425" cy="1143000"/>
          </a:xfrm>
          <a:prstGeom prst="bentConnector4">
            <a:avLst>
              <a:gd name="adj1" fmla="val 37944"/>
              <a:gd name="adj2" fmla="val 12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8684" name="AutoShape 12"/>
          <p:cNvCxnSpPr>
            <a:cxnSpLocks noChangeShapeType="1"/>
            <a:stCxn id="28681" idx="3"/>
            <a:endCxn id="28688" idx="2"/>
          </p:cNvCxnSpPr>
          <p:nvPr/>
        </p:nvCxnSpPr>
        <p:spPr bwMode="auto">
          <a:xfrm flipV="1">
            <a:off x="2305050" y="4953000"/>
            <a:ext cx="5073650" cy="685800"/>
          </a:xfrm>
          <a:prstGeom prst="bentConnector2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066800" y="6172200"/>
            <a:ext cx="402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rgbClr val="FF0000"/>
                </a:solidFill>
              </a:rPr>
              <a:t>Minterm Boolean expression:</a:t>
            </a:r>
            <a:endParaRPr lang="en-US" sz="2400">
              <a:solidFill>
                <a:srgbClr val="FF0000"/>
              </a:solidFill>
            </a:endParaRPr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4527550" y="4495800"/>
            <a:ext cx="3797300" cy="457200"/>
            <a:chOff x="2852" y="2736"/>
            <a:chExt cx="2392" cy="288"/>
          </a:xfrm>
        </p:grpSpPr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2852" y="2736"/>
              <a:ext cx="8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A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/>
                <a:t>•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>
                  <a:solidFill>
                    <a:srgbClr val="008000"/>
                  </a:solidFill>
                </a:rPr>
                <a:t>B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/>
                <a:t>•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>
                  <a:solidFill>
                    <a:srgbClr val="010000"/>
                  </a:solidFill>
                </a:rPr>
                <a:t>C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4052" y="2736"/>
              <a:ext cx="1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A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/>
                <a:t>•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>
                  <a:solidFill>
                    <a:srgbClr val="008000"/>
                  </a:solidFill>
                </a:rPr>
                <a:t>B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/>
                <a:t>•</a:t>
              </a:r>
              <a:r>
                <a:rPr lang="en-US" sz="2400" b="1">
                  <a:solidFill>
                    <a:srgbClr val="006600"/>
                  </a:solidFill>
                </a:rPr>
                <a:t> C </a:t>
              </a:r>
              <a:r>
                <a:rPr lang="en-US" sz="2400" b="1"/>
                <a:t>=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>
                  <a:solidFill>
                    <a:srgbClr val="008000"/>
                  </a:solidFill>
                </a:rPr>
                <a:t>Y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764" y="2736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/>
                <a:t>+</a:t>
              </a:r>
            </a:p>
          </p:txBody>
        </p:sp>
        <p:sp>
          <p:nvSpPr>
            <p:cNvPr id="28690" name="Freeform 18"/>
            <p:cNvSpPr>
              <a:spLocks/>
            </p:cNvSpPr>
            <p:nvPr/>
          </p:nvSpPr>
          <p:spPr bwMode="auto">
            <a:xfrm>
              <a:off x="2916" y="2784"/>
              <a:ext cx="11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</a:cxnLst>
              <a:rect l="0" t="0" r="r" b="b"/>
              <a:pathLst>
                <a:path w="112" h="1">
                  <a:moveTo>
                    <a:pt x="0" y="0"/>
                  </a:moveTo>
                  <a:lnTo>
                    <a:pt x="112" y="0"/>
                  </a:lnTo>
                </a:path>
              </a:pathLst>
            </a:custGeom>
            <a:noFill/>
            <a:ln w="28575" cmpd="sng">
              <a:solidFill>
                <a:srgbClr val="0066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Freeform 19"/>
            <p:cNvSpPr>
              <a:spLocks/>
            </p:cNvSpPr>
            <p:nvPr/>
          </p:nvSpPr>
          <p:spPr bwMode="auto">
            <a:xfrm>
              <a:off x="3504" y="2784"/>
              <a:ext cx="11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</a:cxnLst>
              <a:rect l="0" t="0" r="r" b="b"/>
              <a:pathLst>
                <a:path w="112" h="1">
                  <a:moveTo>
                    <a:pt x="0" y="0"/>
                  </a:moveTo>
                  <a:lnTo>
                    <a:pt x="112" y="0"/>
                  </a:lnTo>
                </a:path>
              </a:pathLst>
            </a:custGeom>
            <a:noFill/>
            <a:ln w="28575" cmpd="sng">
              <a:solidFill>
                <a:srgbClr val="0066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5029200" y="6172200"/>
            <a:ext cx="2762250" cy="457200"/>
            <a:chOff x="3360" y="3792"/>
            <a:chExt cx="1740" cy="288"/>
          </a:xfrm>
        </p:grpSpPr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3360" y="3792"/>
              <a:ext cx="6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A B C</a:t>
              </a:r>
              <a:endParaRPr lang="en-US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4138" y="3792"/>
              <a:ext cx="9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8000"/>
                  </a:solidFill>
                </a:rPr>
                <a:t>A B C</a:t>
              </a:r>
              <a:r>
                <a:rPr lang="en-US" sz="2400" b="1"/>
                <a:t> =</a:t>
              </a:r>
              <a:r>
                <a:rPr lang="en-US" sz="2400" b="1">
                  <a:solidFill>
                    <a:srgbClr val="006600"/>
                  </a:solidFill>
                </a:rPr>
                <a:t> </a:t>
              </a:r>
              <a:r>
                <a:rPr lang="en-US" sz="2400" b="1">
                  <a:solidFill>
                    <a:srgbClr val="008000"/>
                  </a:solidFill>
                </a:rPr>
                <a:t>Y</a:t>
              </a:r>
              <a:endParaRPr lang="en-US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3952" y="379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696" name="Freeform 24"/>
            <p:cNvSpPr>
              <a:spLocks/>
            </p:cNvSpPr>
            <p:nvPr/>
          </p:nvSpPr>
          <p:spPr bwMode="auto">
            <a:xfrm>
              <a:off x="3424" y="3840"/>
              <a:ext cx="11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</a:cxnLst>
              <a:rect l="0" t="0" r="r" b="b"/>
              <a:pathLst>
                <a:path w="112" h="1">
                  <a:moveTo>
                    <a:pt x="0" y="0"/>
                  </a:moveTo>
                  <a:lnTo>
                    <a:pt x="112" y="0"/>
                  </a:lnTo>
                </a:path>
              </a:pathLst>
            </a:custGeom>
            <a:noFill/>
            <a:ln w="28575" cmpd="sng">
              <a:solidFill>
                <a:srgbClr val="0066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Freeform 25"/>
            <p:cNvSpPr>
              <a:spLocks/>
            </p:cNvSpPr>
            <p:nvPr/>
          </p:nvSpPr>
          <p:spPr bwMode="auto">
            <a:xfrm>
              <a:off x="3792" y="3839"/>
              <a:ext cx="11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</a:cxnLst>
              <a:rect l="0" t="0" r="r" b="b"/>
              <a:pathLst>
                <a:path w="112" h="1">
                  <a:moveTo>
                    <a:pt x="0" y="0"/>
                  </a:moveTo>
                  <a:lnTo>
                    <a:pt x="112" y="0"/>
                  </a:lnTo>
                </a:path>
              </a:pathLst>
            </a:custGeom>
            <a:noFill/>
            <a:ln w="28575" cmpd="sng">
              <a:solidFill>
                <a:srgbClr val="0066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6138863" y="3886200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9" grpId="0" autoUpdateAnimBg="0"/>
      <p:bldP spid="28680" grpId="0" animBg="1"/>
      <p:bldP spid="28681" grpId="0" animBg="1"/>
      <p:bldP spid="28682" grpId="0" autoUpdateAnimBg="0"/>
      <p:bldP spid="28685" grpId="0" autoUpdateAnimBg="0"/>
      <p:bldP spid="2869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3890</TotalTime>
  <Words>1442</Words>
  <Application>Microsoft Office PowerPoint</Application>
  <PresentationFormat>On-screen Show (4:3)</PresentationFormat>
  <Paragraphs>345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 Antiqua</vt:lpstr>
      <vt:lpstr>Monotype Sorts</vt:lpstr>
      <vt:lpstr>Tahoma</vt:lpstr>
      <vt:lpstr>Times New Roman</vt:lpstr>
      <vt:lpstr>Blank Presentation</vt:lpstr>
      <vt:lpstr>Clip</vt:lpstr>
      <vt:lpstr>Image</vt:lpstr>
      <vt:lpstr>PowerPoint Presentation</vt:lpstr>
      <vt:lpstr>PowerPoint Presentation</vt:lpstr>
      <vt:lpstr>PowerPoint Presentation</vt:lpstr>
      <vt:lpstr>PowerPoint Presentation</vt:lpstr>
      <vt:lpstr>Logic Circuit From Boolean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ISD 197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</dc:title>
  <dc:creator>Roger Tokheim</dc:creator>
  <cp:lastModifiedBy>Rania Elattar</cp:lastModifiedBy>
  <cp:revision>233</cp:revision>
  <dcterms:created xsi:type="dcterms:W3CDTF">1998-04-05T02:11:34Z</dcterms:created>
  <dcterms:modified xsi:type="dcterms:W3CDTF">2021-09-27T02:53:39Z</dcterms:modified>
</cp:coreProperties>
</file>