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79" r:id="rId4"/>
    <p:sldId id="290" r:id="rId5"/>
    <p:sldId id="280" r:id="rId6"/>
    <p:sldId id="283" r:id="rId7"/>
    <p:sldId id="294" r:id="rId8"/>
    <p:sldId id="295" r:id="rId9"/>
    <p:sldId id="296" r:id="rId10"/>
    <p:sldId id="291" r:id="rId11"/>
    <p:sldId id="292" r:id="rId12"/>
    <p:sldId id="293" r:id="rId13"/>
    <p:sldId id="281" r:id="rId14"/>
    <p:sldId id="285" r:id="rId15"/>
    <p:sldId id="286" r:id="rId16"/>
    <p:sldId id="287" r:id="rId17"/>
    <p:sldId id="284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66FF66"/>
    <a:srgbClr val="CCCCFF"/>
    <a:srgbClr val="0080FF"/>
    <a:srgbClr val="99FF99"/>
    <a:srgbClr val="000072"/>
    <a:srgbClr val="000098"/>
    <a:srgbClr val="99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5" autoAdjust="0"/>
    <p:restoredTop sz="94660"/>
  </p:normalViewPr>
  <p:slideViewPr>
    <p:cSldViewPr>
      <p:cViewPr>
        <p:scale>
          <a:sx n="75" d="100"/>
          <a:sy n="75" d="100"/>
        </p:scale>
        <p:origin x="-852" y="-348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04" y="-7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782B0C4B-F7BD-4657-8DA5-3AFF7B46C1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866FC65F-1712-4C6E-AA77-21D7D771FE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E9129C-A16B-4EC1-8DEF-6255858B300B}" type="slidenum">
              <a:rPr lang="en-US"/>
              <a:pPr/>
              <a:t>1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FC65F-1712-4C6E-AA77-21D7D771FE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FC65F-1712-4C6E-AA77-21D7D771FE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FC65F-1712-4C6E-AA77-21D7D771FE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FC65F-1712-4C6E-AA77-21D7D771FE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FC65F-1712-4C6E-AA77-21D7D771FE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FC65F-1712-4C6E-AA77-21D7D771FE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imes New Roman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D40297C-6F18-4342-93AC-43C3B44F25BB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07C337F-B9D3-497A-A46F-F5487DC583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48348-FB56-499C-9548-7E54CD5BC8DC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A05E7-F3BA-4496-B943-6F7F69C09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DF9B1-89D6-4B15-B210-B2D75B06B084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AE511-8208-4834-8AAE-FA924E4ACC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E577B-942F-4B37-A4BE-81E1F77ED8F2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D6797-2BF3-418B-A199-9E72450249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8E1AFF-6D57-40EA-B9B0-B144B7B777DB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811FF-E357-4E51-AD57-813CA8122E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5EBAE-8461-41EF-8731-6D7F14F4E6FD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F1614-7DBA-4E6A-8553-2C67B10DA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67B4CE-7BE5-45F0-B184-215CE9789D16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95B04-17DA-4673-A243-838D08F85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DB6B1-0A55-4486-8C41-10AB87067BC3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FF489-2EAC-4B31-BA47-F17E1575D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14C55-7D9F-4490-9273-28B571A41E70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21163-4D66-4E3C-8734-8B23F89C16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76F7E5-D42C-465F-A9E7-8C190E227772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0F3C9-9550-4837-8AA6-149ECFC643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0CD1A-9A26-4530-AD69-D3C572DA0506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3416B-192E-4E54-8FDE-3041D065F1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808288" y="6308725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ECFB7ABB-735F-4725-B1E7-19BAA03E9B64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7E61499-9A7F-4D6B-9134-FD15EBB7CD8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092054FD-7A55-4F1C-AA88-6070ECADC638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4B6CEDE-2517-41D3-8598-8208CCFD7838}" type="slidenum">
              <a:rPr lang="en-US"/>
              <a:pPr/>
              <a:t>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/>
              <a:t>Pulse Waveforms</a:t>
            </a:r>
            <a:endParaRPr lang="en-US" b="1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8204" y="4293096"/>
            <a:ext cx="1914525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10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066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Frequency and Period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020776"/>
            <a:ext cx="74528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Period = half a second. What is </a:t>
            </a:r>
            <a:r>
              <a:rPr lang="en-US" sz="2800" dirty="0" smtClean="0"/>
              <a:t>the fundamental  </a:t>
            </a:r>
            <a:r>
              <a:rPr lang="en-US" sz="2800" dirty="0" smtClean="0"/>
              <a:t>frequency?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Frequency = 1 / period</a:t>
            </a:r>
          </a:p>
          <a:p>
            <a:r>
              <a:rPr lang="en-US" sz="2800" dirty="0" smtClean="0"/>
              <a:t>	          </a:t>
            </a:r>
            <a:r>
              <a:rPr lang="en-US" sz="2800" dirty="0" smtClean="0"/>
              <a:t> </a:t>
            </a:r>
            <a:r>
              <a:rPr lang="en-US" sz="2800" dirty="0" smtClean="0"/>
              <a:t>= 1 / 0.5s</a:t>
            </a:r>
          </a:p>
          <a:p>
            <a:r>
              <a:rPr lang="en-US" sz="2800" dirty="0" smtClean="0"/>
              <a:t>	           = 2 </a:t>
            </a:r>
            <a:r>
              <a:rPr lang="en-US" sz="2800" dirty="0" smtClean="0"/>
              <a:t>Hz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66FF66"/>
                </a:solidFill>
              </a:rPr>
              <a:t> </a:t>
            </a:r>
            <a:r>
              <a:rPr lang="en-US" i="1" dirty="0" smtClean="0">
                <a:solidFill>
                  <a:srgbClr val="66FF66"/>
                </a:solidFill>
              </a:rPr>
              <a:t>For a quiz, you only need to know fundamentals. In 4</a:t>
            </a:r>
            <a:r>
              <a:rPr lang="en-US" i="1" baseline="30000" dirty="0" smtClean="0">
                <a:solidFill>
                  <a:srgbClr val="66FF66"/>
                </a:solidFill>
              </a:rPr>
              <a:t>th</a:t>
            </a:r>
            <a:r>
              <a:rPr lang="en-US" i="1" dirty="0" smtClean="0">
                <a:solidFill>
                  <a:srgbClr val="66FF66"/>
                </a:solidFill>
              </a:rPr>
              <a:t> year and college, you’ll do the others.</a:t>
            </a:r>
            <a:endParaRPr lang="en-US" i="1" dirty="0" smtClean="0">
              <a:solidFill>
                <a:srgbClr val="66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11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066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Frequency and Period </a:t>
            </a:r>
            <a:br>
              <a:rPr lang="en-US" dirty="0" smtClean="0"/>
            </a:b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020776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/>
              <a:t>Fundamental frequency </a:t>
            </a:r>
            <a:r>
              <a:rPr lang="en-US" sz="2800" dirty="0" smtClean="0"/>
              <a:t>= 1 kHz. What is the period? </a:t>
            </a:r>
            <a:r>
              <a:rPr lang="en-US" sz="2800" i="1" dirty="0" smtClean="0">
                <a:solidFill>
                  <a:srgbClr val="FFFF00"/>
                </a:solidFill>
              </a:rPr>
              <a:t>Remember what kilo means…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Period = 1 / frequency</a:t>
            </a:r>
          </a:p>
          <a:p>
            <a:r>
              <a:rPr lang="en-US" sz="2800" dirty="0" smtClean="0"/>
              <a:t>	   </a:t>
            </a:r>
            <a:r>
              <a:rPr lang="en-US" sz="2800" dirty="0" smtClean="0"/>
              <a:t>  </a:t>
            </a:r>
            <a:r>
              <a:rPr lang="en-US" sz="2800" dirty="0" smtClean="0"/>
              <a:t>= 1 / 1000 Hz</a:t>
            </a:r>
          </a:p>
          <a:p>
            <a:r>
              <a:rPr lang="en-US" sz="2800" dirty="0" smtClean="0"/>
              <a:t>	   </a:t>
            </a:r>
            <a:r>
              <a:rPr lang="en-US" sz="2800" dirty="0" smtClean="0"/>
              <a:t>  </a:t>
            </a:r>
            <a:r>
              <a:rPr lang="en-US" sz="2800" dirty="0" smtClean="0"/>
              <a:t>= 1 ms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599892" y="4833156"/>
            <a:ext cx="486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FF00"/>
                </a:solidFill>
              </a:rPr>
              <a:t>Remember what </a:t>
            </a:r>
            <a:r>
              <a:rPr lang="en-US" sz="2800" i="1" dirty="0" err="1" smtClean="0">
                <a:solidFill>
                  <a:srgbClr val="FFFF00"/>
                </a:solidFill>
              </a:rPr>
              <a:t>milli</a:t>
            </a:r>
            <a:r>
              <a:rPr lang="en-US" sz="2800" i="1" dirty="0" smtClean="0">
                <a:solidFill>
                  <a:srgbClr val="FFFF00"/>
                </a:solidFill>
              </a:rPr>
              <a:t> means?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12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066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Frequency and Period </a:t>
            </a:r>
            <a:br>
              <a:rPr lang="en-US" dirty="0" smtClean="0"/>
            </a:br>
            <a:r>
              <a:rPr lang="en-US" dirty="0" smtClean="0"/>
              <a:t>Example (3)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588" y="1700808"/>
            <a:ext cx="73448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/>
              <a:t>Fundamental frequency </a:t>
            </a:r>
            <a:r>
              <a:rPr lang="en-US" sz="2800" dirty="0" smtClean="0"/>
              <a:t>= 146.52 </a:t>
            </a:r>
            <a:r>
              <a:rPr lang="en-US" sz="2800" dirty="0" err="1" smtClean="0"/>
              <a:t>MHz.</a:t>
            </a:r>
            <a:r>
              <a:rPr lang="en-US" sz="2800" dirty="0" smtClean="0"/>
              <a:t> What is the period?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Period = 1 / frequency</a:t>
            </a:r>
          </a:p>
          <a:p>
            <a:r>
              <a:rPr lang="en-US" sz="2800" dirty="0" smtClean="0"/>
              <a:t>	    </a:t>
            </a:r>
            <a:r>
              <a:rPr lang="en-US" sz="2800" dirty="0" smtClean="0"/>
              <a:t> </a:t>
            </a:r>
            <a:r>
              <a:rPr lang="en-US" sz="2800" dirty="0" smtClean="0"/>
              <a:t>= 1 / 146,520,000 Hz</a:t>
            </a:r>
          </a:p>
          <a:p>
            <a:r>
              <a:rPr lang="en-US" sz="2800" dirty="0" smtClean="0"/>
              <a:t>	    </a:t>
            </a:r>
            <a:r>
              <a:rPr lang="en-US" sz="2800" dirty="0" smtClean="0"/>
              <a:t> </a:t>
            </a:r>
            <a:r>
              <a:rPr lang="en-US" sz="2800" dirty="0" smtClean="0"/>
              <a:t>= 6.825 ns</a:t>
            </a:r>
          </a:p>
          <a:p>
            <a:endParaRPr lang="en-US" sz="2800" dirty="0" smtClean="0"/>
          </a:p>
          <a:p>
            <a:r>
              <a:rPr lang="en-US" i="1" dirty="0" smtClean="0">
                <a:solidFill>
                  <a:srgbClr val="FFFF00"/>
                </a:solidFill>
              </a:rPr>
              <a:t>146.52 MHz </a:t>
            </a:r>
            <a:r>
              <a:rPr lang="en-US" i="1" dirty="0" smtClean="0"/>
              <a:t>is the national 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ham radio</a:t>
            </a:r>
            <a:r>
              <a:rPr lang="en-US" i="1" dirty="0" smtClean="0">
                <a:solidFill>
                  <a:srgbClr val="FFC000"/>
                </a:solidFill>
              </a:rPr>
              <a:t> 2-meter simplex calling frequency</a:t>
            </a:r>
            <a:r>
              <a:rPr lang="en-US" i="1" dirty="0" smtClean="0"/>
              <a:t>. </a:t>
            </a:r>
            <a:r>
              <a:rPr lang="en-US" i="1" dirty="0" smtClean="0">
                <a:solidFill>
                  <a:srgbClr val="CCCCFF"/>
                </a:solidFill>
              </a:rPr>
              <a:t>We </a:t>
            </a:r>
            <a:r>
              <a:rPr lang="en-US" i="1" dirty="0" smtClean="0">
                <a:solidFill>
                  <a:srgbClr val="FF0000"/>
                </a:solidFill>
              </a:rPr>
              <a:t>DON’T want the 2</a:t>
            </a:r>
            <a:r>
              <a:rPr lang="en-US" i="1" baseline="30000" dirty="0" smtClean="0">
                <a:solidFill>
                  <a:srgbClr val="FF0000"/>
                </a:solidFill>
              </a:rPr>
              <a:t>nd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CCCCFF"/>
                </a:solidFill>
              </a:rPr>
              <a:t>harmonic, which would interfere with garage door openers using 293.04 </a:t>
            </a:r>
            <a:r>
              <a:rPr lang="en-US" i="1" dirty="0" err="1" smtClean="0">
                <a:solidFill>
                  <a:srgbClr val="CCCCFF"/>
                </a:solidFill>
              </a:rPr>
              <a:t>MHz.</a:t>
            </a:r>
            <a:endParaRPr lang="en-US" i="1" dirty="0">
              <a:solidFill>
                <a:srgbClr val="CCC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13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Pulse Waveform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5" y="2096852"/>
            <a:ext cx="8100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CCCCFF"/>
                </a:solidFill>
              </a:rPr>
              <a:t>“Practical” </a:t>
            </a:r>
            <a:r>
              <a:rPr lang="en-US" sz="2800" dirty="0" smtClean="0"/>
              <a:t>because the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pulse </a:t>
            </a:r>
            <a:r>
              <a:rPr lang="en-US" sz="2800" b="1" dirty="0" smtClean="0">
                <a:solidFill>
                  <a:srgbClr val="CCCCFF"/>
                </a:solidFill>
              </a:rPr>
              <a:t>takes some time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 rise and fall</a:t>
            </a:r>
            <a:r>
              <a:rPr lang="en-US" sz="2800" dirty="0" smtClean="0"/>
              <a:t>. </a:t>
            </a:r>
            <a:r>
              <a:rPr lang="en-US" sz="2800" i="1" dirty="0" smtClean="0">
                <a:solidFill>
                  <a:srgbClr val="FFFF00"/>
                </a:solidFill>
              </a:rPr>
              <a:t>That’s the real world, baby…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5265204"/>
            <a:ext cx="7812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 how the </a:t>
            </a:r>
            <a:r>
              <a:rPr lang="en-US" b="1" i="1" dirty="0" smtClean="0"/>
              <a:t>last halves of the rise and fall take more time </a:t>
            </a:r>
            <a:r>
              <a:rPr lang="en-US" i="1" dirty="0" smtClean="0"/>
              <a:t>than the earlier half…</a:t>
            </a:r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3315630"/>
            <a:ext cx="80676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14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066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Practical or Real Pulse Waveform Characteristics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013176"/>
            <a:ext cx="8676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Getting </a:t>
            </a:r>
            <a:r>
              <a:rPr lang="en-US" b="1" dirty="0" smtClean="0">
                <a:solidFill>
                  <a:srgbClr val="66FF66"/>
                </a:solidFill>
              </a:rPr>
              <a:t>90% of the max </a:t>
            </a:r>
            <a:r>
              <a:rPr lang="en-US" dirty="0" smtClean="0"/>
              <a:t>pulse voltage is high enough to be </a:t>
            </a:r>
            <a:r>
              <a:rPr lang="en-US" dirty="0" smtClean="0">
                <a:solidFill>
                  <a:srgbClr val="99FF99"/>
                </a:solidFill>
              </a:rPr>
              <a:t>“on”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Dropping to </a:t>
            </a:r>
            <a:r>
              <a:rPr lang="en-US" dirty="0" smtClean="0">
                <a:solidFill>
                  <a:srgbClr val="FF0000"/>
                </a:solidFill>
              </a:rPr>
              <a:t>10% of the max</a:t>
            </a:r>
            <a:r>
              <a:rPr lang="en-US" dirty="0" smtClean="0"/>
              <a:t> pulse voltage is low enough to be </a:t>
            </a:r>
            <a:r>
              <a:rPr lang="en-US" dirty="0" smtClean="0">
                <a:solidFill>
                  <a:srgbClr val="FF0000"/>
                </a:solidFill>
              </a:rPr>
              <a:t>“off”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7013" y="2171700"/>
            <a:ext cx="36099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15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066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Practical or Real Pulse Waveform </a:t>
            </a:r>
            <a:r>
              <a:rPr lang="en-US" dirty="0" smtClean="0"/>
              <a:t>Characteristics (2)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833156"/>
            <a:ext cx="8676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we don’t wait for the rise to get to 100% or down to 0%. 90% or 10% is enough.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7013" y="1988840"/>
            <a:ext cx="36099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16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066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Practical or Real Pulse Waveform </a:t>
            </a:r>
            <a:r>
              <a:rPr lang="en-US" dirty="0" smtClean="0"/>
              <a:t>Characteristics (3)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833156"/>
            <a:ext cx="8676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Rise time </a:t>
            </a:r>
            <a:r>
              <a:rPr lang="en-US" dirty="0" smtClean="0"/>
              <a:t>= 8 </a:t>
            </a:r>
            <a:r>
              <a:rPr lang="en-US" dirty="0" err="1" smtClean="0"/>
              <a:t>mSec</a:t>
            </a:r>
            <a:endParaRPr lang="en-US" dirty="0" smtClean="0"/>
          </a:p>
          <a:p>
            <a:r>
              <a:rPr lang="en-US" dirty="0" smtClean="0"/>
              <a:t>		    </a:t>
            </a:r>
            <a:r>
              <a:rPr lang="en-US" dirty="0" smtClean="0">
                <a:solidFill>
                  <a:schemeClr val="accent5">
                    <a:lumMod val="90000"/>
                  </a:schemeClr>
                </a:solidFill>
              </a:rPr>
              <a:t>Fall time </a:t>
            </a:r>
            <a:r>
              <a:rPr lang="en-US" dirty="0" smtClean="0"/>
              <a:t>= 6 </a:t>
            </a:r>
            <a:r>
              <a:rPr lang="en-US" dirty="0" err="1" smtClean="0"/>
              <a:t>mSec.</a:t>
            </a:r>
            <a:r>
              <a:rPr lang="en-US" dirty="0" smtClean="0"/>
              <a:t> They don’t have to be equal.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6538" y="2009775"/>
            <a:ext cx="35909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17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Duty Cycle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988840"/>
            <a:ext cx="6156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Ratio of On Time to Period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Percentage (%) of the waveform’s period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684" y="4041068"/>
            <a:ext cx="6360693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18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Duty Cycle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988840"/>
            <a:ext cx="6156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On time = 40 ns. Off time = 60 ns. How long is the period?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Duty cycle = on time / period</a:t>
            </a:r>
          </a:p>
          <a:p>
            <a:r>
              <a:rPr lang="en-US" dirty="0" smtClean="0"/>
              <a:t>	           = 40ns / (40ns + 60ns) x 100%</a:t>
            </a:r>
          </a:p>
          <a:p>
            <a:r>
              <a:rPr lang="en-US" dirty="0" smtClean="0"/>
              <a:t>	           = 40%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609" y="4617132"/>
            <a:ext cx="6070715" cy="97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19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Duty Cycle Example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988840"/>
            <a:ext cx="6156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On time = 9 hours. Off time = 1 hour. How long is the period?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Duty cycle = on time / period</a:t>
            </a:r>
          </a:p>
          <a:p>
            <a:r>
              <a:rPr lang="en-US" dirty="0" smtClean="0"/>
              <a:t>	           = 9 h / (9 h + 1 h) x 100%</a:t>
            </a:r>
          </a:p>
          <a:p>
            <a:r>
              <a:rPr lang="en-US" dirty="0" smtClean="0"/>
              <a:t>	           = 90%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644" y="4545124"/>
            <a:ext cx="6321702" cy="75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51620" y="5661248"/>
            <a:ext cx="4043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90000"/>
                  </a:schemeClr>
                </a:solidFill>
              </a:rPr>
              <a:t>What’s your prayer duty cycle?</a:t>
            </a:r>
            <a:endParaRPr lang="en-US" i="1" dirty="0">
              <a:solidFill>
                <a:schemeClr val="accent5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C39C-566A-4D55-9ED0-EE394697B4B2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60-2D0C-452D-A7B7-EF85D9B674B3}" type="slidenum">
              <a:rPr lang="en-US"/>
              <a:pPr/>
              <a:t>2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i="1" dirty="0"/>
              <a:t>Free </a:t>
            </a:r>
            <a:r>
              <a:rPr lang="en-US" sz="4000" b="1" i="1" dirty="0" smtClean="0"/>
              <a:t>Running Pulse Train</a:t>
            </a:r>
            <a:endParaRPr lang="en-US" sz="4000" b="1" i="1" dirty="0"/>
          </a:p>
        </p:txBody>
      </p:sp>
      <p:pic>
        <p:nvPicPr>
          <p:cNvPr id="2078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838302"/>
            <a:ext cx="7413625" cy="958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55576" y="2348880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Also known as a </a:t>
            </a:r>
            <a:r>
              <a:rPr lang="en-US" sz="2800" dirty="0" smtClean="0">
                <a:solidFill>
                  <a:srgbClr val="FF0000"/>
                </a:solidFill>
              </a:rPr>
              <a:t>square wave</a:t>
            </a:r>
            <a:r>
              <a:rPr lang="en-US" sz="2800" dirty="0" smtClean="0"/>
              <a:t>. Your lab bench </a:t>
            </a:r>
            <a:r>
              <a:rPr lang="en-US" sz="2800" b="1" dirty="0" smtClean="0">
                <a:solidFill>
                  <a:srgbClr val="92D050"/>
                </a:solidFill>
              </a:rPr>
              <a:t>function generators </a:t>
            </a:r>
            <a:r>
              <a:rPr lang="en-US" sz="2800" dirty="0" smtClean="0"/>
              <a:t>can do this.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C69-547D-400A-AB54-F6F1E1E63183}" type="datetime4">
              <a:rPr lang="en-US"/>
              <a:pPr/>
              <a:t>April 29, 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0BD-876B-4566-B197-263EC5EDB3C4}" type="slidenum">
              <a:rPr lang="en-US"/>
              <a:pPr/>
              <a:t>3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One-Shot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03548" y="3183359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one-shots with short on time: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695527"/>
            <a:ext cx="651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Could be irregularly spaced, with irregular on time: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999" y="1880828"/>
            <a:ext cx="533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“One shot” means one pulse, and that’s it.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137559"/>
            <a:ext cx="7704856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564" y="2348880"/>
            <a:ext cx="763284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564" y="3681028"/>
            <a:ext cx="76390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C69-547D-400A-AB54-F6F1E1E63183}" type="datetime4">
              <a:rPr lang="en-US"/>
              <a:pPr/>
              <a:t>April 29, 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0BD-876B-4566-B197-263EC5EDB3C4}" type="slidenum">
              <a:rPr lang="en-US"/>
              <a:pPr/>
              <a:t>4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Using One Shot Example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05999" y="1916832"/>
            <a:ext cx="7998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Fans coming into Dodger Stadium. </a:t>
            </a:r>
            <a:r>
              <a:rPr lang="en-US" dirty="0" smtClean="0">
                <a:solidFill>
                  <a:srgbClr val="FFFF00"/>
                </a:solidFill>
              </a:rPr>
              <a:t>They don’t come in on a rhythm, and </a:t>
            </a:r>
            <a:r>
              <a:rPr lang="en-US" dirty="0" smtClean="0">
                <a:solidFill>
                  <a:srgbClr val="FFC000"/>
                </a:solidFill>
              </a:rPr>
              <a:t>some stay longer in the turnstiles than others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i="1" dirty="0" smtClean="0"/>
              <a:t>Extended to 16 bits, </a:t>
            </a:r>
            <a:r>
              <a:rPr lang="en-US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your lab counter can get one game’s attendance</a:t>
            </a:r>
            <a:r>
              <a:rPr lang="en-US" i="1" dirty="0" smtClean="0"/>
              <a:t>. They’ll count one-shots.</a:t>
            </a:r>
            <a:endParaRPr lang="en-US" i="1" dirty="0"/>
          </a:p>
        </p:txBody>
      </p:sp>
      <p:pic>
        <p:nvPicPr>
          <p:cNvPr id="9218" name="Picture 2" descr="Image result for dodger stadium turnsti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584260"/>
            <a:ext cx="4392488" cy="2437028"/>
          </a:xfrm>
          <a:prstGeom prst="rect">
            <a:avLst/>
          </a:prstGeom>
          <a:noFill/>
        </p:spPr>
      </p:pic>
      <p:sp>
        <p:nvSpPr>
          <p:cNvPr id="9220" name="AutoShape 4" descr="Image result for dodger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80" y="4268336"/>
            <a:ext cx="9525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268336"/>
            <a:ext cx="9525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28-7B2B-4417-833F-BF1ACA95086F}" type="datetime4">
              <a:rPr lang="en-US"/>
              <a:pPr/>
              <a:t>April 29, 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7130-D142-4A24-9376-20603C47380A}" type="slidenum">
              <a:rPr lang="en-US"/>
              <a:pPr/>
              <a:t>5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2 One-Shots with long on time</a:t>
            </a:r>
            <a:endParaRPr lang="en-US" b="1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4041068"/>
            <a:ext cx="7591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7564" y="2564904"/>
            <a:ext cx="660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know how long that third pulse will be 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Waveform Characteristics Theoretical or Ideal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577B-942F-4B37-A4BE-81E1F77ED8F2}" type="datetime4">
              <a:rPr lang="en-US" smtClean="0"/>
              <a:pPr/>
              <a:t>April 29,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6797-2BF3-418B-A199-9E724502495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5" y="2096852"/>
            <a:ext cx="8100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“Ideal”</a:t>
            </a:r>
            <a:r>
              <a:rPr lang="en-US" sz="2800" dirty="0" smtClean="0"/>
              <a:t> thing is that the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pulse rises and falls in </a:t>
            </a:r>
            <a:r>
              <a:rPr lang="en-US" sz="2800" b="1" dirty="0" smtClean="0">
                <a:solidFill>
                  <a:srgbClr val="FF0000"/>
                </a:solidFill>
              </a:rPr>
              <a:t>zero time</a:t>
            </a:r>
            <a:r>
              <a:rPr lang="en-US" sz="2800" dirty="0" smtClean="0"/>
              <a:t>. </a:t>
            </a:r>
            <a:r>
              <a:rPr lang="en-US" sz="2800" i="1" dirty="0" smtClean="0">
                <a:solidFill>
                  <a:srgbClr val="FFFF00"/>
                </a:solidFill>
              </a:rPr>
              <a:t>Hah! That’s a fairy tale.</a:t>
            </a:r>
            <a:endParaRPr lang="en-US" sz="2800" i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76972"/>
            <a:ext cx="88106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and Period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577B-942F-4B37-A4BE-81E1F77ED8F2}" type="datetime4">
              <a:rPr lang="en-US" smtClean="0"/>
              <a:pPr/>
              <a:t>April 29,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6797-2BF3-418B-A199-9E724502495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5" y="2096852"/>
            <a:ext cx="8100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See that frequency formula at the bottom right of last slide?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524" y="3248980"/>
            <a:ext cx="864096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FF"/>
                </a:solidFill>
                <a:latin typeface="+mn-lt"/>
              </a:rPr>
              <a:t>Frequency = 1 / Period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+mn-lt"/>
              </a:rPr>
              <a:t>Frequency is measured in Hertz, kHz, MHz, GHz… </a:t>
            </a:r>
            <a:endParaRPr lang="en-US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455113"/>
            <a:ext cx="81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So, by algebra, 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118283"/>
            <a:ext cx="867696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FF"/>
                </a:solidFill>
                <a:latin typeface="+mn-lt"/>
              </a:rPr>
              <a:t>Period = 1 / Frequency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+mn-lt"/>
              </a:rPr>
              <a:t>Period is time! It’s ns, </a:t>
            </a:r>
            <a:r>
              <a:rPr lang="el-GR" b="1" dirty="0" smtClean="0">
                <a:solidFill>
                  <a:schemeClr val="bg2"/>
                </a:solidFill>
                <a:latin typeface="+mn-lt"/>
              </a:rPr>
              <a:t>μ</a:t>
            </a:r>
            <a:r>
              <a:rPr lang="en-US" b="1" dirty="0" smtClean="0">
                <a:solidFill>
                  <a:schemeClr val="bg2"/>
                </a:solidFill>
                <a:latin typeface="+mn-lt"/>
              </a:rPr>
              <a:t>s, ms, seconds, minutes… years…</a:t>
            </a:r>
            <a:endParaRPr lang="en-US" b="1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Well, It’s Not So Simple…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577B-942F-4B37-A4BE-81E1F77ED8F2}" type="datetime4">
              <a:rPr lang="en-US" smtClean="0"/>
              <a:pPr/>
              <a:t>April 29,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6797-2BF3-418B-A199-9E72450249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5" y="2096852"/>
            <a:ext cx="81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Frequency = 1 / Period </a:t>
            </a:r>
            <a:r>
              <a:rPr lang="en-US" sz="2800" dirty="0" smtClean="0">
                <a:solidFill>
                  <a:srgbClr val="FFC000"/>
                </a:solidFill>
              </a:rPr>
              <a:t>only for a pure sine wave</a:t>
            </a:r>
            <a:r>
              <a:rPr lang="en-US" sz="2800" dirty="0" smtClean="0"/>
              <a:t>.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524" y="5085184"/>
            <a:ext cx="8640960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0080FF"/>
                </a:solidFill>
                <a:latin typeface="+mn-lt"/>
              </a:rPr>
              <a:t>Frequency = n / Period</a:t>
            </a:r>
          </a:p>
          <a:p>
            <a:r>
              <a:rPr lang="en-US" sz="2300" b="1" dirty="0" smtClean="0">
                <a:solidFill>
                  <a:schemeClr val="bg2"/>
                </a:solidFill>
                <a:latin typeface="+mn-lt"/>
              </a:rPr>
              <a:t>Where </a:t>
            </a:r>
            <a:r>
              <a:rPr lang="en-US" sz="2300" b="1" dirty="0" smtClean="0">
                <a:solidFill>
                  <a:srgbClr val="7030A0"/>
                </a:solidFill>
                <a:latin typeface="+mn-lt"/>
              </a:rPr>
              <a:t>n = 1 is the fundamental</a:t>
            </a:r>
            <a:r>
              <a:rPr lang="en-US" sz="2300" b="1" dirty="0" smtClean="0">
                <a:solidFill>
                  <a:schemeClr val="bg2"/>
                </a:solidFill>
                <a:latin typeface="+mn-lt"/>
              </a:rPr>
              <a:t>; n = 2 is the 2</a:t>
            </a:r>
            <a:r>
              <a:rPr lang="en-US" sz="2300" b="1" baseline="30000" dirty="0" smtClean="0">
                <a:solidFill>
                  <a:schemeClr val="bg2"/>
                </a:solidFill>
                <a:latin typeface="+mn-lt"/>
              </a:rPr>
              <a:t>nd</a:t>
            </a:r>
            <a:r>
              <a:rPr lang="en-US" sz="2300" b="1" dirty="0" smtClean="0">
                <a:solidFill>
                  <a:schemeClr val="bg2"/>
                </a:solidFill>
                <a:latin typeface="+mn-lt"/>
              </a:rPr>
              <a:t> harmonic…</a:t>
            </a:r>
            <a:endParaRPr lang="en-US" sz="23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455113"/>
            <a:ext cx="81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 for our </a:t>
            </a:r>
            <a:r>
              <a:rPr lang="en-US" sz="2800" dirty="0" smtClean="0">
                <a:solidFill>
                  <a:srgbClr val="66FF66"/>
                </a:solidFill>
              </a:rPr>
              <a:t>square pulses</a:t>
            </a:r>
            <a:r>
              <a:rPr lang="en-US" sz="2800" dirty="0" smtClean="0"/>
              <a:t>, </a:t>
            </a:r>
            <a:endParaRPr lang="en-US" sz="2800" i="1" dirty="0">
              <a:solidFill>
                <a:srgbClr val="FFFF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717478"/>
            <a:ext cx="5715000" cy="171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Look at Those Pulses…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577B-942F-4B37-A4BE-81E1F77ED8F2}" type="datetime4">
              <a:rPr lang="en-US" smtClean="0"/>
              <a:pPr/>
              <a:t>April 29,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6797-2BF3-418B-A199-9E72450249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7524" y="1844824"/>
            <a:ext cx="8640960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0080FF"/>
                </a:solidFill>
                <a:latin typeface="+mn-lt"/>
              </a:rPr>
              <a:t>Frequency = n / Period</a:t>
            </a:r>
          </a:p>
          <a:p>
            <a:r>
              <a:rPr lang="en-US" sz="2300" b="1" dirty="0" smtClean="0">
                <a:solidFill>
                  <a:srgbClr val="7030A0"/>
                </a:solidFill>
                <a:latin typeface="+mn-lt"/>
              </a:rPr>
              <a:t>Where n = 1 is the fundamental</a:t>
            </a:r>
            <a:r>
              <a:rPr lang="en-US" sz="2300" b="1" dirty="0" smtClean="0">
                <a:solidFill>
                  <a:schemeClr val="bg2"/>
                </a:solidFill>
                <a:latin typeface="+mn-lt"/>
              </a:rPr>
              <a:t>; n = 2 is the 2</a:t>
            </a:r>
            <a:r>
              <a:rPr lang="en-US" sz="2300" b="1" baseline="30000" dirty="0" smtClean="0">
                <a:solidFill>
                  <a:schemeClr val="bg2"/>
                </a:solidFill>
                <a:latin typeface="+mn-lt"/>
              </a:rPr>
              <a:t>nd</a:t>
            </a:r>
            <a:r>
              <a:rPr lang="en-US" sz="2300" b="1" dirty="0" smtClean="0">
                <a:solidFill>
                  <a:schemeClr val="bg2"/>
                </a:solidFill>
                <a:latin typeface="+mn-lt"/>
              </a:rPr>
              <a:t> harmonic…</a:t>
            </a:r>
            <a:endParaRPr lang="en-US" sz="23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725760"/>
            <a:ext cx="81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 for our square pulses, </a:t>
            </a:r>
            <a:endParaRPr lang="en-US" sz="2800" i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284984"/>
            <a:ext cx="8743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7524" y="5437093"/>
            <a:ext cx="8640960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0080FF"/>
                </a:solidFill>
                <a:latin typeface="+mn-lt"/>
              </a:rPr>
              <a:t>    Frequency = n / 0.0068 s</a:t>
            </a:r>
          </a:p>
          <a:p>
            <a:r>
              <a:rPr lang="en-US" sz="2300" b="1" dirty="0" smtClean="0">
                <a:solidFill>
                  <a:srgbClr val="0080FF"/>
                </a:solidFill>
                <a:latin typeface="+mn-lt"/>
              </a:rPr>
              <a:t>	</a:t>
            </a:r>
            <a:r>
              <a:rPr lang="en-US" sz="2300" b="1" dirty="0" smtClean="0">
                <a:solidFill>
                  <a:srgbClr val="0080FF"/>
                </a:solidFill>
                <a:latin typeface="+mn-lt"/>
              </a:rPr>
              <a:t>	= 147 Hz, </a:t>
            </a:r>
            <a:r>
              <a:rPr lang="en-US" sz="2000" dirty="0" smtClean="0">
                <a:solidFill>
                  <a:srgbClr val="0080FF"/>
                </a:solidFill>
                <a:latin typeface="+mn-lt"/>
              </a:rPr>
              <a:t>294 Hz</a:t>
            </a:r>
            <a:r>
              <a:rPr lang="en-US" sz="2300" dirty="0" smtClean="0">
                <a:solidFill>
                  <a:srgbClr val="0080FF"/>
                </a:solidFill>
                <a:latin typeface="+mn-lt"/>
              </a:rPr>
              <a:t>, </a:t>
            </a:r>
            <a:r>
              <a:rPr lang="en-US" sz="1800" dirty="0" smtClean="0">
                <a:solidFill>
                  <a:srgbClr val="0080FF"/>
                </a:solidFill>
                <a:latin typeface="+mn-lt"/>
              </a:rPr>
              <a:t>441 Hz</a:t>
            </a:r>
            <a:r>
              <a:rPr lang="en-US" sz="2300" dirty="0" smtClean="0">
                <a:solidFill>
                  <a:srgbClr val="0080FF"/>
                </a:solidFill>
                <a:latin typeface="+mn-lt"/>
              </a:rPr>
              <a:t>, </a:t>
            </a:r>
            <a:r>
              <a:rPr lang="en-US" sz="1600" dirty="0" smtClean="0">
                <a:solidFill>
                  <a:srgbClr val="0080FF"/>
                </a:solidFill>
                <a:latin typeface="+mn-lt"/>
              </a:rPr>
              <a:t>588 Hz</a:t>
            </a:r>
            <a:r>
              <a:rPr lang="en-US" sz="2300" dirty="0" smtClean="0">
                <a:solidFill>
                  <a:srgbClr val="0080FF"/>
                </a:solidFill>
                <a:latin typeface="+mn-lt"/>
              </a:rPr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Overview">
  <a:themeElements>
    <a:clrScheme name="Project Overview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ct Overview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roject Overview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Overview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Overview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Overview</Template>
  <TotalTime>7238</TotalTime>
  <Words>627</Words>
  <Application>Microsoft Office PowerPoint</Application>
  <PresentationFormat>On-screen Show (4:3)</PresentationFormat>
  <Paragraphs>128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Project Overview</vt:lpstr>
      <vt:lpstr>Pulse Waveforms</vt:lpstr>
      <vt:lpstr>Free Running Pulse Train</vt:lpstr>
      <vt:lpstr>One-Shot</vt:lpstr>
      <vt:lpstr>Using One Shot Example</vt:lpstr>
      <vt:lpstr>2 One-Shots with long on time</vt:lpstr>
      <vt:lpstr>Pulse Waveform Characteristics Theoretical or Ideal</vt:lpstr>
      <vt:lpstr>Frequency and Period</vt:lpstr>
      <vt:lpstr>Well, It’s Not So Simple…</vt:lpstr>
      <vt:lpstr>Let’s Look at Those Pulses…</vt:lpstr>
      <vt:lpstr>Frequency and Period  Example</vt:lpstr>
      <vt:lpstr>Frequency and Period  Example (2)</vt:lpstr>
      <vt:lpstr>Frequency and Period  Example (3)</vt:lpstr>
      <vt:lpstr>Practical Pulse Waveform</vt:lpstr>
      <vt:lpstr>Practical or Real Pulse Waveform Characteristics </vt:lpstr>
      <vt:lpstr>Practical or Real Pulse Waveform Characteristics (2) </vt:lpstr>
      <vt:lpstr>Practical or Real Pulse Waveform Characteristics (3) </vt:lpstr>
      <vt:lpstr>Duty Cycle</vt:lpstr>
      <vt:lpstr>Duty Cycle Example</vt:lpstr>
      <vt:lpstr>Duty Cycle Example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Rasor</dc:creator>
  <cp:lastModifiedBy>jrasor</cp:lastModifiedBy>
  <cp:revision>245</cp:revision>
  <cp:lastPrinted>1601-01-01T00:00:00Z</cp:lastPrinted>
  <dcterms:created xsi:type="dcterms:W3CDTF">1601-01-01T00:00:00Z</dcterms:created>
  <dcterms:modified xsi:type="dcterms:W3CDTF">2018-04-29T18:43:16Z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